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57" r:id="rId3"/>
    <p:sldId id="326" r:id="rId4"/>
    <p:sldId id="258" r:id="rId5"/>
    <p:sldId id="259" r:id="rId6"/>
    <p:sldId id="260" r:id="rId7"/>
    <p:sldId id="261" r:id="rId8"/>
    <p:sldId id="262" r:id="rId9"/>
    <p:sldId id="263" r:id="rId10"/>
    <p:sldId id="264" r:id="rId11"/>
    <p:sldId id="281" r:id="rId12"/>
    <p:sldId id="266" r:id="rId13"/>
    <p:sldId id="317" r:id="rId14"/>
    <p:sldId id="270" r:id="rId15"/>
    <p:sldId id="271" r:id="rId16"/>
    <p:sldId id="305" r:id="rId17"/>
    <p:sldId id="276" r:id="rId18"/>
    <p:sldId id="298" r:id="rId19"/>
    <p:sldId id="272" r:id="rId20"/>
    <p:sldId id="273" r:id="rId21"/>
    <p:sldId id="274" r:id="rId22"/>
    <p:sldId id="275" r:id="rId23"/>
    <p:sldId id="313" r:id="rId24"/>
    <p:sldId id="314" r:id="rId25"/>
    <p:sldId id="315" r:id="rId26"/>
    <p:sldId id="306" r:id="rId27"/>
    <p:sldId id="307" r:id="rId28"/>
    <p:sldId id="309" r:id="rId29"/>
    <p:sldId id="310" r:id="rId30"/>
    <p:sldId id="269" r:id="rId31"/>
    <p:sldId id="311" r:id="rId32"/>
    <p:sldId id="312" r:id="rId33"/>
    <p:sldId id="288" r:id="rId34"/>
    <p:sldId id="289" r:id="rId35"/>
    <p:sldId id="316" r:id="rId36"/>
    <p:sldId id="290" r:id="rId37"/>
    <p:sldId id="295" r:id="rId38"/>
    <p:sldId id="294" r:id="rId39"/>
    <p:sldId id="322" r:id="rId40"/>
    <p:sldId id="321" r:id="rId41"/>
    <p:sldId id="318" r:id="rId42"/>
    <p:sldId id="319" r:id="rId43"/>
    <p:sldId id="320" r:id="rId44"/>
    <p:sldId id="323" r:id="rId45"/>
    <p:sldId id="324"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87" autoAdjust="0"/>
    <p:restoredTop sz="86447" autoAdjust="0"/>
  </p:normalViewPr>
  <p:slideViewPr>
    <p:cSldViewPr>
      <p:cViewPr>
        <p:scale>
          <a:sx n="90" d="100"/>
          <a:sy n="90" d="100"/>
        </p:scale>
        <p:origin x="108" y="8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72"/>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1D3FA-8A26-4652-950B-DA9ADA467242}" type="datetimeFigureOut">
              <a:rPr lang="fr-FR" smtClean="0"/>
              <a:pPr/>
              <a:t>12/12/2009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F076F-8146-49C2-AE48-EC4407C19F7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40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42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79C6D2A-D7FB-4183-A5DF-27FDB9B99161}" type="datetimeFigureOut">
              <a:rPr lang="fr-FR" smtClean="0"/>
              <a:pPr/>
              <a:t>12/12/2009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1592A0A-94E5-4351-99D8-F47BB85CF2B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79C6D2A-D7FB-4183-A5DF-27FDB9B99161}" type="datetimeFigureOut">
              <a:rPr lang="fr-FR" smtClean="0"/>
              <a:pPr/>
              <a:t>12/12/2009</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1592A0A-94E5-4351-99D8-F47BB85CF2B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a:xfrm>
            <a:off x="928662" y="1285860"/>
            <a:ext cx="7851648" cy="3929090"/>
          </a:xfrm>
        </p:spPr>
        <p:txBody>
          <a:bodyPr>
            <a:noAutofit/>
          </a:bodyPr>
          <a:lstStyle/>
          <a:p>
            <a:pPr algn="ctr"/>
            <a:r>
              <a:rPr lang="fr-FR" sz="5000" dirty="0" smtClean="0">
                <a:solidFill>
                  <a:schemeClr val="bg1"/>
                </a:solidFill>
              </a:rPr>
              <a:t>Deuxième partie</a:t>
            </a:r>
            <a:br>
              <a:rPr lang="fr-FR" sz="5000" dirty="0" smtClean="0">
                <a:solidFill>
                  <a:schemeClr val="bg1"/>
                </a:solidFill>
              </a:rPr>
            </a:br>
            <a:r>
              <a:rPr lang="fr-FR" sz="5000" dirty="0" smtClean="0">
                <a:solidFill>
                  <a:schemeClr val="bg1"/>
                </a:solidFill>
              </a:rPr>
              <a:t>Exemple de projet industriel en CAO avec des élèves de niveau V</a:t>
            </a:r>
            <a:br>
              <a:rPr lang="fr-FR" sz="5000" dirty="0" smtClean="0">
                <a:solidFill>
                  <a:schemeClr val="bg1"/>
                </a:solidFill>
              </a:rPr>
            </a:br>
            <a:r>
              <a:rPr lang="fr-FR" sz="5000" dirty="0" smtClean="0">
                <a:solidFill>
                  <a:schemeClr val="bg1"/>
                </a:solidFill>
              </a:rPr>
              <a:t/>
            </a:r>
            <a:br>
              <a:rPr lang="fr-FR" sz="5000" dirty="0" smtClean="0">
                <a:solidFill>
                  <a:schemeClr val="bg1"/>
                </a:solidFill>
              </a:rPr>
            </a:br>
            <a:r>
              <a:rPr lang="fr-FR" sz="1800" b="0" dirty="0" smtClean="0">
                <a:solidFill>
                  <a:schemeClr val="bg1"/>
                </a:solidFill>
                <a:ea typeface="+mn-ea"/>
                <a:cs typeface="+mn-cs"/>
              </a:rPr>
              <a:t>Niveau terminale Bac Pro EDPI</a:t>
            </a:r>
          </a:p>
        </p:txBody>
      </p:sp>
      <p:sp>
        <p:nvSpPr>
          <p:cNvPr id="4" name="ZoneTexte 3"/>
          <p:cNvSpPr txBox="1"/>
          <p:nvPr/>
        </p:nvSpPr>
        <p:spPr>
          <a:xfrm>
            <a:off x="214282" y="6072206"/>
            <a:ext cx="4071966" cy="646331"/>
          </a:xfrm>
          <a:prstGeom prst="rect">
            <a:avLst/>
          </a:prstGeom>
          <a:noFill/>
        </p:spPr>
        <p:txBody>
          <a:bodyPr wrap="square" rtlCol="0">
            <a:spAutoFit/>
          </a:bodyPr>
          <a:lstStyle/>
          <a:p>
            <a:pPr marL="0" lvl="1"/>
            <a:r>
              <a:rPr lang="fr-FR" sz="1200" i="1" dirty="0" smtClean="0">
                <a:solidFill>
                  <a:schemeClr val="bg1"/>
                </a:solidFill>
                <a:latin typeface="+mj-lt"/>
              </a:rPr>
              <a:t>Didier </a:t>
            </a:r>
            <a:r>
              <a:rPr lang="fr-FR" sz="1200" i="1" dirty="0" err="1" smtClean="0">
                <a:solidFill>
                  <a:schemeClr val="bg1"/>
                </a:solidFill>
                <a:latin typeface="+mj-lt"/>
              </a:rPr>
              <a:t>Descomps</a:t>
            </a:r>
            <a:r>
              <a:rPr lang="fr-FR" sz="1200" i="1" dirty="0" smtClean="0">
                <a:solidFill>
                  <a:schemeClr val="bg1"/>
                </a:solidFill>
                <a:latin typeface="+mj-lt"/>
              </a:rPr>
              <a:t>, IEN Limoges</a:t>
            </a:r>
          </a:p>
          <a:p>
            <a:r>
              <a:rPr lang="fr-FR" sz="1200" i="1" dirty="0" smtClean="0">
                <a:solidFill>
                  <a:schemeClr val="bg1"/>
                </a:solidFill>
                <a:latin typeface="+mj-lt"/>
              </a:rPr>
              <a:t>Sébastien </a:t>
            </a:r>
            <a:r>
              <a:rPr lang="fr-FR" sz="1200" i="1" dirty="0" err="1" smtClean="0">
                <a:solidFill>
                  <a:schemeClr val="bg1"/>
                </a:solidFill>
                <a:latin typeface="+mj-lt"/>
              </a:rPr>
              <a:t>Wecxsteen</a:t>
            </a:r>
            <a:r>
              <a:rPr lang="fr-FR" sz="1200" i="1" dirty="0" smtClean="0">
                <a:solidFill>
                  <a:schemeClr val="bg1"/>
                </a:solidFill>
                <a:latin typeface="+mj-lt"/>
              </a:rPr>
              <a:t> et Marc </a:t>
            </a:r>
            <a:r>
              <a:rPr lang="fr-FR" sz="1200" i="1" dirty="0" err="1" smtClean="0">
                <a:solidFill>
                  <a:schemeClr val="bg1"/>
                </a:solidFill>
                <a:latin typeface="+mj-lt"/>
              </a:rPr>
              <a:t>Treneul</a:t>
            </a:r>
            <a:r>
              <a:rPr lang="fr-FR" sz="1200" i="1" dirty="0" smtClean="0">
                <a:solidFill>
                  <a:schemeClr val="bg1"/>
                </a:solidFill>
                <a:latin typeface="+mj-lt"/>
              </a:rPr>
              <a:t>, PLP Lille</a:t>
            </a:r>
          </a:p>
          <a:p>
            <a:r>
              <a:rPr lang="fr-FR" sz="1200" i="1" dirty="0" smtClean="0">
                <a:solidFill>
                  <a:schemeClr val="bg1"/>
                </a:solidFill>
                <a:latin typeface="+mj-lt"/>
              </a:rPr>
              <a:t>Emmanuel David , PLP Besançon</a:t>
            </a:r>
            <a:endParaRPr lang="fr-FR" sz="1200" i="1"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r>
            <a:br>
              <a:rPr lang="fr-FR" dirty="0" smtClean="0"/>
            </a:br>
            <a:endParaRPr lang="fr-FR" dirty="0"/>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0042"/>
            <a:ext cx="8840937" cy="5500726"/>
          </a:xfrm>
          <a:prstGeom prst="rect">
            <a:avLst/>
          </a:prstGeom>
          <a:noFill/>
          <a:ln w="9525">
            <a:noFill/>
            <a:miter lim="800000"/>
            <a:headEnd/>
            <a:tailEnd/>
          </a:ln>
        </p:spPr>
      </p:pic>
      <p:sp>
        <p:nvSpPr>
          <p:cNvPr id="1029" name="Text Box 5"/>
          <p:cNvSpPr txBox="1">
            <a:spLocks noChangeArrowheads="1"/>
          </p:cNvSpPr>
          <p:nvPr/>
        </p:nvSpPr>
        <p:spPr bwMode="auto">
          <a:xfrm>
            <a:off x="428595" y="5286388"/>
            <a:ext cx="1660521" cy="5889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1" i="0" u="sng" strike="noStrike" cap="none" normalizeH="0" baseline="0" dirty="0" smtClean="0">
                <a:ln>
                  <a:noFill/>
                </a:ln>
                <a:solidFill>
                  <a:schemeClr val="bg1"/>
                </a:solidFill>
                <a:effectLst/>
                <a:latin typeface="Arial" pitchFamily="34" charset="0"/>
              </a:rPr>
              <a:t>Vis de réglage :</a:t>
            </a:r>
            <a:r>
              <a:rPr kumimoji="0" lang="fr-FR" sz="800" b="0" i="1" u="none" strike="noStrike" cap="none" normalizeH="0" baseline="0" dirty="0" smtClean="0">
                <a:ln>
                  <a:noFill/>
                </a:ln>
                <a:solidFill>
                  <a:schemeClr val="bg1"/>
                </a:solidFill>
                <a:effectLst/>
                <a:latin typeface="Arial" pitchFamily="34" charset="0"/>
              </a:rPr>
              <a:t> </a:t>
            </a:r>
            <a:endParaRPr kumimoji="0" lang="fr-FR" sz="800" b="1" i="0" u="sng" strike="noStrike" cap="none" normalizeH="0" baseline="0" dirty="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Times New Roman" pitchFamily="18" charset="0"/>
              </a:rPr>
              <a:t>Vis à 2 filetages. A une extrémité filetage à droite et l’autre filetage à gauche.</a:t>
            </a:r>
            <a:endParaRPr kumimoji="0" lang="fr-FR" sz="1800" b="0" i="0" u="none" strike="noStrike" cap="none" normalizeH="0" baseline="0" dirty="0" smtClean="0">
              <a:ln>
                <a:noFill/>
              </a:ln>
              <a:solidFill>
                <a:schemeClr val="bg1"/>
              </a:solidFill>
              <a:effectLst/>
              <a:latin typeface="Arial" pitchFamily="34" charset="0"/>
            </a:endParaRPr>
          </a:p>
        </p:txBody>
      </p:sp>
      <p:sp>
        <p:nvSpPr>
          <p:cNvPr id="1030" name="Text Box 6"/>
          <p:cNvSpPr txBox="1">
            <a:spLocks noChangeArrowheads="1"/>
          </p:cNvSpPr>
          <p:nvPr/>
        </p:nvSpPr>
        <p:spPr bwMode="auto">
          <a:xfrm>
            <a:off x="7572396" y="571480"/>
            <a:ext cx="1092200" cy="438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dirty="0" smtClean="0">
                <a:ln>
                  <a:noFill/>
                </a:ln>
                <a:solidFill>
                  <a:schemeClr val="bg1"/>
                </a:solidFill>
                <a:effectLst/>
                <a:latin typeface="Calibri" pitchFamily="34" charset="0"/>
              </a:rPr>
              <a:t>En liaison pivot avec la roue de la remorque</a:t>
            </a:r>
            <a:endParaRPr kumimoji="0" lang="fr-FR" sz="1800" b="0" i="0" u="none" strike="noStrike" cap="none" normalizeH="0" baseline="0" dirty="0" smtClean="0">
              <a:ln>
                <a:noFill/>
              </a:ln>
              <a:solidFill>
                <a:schemeClr val="bg1"/>
              </a:solidFill>
              <a:effectLst/>
              <a:latin typeface="Arial" pitchFamily="34" charset="0"/>
            </a:endParaRPr>
          </a:p>
        </p:txBody>
      </p:sp>
      <p:sp>
        <p:nvSpPr>
          <p:cNvPr id="1031" name="Line 7"/>
          <p:cNvSpPr>
            <a:spLocks noChangeShapeType="1"/>
          </p:cNvSpPr>
          <p:nvPr/>
        </p:nvSpPr>
        <p:spPr bwMode="auto">
          <a:xfrm>
            <a:off x="8140722" y="1071546"/>
            <a:ext cx="288929" cy="42862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357157" y="500042"/>
            <a:ext cx="4251355" cy="369332"/>
          </a:xfrm>
          <a:prstGeom prst="rect">
            <a:avLst/>
          </a:prstGeom>
          <a:solidFill>
            <a:schemeClr val="tx1"/>
          </a:solidFill>
        </p:spPr>
        <p:txBody>
          <a:bodyPr wrap="square" rtlCol="0">
            <a:spAutoFit/>
          </a:bodyPr>
          <a:lstStyle/>
          <a:p>
            <a:r>
              <a:rPr lang="fr-FR" dirty="0" smtClean="0">
                <a:solidFill>
                  <a:schemeClr val="bg1"/>
                </a:solidFill>
                <a:latin typeface="+mj-lt"/>
              </a:rPr>
              <a:t>Schéma cinématique du schéma existant</a:t>
            </a:r>
            <a:endParaRPr lang="fr-FR" dirty="0">
              <a:solidFill>
                <a:schemeClr val="bg1"/>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ctrTitle"/>
          </p:nvPr>
        </p:nvSpPr>
        <p:spPr>
          <a:xfrm>
            <a:off x="685800" y="357167"/>
            <a:ext cx="7772400" cy="4643470"/>
          </a:xfrm>
        </p:spPr>
        <p:txBody>
          <a:bodyPr>
            <a:normAutofit fontScale="90000"/>
          </a:bodyPr>
          <a:lstStyle/>
          <a:p>
            <a:pPr algn="l">
              <a:buFont typeface="Arial" pitchFamily="34" charset="0"/>
              <a:buChar char="•"/>
            </a:pPr>
            <a:r>
              <a:rPr lang="fr-FR" b="1" u="sng" dirty="0" smtClean="0">
                <a:solidFill>
                  <a:schemeClr val="bg1"/>
                </a:solidFill>
              </a:rPr>
              <a:t>Problématique </a:t>
            </a:r>
            <a:br>
              <a:rPr lang="fr-FR" b="1" u="sng" dirty="0" smtClean="0">
                <a:solidFill>
                  <a:schemeClr val="bg1"/>
                </a:solidFill>
              </a:rPr>
            </a:br>
            <a:r>
              <a:rPr lang="fr-FR" dirty="0" smtClean="0"/>
              <a:t> </a:t>
            </a:r>
            <a:br>
              <a:rPr lang="fr-FR" dirty="0" smtClean="0"/>
            </a:br>
            <a:r>
              <a:rPr lang="fr-FR" sz="2800" dirty="0" smtClean="0">
                <a:solidFill>
                  <a:schemeClr val="bg1"/>
                </a:solidFill>
                <a:ea typeface="+mn-ea"/>
                <a:cs typeface="+mn-cs"/>
              </a:rPr>
              <a:t>Afin d’augmenter la charge utile, il faut :</a:t>
            </a:r>
            <a:br>
              <a:rPr lang="fr-FR" sz="2800" dirty="0" smtClean="0">
                <a:solidFill>
                  <a:schemeClr val="bg1"/>
                </a:solidFill>
                <a:ea typeface="+mn-ea"/>
                <a:cs typeface="+mn-cs"/>
              </a:rPr>
            </a:br>
            <a:r>
              <a:rPr lang="fr-FR" sz="2800" dirty="0" smtClean="0">
                <a:solidFill>
                  <a:schemeClr val="bg1"/>
                </a:solidFill>
                <a:ea typeface="+mn-ea"/>
                <a:cs typeface="+mn-cs"/>
              </a:rPr>
              <a:t/>
            </a:r>
            <a:br>
              <a:rPr lang="fr-FR" sz="2800" dirty="0" smtClean="0">
                <a:solidFill>
                  <a:schemeClr val="bg1"/>
                </a:solidFill>
                <a:ea typeface="+mn-ea"/>
                <a:cs typeface="+mn-cs"/>
              </a:rPr>
            </a:br>
            <a:r>
              <a:rPr lang="fr-FR" sz="2800" dirty="0" smtClean="0">
                <a:solidFill>
                  <a:schemeClr val="bg1"/>
                </a:solidFill>
                <a:ea typeface="+mn-ea"/>
                <a:cs typeface="+mn-cs"/>
              </a:rPr>
              <a:t>- limiter le nombre de pièces (coût de fabrication) </a:t>
            </a:r>
            <a:br>
              <a:rPr lang="fr-FR" sz="2800" dirty="0" smtClean="0">
                <a:solidFill>
                  <a:schemeClr val="bg1"/>
                </a:solidFill>
                <a:ea typeface="+mn-ea"/>
                <a:cs typeface="+mn-cs"/>
              </a:rPr>
            </a:br>
            <a:r>
              <a:rPr lang="fr-FR" sz="2800" dirty="0" smtClean="0">
                <a:solidFill>
                  <a:schemeClr val="bg1"/>
                </a:solidFill>
                <a:ea typeface="+mn-ea"/>
                <a:cs typeface="+mn-cs"/>
              </a:rPr>
              <a:t>- réduire le Poids à Vide (PV). </a:t>
            </a:r>
            <a:br>
              <a:rPr lang="fr-FR" sz="2800" dirty="0" smtClean="0">
                <a:solidFill>
                  <a:schemeClr val="bg1"/>
                </a:solidFill>
                <a:ea typeface="+mn-ea"/>
                <a:cs typeface="+mn-cs"/>
              </a:rPr>
            </a:br>
            <a:r>
              <a:rPr lang="fr-FR" sz="2800" dirty="0" smtClean="0">
                <a:solidFill>
                  <a:schemeClr val="bg1"/>
                </a:solidFill>
                <a:ea typeface="+mn-ea"/>
                <a:cs typeface="+mn-cs"/>
              </a:rPr>
              <a:t/>
            </a:r>
            <a:br>
              <a:rPr lang="fr-FR" sz="2800" dirty="0" smtClean="0">
                <a:solidFill>
                  <a:schemeClr val="bg1"/>
                </a:solidFill>
                <a:ea typeface="+mn-ea"/>
                <a:cs typeface="+mn-cs"/>
              </a:rPr>
            </a:br>
            <a:r>
              <a:rPr lang="fr-FR" sz="2800" dirty="0" smtClean="0">
                <a:solidFill>
                  <a:schemeClr val="bg1"/>
                </a:solidFill>
                <a:ea typeface="+mn-ea"/>
                <a:cs typeface="+mn-cs"/>
              </a:rPr>
              <a:t>Un nouveau châssis doit donc être réalisé.</a:t>
            </a:r>
            <a:br>
              <a:rPr lang="fr-FR" sz="2800" dirty="0" smtClean="0">
                <a:solidFill>
                  <a:schemeClr val="bg1"/>
                </a:solidFill>
                <a:ea typeface="+mn-ea"/>
                <a:cs typeface="+mn-cs"/>
              </a:rPr>
            </a:br>
            <a:r>
              <a:rPr lang="fr-FR" sz="2800" dirty="0" smtClean="0">
                <a:solidFill>
                  <a:schemeClr val="bg1"/>
                </a:solidFill>
                <a:ea typeface="+mn-ea"/>
                <a:cs typeface="+mn-cs"/>
              </a:rPr>
              <a:t/>
            </a:r>
            <a:br>
              <a:rPr lang="fr-FR" sz="2800" dirty="0" smtClean="0">
                <a:solidFill>
                  <a:schemeClr val="bg1"/>
                </a:solidFill>
                <a:ea typeface="+mn-ea"/>
                <a:cs typeface="+mn-cs"/>
              </a:rPr>
            </a:br>
            <a:r>
              <a:rPr lang="fr-FR" sz="2800" dirty="0" smtClean="0">
                <a:solidFill>
                  <a:schemeClr val="bg1"/>
                </a:solidFill>
                <a:ea typeface="+mn-ea"/>
                <a:cs typeface="+mn-cs"/>
              </a:rPr>
              <a:t>Ce châssis  nécessite des modifications importantes mais le principe de fixation remorque/moto reste le même.</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1214422"/>
            <a:ext cx="8501122" cy="4143405"/>
          </a:xfrm>
        </p:spPr>
        <p:txBody>
          <a:bodyPr>
            <a:normAutofit/>
          </a:bodyPr>
          <a:lstStyle/>
          <a:p>
            <a:pPr algn="l"/>
            <a:r>
              <a:rPr lang="fr-FR" sz="2500" dirty="0" smtClean="0">
                <a:solidFill>
                  <a:schemeClr val="bg1"/>
                </a:solidFill>
                <a:ea typeface="+mn-ea"/>
                <a:cs typeface="+mn-cs"/>
              </a:rPr>
              <a:t>Les modifications principales seront : </a:t>
            </a:r>
            <a:br>
              <a:rPr lang="fr-FR" sz="2500" dirty="0" smtClean="0">
                <a:solidFill>
                  <a:schemeClr val="bg1"/>
                </a:solidFill>
                <a:ea typeface="+mn-ea"/>
                <a:cs typeface="+mn-cs"/>
              </a:rPr>
            </a:br>
            <a:r>
              <a:rPr lang="fr-FR" sz="2500" dirty="0" smtClean="0">
                <a:solidFill>
                  <a:schemeClr val="bg1"/>
                </a:solidFill>
                <a:ea typeface="+mn-ea"/>
                <a:cs typeface="+mn-cs"/>
              </a:rPr>
              <a:t> </a:t>
            </a:r>
            <a:br>
              <a:rPr lang="fr-FR" sz="2500" dirty="0" smtClean="0">
                <a:solidFill>
                  <a:schemeClr val="bg1"/>
                </a:solidFill>
                <a:ea typeface="+mn-ea"/>
                <a:cs typeface="+mn-cs"/>
              </a:rPr>
            </a:br>
            <a:r>
              <a:rPr lang="fr-FR" sz="2500" dirty="0" smtClean="0">
                <a:solidFill>
                  <a:schemeClr val="bg1"/>
                </a:solidFill>
                <a:ea typeface="+mn-ea"/>
                <a:cs typeface="+mn-cs"/>
              </a:rPr>
              <a:t>- Suspension Mono-bras.</a:t>
            </a:r>
            <a:br>
              <a:rPr lang="fr-FR" sz="2500" dirty="0" smtClean="0">
                <a:solidFill>
                  <a:schemeClr val="bg1"/>
                </a:solidFill>
                <a:ea typeface="+mn-ea"/>
                <a:cs typeface="+mn-cs"/>
              </a:rPr>
            </a:br>
            <a:r>
              <a:rPr lang="fr-FR" sz="2500" dirty="0" smtClean="0">
                <a:solidFill>
                  <a:schemeClr val="bg1"/>
                </a:solidFill>
                <a:ea typeface="+mn-ea"/>
                <a:cs typeface="+mn-cs"/>
              </a:rPr>
              <a:t>- Châssis allégé en tôle pliée + mécano soudé.</a:t>
            </a:r>
            <a:r>
              <a:rPr lang="fr-FR" sz="2500" dirty="0" smtClean="0">
                <a:solidFill>
                  <a:schemeClr val="bg1"/>
                </a:solidFill>
              </a:rPr>
              <a:t/>
            </a:r>
            <a:br>
              <a:rPr lang="fr-FR" sz="2500" dirty="0" smtClean="0">
                <a:solidFill>
                  <a:schemeClr val="bg1"/>
                </a:solidFill>
              </a:rPr>
            </a:br>
            <a:r>
              <a:rPr lang="fr-FR" sz="2500" dirty="0" smtClean="0">
                <a:solidFill>
                  <a:schemeClr val="bg1"/>
                </a:solidFill>
                <a:ea typeface="+mn-ea"/>
                <a:cs typeface="+mn-cs"/>
              </a:rPr>
              <a:t>- Changement du système de rapprochement des tirants.</a:t>
            </a:r>
            <a:br>
              <a:rPr lang="fr-FR" sz="2500" dirty="0" smtClean="0">
                <a:solidFill>
                  <a:schemeClr val="bg1"/>
                </a:solidFill>
                <a:ea typeface="+mn-ea"/>
                <a:cs typeface="+mn-cs"/>
              </a:rPr>
            </a:br>
            <a:r>
              <a:rPr lang="fr-FR" sz="2500" dirty="0" smtClean="0">
                <a:solidFill>
                  <a:schemeClr val="bg1"/>
                </a:solidFill>
                <a:ea typeface="+mn-ea"/>
                <a:cs typeface="+mn-cs"/>
              </a:rPr>
              <a:t/>
            </a:r>
            <a:br>
              <a:rPr lang="fr-FR" sz="2500" dirty="0" smtClean="0">
                <a:solidFill>
                  <a:schemeClr val="bg1"/>
                </a:solidFill>
                <a:ea typeface="+mn-ea"/>
                <a:cs typeface="+mn-cs"/>
              </a:rPr>
            </a:br>
            <a:r>
              <a:rPr lang="fr-FR" sz="2500" dirty="0" smtClean="0">
                <a:solidFill>
                  <a:schemeClr val="bg1"/>
                </a:solidFill>
                <a:ea typeface="+mn-ea"/>
                <a:cs typeface="+mn-cs"/>
              </a:rPr>
              <a:t>Masse à vide de l’ancienne remorque : 39Kg. </a:t>
            </a:r>
            <a:br>
              <a:rPr lang="fr-FR" sz="2500" dirty="0" smtClean="0">
                <a:solidFill>
                  <a:schemeClr val="bg1"/>
                </a:solidFill>
                <a:ea typeface="+mn-ea"/>
                <a:cs typeface="+mn-cs"/>
              </a:rPr>
            </a:br>
            <a:r>
              <a:rPr lang="fr-FR" sz="2500" dirty="0" smtClean="0">
                <a:solidFill>
                  <a:schemeClr val="bg1"/>
                </a:solidFill>
                <a:ea typeface="+mn-ea"/>
                <a:cs typeface="+mn-cs"/>
              </a:rPr>
              <a:t>On souhaite ramener la masse à 35Kg environ.</a:t>
            </a:r>
            <a:r>
              <a:rPr lang="fr-FR" sz="3100" dirty="0" smtClean="0">
                <a:latin typeface="+mn-lt"/>
                <a:ea typeface="+mn-ea"/>
                <a:cs typeface="+mn-cs"/>
              </a:rPr>
              <a:t/>
            </a:r>
            <a:br>
              <a:rPr lang="fr-FR" sz="3100" dirty="0" smtClean="0">
                <a:latin typeface="+mn-lt"/>
                <a:ea typeface="+mn-ea"/>
                <a:cs typeface="+mn-cs"/>
              </a:rPr>
            </a:b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357166"/>
            <a:ext cx="8486748" cy="1643074"/>
          </a:xfrm>
        </p:spPr>
        <p:txBody>
          <a:bodyPr>
            <a:noAutofit/>
          </a:bodyPr>
          <a:lstStyle/>
          <a:p>
            <a:pPr algn="ctr"/>
            <a:r>
              <a:rPr lang="fr-FR" sz="2500" dirty="0" smtClean="0">
                <a:solidFill>
                  <a:schemeClr val="bg1"/>
                </a:solidFill>
                <a:ea typeface="+mn-ea"/>
                <a:cs typeface="+mn-cs"/>
              </a:rPr>
              <a:t>Lors de l’utilisation à vitesse élevée au maximum de la législation (130 km/h), on a constaté sur l’ancien modèle un louvoiement (effet d’oscillation de part et d’autre de la trajectoire normale), de la remorque par rapport à la moto.</a:t>
            </a:r>
            <a:endParaRPr lang="fr-FR" sz="2500" dirty="0">
              <a:solidFill>
                <a:schemeClr val="bg1"/>
              </a:solidFill>
              <a:ea typeface="+mn-ea"/>
              <a:cs typeface="+mn-cs"/>
            </a:endParaRPr>
          </a:p>
        </p:txBody>
      </p:sp>
      <p:grpSp>
        <p:nvGrpSpPr>
          <p:cNvPr id="3" name="Group 1"/>
          <p:cNvGrpSpPr>
            <a:grpSpLocks/>
          </p:cNvGrpSpPr>
          <p:nvPr/>
        </p:nvGrpSpPr>
        <p:grpSpPr bwMode="auto">
          <a:xfrm>
            <a:off x="1000100" y="2214554"/>
            <a:ext cx="7170737" cy="1417637"/>
            <a:chOff x="124" y="3096"/>
            <a:chExt cx="11506" cy="2386"/>
          </a:xfrm>
        </p:grpSpPr>
        <p:grpSp>
          <p:nvGrpSpPr>
            <p:cNvPr id="4" name="Group 2"/>
            <p:cNvGrpSpPr>
              <a:grpSpLocks/>
            </p:cNvGrpSpPr>
            <p:nvPr/>
          </p:nvGrpSpPr>
          <p:grpSpPr bwMode="auto">
            <a:xfrm>
              <a:off x="124" y="3242"/>
              <a:ext cx="11506" cy="2240"/>
              <a:chOff x="124" y="3242"/>
              <a:chExt cx="11506" cy="2240"/>
            </a:xfrm>
          </p:grpSpPr>
          <p:pic>
            <p:nvPicPr>
              <p:cNvPr id="18435" name="Picture 3" descr="Louvoiement"/>
              <p:cNvPicPr>
                <a:picLocks noChangeAspect="1" noChangeArrowheads="1"/>
              </p:cNvPicPr>
              <p:nvPr/>
            </p:nvPicPr>
            <p:blipFill>
              <a:blip r:embed="rId2" cstate="print"/>
              <a:srcRect/>
              <a:stretch>
                <a:fillRect/>
              </a:stretch>
            </p:blipFill>
            <p:spPr bwMode="auto">
              <a:xfrm>
                <a:off x="1439" y="3613"/>
                <a:ext cx="10191" cy="1869"/>
              </a:xfrm>
              <a:prstGeom prst="rect">
                <a:avLst/>
              </a:prstGeom>
              <a:noFill/>
            </p:spPr>
          </p:pic>
          <p:sp>
            <p:nvSpPr>
              <p:cNvPr id="18436" name="Text Box 4"/>
              <p:cNvSpPr txBox="1">
                <a:spLocks noChangeArrowheads="1"/>
              </p:cNvSpPr>
              <p:nvPr/>
            </p:nvSpPr>
            <p:spPr bwMode="auto">
              <a:xfrm>
                <a:off x="9672" y="3242"/>
                <a:ext cx="994" cy="852"/>
              </a:xfrm>
              <a:prstGeom prst="rect">
                <a:avLst/>
              </a:prstGeom>
              <a:solidFill>
                <a:srgbClr val="FFFFFF"/>
              </a:solidFill>
              <a:ln w="9525">
                <a:solidFill>
                  <a:srgbClr val="000000"/>
                </a:solidFill>
                <a:prstDash val="sysDot"/>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Roue avant de la moto.</a:t>
                </a:r>
                <a:endParaRPr kumimoji="0" lang="fr-FR" sz="1800" b="0" i="0" u="none" strike="noStrike" cap="none" normalizeH="0" baseline="0" smtClean="0">
                  <a:ln>
                    <a:noFill/>
                  </a:ln>
                  <a:solidFill>
                    <a:schemeClr val="bg1"/>
                  </a:solidFill>
                  <a:effectLst/>
                  <a:latin typeface="Arial" pitchFamily="34" charset="0"/>
                </a:endParaRPr>
              </a:p>
            </p:txBody>
          </p:sp>
          <p:sp>
            <p:nvSpPr>
              <p:cNvPr id="18437" name="Text Box 5"/>
              <p:cNvSpPr txBox="1">
                <a:spLocks noChangeArrowheads="1"/>
              </p:cNvSpPr>
              <p:nvPr/>
            </p:nvSpPr>
            <p:spPr bwMode="auto">
              <a:xfrm>
                <a:off x="7070" y="3242"/>
                <a:ext cx="994" cy="852"/>
              </a:xfrm>
              <a:prstGeom prst="rect">
                <a:avLst/>
              </a:prstGeom>
              <a:solidFill>
                <a:srgbClr val="FFFFFF"/>
              </a:solidFill>
              <a:ln w="9525">
                <a:solidFill>
                  <a:srgbClr val="000000"/>
                </a:solidFill>
                <a:prstDash val="sysDot"/>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Roue arrière de la moto.</a:t>
                </a:r>
                <a:endParaRPr kumimoji="0" lang="fr-FR" sz="1800" b="0" i="0" u="none" strike="noStrike" cap="none" normalizeH="0" baseline="0" smtClean="0">
                  <a:ln>
                    <a:noFill/>
                  </a:ln>
                  <a:solidFill>
                    <a:schemeClr val="bg1"/>
                  </a:solidFill>
                  <a:effectLst/>
                  <a:latin typeface="Arial" pitchFamily="34" charset="0"/>
                </a:endParaRPr>
              </a:p>
            </p:txBody>
          </p:sp>
          <p:sp>
            <p:nvSpPr>
              <p:cNvPr id="18438" name="Text Box 6"/>
              <p:cNvSpPr txBox="1">
                <a:spLocks noChangeArrowheads="1"/>
              </p:cNvSpPr>
              <p:nvPr/>
            </p:nvSpPr>
            <p:spPr bwMode="auto">
              <a:xfrm>
                <a:off x="2014" y="4642"/>
                <a:ext cx="1136" cy="568"/>
              </a:xfrm>
              <a:prstGeom prst="rect">
                <a:avLst/>
              </a:prstGeom>
              <a:solidFill>
                <a:srgbClr val="FFFFFF"/>
              </a:solidFill>
              <a:ln w="952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Roue de la remorque.</a:t>
                </a:r>
                <a:endParaRPr kumimoji="0" lang="fr-FR" sz="1800" b="0" i="0" u="none" strike="noStrike" cap="none" normalizeH="0" baseline="0" smtClean="0">
                  <a:ln>
                    <a:noFill/>
                  </a:ln>
                  <a:solidFill>
                    <a:schemeClr val="bg1"/>
                  </a:solidFill>
                  <a:effectLst/>
                  <a:latin typeface="Arial" pitchFamily="34" charset="0"/>
                </a:endParaRPr>
              </a:p>
            </p:txBody>
          </p:sp>
          <p:sp>
            <p:nvSpPr>
              <p:cNvPr id="18439" name="Line 7"/>
              <p:cNvSpPr>
                <a:spLocks noChangeShapeType="1"/>
              </p:cNvSpPr>
              <p:nvPr/>
            </p:nvSpPr>
            <p:spPr bwMode="auto">
              <a:xfrm flipH="1" flipV="1">
                <a:off x="2107" y="4136"/>
                <a:ext cx="170" cy="517"/>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8440" name="Line 8"/>
              <p:cNvSpPr>
                <a:spLocks noChangeShapeType="1"/>
              </p:cNvSpPr>
              <p:nvPr/>
            </p:nvSpPr>
            <p:spPr bwMode="auto">
              <a:xfrm flipH="1">
                <a:off x="7267" y="4084"/>
                <a:ext cx="357" cy="391"/>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8441" name="Line 9"/>
              <p:cNvSpPr>
                <a:spLocks noChangeShapeType="1"/>
              </p:cNvSpPr>
              <p:nvPr/>
            </p:nvSpPr>
            <p:spPr bwMode="auto">
              <a:xfrm>
                <a:off x="10098" y="4094"/>
                <a:ext cx="359" cy="724"/>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8442" name="AutoShape 10"/>
              <p:cNvSpPr>
                <a:spLocks noChangeArrowheads="1"/>
              </p:cNvSpPr>
              <p:nvPr/>
            </p:nvSpPr>
            <p:spPr bwMode="auto">
              <a:xfrm rot="419318">
                <a:off x="409" y="3415"/>
                <a:ext cx="994" cy="852"/>
              </a:xfrm>
              <a:prstGeom prst="upDownArrowCallout">
                <a:avLst>
                  <a:gd name="adj1" fmla="val 12671"/>
                  <a:gd name="adj2" fmla="val 40326"/>
                  <a:gd name="adj3" fmla="val 20421"/>
                  <a:gd name="adj4" fmla="val 41398"/>
                </a:avLst>
              </a:prstGeom>
              <a:gradFill rotWithShape="0">
                <a:gsLst>
                  <a:gs pos="0">
                    <a:srgbClr val="C0C0C0"/>
                  </a:gs>
                  <a:gs pos="100000">
                    <a:srgbClr val="C0C0C0">
                      <a:gamma/>
                      <a:tint val="12157"/>
                      <a:invGamma/>
                    </a:srgbClr>
                  </a:gs>
                </a:gsLst>
                <a:lin ang="27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8443" name="Text Box 11"/>
              <p:cNvSpPr txBox="1">
                <a:spLocks noChangeArrowheads="1"/>
              </p:cNvSpPr>
              <p:nvPr/>
            </p:nvSpPr>
            <p:spPr bwMode="auto">
              <a:xfrm>
                <a:off x="124" y="3649"/>
                <a:ext cx="1562" cy="426"/>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Oscillations. </a:t>
                </a:r>
                <a:endParaRPr kumimoji="0" lang="fr-FR" sz="1800" b="0" i="0" u="none" strike="noStrike" cap="none" normalizeH="0" baseline="0" smtClean="0">
                  <a:ln>
                    <a:noFill/>
                  </a:ln>
                  <a:solidFill>
                    <a:schemeClr val="bg1"/>
                  </a:solidFill>
                  <a:effectLst/>
                  <a:latin typeface="Arial" pitchFamily="34" charset="0"/>
                </a:endParaRPr>
              </a:p>
            </p:txBody>
          </p:sp>
        </p:grpSp>
        <p:sp>
          <p:nvSpPr>
            <p:cNvPr id="18444" name="Text Box 12"/>
            <p:cNvSpPr txBox="1">
              <a:spLocks noChangeArrowheads="1"/>
            </p:cNvSpPr>
            <p:nvPr/>
          </p:nvSpPr>
          <p:spPr bwMode="auto">
            <a:xfrm>
              <a:off x="3212" y="3096"/>
              <a:ext cx="3157" cy="3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Trajectoire normale (ligne droite).</a:t>
              </a:r>
              <a:endParaRPr kumimoji="0" lang="fr-FR" sz="1800" b="0" i="0" u="none" strike="noStrike" cap="none" normalizeH="0" baseline="0" smtClean="0">
                <a:ln>
                  <a:noFill/>
                </a:ln>
                <a:solidFill>
                  <a:schemeClr val="bg1"/>
                </a:solidFill>
                <a:effectLst/>
                <a:latin typeface="Arial" pitchFamily="34" charset="0"/>
              </a:endParaRPr>
            </a:p>
          </p:txBody>
        </p:sp>
        <p:sp>
          <p:nvSpPr>
            <p:cNvPr id="18445" name="Line 13"/>
            <p:cNvSpPr>
              <a:spLocks noChangeShapeType="1"/>
            </p:cNvSpPr>
            <p:nvPr/>
          </p:nvSpPr>
          <p:spPr bwMode="auto">
            <a:xfrm>
              <a:off x="3502" y="3306"/>
              <a:ext cx="1981" cy="1095"/>
            </a:xfrm>
            <a:prstGeom prst="line">
              <a:avLst/>
            </a:prstGeom>
            <a:noFill/>
            <a:ln w="9525">
              <a:solidFill>
                <a:srgbClr val="000000"/>
              </a:solidFill>
              <a:round/>
              <a:headEnd/>
              <a:tailEnd type="oval"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8446" name="Line 14"/>
            <p:cNvSpPr>
              <a:spLocks noChangeShapeType="1"/>
            </p:cNvSpPr>
            <p:nvPr/>
          </p:nvSpPr>
          <p:spPr bwMode="auto">
            <a:xfrm flipH="1">
              <a:off x="1556" y="3297"/>
              <a:ext cx="1951" cy="624"/>
            </a:xfrm>
            <a:prstGeom prst="line">
              <a:avLst/>
            </a:prstGeom>
            <a:noFill/>
            <a:ln w="9525">
              <a:solidFill>
                <a:srgbClr val="000000"/>
              </a:solidFill>
              <a:round/>
              <a:headEnd/>
              <a:tailEnd type="oval"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8" name="ZoneTexte 17"/>
          <p:cNvSpPr txBox="1"/>
          <p:nvPr/>
        </p:nvSpPr>
        <p:spPr>
          <a:xfrm>
            <a:off x="214282" y="3143248"/>
            <a:ext cx="1571636" cy="369332"/>
          </a:xfrm>
          <a:prstGeom prst="rect">
            <a:avLst/>
          </a:prstGeom>
          <a:noFill/>
        </p:spPr>
        <p:txBody>
          <a:bodyPr wrap="square" rtlCol="0">
            <a:spAutoFit/>
          </a:bodyPr>
          <a:lstStyle/>
          <a:p>
            <a:r>
              <a:rPr lang="fr-FR" dirty="0" smtClean="0">
                <a:latin typeface="+mj-lt"/>
              </a:rPr>
              <a:t>louvoiement</a:t>
            </a:r>
            <a:endParaRPr lang="fr-FR" dirty="0">
              <a:latin typeface="+mj-lt"/>
            </a:endParaRPr>
          </a:p>
        </p:txBody>
      </p:sp>
      <p:sp>
        <p:nvSpPr>
          <p:cNvPr id="21" name="ZoneTexte 20"/>
          <p:cNvSpPr txBox="1"/>
          <p:nvPr/>
        </p:nvSpPr>
        <p:spPr>
          <a:xfrm>
            <a:off x="0" y="3857628"/>
            <a:ext cx="9144000" cy="2308324"/>
          </a:xfrm>
          <a:prstGeom prst="rect">
            <a:avLst/>
          </a:prstGeom>
          <a:noFill/>
        </p:spPr>
        <p:txBody>
          <a:bodyPr wrap="square" rtlCol="0">
            <a:spAutoFit/>
          </a:bodyPr>
          <a:lstStyle/>
          <a:p>
            <a:pPr algn="just"/>
            <a:r>
              <a:rPr lang="fr-FR" sz="1600" dirty="0" smtClean="0">
                <a:solidFill>
                  <a:schemeClr val="bg1"/>
                </a:solidFill>
                <a:latin typeface="+mj-lt"/>
              </a:rPr>
              <a:t>Après essais (Charges/Motos/Conditions/Parcours), les observations définissent que ce louvoiement est dû :</a:t>
            </a:r>
          </a:p>
          <a:p>
            <a:pPr marL="0" lvl="1" algn="just"/>
            <a:r>
              <a:rPr lang="fr-FR" sz="1600" dirty="0" smtClean="0">
                <a:solidFill>
                  <a:schemeClr val="bg1"/>
                </a:solidFill>
                <a:latin typeface="+mj-lt"/>
              </a:rPr>
              <a:t>- au chargement (position, poids).</a:t>
            </a:r>
          </a:p>
          <a:p>
            <a:pPr marL="0" lvl="1" algn="just"/>
            <a:r>
              <a:rPr lang="fr-FR" sz="1600" dirty="0" smtClean="0">
                <a:solidFill>
                  <a:schemeClr val="bg1"/>
                </a:solidFill>
                <a:latin typeface="+mj-lt"/>
              </a:rPr>
              <a:t>- aux effets des masses d’air (vent latéral, tourbillons générés par la moto).</a:t>
            </a:r>
          </a:p>
          <a:p>
            <a:pPr marL="0" lvl="1" algn="just"/>
            <a:r>
              <a:rPr lang="fr-FR" sz="1600" dirty="0" smtClean="0">
                <a:solidFill>
                  <a:schemeClr val="bg1"/>
                </a:solidFill>
                <a:latin typeface="+mj-lt"/>
              </a:rPr>
              <a:t>- aux irrégularités de la chaussée (ondulations, rainures, raccords de goudron, plaques d’égout …).</a:t>
            </a:r>
          </a:p>
          <a:p>
            <a:pPr algn="just"/>
            <a:endParaRPr lang="fr-FR" sz="1600" dirty="0" smtClean="0">
              <a:solidFill>
                <a:schemeClr val="bg1"/>
              </a:solidFill>
              <a:latin typeface="+mj-lt"/>
            </a:endParaRPr>
          </a:p>
          <a:p>
            <a:pPr algn="just"/>
            <a:r>
              <a:rPr lang="fr-FR" sz="1600" dirty="0" smtClean="0">
                <a:solidFill>
                  <a:schemeClr val="bg1"/>
                </a:solidFill>
                <a:latin typeface="+mj-lt"/>
              </a:rPr>
              <a:t>La création du nouveau châssis devrait résoudre en partie les effets dus à la première cause,  par la modification de la répartition des masses (Position du Centre de Gravité). Le PTAC doit être respecté et les objets lourds doivent être positionnés le plus en avant et le plus bas possible dans la caisse. C’est le seul paramètre modifiable par le motard. </a:t>
            </a:r>
            <a:endParaRPr lang="fr-FR" sz="1600" dirty="0" smtClean="0">
              <a:solidFill>
                <a:schemeClr val="bg1"/>
              </a:solidFill>
              <a:latin typeface="+mj-lt"/>
              <a:hlinkClick r:id="rId3" action="ppaction://hlinksldjum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6" name="WordArt 176"/>
          <p:cNvSpPr>
            <a:spLocks noChangeArrowheads="1" noChangeShapeType="1" noTextEdit="1"/>
          </p:cNvSpPr>
          <p:nvPr/>
        </p:nvSpPr>
        <p:spPr bwMode="auto">
          <a:xfrm>
            <a:off x="428596" y="285728"/>
            <a:ext cx="2357454" cy="1214446"/>
          </a:xfrm>
          <a:prstGeom prst="rect">
            <a:avLst/>
          </a:prstGeom>
        </p:spPr>
        <p:txBody>
          <a:bodyPr wrap="none" fromWordArt="1">
            <a:prstTxWarp prst="textSlantUp">
              <a:avLst>
                <a:gd name="adj" fmla="val 55556"/>
              </a:avLst>
            </a:prstTxWarp>
          </a:bodyPr>
          <a:lstStyle/>
          <a:p>
            <a:pPr algn="ctr" rtl="0"/>
            <a:r>
              <a:rPr lang="fr-FR" sz="1400" kern="10" spc="0" smtClean="0">
                <a:ln w="9525">
                  <a:solidFill>
                    <a:srgbClr val="000000"/>
                  </a:solidFill>
                  <a:round/>
                  <a:headEnd/>
                  <a:tailEnd/>
                </a:ln>
                <a:solidFill>
                  <a:srgbClr val="000000"/>
                </a:solidFill>
                <a:effectLst/>
                <a:latin typeface="Arial Black"/>
              </a:rPr>
              <a:t>Nouvelle remorque</a:t>
            </a:r>
          </a:p>
          <a:p>
            <a:pPr algn="ctr" rtl="0"/>
            <a:r>
              <a:rPr lang="fr-FR" sz="1400" kern="10" spc="0" smtClean="0">
                <a:ln w="9525">
                  <a:solidFill>
                    <a:srgbClr val="000000"/>
                  </a:solidFill>
                  <a:round/>
                  <a:headEnd/>
                  <a:tailEnd/>
                </a:ln>
                <a:solidFill>
                  <a:srgbClr val="000000"/>
                </a:solidFill>
                <a:effectLst/>
                <a:latin typeface="Arial Black"/>
              </a:rPr>
              <a:t>"NEW"</a:t>
            </a:r>
            <a:endParaRPr lang="fr-FR" sz="1400" kern="10" spc="0">
              <a:ln w="9525">
                <a:solidFill>
                  <a:srgbClr val="000000"/>
                </a:solidFill>
                <a:round/>
                <a:headEnd/>
                <a:tailEnd/>
              </a:ln>
              <a:solidFill>
                <a:srgbClr val="000000"/>
              </a:solidFill>
              <a:effectLst/>
              <a:latin typeface="Arial Black"/>
            </a:endParaRPr>
          </a:p>
        </p:txBody>
      </p:sp>
      <p:grpSp>
        <p:nvGrpSpPr>
          <p:cNvPr id="180" name="Groupe 179"/>
          <p:cNvGrpSpPr/>
          <p:nvPr/>
        </p:nvGrpSpPr>
        <p:grpSpPr>
          <a:xfrm>
            <a:off x="642910" y="642918"/>
            <a:ext cx="7500990" cy="5684875"/>
            <a:chOff x="642910" y="642918"/>
            <a:chExt cx="7500990" cy="5684875"/>
          </a:xfrm>
        </p:grpSpPr>
        <p:sp>
          <p:nvSpPr>
            <p:cNvPr id="15365" name="Line 5"/>
            <p:cNvSpPr>
              <a:spLocks noChangeShapeType="1"/>
            </p:cNvSpPr>
            <p:nvPr/>
          </p:nvSpPr>
          <p:spPr bwMode="auto">
            <a:xfrm flipV="1">
              <a:off x="5403352" y="4712601"/>
              <a:ext cx="1614032" cy="101475"/>
            </a:xfrm>
            <a:prstGeom prst="line">
              <a:avLst/>
            </a:prstGeom>
            <a:noFill/>
            <a:ln w="38100">
              <a:no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69" name="Line 9"/>
            <p:cNvSpPr>
              <a:spLocks noChangeShapeType="1"/>
            </p:cNvSpPr>
            <p:nvPr/>
          </p:nvSpPr>
          <p:spPr bwMode="auto">
            <a:xfrm flipV="1">
              <a:off x="6113759" y="3855225"/>
              <a:ext cx="259179" cy="1199414"/>
            </a:xfrm>
            <a:prstGeom prst="line">
              <a:avLst/>
            </a:prstGeom>
            <a:noFill/>
            <a:ln w="38100">
              <a:no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370" name="Group 10"/>
            <p:cNvGrpSpPr>
              <a:grpSpLocks/>
            </p:cNvGrpSpPr>
            <p:nvPr/>
          </p:nvGrpSpPr>
          <p:grpSpPr bwMode="auto">
            <a:xfrm>
              <a:off x="4346904" y="2417262"/>
              <a:ext cx="981588" cy="275019"/>
              <a:chOff x="5508" y="11534"/>
              <a:chExt cx="1545" cy="474"/>
            </a:xfrm>
          </p:grpSpPr>
          <p:sp>
            <p:nvSpPr>
              <p:cNvPr id="15371" name="AutoShape 11"/>
              <p:cNvSpPr>
                <a:spLocks noChangeAspect="1" noChangeArrowheads="1"/>
              </p:cNvSpPr>
              <p:nvPr/>
            </p:nvSpPr>
            <p:spPr bwMode="auto">
              <a:xfrm rot="18000000" flipV="1">
                <a:off x="6090" y="11249"/>
                <a:ext cx="454" cy="1064"/>
              </a:xfrm>
              <a:prstGeom prst="can">
                <a:avLst>
                  <a:gd name="adj" fmla="val 70482"/>
                </a:avLst>
              </a:prstGeom>
              <a:solidFill>
                <a:srgbClr val="FFFFFF"/>
              </a:solidFill>
              <a:ln w="28575">
                <a:solidFill>
                  <a:srgbClr val="FF66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372" name="Group 12"/>
              <p:cNvGrpSpPr>
                <a:grpSpLocks noChangeAspect="1"/>
              </p:cNvGrpSpPr>
              <p:nvPr/>
            </p:nvGrpSpPr>
            <p:grpSpPr bwMode="auto">
              <a:xfrm rot="-3600000">
                <a:off x="6054" y="10988"/>
                <a:ext cx="454" cy="1545"/>
                <a:chOff x="3853" y="1537"/>
                <a:chExt cx="454" cy="1545"/>
              </a:xfrm>
            </p:grpSpPr>
            <p:sp>
              <p:nvSpPr>
                <p:cNvPr id="15373" name="Line 13"/>
                <p:cNvSpPr>
                  <a:spLocks noChangeAspect="1" noChangeShapeType="1"/>
                </p:cNvSpPr>
                <p:nvPr/>
              </p:nvSpPr>
              <p:spPr bwMode="auto">
                <a:xfrm rot="-21600000">
                  <a:off x="4080" y="2746"/>
                  <a:ext cx="0" cy="336"/>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74" name="Line 14"/>
                <p:cNvSpPr>
                  <a:spLocks noChangeAspect="1" noChangeShapeType="1"/>
                </p:cNvSpPr>
                <p:nvPr/>
              </p:nvSpPr>
              <p:spPr bwMode="auto">
                <a:xfrm rot="-21600000">
                  <a:off x="4080" y="1537"/>
                  <a:ext cx="0" cy="284"/>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75" name="Line 15"/>
                <p:cNvSpPr>
                  <a:spLocks noChangeAspect="1" noChangeShapeType="1"/>
                </p:cNvSpPr>
                <p:nvPr/>
              </p:nvSpPr>
              <p:spPr bwMode="auto">
                <a:xfrm>
                  <a:off x="3853" y="2970"/>
                  <a:ext cx="454" cy="0"/>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76" name="Line 16"/>
                <p:cNvSpPr>
                  <a:spLocks noChangeAspect="1" noChangeShapeType="1"/>
                </p:cNvSpPr>
                <p:nvPr/>
              </p:nvSpPr>
              <p:spPr bwMode="auto">
                <a:xfrm>
                  <a:off x="3853" y="1743"/>
                  <a:ext cx="454" cy="0"/>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grpSp>
          <p:nvGrpSpPr>
            <p:cNvPr id="15377" name="Group 17"/>
            <p:cNvGrpSpPr>
              <a:grpSpLocks/>
            </p:cNvGrpSpPr>
            <p:nvPr/>
          </p:nvGrpSpPr>
          <p:grpSpPr bwMode="auto">
            <a:xfrm>
              <a:off x="6786924" y="2218810"/>
              <a:ext cx="982434" cy="274238"/>
              <a:chOff x="8019" y="11479"/>
              <a:chExt cx="1545" cy="474"/>
            </a:xfrm>
          </p:grpSpPr>
          <p:sp>
            <p:nvSpPr>
              <p:cNvPr id="15378" name="AutoShape 18"/>
              <p:cNvSpPr>
                <a:spLocks noChangeAspect="1" noChangeArrowheads="1"/>
              </p:cNvSpPr>
              <p:nvPr/>
            </p:nvSpPr>
            <p:spPr bwMode="auto">
              <a:xfrm rot="18000000" flipV="1">
                <a:off x="8601" y="11194"/>
                <a:ext cx="454" cy="1064"/>
              </a:xfrm>
              <a:prstGeom prst="can">
                <a:avLst>
                  <a:gd name="adj" fmla="val 70482"/>
                </a:avLst>
              </a:prstGeom>
              <a:solidFill>
                <a:srgbClr val="FFFFFF"/>
              </a:solidFill>
              <a:ln w="57150">
                <a:solidFill>
                  <a:srgbClr val="FF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379" name="Group 19"/>
              <p:cNvGrpSpPr>
                <a:grpSpLocks noChangeAspect="1"/>
              </p:cNvGrpSpPr>
              <p:nvPr/>
            </p:nvGrpSpPr>
            <p:grpSpPr bwMode="auto">
              <a:xfrm rot="-3600000">
                <a:off x="8565" y="10933"/>
                <a:ext cx="454" cy="1545"/>
                <a:chOff x="3853" y="1537"/>
                <a:chExt cx="454" cy="1545"/>
              </a:xfrm>
            </p:grpSpPr>
            <p:sp>
              <p:nvSpPr>
                <p:cNvPr id="15380" name="Line 20"/>
                <p:cNvSpPr>
                  <a:spLocks noChangeAspect="1" noChangeShapeType="1"/>
                </p:cNvSpPr>
                <p:nvPr/>
              </p:nvSpPr>
              <p:spPr bwMode="auto">
                <a:xfrm rot="-21600000">
                  <a:off x="4080" y="2746"/>
                  <a:ext cx="0" cy="336"/>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81" name="Line 21"/>
                <p:cNvSpPr>
                  <a:spLocks noChangeAspect="1" noChangeShapeType="1"/>
                </p:cNvSpPr>
                <p:nvPr/>
              </p:nvSpPr>
              <p:spPr bwMode="auto">
                <a:xfrm rot="-21600000">
                  <a:off x="4080" y="1537"/>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82" name="Line 22"/>
                <p:cNvSpPr>
                  <a:spLocks noChangeAspect="1" noChangeShapeType="1"/>
                </p:cNvSpPr>
                <p:nvPr/>
              </p:nvSpPr>
              <p:spPr bwMode="auto">
                <a:xfrm>
                  <a:off x="3853" y="2970"/>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83" name="Line 23"/>
                <p:cNvSpPr>
                  <a:spLocks noChangeAspect="1" noChangeShapeType="1"/>
                </p:cNvSpPr>
                <p:nvPr/>
              </p:nvSpPr>
              <p:spPr bwMode="auto">
                <a:xfrm>
                  <a:off x="3853" y="1743"/>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grpSp>
          <p:nvGrpSpPr>
            <p:cNvPr id="15384" name="Group 24"/>
            <p:cNvGrpSpPr>
              <a:grpSpLocks/>
            </p:cNvGrpSpPr>
            <p:nvPr/>
          </p:nvGrpSpPr>
          <p:grpSpPr bwMode="auto">
            <a:xfrm>
              <a:off x="5943147" y="1486727"/>
              <a:ext cx="981588" cy="275019"/>
              <a:chOff x="8020" y="9929"/>
              <a:chExt cx="1545" cy="474"/>
            </a:xfrm>
          </p:grpSpPr>
          <p:sp>
            <p:nvSpPr>
              <p:cNvPr id="15385" name="AutoShape 25"/>
              <p:cNvSpPr>
                <a:spLocks noChangeAspect="1" noChangeArrowheads="1"/>
              </p:cNvSpPr>
              <p:nvPr/>
            </p:nvSpPr>
            <p:spPr bwMode="auto">
              <a:xfrm rot="18000000" flipV="1">
                <a:off x="8602" y="9644"/>
                <a:ext cx="454" cy="1064"/>
              </a:xfrm>
              <a:prstGeom prst="can">
                <a:avLst>
                  <a:gd name="adj" fmla="val 70482"/>
                </a:avLst>
              </a:prstGeom>
              <a:solidFill>
                <a:srgbClr val="FFFFFF"/>
              </a:solidFill>
              <a:ln w="28575">
                <a:solidFill>
                  <a:srgbClr val="FF66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386" name="Group 26"/>
              <p:cNvGrpSpPr>
                <a:grpSpLocks noChangeAspect="1"/>
              </p:cNvGrpSpPr>
              <p:nvPr/>
            </p:nvGrpSpPr>
            <p:grpSpPr bwMode="auto">
              <a:xfrm rot="-3600000">
                <a:off x="8566" y="9383"/>
                <a:ext cx="454" cy="1545"/>
                <a:chOff x="3853" y="1537"/>
                <a:chExt cx="454" cy="1545"/>
              </a:xfrm>
            </p:grpSpPr>
            <p:sp>
              <p:nvSpPr>
                <p:cNvPr id="15387" name="Line 27"/>
                <p:cNvSpPr>
                  <a:spLocks noChangeAspect="1" noChangeShapeType="1"/>
                </p:cNvSpPr>
                <p:nvPr/>
              </p:nvSpPr>
              <p:spPr bwMode="auto">
                <a:xfrm rot="-21600000">
                  <a:off x="4080" y="2746"/>
                  <a:ext cx="0" cy="336"/>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88" name="Line 28"/>
                <p:cNvSpPr>
                  <a:spLocks noChangeAspect="1" noChangeShapeType="1"/>
                </p:cNvSpPr>
                <p:nvPr/>
              </p:nvSpPr>
              <p:spPr bwMode="auto">
                <a:xfrm rot="-21600000">
                  <a:off x="4080" y="1537"/>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89" name="Line 29"/>
                <p:cNvSpPr>
                  <a:spLocks noChangeAspect="1" noChangeShapeType="1"/>
                </p:cNvSpPr>
                <p:nvPr/>
              </p:nvSpPr>
              <p:spPr bwMode="auto">
                <a:xfrm>
                  <a:off x="3853" y="2970"/>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0" name="Line 30"/>
                <p:cNvSpPr>
                  <a:spLocks noChangeAspect="1" noChangeShapeType="1"/>
                </p:cNvSpPr>
                <p:nvPr/>
              </p:nvSpPr>
              <p:spPr bwMode="auto">
                <a:xfrm>
                  <a:off x="3853" y="1743"/>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sp>
          <p:nvSpPr>
            <p:cNvPr id="15391" name="AutoShape 31"/>
            <p:cNvSpPr>
              <a:spLocks noChangeAspect="1" noChangeArrowheads="1"/>
            </p:cNvSpPr>
            <p:nvPr/>
          </p:nvSpPr>
          <p:spPr bwMode="auto">
            <a:xfrm rot="18000000" flipV="1">
              <a:off x="7541834" y="854426"/>
              <a:ext cx="224235" cy="294223"/>
            </a:xfrm>
            <a:prstGeom prst="can">
              <a:avLst>
                <a:gd name="adj" fmla="val 60627"/>
              </a:avLst>
            </a:prstGeom>
            <a:solidFill>
              <a:srgbClr val="FFFFFF"/>
            </a:solidFill>
            <a:ln w="28575">
              <a:solidFill>
                <a:srgbClr val="FF66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2" name="Line 32"/>
            <p:cNvSpPr>
              <a:spLocks noChangeAspect="1" noChangeShapeType="1"/>
            </p:cNvSpPr>
            <p:nvPr/>
          </p:nvSpPr>
          <p:spPr bwMode="auto">
            <a:xfrm flipV="1">
              <a:off x="6611067" y="1031227"/>
              <a:ext cx="972288" cy="512536"/>
            </a:xfrm>
            <a:prstGeom prst="line">
              <a:avLst/>
            </a:prstGeom>
            <a:noFill/>
            <a:ln w="28575">
              <a:solidFill>
                <a:srgbClr val="FF66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3" name="AutoShape 33"/>
            <p:cNvSpPr>
              <a:spLocks noChangeAspect="1" noChangeArrowheads="1"/>
            </p:cNvSpPr>
            <p:nvPr/>
          </p:nvSpPr>
          <p:spPr bwMode="auto">
            <a:xfrm rot="4015386" flipV="1">
              <a:off x="6472199" y="2248618"/>
              <a:ext cx="262518" cy="676374"/>
            </a:xfrm>
            <a:prstGeom prst="can">
              <a:avLst>
                <a:gd name="adj" fmla="val 71605"/>
              </a:avLst>
            </a:prstGeom>
            <a:solidFill>
              <a:srgbClr val="FFFFFF"/>
            </a:solid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4" name="Line 34"/>
            <p:cNvSpPr>
              <a:spLocks noChangeAspect="1" noChangeShapeType="1"/>
            </p:cNvSpPr>
            <p:nvPr/>
          </p:nvSpPr>
          <p:spPr bwMode="auto">
            <a:xfrm rot="4036948">
              <a:off x="6227257" y="2573200"/>
              <a:ext cx="781" cy="296759"/>
            </a:xfrm>
            <a:prstGeom prst="line">
              <a:avLst/>
            </a:prstGeom>
            <a:noFill/>
            <a:ln w="57150">
              <a:solidFill>
                <a:srgbClr val="FF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5" name="Line 35"/>
            <p:cNvSpPr>
              <a:spLocks noChangeAspect="1" noChangeShapeType="1"/>
            </p:cNvSpPr>
            <p:nvPr/>
          </p:nvSpPr>
          <p:spPr bwMode="auto">
            <a:xfrm rot="4029324">
              <a:off x="7070188" y="2249227"/>
              <a:ext cx="781" cy="310287"/>
            </a:xfrm>
            <a:prstGeom prst="line">
              <a:avLst/>
            </a:prstGeom>
            <a:noFill/>
            <a:ln w="57150">
              <a:solidFill>
                <a:srgbClr val="FF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6" name="Line 36"/>
            <p:cNvSpPr>
              <a:spLocks noChangeShapeType="1"/>
            </p:cNvSpPr>
            <p:nvPr/>
          </p:nvSpPr>
          <p:spPr bwMode="auto">
            <a:xfrm flipV="1">
              <a:off x="6852871" y="642918"/>
              <a:ext cx="0" cy="1500105"/>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7" name="Line 37"/>
            <p:cNvSpPr>
              <a:spLocks noChangeAspect="1" noChangeShapeType="1"/>
            </p:cNvSpPr>
            <p:nvPr/>
          </p:nvSpPr>
          <p:spPr bwMode="auto">
            <a:xfrm flipV="1">
              <a:off x="4092418" y="650731"/>
              <a:ext cx="2746079" cy="1446195"/>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8" name="Line 38"/>
            <p:cNvSpPr>
              <a:spLocks noChangeAspect="1" noChangeShapeType="1"/>
            </p:cNvSpPr>
            <p:nvPr/>
          </p:nvSpPr>
          <p:spPr bwMode="auto">
            <a:xfrm flipV="1">
              <a:off x="4918440" y="1649239"/>
              <a:ext cx="1478723" cy="778961"/>
            </a:xfrm>
            <a:prstGeom prst="line">
              <a:avLst/>
            </a:prstGeom>
            <a:noFill/>
            <a:ln w="28575">
              <a:solidFill>
                <a:srgbClr val="FF66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9" name="Line 39"/>
            <p:cNvSpPr>
              <a:spLocks noChangeAspect="1" noChangeShapeType="1"/>
            </p:cNvSpPr>
            <p:nvPr/>
          </p:nvSpPr>
          <p:spPr bwMode="auto">
            <a:xfrm rot="4078572">
              <a:off x="5818050" y="1938789"/>
              <a:ext cx="781" cy="1243683"/>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00" name="Line 40"/>
            <p:cNvSpPr>
              <a:spLocks noChangeShapeType="1"/>
            </p:cNvSpPr>
            <p:nvPr/>
          </p:nvSpPr>
          <p:spPr bwMode="auto">
            <a:xfrm>
              <a:off x="6365036" y="2346163"/>
              <a:ext cx="214749" cy="117977"/>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01" name="Text Box 41"/>
            <p:cNvSpPr txBox="1">
              <a:spLocks noChangeArrowheads="1"/>
            </p:cNvSpPr>
            <p:nvPr/>
          </p:nvSpPr>
          <p:spPr bwMode="auto">
            <a:xfrm flipV="1">
              <a:off x="1101999" y="3001678"/>
              <a:ext cx="246031" cy="170324"/>
            </a:xfrm>
            <a:prstGeom prst="rect">
              <a:avLst/>
            </a:prstGeom>
            <a:noFill/>
            <a:ln w="3175">
              <a:noFill/>
              <a:miter lim="800000"/>
              <a:headEnd type="none" w="sm" len="me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02" name="Text Box 42"/>
            <p:cNvSpPr txBox="1">
              <a:spLocks noChangeArrowheads="1"/>
            </p:cNvSpPr>
            <p:nvPr/>
          </p:nvSpPr>
          <p:spPr bwMode="auto">
            <a:xfrm>
              <a:off x="1568697" y="3276697"/>
              <a:ext cx="135275" cy="178138"/>
            </a:xfrm>
            <a:prstGeom prst="rect">
              <a:avLst/>
            </a:prstGeom>
            <a:noFill/>
            <a:ln w="3175">
              <a:noFill/>
              <a:miter lim="800000"/>
              <a:headEnd type="none" w="sm" len="me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y</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03" name="Text Box 43"/>
            <p:cNvSpPr txBox="1">
              <a:spLocks noChangeArrowheads="1"/>
            </p:cNvSpPr>
            <p:nvPr/>
          </p:nvSpPr>
          <p:spPr bwMode="auto">
            <a:xfrm>
              <a:off x="1010688" y="3276697"/>
              <a:ext cx="190230" cy="134384"/>
            </a:xfrm>
            <a:prstGeom prst="rect">
              <a:avLst/>
            </a:prstGeom>
            <a:noFill/>
            <a:ln w="3175">
              <a:noFill/>
              <a:miter lim="800000"/>
              <a:headEnd type="none" w="sm" len="me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x</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04" name="Text Box 44"/>
            <p:cNvSpPr txBox="1">
              <a:spLocks noChangeArrowheads="1"/>
            </p:cNvSpPr>
            <p:nvPr/>
          </p:nvSpPr>
          <p:spPr bwMode="auto">
            <a:xfrm>
              <a:off x="1200919" y="2831353"/>
              <a:ext cx="238422" cy="157042"/>
            </a:xfrm>
            <a:prstGeom prst="rect">
              <a:avLst/>
            </a:prstGeom>
            <a:noFill/>
            <a:ln w="3175">
              <a:noFill/>
              <a:miter lim="800000"/>
              <a:headEnd type="none" w="sm" len="me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z</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grpSp>
          <p:nvGrpSpPr>
            <p:cNvPr id="15405" name="Group 45"/>
            <p:cNvGrpSpPr>
              <a:grpSpLocks/>
            </p:cNvGrpSpPr>
            <p:nvPr/>
          </p:nvGrpSpPr>
          <p:grpSpPr bwMode="auto">
            <a:xfrm>
              <a:off x="1129054" y="2955581"/>
              <a:ext cx="439643" cy="268769"/>
              <a:chOff x="7374" y="2010"/>
              <a:chExt cx="702" cy="470"/>
            </a:xfrm>
          </p:grpSpPr>
          <p:sp>
            <p:nvSpPr>
              <p:cNvPr id="15406" name="Line 46"/>
              <p:cNvSpPr>
                <a:spLocks noChangeShapeType="1"/>
              </p:cNvSpPr>
              <p:nvPr/>
            </p:nvSpPr>
            <p:spPr bwMode="auto">
              <a:xfrm rot="7200000" flipV="1">
                <a:off x="7888" y="2292"/>
                <a:ext cx="0" cy="376"/>
              </a:xfrm>
              <a:prstGeom prst="line">
                <a:avLst/>
              </a:prstGeom>
              <a:noFill/>
              <a:ln w="3175">
                <a:solidFill>
                  <a:srgbClr val="000000"/>
                </a:solidFill>
                <a:round/>
                <a:headEnd type="none" w="sm" len="me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07" name="Line 47"/>
              <p:cNvSpPr>
                <a:spLocks noChangeShapeType="1"/>
              </p:cNvSpPr>
              <p:nvPr/>
            </p:nvSpPr>
            <p:spPr bwMode="auto">
              <a:xfrm rot="14400000" flipV="1">
                <a:off x="7561" y="2292"/>
                <a:ext cx="1" cy="376"/>
              </a:xfrm>
              <a:prstGeom prst="line">
                <a:avLst/>
              </a:prstGeom>
              <a:noFill/>
              <a:ln w="3175">
                <a:solidFill>
                  <a:srgbClr val="000000"/>
                </a:solidFill>
                <a:round/>
                <a:headEnd type="none" w="sm" len="me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08" name="Line 48"/>
              <p:cNvSpPr>
                <a:spLocks noChangeShapeType="1"/>
              </p:cNvSpPr>
              <p:nvPr/>
            </p:nvSpPr>
            <p:spPr bwMode="auto">
              <a:xfrm rot="-10800000">
                <a:off x="7724" y="2010"/>
                <a:ext cx="1" cy="376"/>
              </a:xfrm>
              <a:prstGeom prst="line">
                <a:avLst/>
              </a:prstGeom>
              <a:noFill/>
              <a:ln w="3175">
                <a:solidFill>
                  <a:srgbClr val="000000"/>
                </a:solidFill>
                <a:round/>
                <a:headEnd type="none" w="sm" len="me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409" name="Line 49"/>
            <p:cNvSpPr>
              <a:spLocks noChangeAspect="1" noChangeShapeType="1"/>
            </p:cNvSpPr>
            <p:nvPr/>
          </p:nvSpPr>
          <p:spPr bwMode="auto">
            <a:xfrm flipV="1">
              <a:off x="1916184" y="4092379"/>
              <a:ext cx="164866" cy="86725"/>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410" name="Group 50"/>
            <p:cNvGrpSpPr>
              <a:grpSpLocks/>
            </p:cNvGrpSpPr>
            <p:nvPr/>
          </p:nvGrpSpPr>
          <p:grpSpPr bwMode="auto">
            <a:xfrm>
              <a:off x="1328584" y="4138476"/>
              <a:ext cx="968906" cy="273457"/>
              <a:chOff x="1052" y="6586"/>
              <a:chExt cx="1545" cy="477"/>
            </a:xfrm>
          </p:grpSpPr>
          <p:grpSp>
            <p:nvGrpSpPr>
              <p:cNvPr id="15411" name="Group 51"/>
              <p:cNvGrpSpPr>
                <a:grpSpLocks/>
              </p:cNvGrpSpPr>
              <p:nvPr/>
            </p:nvGrpSpPr>
            <p:grpSpPr bwMode="auto">
              <a:xfrm>
                <a:off x="1330" y="6586"/>
                <a:ext cx="1064" cy="477"/>
                <a:chOff x="1330" y="6586"/>
                <a:chExt cx="1064" cy="477"/>
              </a:xfrm>
            </p:grpSpPr>
            <p:sp>
              <p:nvSpPr>
                <p:cNvPr id="15412" name="AutoShape 52"/>
                <p:cNvSpPr>
                  <a:spLocks noChangeAspect="1" noChangeArrowheads="1"/>
                </p:cNvSpPr>
                <p:nvPr/>
              </p:nvSpPr>
              <p:spPr bwMode="auto">
                <a:xfrm rot="7200000">
                  <a:off x="1635" y="6304"/>
                  <a:ext cx="454" cy="1064"/>
                </a:xfrm>
                <a:prstGeom prst="can">
                  <a:avLst>
                    <a:gd name="adj" fmla="val 70482"/>
                  </a:avLst>
                </a:prstGeom>
                <a:solidFill>
                  <a:srgbClr val="FFFFFF"/>
                </a:solid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13" name="Freeform 53"/>
                <p:cNvSpPr>
                  <a:spLocks noChangeAspect="1"/>
                </p:cNvSpPr>
                <p:nvPr/>
              </p:nvSpPr>
              <p:spPr bwMode="auto">
                <a:xfrm rot="7200000" flipH="1">
                  <a:off x="1594" y="6453"/>
                  <a:ext cx="453" cy="720"/>
                </a:xfrm>
                <a:custGeom>
                  <a:avLst/>
                  <a:gdLst/>
                  <a:ahLst/>
                  <a:cxnLst>
                    <a:cxn ang="0">
                      <a:pos x="0" y="0"/>
                    </a:cxn>
                    <a:cxn ang="0">
                      <a:pos x="122" y="402"/>
                    </a:cxn>
                    <a:cxn ang="0">
                      <a:pos x="453" y="720"/>
                    </a:cxn>
                  </a:cxnLst>
                  <a:rect l="0" t="0" r="r" b="b"/>
                  <a:pathLst>
                    <a:path w="453" h="720">
                      <a:moveTo>
                        <a:pt x="0" y="0"/>
                      </a:moveTo>
                      <a:cubicBezTo>
                        <a:pt x="23" y="141"/>
                        <a:pt x="47" y="282"/>
                        <a:pt x="122" y="402"/>
                      </a:cubicBezTo>
                      <a:cubicBezTo>
                        <a:pt x="197" y="522"/>
                        <a:pt x="325" y="621"/>
                        <a:pt x="453" y="720"/>
                      </a:cubicBezTo>
                    </a:path>
                  </a:pathLst>
                </a:cu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nvGrpSpPr>
              <p:cNvPr id="15414" name="Group 54"/>
              <p:cNvGrpSpPr>
                <a:grpSpLocks noChangeAspect="1"/>
              </p:cNvGrpSpPr>
              <p:nvPr/>
            </p:nvGrpSpPr>
            <p:grpSpPr bwMode="auto">
              <a:xfrm rot="-14400000">
                <a:off x="1825" y="6042"/>
                <a:ext cx="0" cy="1545"/>
                <a:chOff x="1643" y="1417"/>
                <a:chExt cx="0" cy="1545"/>
              </a:xfrm>
            </p:grpSpPr>
            <p:sp>
              <p:nvSpPr>
                <p:cNvPr id="15415" name="Line 55"/>
                <p:cNvSpPr>
                  <a:spLocks noChangeAspect="1" noChangeShapeType="1"/>
                </p:cNvSpPr>
                <p:nvPr/>
              </p:nvSpPr>
              <p:spPr bwMode="auto">
                <a:xfrm flipV="1">
                  <a:off x="1643" y="1417"/>
                  <a:ext cx="0" cy="336"/>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16" name="Line 56"/>
                <p:cNvSpPr>
                  <a:spLocks noChangeAspect="1" noChangeShapeType="1"/>
                </p:cNvSpPr>
                <p:nvPr/>
              </p:nvSpPr>
              <p:spPr bwMode="auto">
                <a:xfrm flipV="1">
                  <a:off x="1643" y="2678"/>
                  <a:ext cx="0" cy="284"/>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sp>
          <p:nvSpPr>
            <p:cNvPr id="15417" name="Line 57"/>
            <p:cNvSpPr>
              <a:spLocks noChangeAspect="1" noChangeShapeType="1"/>
            </p:cNvSpPr>
            <p:nvPr/>
          </p:nvSpPr>
          <p:spPr bwMode="auto">
            <a:xfrm flipV="1">
              <a:off x="1173018" y="4285362"/>
              <a:ext cx="544481" cy="287520"/>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18" name="AutoShape 58"/>
            <p:cNvSpPr>
              <a:spLocks noChangeAspect="1" noChangeArrowheads="1"/>
            </p:cNvSpPr>
            <p:nvPr/>
          </p:nvSpPr>
          <p:spPr bwMode="auto">
            <a:xfrm rot="18000000" flipV="1">
              <a:off x="1001135" y="4443152"/>
              <a:ext cx="220328" cy="289150"/>
            </a:xfrm>
            <a:prstGeom prst="can">
              <a:avLst>
                <a:gd name="adj" fmla="val 60638"/>
              </a:avLst>
            </a:prstGeom>
            <a:solidFill>
              <a:srgbClr val="FFFFFF"/>
            </a:solid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419" name="Group 59"/>
            <p:cNvGrpSpPr>
              <a:grpSpLocks noChangeAspect="1"/>
            </p:cNvGrpSpPr>
            <p:nvPr/>
          </p:nvGrpSpPr>
          <p:grpSpPr bwMode="auto">
            <a:xfrm rot="10800000">
              <a:off x="3292606" y="3923617"/>
              <a:ext cx="284077" cy="885218"/>
              <a:chOff x="3853" y="1537"/>
              <a:chExt cx="454" cy="1545"/>
            </a:xfrm>
          </p:grpSpPr>
          <p:sp>
            <p:nvSpPr>
              <p:cNvPr id="15420" name="Line 60"/>
              <p:cNvSpPr>
                <a:spLocks noChangeAspect="1" noChangeShapeType="1"/>
              </p:cNvSpPr>
              <p:nvPr/>
            </p:nvSpPr>
            <p:spPr bwMode="auto">
              <a:xfrm rot="-21600000">
                <a:off x="4080" y="2746"/>
                <a:ext cx="0" cy="336"/>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1" name="Line 61"/>
              <p:cNvSpPr>
                <a:spLocks noChangeAspect="1" noChangeShapeType="1"/>
              </p:cNvSpPr>
              <p:nvPr/>
            </p:nvSpPr>
            <p:spPr bwMode="auto">
              <a:xfrm rot="-21600000">
                <a:off x="4080" y="1537"/>
                <a:ext cx="0" cy="284"/>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2" name="Line 62"/>
              <p:cNvSpPr>
                <a:spLocks noChangeAspect="1" noChangeShapeType="1"/>
              </p:cNvSpPr>
              <p:nvPr/>
            </p:nvSpPr>
            <p:spPr bwMode="auto">
              <a:xfrm>
                <a:off x="3853" y="2970"/>
                <a:ext cx="454" cy="0"/>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3" name="Line 63"/>
              <p:cNvSpPr>
                <a:spLocks noChangeAspect="1" noChangeShapeType="1"/>
              </p:cNvSpPr>
              <p:nvPr/>
            </p:nvSpPr>
            <p:spPr bwMode="auto">
              <a:xfrm>
                <a:off x="3853" y="1743"/>
                <a:ext cx="454" cy="0"/>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nvGrpSpPr>
            <p:cNvPr id="15424" name="Group 64"/>
            <p:cNvGrpSpPr>
              <a:grpSpLocks noChangeAspect="1"/>
            </p:cNvGrpSpPr>
            <p:nvPr/>
          </p:nvGrpSpPr>
          <p:grpSpPr bwMode="auto">
            <a:xfrm rot="10800000">
              <a:off x="1945776" y="3221224"/>
              <a:ext cx="284923" cy="884437"/>
              <a:chOff x="3853" y="1537"/>
              <a:chExt cx="454" cy="1545"/>
            </a:xfrm>
          </p:grpSpPr>
          <p:sp>
            <p:nvSpPr>
              <p:cNvPr id="15425" name="Line 65"/>
              <p:cNvSpPr>
                <a:spLocks noChangeAspect="1" noChangeShapeType="1"/>
              </p:cNvSpPr>
              <p:nvPr/>
            </p:nvSpPr>
            <p:spPr bwMode="auto">
              <a:xfrm rot="-21600000">
                <a:off x="4080" y="2746"/>
                <a:ext cx="0" cy="336"/>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6" name="Line 66"/>
              <p:cNvSpPr>
                <a:spLocks noChangeAspect="1" noChangeShapeType="1"/>
              </p:cNvSpPr>
              <p:nvPr/>
            </p:nvSpPr>
            <p:spPr bwMode="auto">
              <a:xfrm rot="-21600000">
                <a:off x="4080" y="1537"/>
                <a:ext cx="0" cy="284"/>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7" name="Line 67"/>
              <p:cNvSpPr>
                <a:spLocks noChangeAspect="1" noChangeShapeType="1"/>
              </p:cNvSpPr>
              <p:nvPr/>
            </p:nvSpPr>
            <p:spPr bwMode="auto">
              <a:xfrm>
                <a:off x="3853" y="2970"/>
                <a:ext cx="454" cy="0"/>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8" name="Line 68"/>
              <p:cNvSpPr>
                <a:spLocks noChangeAspect="1" noChangeShapeType="1"/>
              </p:cNvSpPr>
              <p:nvPr/>
            </p:nvSpPr>
            <p:spPr bwMode="auto">
              <a:xfrm>
                <a:off x="3853" y="1743"/>
                <a:ext cx="454" cy="0"/>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429" name="Line 69"/>
            <p:cNvSpPr>
              <a:spLocks noChangeAspect="1" noChangeShapeType="1"/>
            </p:cNvSpPr>
            <p:nvPr/>
          </p:nvSpPr>
          <p:spPr bwMode="auto">
            <a:xfrm flipV="1">
              <a:off x="3250333" y="4817430"/>
              <a:ext cx="202067" cy="106257"/>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430" name="Group 70"/>
            <p:cNvGrpSpPr>
              <a:grpSpLocks noChangeAspect="1"/>
            </p:cNvGrpSpPr>
            <p:nvPr/>
          </p:nvGrpSpPr>
          <p:grpSpPr bwMode="auto">
            <a:xfrm rot="10800000">
              <a:off x="3959680" y="2923547"/>
              <a:ext cx="284923" cy="883656"/>
              <a:chOff x="3853" y="1537"/>
              <a:chExt cx="454" cy="1545"/>
            </a:xfrm>
          </p:grpSpPr>
          <p:sp>
            <p:nvSpPr>
              <p:cNvPr id="15431" name="Line 71"/>
              <p:cNvSpPr>
                <a:spLocks noChangeAspect="1" noChangeShapeType="1"/>
              </p:cNvSpPr>
              <p:nvPr/>
            </p:nvSpPr>
            <p:spPr bwMode="auto">
              <a:xfrm rot="-21600000">
                <a:off x="4080" y="2746"/>
                <a:ext cx="0" cy="336"/>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2" name="Line 72"/>
              <p:cNvSpPr>
                <a:spLocks noChangeAspect="1" noChangeShapeType="1"/>
              </p:cNvSpPr>
              <p:nvPr/>
            </p:nvSpPr>
            <p:spPr bwMode="auto">
              <a:xfrm rot="-21600000">
                <a:off x="4080" y="1537"/>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3" name="Line 73"/>
              <p:cNvSpPr>
                <a:spLocks noChangeAspect="1" noChangeShapeType="1"/>
              </p:cNvSpPr>
              <p:nvPr/>
            </p:nvSpPr>
            <p:spPr bwMode="auto">
              <a:xfrm>
                <a:off x="3853" y="2970"/>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4" name="Line 74"/>
              <p:cNvSpPr>
                <a:spLocks noChangeAspect="1" noChangeShapeType="1"/>
              </p:cNvSpPr>
              <p:nvPr/>
            </p:nvSpPr>
            <p:spPr bwMode="auto">
              <a:xfrm>
                <a:off x="3853" y="1743"/>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nvGrpSpPr>
            <p:cNvPr id="15435" name="Group 75"/>
            <p:cNvGrpSpPr>
              <a:grpSpLocks/>
            </p:cNvGrpSpPr>
            <p:nvPr/>
          </p:nvGrpSpPr>
          <p:grpSpPr bwMode="auto">
            <a:xfrm>
              <a:off x="3958835" y="2085988"/>
              <a:ext cx="284923" cy="1017259"/>
              <a:chOff x="4892" y="4859"/>
              <a:chExt cx="454" cy="1779"/>
            </a:xfrm>
          </p:grpSpPr>
          <p:sp>
            <p:nvSpPr>
              <p:cNvPr id="15436" name="Line 76"/>
              <p:cNvSpPr>
                <a:spLocks noChangeAspect="1" noChangeShapeType="1"/>
              </p:cNvSpPr>
              <p:nvPr/>
            </p:nvSpPr>
            <p:spPr bwMode="auto">
              <a:xfrm rot="-10800000">
                <a:off x="5119" y="4859"/>
                <a:ext cx="0" cy="57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7" name="Line 77"/>
              <p:cNvSpPr>
                <a:spLocks noChangeAspect="1" noChangeShapeType="1"/>
              </p:cNvSpPr>
              <p:nvPr/>
            </p:nvSpPr>
            <p:spPr bwMode="auto">
              <a:xfrm rot="-10800000">
                <a:off x="5119" y="6354"/>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8" name="Line 78"/>
              <p:cNvSpPr>
                <a:spLocks noChangeAspect="1" noChangeShapeType="1"/>
              </p:cNvSpPr>
              <p:nvPr/>
            </p:nvSpPr>
            <p:spPr bwMode="auto">
              <a:xfrm rot="10800000">
                <a:off x="4892" y="5205"/>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9" name="Line 79"/>
              <p:cNvSpPr>
                <a:spLocks noChangeAspect="1" noChangeShapeType="1"/>
              </p:cNvSpPr>
              <p:nvPr/>
            </p:nvSpPr>
            <p:spPr bwMode="auto">
              <a:xfrm rot="10800000">
                <a:off x="4892" y="6432"/>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nvGrpSpPr>
            <p:cNvPr id="15440" name="Group 80"/>
            <p:cNvGrpSpPr>
              <a:grpSpLocks/>
            </p:cNvGrpSpPr>
            <p:nvPr/>
          </p:nvGrpSpPr>
          <p:grpSpPr bwMode="auto">
            <a:xfrm>
              <a:off x="2125015" y="4632261"/>
              <a:ext cx="1399249" cy="629732"/>
              <a:chOff x="2322" y="7449"/>
              <a:chExt cx="2231" cy="1101"/>
            </a:xfrm>
          </p:grpSpPr>
          <p:sp>
            <p:nvSpPr>
              <p:cNvPr id="15441" name="AutoShape 81"/>
              <p:cNvSpPr>
                <a:spLocks noChangeAspect="1" noChangeArrowheads="1"/>
              </p:cNvSpPr>
              <p:nvPr/>
            </p:nvSpPr>
            <p:spPr bwMode="auto">
              <a:xfrm rot="18000000" flipV="1">
                <a:off x="3671" y="7482"/>
                <a:ext cx="454" cy="1064"/>
              </a:xfrm>
              <a:prstGeom prst="can">
                <a:avLst>
                  <a:gd name="adj" fmla="val 70482"/>
                </a:avLst>
              </a:prstGeom>
              <a:solidFill>
                <a:srgbClr val="FFFFFF"/>
              </a:solid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442" name="Group 82"/>
              <p:cNvGrpSpPr>
                <a:grpSpLocks/>
              </p:cNvGrpSpPr>
              <p:nvPr/>
            </p:nvGrpSpPr>
            <p:grpSpPr bwMode="auto">
              <a:xfrm>
                <a:off x="2322" y="7449"/>
                <a:ext cx="2231" cy="1101"/>
                <a:chOff x="2262" y="7599"/>
                <a:chExt cx="2231" cy="1101"/>
              </a:xfrm>
            </p:grpSpPr>
            <p:sp>
              <p:nvSpPr>
                <p:cNvPr id="15443" name="Line 83"/>
                <p:cNvSpPr>
                  <a:spLocks noChangeAspect="1" noChangeShapeType="1"/>
                </p:cNvSpPr>
                <p:nvPr/>
              </p:nvSpPr>
              <p:spPr bwMode="auto">
                <a:xfrm rot="-25200000">
                  <a:off x="4325" y="8277"/>
                  <a:ext cx="0" cy="336"/>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44" name="Line 84"/>
                <p:cNvSpPr>
                  <a:spLocks noChangeAspect="1" noChangeShapeType="1"/>
                </p:cNvSpPr>
                <p:nvPr/>
              </p:nvSpPr>
              <p:spPr bwMode="auto">
                <a:xfrm rot="-25200000">
                  <a:off x="2860" y="7001"/>
                  <a:ext cx="0" cy="1196"/>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45" name="Line 85"/>
                <p:cNvSpPr>
                  <a:spLocks noChangeAspect="1" noChangeShapeType="1"/>
                </p:cNvSpPr>
                <p:nvPr/>
              </p:nvSpPr>
              <p:spPr bwMode="auto">
                <a:xfrm rot="-3600000">
                  <a:off x="4146" y="8473"/>
                  <a:ext cx="454" cy="0"/>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46" name="Line 86"/>
                <p:cNvSpPr>
                  <a:spLocks noChangeAspect="1" noChangeShapeType="1"/>
                </p:cNvSpPr>
                <p:nvPr/>
              </p:nvSpPr>
              <p:spPr bwMode="auto">
                <a:xfrm rot="-3600000">
                  <a:off x="3083" y="7860"/>
                  <a:ext cx="454" cy="0"/>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sp>
          <p:nvSpPr>
            <p:cNvPr id="15447" name="Line 87"/>
            <p:cNvSpPr>
              <a:spLocks noChangeAspect="1" noChangeShapeType="1"/>
            </p:cNvSpPr>
            <p:nvPr/>
          </p:nvSpPr>
          <p:spPr bwMode="auto">
            <a:xfrm flipV="1">
              <a:off x="2551131" y="5006506"/>
              <a:ext cx="545327" cy="286739"/>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48" name="AutoShape 88"/>
            <p:cNvSpPr>
              <a:spLocks noChangeAspect="1" noChangeArrowheads="1"/>
            </p:cNvSpPr>
            <p:nvPr/>
          </p:nvSpPr>
          <p:spPr bwMode="auto">
            <a:xfrm rot="18000000" flipV="1">
              <a:off x="2387734" y="5165045"/>
              <a:ext cx="221109" cy="289995"/>
            </a:xfrm>
            <a:prstGeom prst="can">
              <a:avLst>
                <a:gd name="adj" fmla="val 60601"/>
              </a:avLst>
            </a:prstGeom>
            <a:solidFill>
              <a:srgbClr val="FFFFFF"/>
            </a:solid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49" name="Line 89"/>
            <p:cNvSpPr>
              <a:spLocks noChangeShapeType="1"/>
            </p:cNvSpPr>
            <p:nvPr/>
          </p:nvSpPr>
          <p:spPr bwMode="auto">
            <a:xfrm>
              <a:off x="2086969" y="2628214"/>
              <a:ext cx="0" cy="2285317"/>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50" name="Line 90"/>
            <p:cNvSpPr>
              <a:spLocks noChangeShapeType="1"/>
            </p:cNvSpPr>
            <p:nvPr/>
          </p:nvSpPr>
          <p:spPr bwMode="auto">
            <a:xfrm>
              <a:off x="3435490" y="3236850"/>
              <a:ext cx="0" cy="2285317"/>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51" name="Line 91"/>
            <p:cNvSpPr>
              <a:spLocks noChangeShapeType="1"/>
            </p:cNvSpPr>
            <p:nvPr/>
          </p:nvSpPr>
          <p:spPr bwMode="auto">
            <a:xfrm>
              <a:off x="4101719" y="1739089"/>
              <a:ext cx="0" cy="2285317"/>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52" name="Text Box 92"/>
            <p:cNvSpPr txBox="1">
              <a:spLocks noChangeArrowheads="1"/>
            </p:cNvSpPr>
            <p:nvPr/>
          </p:nvSpPr>
          <p:spPr bwMode="auto">
            <a:xfrm>
              <a:off x="2068369" y="2656341"/>
              <a:ext cx="444716" cy="258612"/>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A</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53" name="Text Box 93"/>
            <p:cNvSpPr txBox="1">
              <a:spLocks noChangeArrowheads="1"/>
            </p:cNvSpPr>
            <p:nvPr/>
          </p:nvSpPr>
          <p:spPr bwMode="auto">
            <a:xfrm>
              <a:off x="3799887" y="1553138"/>
              <a:ext cx="443871" cy="423467"/>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C</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bg1"/>
                </a:solidFill>
                <a:effectLst/>
                <a:latin typeface="Arial" pitchFamily="34" charset="0"/>
              </a:endParaRPr>
            </a:p>
          </p:txBody>
        </p:sp>
        <p:sp>
          <p:nvSpPr>
            <p:cNvPr id="15454" name="Text Box 94"/>
            <p:cNvSpPr txBox="1">
              <a:spLocks noChangeArrowheads="1"/>
            </p:cNvSpPr>
            <p:nvPr/>
          </p:nvSpPr>
          <p:spPr bwMode="auto">
            <a:xfrm>
              <a:off x="3387298" y="5367469"/>
              <a:ext cx="444716" cy="416436"/>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B’</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55" name="Text Box 95"/>
            <p:cNvSpPr txBox="1">
              <a:spLocks noChangeArrowheads="1"/>
            </p:cNvSpPr>
            <p:nvPr/>
          </p:nvSpPr>
          <p:spPr bwMode="auto">
            <a:xfrm>
              <a:off x="2075132" y="4716642"/>
              <a:ext cx="443871" cy="258612"/>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A’</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56" name="Text Box 96"/>
            <p:cNvSpPr txBox="1">
              <a:spLocks noChangeArrowheads="1"/>
            </p:cNvSpPr>
            <p:nvPr/>
          </p:nvSpPr>
          <p:spPr bwMode="auto">
            <a:xfrm>
              <a:off x="4075509" y="3869707"/>
              <a:ext cx="443871" cy="400028"/>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C’</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57" name="Text Box 97"/>
            <p:cNvSpPr txBox="1">
              <a:spLocks noChangeArrowheads="1"/>
            </p:cNvSpPr>
            <p:nvPr/>
          </p:nvSpPr>
          <p:spPr bwMode="auto">
            <a:xfrm>
              <a:off x="3438872" y="3111842"/>
              <a:ext cx="443871" cy="381277"/>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B</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grpSp>
          <p:nvGrpSpPr>
            <p:cNvPr id="15458" name="Group 98"/>
            <p:cNvGrpSpPr>
              <a:grpSpLocks/>
            </p:cNvGrpSpPr>
            <p:nvPr/>
          </p:nvGrpSpPr>
          <p:grpSpPr bwMode="auto">
            <a:xfrm>
              <a:off x="6621213" y="3829080"/>
              <a:ext cx="552090" cy="386746"/>
              <a:chOff x="2376" y="4868"/>
              <a:chExt cx="799" cy="613"/>
            </a:xfrm>
          </p:grpSpPr>
          <p:sp>
            <p:nvSpPr>
              <p:cNvPr id="15459" name="Oval 99"/>
              <p:cNvSpPr>
                <a:spLocks noChangeArrowheads="1"/>
              </p:cNvSpPr>
              <p:nvPr/>
            </p:nvSpPr>
            <p:spPr bwMode="auto">
              <a:xfrm>
                <a:off x="2463" y="4868"/>
                <a:ext cx="613" cy="613"/>
              </a:xfrm>
              <a:prstGeom prst="ellipse">
                <a:avLst/>
              </a:prstGeom>
              <a:solidFill>
                <a:srgbClr val="FFFFFF"/>
              </a:solidFill>
              <a:ln w="76200">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60" name="Text Box 100"/>
              <p:cNvSpPr txBox="1">
                <a:spLocks noChangeArrowheads="1"/>
              </p:cNvSpPr>
              <p:nvPr/>
            </p:nvSpPr>
            <p:spPr bwMode="auto">
              <a:xfrm>
                <a:off x="2376" y="4928"/>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Times New Roman" pitchFamily="18" charset="0"/>
                  </a:rPr>
                  <a:t>  SE3</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61" name="Group 101"/>
            <p:cNvGrpSpPr>
              <a:grpSpLocks/>
            </p:cNvGrpSpPr>
            <p:nvPr/>
          </p:nvGrpSpPr>
          <p:grpSpPr bwMode="auto">
            <a:xfrm>
              <a:off x="5101062" y="4630698"/>
              <a:ext cx="552090" cy="398466"/>
              <a:chOff x="5234" y="2715"/>
              <a:chExt cx="799" cy="632"/>
            </a:xfrm>
          </p:grpSpPr>
          <p:sp>
            <p:nvSpPr>
              <p:cNvPr id="15462" name="Oval 102"/>
              <p:cNvSpPr>
                <a:spLocks noChangeArrowheads="1"/>
              </p:cNvSpPr>
              <p:nvPr/>
            </p:nvSpPr>
            <p:spPr bwMode="auto">
              <a:xfrm>
                <a:off x="5312" y="2715"/>
                <a:ext cx="613" cy="613"/>
              </a:xfrm>
              <a:prstGeom prst="ellipse">
                <a:avLst/>
              </a:prstGeom>
              <a:solidFill>
                <a:srgbClr val="FFFFFF"/>
              </a:solidFill>
              <a:ln w="38100">
                <a:solidFill>
                  <a:srgbClr val="3366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63" name="Text Box 103"/>
              <p:cNvSpPr txBox="1">
                <a:spLocks noChangeArrowheads="1"/>
              </p:cNvSpPr>
              <p:nvPr/>
            </p:nvSpPr>
            <p:spPr bwMode="auto">
              <a:xfrm>
                <a:off x="5234" y="2849"/>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SE5</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64" name="Group 104"/>
            <p:cNvGrpSpPr>
              <a:grpSpLocks/>
            </p:cNvGrpSpPr>
            <p:nvPr/>
          </p:nvGrpSpPr>
          <p:grpSpPr bwMode="auto">
            <a:xfrm>
              <a:off x="7591810" y="1573452"/>
              <a:ext cx="552090" cy="397684"/>
              <a:chOff x="1455" y="3781"/>
              <a:chExt cx="799" cy="632"/>
            </a:xfrm>
          </p:grpSpPr>
          <p:sp>
            <p:nvSpPr>
              <p:cNvPr id="15465" name="Oval 105"/>
              <p:cNvSpPr>
                <a:spLocks noChangeArrowheads="1"/>
              </p:cNvSpPr>
              <p:nvPr/>
            </p:nvSpPr>
            <p:spPr bwMode="auto">
              <a:xfrm>
                <a:off x="1533" y="3781"/>
                <a:ext cx="613" cy="613"/>
              </a:xfrm>
              <a:prstGeom prst="ellipse">
                <a:avLst/>
              </a:prstGeom>
              <a:solidFill>
                <a:srgbClr val="FFFFFF"/>
              </a:solidFill>
              <a:ln w="28575">
                <a:solidFill>
                  <a:srgbClr val="FF99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66" name="Text Box 106"/>
              <p:cNvSpPr txBox="1">
                <a:spLocks noChangeArrowheads="1"/>
              </p:cNvSpPr>
              <p:nvPr/>
            </p:nvSpPr>
            <p:spPr bwMode="auto">
              <a:xfrm>
                <a:off x="1455" y="3915"/>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SE2</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67" name="Group 107"/>
            <p:cNvGrpSpPr>
              <a:grpSpLocks/>
            </p:cNvGrpSpPr>
            <p:nvPr/>
          </p:nvGrpSpPr>
          <p:grpSpPr bwMode="auto">
            <a:xfrm>
              <a:off x="3371234" y="961690"/>
              <a:ext cx="552090" cy="398466"/>
              <a:chOff x="4025" y="3781"/>
              <a:chExt cx="799" cy="632"/>
            </a:xfrm>
          </p:grpSpPr>
          <p:sp>
            <p:nvSpPr>
              <p:cNvPr id="15468" name="Oval 108"/>
              <p:cNvSpPr>
                <a:spLocks noChangeArrowheads="1"/>
              </p:cNvSpPr>
              <p:nvPr/>
            </p:nvSpPr>
            <p:spPr bwMode="auto">
              <a:xfrm>
                <a:off x="4106" y="3781"/>
                <a:ext cx="613" cy="613"/>
              </a:xfrm>
              <a:prstGeom prst="ellipse">
                <a:avLst/>
              </a:prstGeom>
              <a:solidFill>
                <a:srgbClr val="FFFFFF"/>
              </a:solid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69" name="Text Box 109"/>
              <p:cNvSpPr txBox="1">
                <a:spLocks noChangeArrowheads="1"/>
              </p:cNvSpPr>
              <p:nvPr/>
            </p:nvSpPr>
            <p:spPr bwMode="auto">
              <a:xfrm>
                <a:off x="4025" y="3915"/>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SE1</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70" name="Group 110"/>
            <p:cNvGrpSpPr>
              <a:grpSpLocks/>
            </p:cNvGrpSpPr>
            <p:nvPr/>
          </p:nvGrpSpPr>
          <p:grpSpPr bwMode="auto">
            <a:xfrm>
              <a:off x="1457095" y="5105732"/>
              <a:ext cx="552090" cy="397684"/>
              <a:chOff x="7508" y="4868"/>
              <a:chExt cx="799" cy="632"/>
            </a:xfrm>
          </p:grpSpPr>
          <p:sp>
            <p:nvSpPr>
              <p:cNvPr id="15471" name="Oval 111"/>
              <p:cNvSpPr>
                <a:spLocks noChangeArrowheads="1"/>
              </p:cNvSpPr>
              <p:nvPr/>
            </p:nvSpPr>
            <p:spPr bwMode="auto">
              <a:xfrm>
                <a:off x="7586" y="4868"/>
                <a:ext cx="613" cy="613"/>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72" name="Text Box 112"/>
              <p:cNvSpPr txBox="1">
                <a:spLocks noChangeArrowheads="1"/>
              </p:cNvSpPr>
              <p:nvPr/>
            </p:nvSpPr>
            <p:spPr bwMode="auto">
              <a:xfrm>
                <a:off x="7508" y="500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SE7</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73" name="Group 113"/>
            <p:cNvGrpSpPr>
              <a:grpSpLocks/>
            </p:cNvGrpSpPr>
            <p:nvPr/>
          </p:nvGrpSpPr>
          <p:grpSpPr bwMode="auto">
            <a:xfrm>
              <a:off x="3144649" y="5673740"/>
              <a:ext cx="551245" cy="398466"/>
              <a:chOff x="7508" y="2715"/>
              <a:chExt cx="799" cy="632"/>
            </a:xfrm>
          </p:grpSpPr>
          <p:sp>
            <p:nvSpPr>
              <p:cNvPr id="15474" name="Oval 114"/>
              <p:cNvSpPr>
                <a:spLocks noChangeArrowheads="1"/>
              </p:cNvSpPr>
              <p:nvPr/>
            </p:nvSpPr>
            <p:spPr bwMode="auto">
              <a:xfrm>
                <a:off x="7586" y="2715"/>
                <a:ext cx="613" cy="613"/>
              </a:xfrm>
              <a:prstGeom prst="ellipse">
                <a:avLst/>
              </a:prstGeom>
              <a:solidFill>
                <a:srgbClr val="FFFFFF"/>
              </a:solidFill>
              <a:ln w="38100">
                <a:solidFill>
                  <a:srgbClr val="FFCC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75" name="Text Box 115"/>
              <p:cNvSpPr txBox="1">
                <a:spLocks noChangeArrowheads="1"/>
              </p:cNvSpPr>
              <p:nvPr/>
            </p:nvSpPr>
            <p:spPr bwMode="auto">
              <a:xfrm>
                <a:off x="7508" y="2849"/>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SE8</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76" name="Group 116"/>
            <p:cNvGrpSpPr>
              <a:grpSpLocks/>
            </p:cNvGrpSpPr>
            <p:nvPr/>
          </p:nvGrpSpPr>
          <p:grpSpPr bwMode="auto">
            <a:xfrm>
              <a:off x="4242912" y="5105732"/>
              <a:ext cx="552090" cy="397684"/>
              <a:chOff x="6537" y="3780"/>
              <a:chExt cx="799" cy="632"/>
            </a:xfrm>
          </p:grpSpPr>
          <p:sp>
            <p:nvSpPr>
              <p:cNvPr id="15477" name="Oval 117"/>
              <p:cNvSpPr>
                <a:spLocks noChangeArrowheads="1"/>
              </p:cNvSpPr>
              <p:nvPr/>
            </p:nvSpPr>
            <p:spPr bwMode="auto">
              <a:xfrm>
                <a:off x="6615" y="3780"/>
                <a:ext cx="613" cy="613"/>
              </a:xfrm>
              <a:prstGeom prst="ellipse">
                <a:avLst/>
              </a:prstGeom>
              <a:solidFill>
                <a:srgbClr val="FFFFFF"/>
              </a:solidFill>
              <a:ln w="38100">
                <a:solidFill>
                  <a:srgbClr val="FF00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78" name="Text Box 118"/>
              <p:cNvSpPr txBox="1">
                <a:spLocks noChangeArrowheads="1"/>
              </p:cNvSpPr>
              <p:nvPr/>
            </p:nvSpPr>
            <p:spPr bwMode="auto">
              <a:xfrm>
                <a:off x="6537" y="3914"/>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SE6</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79" name="Group 119"/>
            <p:cNvGrpSpPr>
              <a:grpSpLocks/>
            </p:cNvGrpSpPr>
            <p:nvPr/>
          </p:nvGrpSpPr>
          <p:grpSpPr bwMode="auto">
            <a:xfrm>
              <a:off x="1476541" y="1971136"/>
              <a:ext cx="552090" cy="398466"/>
              <a:chOff x="5234" y="4868"/>
              <a:chExt cx="799" cy="632"/>
            </a:xfrm>
          </p:grpSpPr>
          <p:sp>
            <p:nvSpPr>
              <p:cNvPr id="15480" name="Oval 120"/>
              <p:cNvSpPr>
                <a:spLocks noChangeArrowheads="1"/>
              </p:cNvSpPr>
              <p:nvPr/>
            </p:nvSpPr>
            <p:spPr bwMode="auto">
              <a:xfrm>
                <a:off x="5312" y="4868"/>
                <a:ext cx="613" cy="613"/>
              </a:xfrm>
              <a:prstGeom prst="ellipse">
                <a:avLst/>
              </a:prstGeom>
              <a:solidFill>
                <a:srgbClr val="FFFFFF"/>
              </a:solidFill>
              <a:ln w="38100">
                <a:solidFill>
                  <a:srgbClr val="00CC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81" name="Text Box 121"/>
              <p:cNvSpPr txBox="1">
                <a:spLocks noChangeArrowheads="1"/>
              </p:cNvSpPr>
              <p:nvPr/>
            </p:nvSpPr>
            <p:spPr bwMode="auto">
              <a:xfrm>
                <a:off x="5234" y="500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SE5’</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90" name="Group 130"/>
            <p:cNvGrpSpPr>
              <a:grpSpLocks/>
            </p:cNvGrpSpPr>
            <p:nvPr/>
          </p:nvGrpSpPr>
          <p:grpSpPr bwMode="auto">
            <a:xfrm>
              <a:off x="7591810" y="3339983"/>
              <a:ext cx="552090" cy="385965"/>
              <a:chOff x="3244" y="4859"/>
              <a:chExt cx="799" cy="613"/>
            </a:xfrm>
          </p:grpSpPr>
          <p:sp>
            <p:nvSpPr>
              <p:cNvPr id="15491" name="Oval 131"/>
              <p:cNvSpPr>
                <a:spLocks noChangeArrowheads="1"/>
              </p:cNvSpPr>
              <p:nvPr/>
            </p:nvSpPr>
            <p:spPr bwMode="auto">
              <a:xfrm>
                <a:off x="3332" y="4859"/>
                <a:ext cx="613" cy="613"/>
              </a:xfrm>
              <a:prstGeom prst="ellipse">
                <a:avLst/>
              </a:prstGeom>
              <a:solidFill>
                <a:srgbClr val="FFFFFF"/>
              </a:solid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2" name="Text Box 132"/>
              <p:cNvSpPr txBox="1">
                <a:spLocks noChangeArrowheads="1"/>
              </p:cNvSpPr>
              <p:nvPr/>
            </p:nvSpPr>
            <p:spPr bwMode="auto">
              <a:xfrm>
                <a:off x="3244" y="493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Times New Roman" pitchFamily="18" charset="0"/>
                  </a:rPr>
                  <a:t>  SE4</a:t>
                </a:r>
                <a:endParaRPr kumimoji="0" lang="fr-FR" sz="1800" b="0" i="0" u="none" strike="noStrike" cap="none" normalizeH="0" baseline="0" smtClean="0">
                  <a:ln>
                    <a:noFill/>
                  </a:ln>
                  <a:solidFill>
                    <a:schemeClr val="bg1"/>
                  </a:solidFill>
                  <a:effectLst/>
                  <a:latin typeface="Arial" pitchFamily="34" charset="0"/>
                </a:endParaRPr>
              </a:p>
            </p:txBody>
          </p:sp>
        </p:grpSp>
        <p:sp>
          <p:nvSpPr>
            <p:cNvPr id="15493" name="Line 133"/>
            <p:cNvSpPr>
              <a:spLocks noChangeShapeType="1"/>
            </p:cNvSpPr>
            <p:nvPr/>
          </p:nvSpPr>
          <p:spPr bwMode="auto">
            <a:xfrm>
              <a:off x="3782977" y="1309371"/>
              <a:ext cx="893659" cy="465658"/>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4" name="Line 134"/>
            <p:cNvSpPr>
              <a:spLocks noChangeShapeType="1"/>
            </p:cNvSpPr>
            <p:nvPr/>
          </p:nvSpPr>
          <p:spPr bwMode="auto">
            <a:xfrm flipH="1" flipV="1">
              <a:off x="7161466" y="1260930"/>
              <a:ext cx="502208" cy="382839"/>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5" name="Line 135"/>
            <p:cNvSpPr>
              <a:spLocks noChangeShapeType="1"/>
            </p:cNvSpPr>
            <p:nvPr/>
          </p:nvSpPr>
          <p:spPr bwMode="auto">
            <a:xfrm flipH="1" flipV="1">
              <a:off x="7289978" y="2511799"/>
              <a:ext cx="475153" cy="857873"/>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6" name="Line 136"/>
            <p:cNvSpPr>
              <a:spLocks noChangeShapeType="1"/>
            </p:cNvSpPr>
            <p:nvPr/>
          </p:nvSpPr>
          <p:spPr bwMode="auto">
            <a:xfrm flipH="1" flipV="1">
              <a:off x="5455313" y="2686030"/>
              <a:ext cx="1324848" cy="1191490"/>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7" name="Line 137"/>
            <p:cNvSpPr>
              <a:spLocks noChangeShapeType="1"/>
            </p:cNvSpPr>
            <p:nvPr/>
          </p:nvSpPr>
          <p:spPr bwMode="auto">
            <a:xfrm flipH="1" flipV="1">
              <a:off x="3502282" y="5158861"/>
              <a:ext cx="814185" cy="117977"/>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8" name="Line 138"/>
            <p:cNvSpPr>
              <a:spLocks noChangeShapeType="1"/>
            </p:cNvSpPr>
            <p:nvPr/>
          </p:nvSpPr>
          <p:spPr bwMode="auto">
            <a:xfrm flipH="1" flipV="1">
              <a:off x="2753198" y="5191675"/>
              <a:ext cx="521654" cy="525037"/>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9" name="Line 139"/>
            <p:cNvSpPr>
              <a:spLocks noChangeShapeType="1"/>
            </p:cNvSpPr>
            <p:nvPr/>
          </p:nvSpPr>
          <p:spPr bwMode="auto">
            <a:xfrm flipH="1" flipV="1">
              <a:off x="1403831" y="4461155"/>
              <a:ext cx="283232" cy="644577"/>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00" name="AutoShape 140"/>
            <p:cNvSpPr>
              <a:spLocks noChangeAspect="1" noChangeArrowheads="1"/>
            </p:cNvSpPr>
            <p:nvPr/>
          </p:nvSpPr>
          <p:spPr bwMode="auto">
            <a:xfrm rot="10800000" flipV="1">
              <a:off x="3941925" y="3114967"/>
              <a:ext cx="313669" cy="671141"/>
            </a:xfrm>
            <a:prstGeom prst="can">
              <a:avLst>
                <a:gd name="adj" fmla="val 69632"/>
              </a:avLst>
            </a:prstGeom>
            <a:solidFill>
              <a:srgbClr val="FFFFFF"/>
            </a:solidFill>
            <a:ln w="38100">
              <a:solidFill>
                <a:srgbClr val="00CC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501" name="Group 141"/>
            <p:cNvGrpSpPr>
              <a:grpSpLocks noChangeAspect="1"/>
            </p:cNvGrpSpPr>
            <p:nvPr/>
          </p:nvGrpSpPr>
          <p:grpSpPr bwMode="auto">
            <a:xfrm rot="10800000">
              <a:off x="3942771" y="2990739"/>
              <a:ext cx="313669" cy="973506"/>
              <a:chOff x="3853" y="1537"/>
              <a:chExt cx="454" cy="1545"/>
            </a:xfrm>
          </p:grpSpPr>
          <p:sp>
            <p:nvSpPr>
              <p:cNvPr id="15502" name="Line 142"/>
              <p:cNvSpPr>
                <a:spLocks noChangeAspect="1" noChangeShapeType="1"/>
              </p:cNvSpPr>
              <p:nvPr/>
            </p:nvSpPr>
            <p:spPr bwMode="auto">
              <a:xfrm rot="-21600000">
                <a:off x="4080" y="2746"/>
                <a:ext cx="0" cy="336"/>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03" name="Line 143"/>
              <p:cNvSpPr>
                <a:spLocks noChangeAspect="1" noChangeShapeType="1"/>
              </p:cNvSpPr>
              <p:nvPr/>
            </p:nvSpPr>
            <p:spPr bwMode="auto">
              <a:xfrm rot="-21600000">
                <a:off x="4080" y="1537"/>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04" name="Line 144"/>
              <p:cNvSpPr>
                <a:spLocks noChangeAspect="1" noChangeShapeType="1"/>
              </p:cNvSpPr>
              <p:nvPr/>
            </p:nvSpPr>
            <p:spPr bwMode="auto">
              <a:xfrm>
                <a:off x="3853" y="2970"/>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05" name="Line 145"/>
              <p:cNvSpPr>
                <a:spLocks noChangeAspect="1" noChangeShapeType="1"/>
              </p:cNvSpPr>
              <p:nvPr/>
            </p:nvSpPr>
            <p:spPr bwMode="auto">
              <a:xfrm>
                <a:off x="3853" y="1743"/>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506" name="AutoShape 146"/>
            <p:cNvSpPr>
              <a:spLocks noChangeAspect="1" noChangeArrowheads="1"/>
            </p:cNvSpPr>
            <p:nvPr/>
          </p:nvSpPr>
          <p:spPr bwMode="auto">
            <a:xfrm rot="10800000" flipV="1">
              <a:off x="3941925" y="2339912"/>
              <a:ext cx="313669" cy="671141"/>
            </a:xfrm>
            <a:prstGeom prst="can">
              <a:avLst>
                <a:gd name="adj" fmla="val 69632"/>
              </a:avLst>
            </a:prstGeom>
            <a:solidFill>
              <a:srgbClr val="FFFFFF"/>
            </a:solidFill>
            <a:ln w="38100">
              <a:solidFill>
                <a:srgbClr val="3366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507" name="Group 147"/>
            <p:cNvGrpSpPr>
              <a:grpSpLocks/>
            </p:cNvGrpSpPr>
            <p:nvPr/>
          </p:nvGrpSpPr>
          <p:grpSpPr bwMode="auto">
            <a:xfrm>
              <a:off x="3941925" y="2068018"/>
              <a:ext cx="313669" cy="1121173"/>
              <a:chOff x="4892" y="4859"/>
              <a:chExt cx="454" cy="1779"/>
            </a:xfrm>
          </p:grpSpPr>
          <p:sp>
            <p:nvSpPr>
              <p:cNvPr id="15508" name="Line 148"/>
              <p:cNvSpPr>
                <a:spLocks noChangeAspect="1" noChangeShapeType="1"/>
              </p:cNvSpPr>
              <p:nvPr/>
            </p:nvSpPr>
            <p:spPr bwMode="auto">
              <a:xfrm rot="-10800000">
                <a:off x="5119" y="4859"/>
                <a:ext cx="0" cy="57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09" name="Line 149"/>
              <p:cNvSpPr>
                <a:spLocks noChangeAspect="1" noChangeShapeType="1"/>
              </p:cNvSpPr>
              <p:nvPr/>
            </p:nvSpPr>
            <p:spPr bwMode="auto">
              <a:xfrm rot="-10800000">
                <a:off x="5119" y="6354"/>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10" name="Line 150"/>
              <p:cNvSpPr>
                <a:spLocks noChangeAspect="1" noChangeShapeType="1"/>
              </p:cNvSpPr>
              <p:nvPr/>
            </p:nvSpPr>
            <p:spPr bwMode="auto">
              <a:xfrm rot="10800000">
                <a:off x="4892" y="5205"/>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11" name="Line 151"/>
              <p:cNvSpPr>
                <a:spLocks noChangeAspect="1" noChangeShapeType="1"/>
              </p:cNvSpPr>
              <p:nvPr/>
            </p:nvSpPr>
            <p:spPr bwMode="auto">
              <a:xfrm rot="10800000">
                <a:off x="4892" y="6432"/>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512" name="AutoShape 152"/>
            <p:cNvSpPr>
              <a:spLocks noChangeAspect="1" noChangeArrowheads="1"/>
            </p:cNvSpPr>
            <p:nvPr/>
          </p:nvSpPr>
          <p:spPr bwMode="auto">
            <a:xfrm rot="10800000" flipV="1">
              <a:off x="3282460" y="3969714"/>
              <a:ext cx="313669" cy="671922"/>
            </a:xfrm>
            <a:prstGeom prst="can">
              <a:avLst>
                <a:gd name="adj" fmla="val 69713"/>
              </a:avLst>
            </a:prstGeom>
            <a:solidFill>
              <a:srgbClr val="FFFFFF"/>
            </a:solidFill>
            <a:ln w="38100">
              <a:solidFill>
                <a:srgbClr val="3366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513" name="Group 153"/>
            <p:cNvGrpSpPr>
              <a:grpSpLocks noChangeAspect="1"/>
            </p:cNvGrpSpPr>
            <p:nvPr/>
          </p:nvGrpSpPr>
          <p:grpSpPr bwMode="auto">
            <a:xfrm rot="10800000">
              <a:off x="3283306" y="3845487"/>
              <a:ext cx="313669" cy="974287"/>
              <a:chOff x="3853" y="1537"/>
              <a:chExt cx="454" cy="1545"/>
            </a:xfrm>
          </p:grpSpPr>
          <p:sp>
            <p:nvSpPr>
              <p:cNvPr id="15514" name="Line 154"/>
              <p:cNvSpPr>
                <a:spLocks noChangeAspect="1" noChangeShapeType="1"/>
              </p:cNvSpPr>
              <p:nvPr/>
            </p:nvSpPr>
            <p:spPr bwMode="auto">
              <a:xfrm rot="-21600000">
                <a:off x="4080" y="2746"/>
                <a:ext cx="0" cy="336"/>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15" name="Line 155"/>
              <p:cNvSpPr>
                <a:spLocks noChangeAspect="1" noChangeShapeType="1"/>
              </p:cNvSpPr>
              <p:nvPr/>
            </p:nvSpPr>
            <p:spPr bwMode="auto">
              <a:xfrm rot="-21600000">
                <a:off x="4080" y="1537"/>
                <a:ext cx="0" cy="284"/>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16" name="Line 156"/>
              <p:cNvSpPr>
                <a:spLocks noChangeAspect="1" noChangeShapeType="1"/>
              </p:cNvSpPr>
              <p:nvPr/>
            </p:nvSpPr>
            <p:spPr bwMode="auto">
              <a:xfrm>
                <a:off x="3853" y="2970"/>
                <a:ext cx="454" cy="0"/>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17" name="Line 157"/>
              <p:cNvSpPr>
                <a:spLocks noChangeAspect="1" noChangeShapeType="1"/>
              </p:cNvSpPr>
              <p:nvPr/>
            </p:nvSpPr>
            <p:spPr bwMode="auto">
              <a:xfrm>
                <a:off x="3853" y="1743"/>
                <a:ext cx="454" cy="0"/>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518" name="AutoShape 158"/>
            <p:cNvSpPr>
              <a:spLocks noChangeAspect="1" noChangeArrowheads="1"/>
            </p:cNvSpPr>
            <p:nvPr/>
          </p:nvSpPr>
          <p:spPr bwMode="auto">
            <a:xfrm rot="10800000" flipV="1">
              <a:off x="1923794" y="3273572"/>
              <a:ext cx="313669" cy="670360"/>
            </a:xfrm>
            <a:prstGeom prst="can">
              <a:avLst>
                <a:gd name="adj" fmla="val 69551"/>
              </a:avLst>
            </a:prstGeom>
            <a:solidFill>
              <a:srgbClr val="FFFFFF"/>
            </a:solidFill>
            <a:ln w="38100">
              <a:solidFill>
                <a:srgbClr val="00CC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519" name="Group 159"/>
            <p:cNvGrpSpPr>
              <a:grpSpLocks noChangeAspect="1"/>
            </p:cNvGrpSpPr>
            <p:nvPr/>
          </p:nvGrpSpPr>
          <p:grpSpPr bwMode="auto">
            <a:xfrm rot="10800000">
              <a:off x="1924639" y="3148563"/>
              <a:ext cx="313669" cy="973506"/>
              <a:chOff x="3853" y="1537"/>
              <a:chExt cx="454" cy="1545"/>
            </a:xfrm>
          </p:grpSpPr>
          <p:sp>
            <p:nvSpPr>
              <p:cNvPr id="15520" name="Line 160"/>
              <p:cNvSpPr>
                <a:spLocks noChangeAspect="1" noChangeShapeType="1"/>
              </p:cNvSpPr>
              <p:nvPr/>
            </p:nvSpPr>
            <p:spPr bwMode="auto">
              <a:xfrm rot="-21600000">
                <a:off x="4080" y="2746"/>
                <a:ext cx="0" cy="336"/>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1" name="Line 161"/>
              <p:cNvSpPr>
                <a:spLocks noChangeAspect="1" noChangeShapeType="1"/>
              </p:cNvSpPr>
              <p:nvPr/>
            </p:nvSpPr>
            <p:spPr bwMode="auto">
              <a:xfrm rot="-21600000">
                <a:off x="4080" y="1537"/>
                <a:ext cx="0" cy="284"/>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2" name="Line 162"/>
              <p:cNvSpPr>
                <a:spLocks noChangeAspect="1" noChangeShapeType="1"/>
              </p:cNvSpPr>
              <p:nvPr/>
            </p:nvSpPr>
            <p:spPr bwMode="auto">
              <a:xfrm>
                <a:off x="3853" y="2970"/>
                <a:ext cx="454" cy="0"/>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3" name="Line 163"/>
              <p:cNvSpPr>
                <a:spLocks noChangeAspect="1" noChangeShapeType="1"/>
              </p:cNvSpPr>
              <p:nvPr/>
            </p:nvSpPr>
            <p:spPr bwMode="auto">
              <a:xfrm>
                <a:off x="3853" y="1743"/>
                <a:ext cx="454" cy="0"/>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524" name="Line 164"/>
            <p:cNvSpPr>
              <a:spLocks noChangeShapeType="1"/>
            </p:cNvSpPr>
            <p:nvPr/>
          </p:nvSpPr>
          <p:spPr bwMode="auto">
            <a:xfrm flipV="1">
              <a:off x="2243380" y="3532965"/>
              <a:ext cx="1830438" cy="103914"/>
            </a:xfrm>
            <a:prstGeom prst="line">
              <a:avLst/>
            </a:prstGeom>
            <a:noFill/>
            <a:ln w="38100">
              <a:solidFill>
                <a:srgbClr val="00CC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5" name="Line 165"/>
            <p:cNvSpPr>
              <a:spLocks noChangeShapeType="1"/>
            </p:cNvSpPr>
            <p:nvPr/>
          </p:nvSpPr>
          <p:spPr bwMode="auto">
            <a:xfrm flipV="1">
              <a:off x="3521728" y="2740722"/>
              <a:ext cx="557163" cy="1243837"/>
            </a:xfrm>
            <a:prstGeom prst="line">
              <a:avLst/>
            </a:prstGeom>
            <a:noFill/>
            <a:ln w="38100">
              <a:solidFill>
                <a:srgbClr val="3366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6" name="Line 166"/>
            <p:cNvSpPr>
              <a:spLocks noChangeShapeType="1"/>
            </p:cNvSpPr>
            <p:nvPr/>
          </p:nvSpPr>
          <p:spPr bwMode="auto">
            <a:xfrm>
              <a:off x="1908575" y="2313348"/>
              <a:ext cx="1105026" cy="1235243"/>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7" name="Line 167"/>
            <p:cNvSpPr>
              <a:spLocks noChangeShapeType="1"/>
            </p:cNvSpPr>
            <p:nvPr/>
          </p:nvSpPr>
          <p:spPr bwMode="auto">
            <a:xfrm flipH="1" flipV="1">
              <a:off x="3622338" y="3825173"/>
              <a:ext cx="1574261" cy="857092"/>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8" name="Text Box 168"/>
            <p:cNvSpPr txBox="1">
              <a:spLocks noChangeArrowheads="1"/>
            </p:cNvSpPr>
            <p:nvPr/>
          </p:nvSpPr>
          <p:spPr bwMode="auto">
            <a:xfrm>
              <a:off x="4637745" y="2364133"/>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E</a:t>
              </a:r>
              <a:endParaRPr kumimoji="0" lang="fr-FR" sz="1800" b="0" i="0" u="none" strike="noStrike" cap="none" normalizeH="0" baseline="0" smtClean="0">
                <a:ln>
                  <a:noFill/>
                </a:ln>
                <a:solidFill>
                  <a:schemeClr val="bg1"/>
                </a:solidFill>
                <a:effectLst/>
                <a:latin typeface="Arial" pitchFamily="34" charset="0"/>
              </a:endParaRPr>
            </a:p>
          </p:txBody>
        </p:sp>
        <p:sp>
          <p:nvSpPr>
            <p:cNvPr id="15529" name="Text Box 169"/>
            <p:cNvSpPr txBox="1">
              <a:spLocks noChangeArrowheads="1"/>
            </p:cNvSpPr>
            <p:nvPr/>
          </p:nvSpPr>
          <p:spPr bwMode="auto">
            <a:xfrm>
              <a:off x="6199324" y="1428129"/>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D</a:t>
              </a:r>
              <a:endParaRPr kumimoji="0" lang="fr-FR" sz="1800" b="0" i="0" u="none" strike="noStrike" cap="none" normalizeH="0" baseline="0" smtClean="0">
                <a:ln>
                  <a:noFill/>
                </a:ln>
                <a:solidFill>
                  <a:schemeClr val="bg1"/>
                </a:solidFill>
                <a:effectLst/>
                <a:latin typeface="Arial" pitchFamily="34" charset="0"/>
              </a:endParaRPr>
            </a:p>
          </p:txBody>
        </p:sp>
        <p:sp>
          <p:nvSpPr>
            <p:cNvPr id="15530" name="Text Box 170"/>
            <p:cNvSpPr txBox="1">
              <a:spLocks noChangeArrowheads="1"/>
            </p:cNvSpPr>
            <p:nvPr/>
          </p:nvSpPr>
          <p:spPr bwMode="auto">
            <a:xfrm>
              <a:off x="6474947" y="2406323"/>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G</a:t>
              </a:r>
              <a:endParaRPr kumimoji="0" lang="fr-FR" sz="1800" b="0" i="0" u="none" strike="noStrike" cap="none" normalizeH="0" baseline="0" smtClean="0">
                <a:ln>
                  <a:noFill/>
                </a:ln>
                <a:solidFill>
                  <a:schemeClr val="bg1"/>
                </a:solidFill>
                <a:effectLst/>
                <a:latin typeface="Arial" pitchFamily="34" charset="0"/>
              </a:endParaRPr>
            </a:p>
          </p:txBody>
        </p:sp>
        <p:sp>
          <p:nvSpPr>
            <p:cNvPr id="15531" name="Text Box 171"/>
            <p:cNvSpPr txBox="1">
              <a:spLocks noChangeArrowheads="1"/>
            </p:cNvSpPr>
            <p:nvPr/>
          </p:nvSpPr>
          <p:spPr bwMode="auto">
            <a:xfrm>
              <a:off x="7117502" y="2235999"/>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F</a:t>
              </a:r>
              <a:endParaRPr kumimoji="0" lang="fr-FR" sz="1800" b="0" i="0" u="none" strike="noStrike" cap="none" normalizeH="0" baseline="0" smtClean="0">
                <a:ln>
                  <a:noFill/>
                </a:ln>
                <a:solidFill>
                  <a:schemeClr val="bg1"/>
                </a:solidFill>
                <a:effectLst/>
                <a:latin typeface="Arial" pitchFamily="34" charset="0"/>
              </a:endParaRPr>
            </a:p>
          </p:txBody>
        </p:sp>
        <p:sp>
          <p:nvSpPr>
            <p:cNvPr id="15532" name="Line 172"/>
            <p:cNvSpPr>
              <a:spLocks noChangeShapeType="1"/>
            </p:cNvSpPr>
            <p:nvPr/>
          </p:nvSpPr>
          <p:spPr bwMode="auto">
            <a:xfrm>
              <a:off x="872877" y="4447092"/>
              <a:ext cx="459089" cy="255487"/>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33" name="Line 173"/>
            <p:cNvSpPr>
              <a:spLocks noChangeShapeType="1"/>
            </p:cNvSpPr>
            <p:nvPr/>
          </p:nvSpPr>
          <p:spPr bwMode="auto">
            <a:xfrm>
              <a:off x="2295799" y="5212771"/>
              <a:ext cx="413434" cy="212515"/>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34" name="Text Box 174"/>
            <p:cNvSpPr txBox="1">
              <a:spLocks noChangeArrowheads="1"/>
            </p:cNvSpPr>
            <p:nvPr/>
          </p:nvSpPr>
          <p:spPr bwMode="auto">
            <a:xfrm>
              <a:off x="642910" y="4234577"/>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K</a:t>
              </a:r>
              <a:endParaRPr kumimoji="0" lang="fr-FR" sz="1800" b="0" i="0" u="none" strike="noStrike" cap="none" normalizeH="0" baseline="0" smtClean="0">
                <a:ln>
                  <a:noFill/>
                </a:ln>
                <a:solidFill>
                  <a:schemeClr val="bg1"/>
                </a:solidFill>
                <a:effectLst/>
                <a:latin typeface="Arial" pitchFamily="34" charset="0"/>
              </a:endParaRPr>
            </a:p>
          </p:txBody>
        </p:sp>
        <p:sp>
          <p:nvSpPr>
            <p:cNvPr id="15535" name="Text Box 175"/>
            <p:cNvSpPr txBox="1">
              <a:spLocks noChangeArrowheads="1"/>
            </p:cNvSpPr>
            <p:nvPr/>
          </p:nvSpPr>
          <p:spPr bwMode="auto">
            <a:xfrm>
              <a:off x="2571422" y="5340123"/>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K</a:t>
              </a:r>
              <a:endParaRPr kumimoji="0" lang="fr-FR" sz="1800" b="0" i="0" u="none" strike="noStrike" cap="none" normalizeH="0" baseline="0" smtClean="0">
                <a:ln>
                  <a:noFill/>
                </a:ln>
                <a:solidFill>
                  <a:schemeClr val="bg1"/>
                </a:solidFill>
                <a:effectLst/>
                <a:latin typeface="Arial" pitchFamily="34" charset="0"/>
              </a:endParaRPr>
            </a:p>
          </p:txBody>
        </p:sp>
        <p:sp>
          <p:nvSpPr>
            <p:cNvPr id="15537" name="Text Box 177"/>
            <p:cNvSpPr txBox="1">
              <a:spLocks noChangeArrowheads="1"/>
            </p:cNvSpPr>
            <p:nvPr/>
          </p:nvSpPr>
          <p:spPr bwMode="auto">
            <a:xfrm>
              <a:off x="4071935" y="6000768"/>
              <a:ext cx="3384592" cy="3270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mj-lt"/>
                </a:rPr>
                <a:t>Schéma cinématique du châssis « NEW »</a:t>
              </a:r>
              <a:endParaRPr kumimoji="0" lang="fr-FR" sz="1800" b="0" i="0" u="none" strike="noStrike" cap="none" normalizeH="0" baseline="0" dirty="0" smtClean="0">
                <a:ln>
                  <a:noFill/>
                </a:ln>
                <a:solidFill>
                  <a:schemeClr val="bg1"/>
                </a:solidFill>
                <a:effectLst/>
                <a:latin typeface="+mj-lt"/>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isse new depart"/>
          <p:cNvPicPr>
            <a:picLocks noChangeAspect="1" noChangeArrowheads="1"/>
          </p:cNvPicPr>
          <p:nvPr/>
        </p:nvPicPr>
        <p:blipFill>
          <a:blip r:embed="rId2" cstate="print"/>
          <a:srcRect/>
          <a:stretch>
            <a:fillRect/>
          </a:stretch>
        </p:blipFill>
        <p:spPr bwMode="auto">
          <a:xfrm>
            <a:off x="2071670" y="928670"/>
            <a:ext cx="5093040" cy="3445466"/>
          </a:xfrm>
          <a:prstGeom prst="rect">
            <a:avLst/>
          </a:prstGeom>
          <a:noFill/>
          <a:ln w="9525">
            <a:noFill/>
            <a:miter lim="800000"/>
            <a:headEnd/>
            <a:tailEnd/>
          </a:ln>
        </p:spPr>
      </p:pic>
      <p:sp>
        <p:nvSpPr>
          <p:cNvPr id="14339" name="Text Box 3"/>
          <p:cNvSpPr txBox="1">
            <a:spLocks noChangeArrowheads="1"/>
          </p:cNvSpPr>
          <p:nvPr/>
        </p:nvSpPr>
        <p:spPr bwMode="auto">
          <a:xfrm>
            <a:off x="2214546" y="4572008"/>
            <a:ext cx="4929222" cy="114458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bg1"/>
                </a:solidFill>
                <a:effectLst/>
                <a:latin typeface="Calibri" pitchFamily="34" charset="0"/>
              </a:rPr>
              <a:t>Ouvrir le fichier assemblage solution initiale.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bg1"/>
                </a:solidFill>
                <a:effectLst/>
                <a:latin typeface="Calibri" pitchFamily="34" charset="0"/>
              </a:rPr>
              <a:t>Ne conserver que les éléments pour la solution « new »…</a:t>
            </a:r>
            <a:endParaRPr kumimoji="0" lang="fr-FR" sz="1600" b="0" i="0" u="none" strike="noStrike" cap="none" normalizeH="0" baseline="0" dirty="0" smtClean="0">
              <a:ln>
                <a:noFill/>
              </a:ln>
              <a:solidFill>
                <a:schemeClr val="bg1"/>
              </a:solidFill>
              <a:effectLst/>
              <a:latin typeface="Arial" pitchFamily="34" charset="0"/>
            </a:endParaRPr>
          </a:p>
        </p:txBody>
      </p:sp>
      <p:sp>
        <p:nvSpPr>
          <p:cNvPr id="4" name="ZoneTexte 3"/>
          <p:cNvSpPr txBox="1"/>
          <p:nvPr/>
        </p:nvSpPr>
        <p:spPr>
          <a:xfrm>
            <a:off x="642910" y="5929330"/>
            <a:ext cx="7858180" cy="369332"/>
          </a:xfrm>
          <a:prstGeom prst="rect">
            <a:avLst/>
          </a:prstGeom>
          <a:noFill/>
        </p:spPr>
        <p:txBody>
          <a:bodyPr wrap="square" rtlCol="0">
            <a:spAutoFit/>
          </a:bodyPr>
          <a:lstStyle/>
          <a:p>
            <a:pPr fontAlgn="base">
              <a:spcBef>
                <a:spcPct val="0"/>
              </a:spcBef>
              <a:spcAft>
                <a:spcPct val="0"/>
              </a:spcAft>
            </a:pPr>
            <a:r>
              <a:rPr lang="fr-FR" b="1" dirty="0" smtClean="0">
                <a:solidFill>
                  <a:schemeClr val="bg1"/>
                </a:solidFill>
                <a:latin typeface="+mj-lt"/>
              </a:rPr>
              <a:t>La caisse et la roue conservent la même position que pour la remorque initiale</a:t>
            </a:r>
            <a:endParaRPr lang="fr-FR" b="1" dirty="0">
              <a:solidFill>
                <a:schemeClr val="bg1"/>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4282" y="214290"/>
            <a:ext cx="3524250" cy="1695450"/>
          </a:xfrm>
          <a:prstGeom prst="rect">
            <a:avLst/>
          </a:prstGeom>
          <a:noFill/>
          <a:ln w="9525">
            <a:noFill/>
            <a:miter lim="800000"/>
            <a:headEnd/>
            <a:tailEnd/>
          </a:ln>
        </p:spPr>
      </p:pic>
      <p:grpSp>
        <p:nvGrpSpPr>
          <p:cNvPr id="1028" name="Group 4"/>
          <p:cNvGrpSpPr>
            <a:grpSpLocks/>
          </p:cNvGrpSpPr>
          <p:nvPr/>
        </p:nvGrpSpPr>
        <p:grpSpPr bwMode="auto">
          <a:xfrm>
            <a:off x="1142976" y="2786058"/>
            <a:ext cx="7286913" cy="2142823"/>
            <a:chOff x="680" y="7707"/>
            <a:chExt cx="11476" cy="3373"/>
          </a:xfrm>
        </p:grpSpPr>
        <p:grpSp>
          <p:nvGrpSpPr>
            <p:cNvPr id="1029" name="Group 5"/>
            <p:cNvGrpSpPr>
              <a:grpSpLocks/>
            </p:cNvGrpSpPr>
            <p:nvPr/>
          </p:nvGrpSpPr>
          <p:grpSpPr bwMode="auto">
            <a:xfrm>
              <a:off x="680" y="8000"/>
              <a:ext cx="11476" cy="3080"/>
              <a:chOff x="308" y="6363"/>
              <a:chExt cx="11476" cy="3080"/>
            </a:xfrm>
          </p:grpSpPr>
          <p:sp>
            <p:nvSpPr>
              <p:cNvPr id="1030" name="Line 6"/>
              <p:cNvSpPr>
                <a:spLocks noChangeShapeType="1"/>
              </p:cNvSpPr>
              <p:nvPr/>
            </p:nvSpPr>
            <p:spPr bwMode="auto">
              <a:xfrm>
                <a:off x="2118" y="7943"/>
                <a:ext cx="7240" cy="0"/>
              </a:xfrm>
              <a:prstGeom prst="line">
                <a:avLst/>
              </a:prstGeom>
              <a:noFill/>
              <a:ln w="12700">
                <a:solidFill>
                  <a:srgbClr val="000000"/>
                </a:solidFill>
                <a:prstDash val="lgDashDot"/>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1" name="Line 7"/>
              <p:cNvSpPr>
                <a:spLocks noChangeShapeType="1"/>
              </p:cNvSpPr>
              <p:nvPr/>
            </p:nvSpPr>
            <p:spPr bwMode="auto">
              <a:xfrm>
                <a:off x="2842" y="7943"/>
                <a:ext cx="5792" cy="0"/>
              </a:xfrm>
              <a:prstGeom prst="line">
                <a:avLst/>
              </a:prstGeom>
              <a:noFill/>
              <a:ln w="381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2" name="Line 8"/>
              <p:cNvSpPr>
                <a:spLocks noChangeShapeType="1"/>
              </p:cNvSpPr>
              <p:nvPr/>
            </p:nvSpPr>
            <p:spPr bwMode="auto">
              <a:xfrm>
                <a:off x="3928" y="7581"/>
                <a:ext cx="0" cy="724"/>
              </a:xfrm>
              <a:prstGeom prst="line">
                <a:avLst/>
              </a:prstGeom>
              <a:noFill/>
              <a:ln w="381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3" name="Line 9"/>
              <p:cNvSpPr>
                <a:spLocks noChangeShapeType="1"/>
              </p:cNvSpPr>
              <p:nvPr/>
            </p:nvSpPr>
            <p:spPr bwMode="auto">
              <a:xfrm>
                <a:off x="3204" y="7762"/>
                <a:ext cx="543" cy="0"/>
              </a:xfrm>
              <a:prstGeom prst="line">
                <a:avLst/>
              </a:prstGeom>
              <a:noFill/>
              <a:ln w="285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4" name="Line 10"/>
              <p:cNvSpPr>
                <a:spLocks noChangeShapeType="1"/>
              </p:cNvSpPr>
              <p:nvPr/>
            </p:nvSpPr>
            <p:spPr bwMode="auto">
              <a:xfrm>
                <a:off x="3204" y="8124"/>
                <a:ext cx="543" cy="0"/>
              </a:xfrm>
              <a:prstGeom prst="line">
                <a:avLst/>
              </a:prstGeom>
              <a:noFill/>
              <a:ln w="285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5" name="Line 11"/>
              <p:cNvSpPr>
                <a:spLocks noChangeShapeType="1"/>
              </p:cNvSpPr>
              <p:nvPr/>
            </p:nvSpPr>
            <p:spPr bwMode="auto">
              <a:xfrm flipV="1">
                <a:off x="3566" y="6544"/>
                <a:ext cx="0" cy="1218"/>
              </a:xfrm>
              <a:prstGeom prst="line">
                <a:avLst/>
              </a:prstGeom>
              <a:noFill/>
              <a:ln w="285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6" name="Line 12"/>
              <p:cNvSpPr>
                <a:spLocks noChangeShapeType="1"/>
              </p:cNvSpPr>
              <p:nvPr/>
            </p:nvSpPr>
            <p:spPr bwMode="auto">
              <a:xfrm>
                <a:off x="4109" y="7762"/>
                <a:ext cx="3801" cy="0"/>
              </a:xfrm>
              <a:prstGeom prst="line">
                <a:avLst/>
              </a:prstGeom>
              <a:noFill/>
              <a:ln w="285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7" name="Line 13"/>
              <p:cNvSpPr>
                <a:spLocks noChangeShapeType="1"/>
              </p:cNvSpPr>
              <p:nvPr/>
            </p:nvSpPr>
            <p:spPr bwMode="auto">
              <a:xfrm>
                <a:off x="4109" y="8124"/>
                <a:ext cx="3801" cy="0"/>
              </a:xfrm>
              <a:prstGeom prst="line">
                <a:avLst/>
              </a:prstGeom>
              <a:noFill/>
              <a:ln w="285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8" name="Line 14"/>
              <p:cNvSpPr>
                <a:spLocks noChangeShapeType="1"/>
              </p:cNvSpPr>
              <p:nvPr/>
            </p:nvSpPr>
            <p:spPr bwMode="auto">
              <a:xfrm flipV="1">
                <a:off x="8091" y="7400"/>
                <a:ext cx="0" cy="362"/>
              </a:xfrm>
              <a:prstGeom prst="line">
                <a:avLst/>
              </a:prstGeom>
              <a:no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9" name="Line 15"/>
              <p:cNvSpPr>
                <a:spLocks noChangeShapeType="1"/>
              </p:cNvSpPr>
              <p:nvPr/>
            </p:nvSpPr>
            <p:spPr bwMode="auto">
              <a:xfrm>
                <a:off x="8091" y="8124"/>
                <a:ext cx="0" cy="362"/>
              </a:xfrm>
              <a:prstGeom prst="line">
                <a:avLst/>
              </a:prstGeom>
              <a:no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40" name="AutoShape 16"/>
              <p:cNvSpPr>
                <a:spLocks noChangeArrowheads="1"/>
              </p:cNvSpPr>
              <p:nvPr/>
            </p:nvSpPr>
            <p:spPr bwMode="auto">
              <a:xfrm rot="10800000" flipV="1">
                <a:off x="4833" y="8667"/>
                <a:ext cx="2172" cy="543"/>
              </a:xfrm>
              <a:prstGeom prst="wedgeRectCallout">
                <a:avLst>
                  <a:gd name="adj1" fmla="val 52971"/>
                  <a:gd name="adj2" fmla="val -146850"/>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rPr>
                  <a:t>Jante de la roue</a:t>
                </a:r>
                <a:endParaRPr kumimoji="0" lang="fr-FR" sz="1800" b="0" i="0" u="none" strike="noStrike" cap="none" normalizeH="0" baseline="0" dirty="0" smtClean="0">
                  <a:ln>
                    <a:noFill/>
                  </a:ln>
                  <a:solidFill>
                    <a:schemeClr val="tx1"/>
                  </a:solidFill>
                  <a:effectLst/>
                  <a:latin typeface="Arial" pitchFamily="34" charset="0"/>
                </a:endParaRPr>
              </a:p>
            </p:txBody>
          </p:sp>
          <p:sp>
            <p:nvSpPr>
              <p:cNvPr id="1041" name="AutoShape 17"/>
              <p:cNvSpPr>
                <a:spLocks noChangeArrowheads="1"/>
              </p:cNvSpPr>
              <p:nvPr/>
            </p:nvSpPr>
            <p:spPr bwMode="auto">
              <a:xfrm>
                <a:off x="8815" y="6495"/>
                <a:ext cx="2969" cy="475"/>
              </a:xfrm>
              <a:prstGeom prst="wedgeRectCallout">
                <a:avLst>
                  <a:gd name="adj1" fmla="val -72177"/>
                  <a:gd name="adj2" fmla="val 179723"/>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dirty="0" err="1" smtClean="0">
                    <a:ln>
                      <a:noFill/>
                    </a:ln>
                    <a:solidFill>
                      <a:schemeClr val="tx1"/>
                    </a:solidFill>
                    <a:effectLst/>
                    <a:latin typeface="Calibri" pitchFamily="34" charset="0"/>
                  </a:rPr>
                  <a:t>Rondelle</a:t>
                </a:r>
                <a:r>
                  <a:rPr kumimoji="0" lang="nl-NL" sz="1100" b="0" i="0" u="none" strike="noStrike" cap="none" normalizeH="0" baseline="0" dirty="0" smtClean="0">
                    <a:ln>
                      <a:noFill/>
                    </a:ln>
                    <a:solidFill>
                      <a:schemeClr val="tx1"/>
                    </a:solidFill>
                    <a:effectLst/>
                    <a:latin typeface="Calibri" pitchFamily="34" charset="0"/>
                  </a:rPr>
                  <a:t> M16</a:t>
                </a:r>
                <a:r>
                  <a:rPr kumimoji="0" lang="nl-NL" sz="800" b="0" i="0" u="none" strike="noStrike" cap="none" normalizeH="0" baseline="0" dirty="0" smtClean="0">
                    <a:ln>
                      <a:noFill/>
                    </a:ln>
                    <a:solidFill>
                      <a:schemeClr val="tx1"/>
                    </a:solidFill>
                    <a:effectLst/>
                    <a:latin typeface="Calibri" pitchFamily="34" charset="0"/>
                  </a:rPr>
                  <a:t>(RondelleM16.sldprt)</a:t>
                </a:r>
                <a:endParaRPr kumimoji="0" lang="fr-FR" sz="1800" b="0" i="0" u="none" strike="noStrike" cap="none" normalizeH="0" baseline="0" dirty="0" smtClean="0">
                  <a:ln>
                    <a:noFill/>
                  </a:ln>
                  <a:solidFill>
                    <a:schemeClr val="tx1"/>
                  </a:solidFill>
                  <a:effectLst/>
                  <a:latin typeface="Arial" pitchFamily="34" charset="0"/>
                </a:endParaRPr>
              </a:p>
            </p:txBody>
          </p:sp>
          <p:sp>
            <p:nvSpPr>
              <p:cNvPr id="1042" name="AutoShape 18"/>
              <p:cNvSpPr>
                <a:spLocks noChangeArrowheads="1"/>
              </p:cNvSpPr>
              <p:nvPr/>
            </p:nvSpPr>
            <p:spPr bwMode="auto">
              <a:xfrm>
                <a:off x="308" y="6857"/>
                <a:ext cx="1991" cy="543"/>
              </a:xfrm>
              <a:prstGeom prst="wedgeRectCallout">
                <a:avLst>
                  <a:gd name="adj1" fmla="val 110625"/>
                  <a:gd name="adj2" fmla="val 53315"/>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rPr>
                  <a:t>Bras oscillant new</a:t>
                </a:r>
                <a:endParaRPr kumimoji="0" lang="fr-FR" sz="1800" b="0" i="0" u="none" strike="noStrike" cap="none" normalizeH="0" baseline="0" smtClean="0">
                  <a:ln>
                    <a:noFill/>
                  </a:ln>
                  <a:solidFill>
                    <a:schemeClr val="tx1"/>
                  </a:solidFill>
                  <a:effectLst/>
                  <a:latin typeface="Arial" pitchFamily="34" charset="0"/>
                </a:endParaRPr>
              </a:p>
            </p:txBody>
          </p:sp>
          <p:sp>
            <p:nvSpPr>
              <p:cNvPr id="1043" name="AutoShape 19"/>
              <p:cNvSpPr>
                <a:spLocks noChangeArrowheads="1"/>
              </p:cNvSpPr>
              <p:nvPr/>
            </p:nvSpPr>
            <p:spPr bwMode="auto">
              <a:xfrm>
                <a:off x="308" y="8486"/>
                <a:ext cx="3258" cy="957"/>
              </a:xfrm>
              <a:prstGeom prst="wedgeRectCallout">
                <a:avLst>
                  <a:gd name="adj1" fmla="val 32659"/>
                  <a:gd name="adj2" fmla="val -106620"/>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rPr>
                  <a:t>Ecrou monté au loctite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800" b="0" i="0" u="none" strike="noStrike" cap="none" normalizeH="0" baseline="0" smtClean="0">
                    <a:ln>
                      <a:noFill/>
                    </a:ln>
                    <a:solidFill>
                      <a:schemeClr val="tx1"/>
                    </a:solidFill>
                    <a:effectLst/>
                    <a:latin typeface="Calibri" pitchFamily="34" charset="0"/>
                  </a:rPr>
                  <a:t>(Ecrou hexagonal ISO 4032, M 14.Sldprt)</a:t>
                </a:r>
                <a:endParaRPr kumimoji="0" lang="fr-FR" sz="1800" b="0" i="0" u="none" strike="noStrike" cap="none" normalizeH="0" baseline="0" smtClean="0">
                  <a:ln>
                    <a:noFill/>
                  </a:ln>
                  <a:solidFill>
                    <a:schemeClr val="tx1"/>
                  </a:solidFill>
                  <a:effectLst/>
                  <a:latin typeface="Arial" pitchFamily="34" charset="0"/>
                </a:endParaRPr>
              </a:p>
            </p:txBody>
          </p:sp>
          <p:sp>
            <p:nvSpPr>
              <p:cNvPr id="1044" name="AutoShape 20"/>
              <p:cNvSpPr>
                <a:spLocks noChangeArrowheads="1"/>
              </p:cNvSpPr>
              <p:nvPr/>
            </p:nvSpPr>
            <p:spPr bwMode="auto">
              <a:xfrm>
                <a:off x="7958" y="8667"/>
                <a:ext cx="2588" cy="439"/>
              </a:xfrm>
              <a:prstGeom prst="wedgeRectCallout">
                <a:avLst>
                  <a:gd name="adj1" fmla="val -38818"/>
                  <a:gd name="adj2" fmla="val -169939"/>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rPr>
                  <a:t>Ecrou </a:t>
                </a:r>
                <a:r>
                  <a:rPr kumimoji="0" lang="en-GB" sz="800" b="0" i="0" u="none" strike="noStrike" cap="none" normalizeH="0" baseline="0" dirty="0" smtClean="0">
                    <a:ln>
                      <a:noFill/>
                    </a:ln>
                    <a:solidFill>
                      <a:schemeClr val="tx1"/>
                    </a:solidFill>
                    <a:effectLst/>
                    <a:latin typeface="Calibri" pitchFamily="34" charset="0"/>
                  </a:rPr>
                  <a:t>(</a:t>
                </a:r>
                <a:r>
                  <a:rPr kumimoji="0" lang="en-GB" sz="800" b="0" i="0" u="none" strike="noStrike" cap="none" normalizeH="0" baseline="0" dirty="0" err="1" smtClean="0">
                    <a:ln>
                      <a:noFill/>
                    </a:ln>
                    <a:solidFill>
                      <a:schemeClr val="tx1"/>
                    </a:solidFill>
                    <a:effectLst/>
                    <a:latin typeface="Calibri" pitchFamily="34" charset="0"/>
                  </a:rPr>
                  <a:t>Ecrou</a:t>
                </a:r>
                <a:r>
                  <a:rPr kumimoji="0" lang="en-GB" sz="800" b="0" i="0" u="none" strike="noStrike" cap="none" normalizeH="0" baseline="0" dirty="0" smtClean="0">
                    <a:ln>
                      <a:noFill/>
                    </a:ln>
                    <a:solidFill>
                      <a:schemeClr val="tx1"/>
                    </a:solidFill>
                    <a:effectLst/>
                    <a:latin typeface="Calibri" pitchFamily="34" charset="0"/>
                  </a:rPr>
                  <a:t> H FR, M 16.Sldprt)</a:t>
                </a:r>
                <a:endParaRPr kumimoji="0" lang="fr-FR" sz="1800" b="0" i="0" u="none" strike="noStrike" cap="none" normalizeH="0" baseline="0" dirty="0" smtClean="0">
                  <a:ln>
                    <a:noFill/>
                  </a:ln>
                  <a:solidFill>
                    <a:schemeClr val="tx1"/>
                  </a:solidFill>
                  <a:effectLst/>
                  <a:latin typeface="Arial" pitchFamily="34" charset="0"/>
                </a:endParaRPr>
              </a:p>
            </p:txBody>
          </p:sp>
          <p:sp>
            <p:nvSpPr>
              <p:cNvPr id="1045" name="Line 21"/>
              <p:cNvSpPr>
                <a:spLocks noChangeShapeType="1"/>
              </p:cNvSpPr>
              <p:nvPr/>
            </p:nvSpPr>
            <p:spPr bwMode="auto">
              <a:xfrm flipV="1">
                <a:off x="3566" y="6363"/>
                <a:ext cx="362" cy="181"/>
              </a:xfrm>
              <a:prstGeom prst="line">
                <a:avLst/>
              </a:prstGeom>
              <a:noFill/>
              <a:ln w="190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sp>
          <p:nvSpPr>
            <p:cNvPr id="1046" name="AutoShape 22"/>
            <p:cNvSpPr>
              <a:spLocks noChangeArrowheads="1"/>
            </p:cNvSpPr>
            <p:nvPr/>
          </p:nvSpPr>
          <p:spPr bwMode="auto">
            <a:xfrm>
              <a:off x="5227" y="7707"/>
              <a:ext cx="2233" cy="787"/>
            </a:xfrm>
            <a:prstGeom prst="wedgeRectCallout">
              <a:avLst>
                <a:gd name="adj1" fmla="val -72500"/>
                <a:gd name="adj2" fmla="val 180894"/>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rPr>
                <a:t>Axe de roue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dirty="0" smtClean="0">
                  <a:ln>
                    <a:noFill/>
                  </a:ln>
                  <a:solidFill>
                    <a:schemeClr val="tx1"/>
                  </a:solidFill>
                  <a:effectLst/>
                  <a:latin typeface="Calibri" pitchFamily="34" charset="0"/>
                </a:rPr>
                <a:t>Axe de roue </a:t>
              </a:r>
              <a:r>
                <a:rPr kumimoji="0" lang="fr-FR" sz="800" b="0" i="0" u="none" strike="noStrike" cap="none" normalizeH="0" baseline="0" dirty="0" err="1" smtClean="0">
                  <a:ln>
                    <a:noFill/>
                  </a:ln>
                  <a:solidFill>
                    <a:schemeClr val="tx1"/>
                  </a:solidFill>
                  <a:effectLst/>
                  <a:latin typeface="Calibri" pitchFamily="34" charset="0"/>
                </a:rPr>
                <a:t>new.sldprt</a:t>
              </a:r>
              <a:endParaRPr kumimoji="0" lang="fr-FR" sz="1800" b="0" i="0" u="none" strike="noStrike" cap="none" normalizeH="0" baseline="0" dirty="0" smtClean="0">
                <a:ln>
                  <a:noFill/>
                </a:ln>
                <a:solidFill>
                  <a:schemeClr val="tx1"/>
                </a:solidFill>
                <a:effectLst/>
                <a:latin typeface="Arial" pitchFamily="34" charset="0"/>
              </a:endParaRPr>
            </a:p>
          </p:txBody>
        </p:sp>
      </p:grpSp>
      <p:pic>
        <p:nvPicPr>
          <p:cNvPr id="1048" name="Picture 24"/>
          <p:cNvPicPr>
            <a:picLocks noChangeAspect="1" noChangeArrowheads="1"/>
          </p:cNvPicPr>
          <p:nvPr/>
        </p:nvPicPr>
        <p:blipFill>
          <a:blip r:embed="rId3" cstate="print"/>
          <a:srcRect/>
          <a:stretch>
            <a:fillRect/>
          </a:stretch>
        </p:blipFill>
        <p:spPr bwMode="auto">
          <a:xfrm>
            <a:off x="3929058" y="4857760"/>
            <a:ext cx="1571636" cy="1672119"/>
          </a:xfrm>
          <a:prstGeom prst="rect">
            <a:avLst/>
          </a:prstGeom>
          <a:noFill/>
          <a:ln w="9525">
            <a:noFill/>
            <a:miter lim="800000"/>
            <a:headEnd/>
            <a:tailEnd/>
          </a:ln>
        </p:spPr>
      </p:pic>
      <p:pic>
        <p:nvPicPr>
          <p:cNvPr id="1049" name="Picture 25"/>
          <p:cNvPicPr>
            <a:picLocks noChangeAspect="1" noChangeArrowheads="1"/>
          </p:cNvPicPr>
          <p:nvPr/>
        </p:nvPicPr>
        <p:blipFill>
          <a:blip r:embed="rId4" cstate="print"/>
          <a:srcRect/>
          <a:stretch>
            <a:fillRect/>
          </a:stretch>
        </p:blipFill>
        <p:spPr bwMode="auto">
          <a:xfrm>
            <a:off x="1142976" y="2071678"/>
            <a:ext cx="1219185" cy="1138290"/>
          </a:xfrm>
          <a:prstGeom prst="rect">
            <a:avLst/>
          </a:prstGeom>
          <a:noFill/>
          <a:ln w="9525">
            <a:noFill/>
            <a:miter lim="800000"/>
            <a:headEnd/>
            <a:tailEnd/>
          </a:ln>
        </p:spPr>
      </p:pic>
      <p:pic>
        <p:nvPicPr>
          <p:cNvPr id="1050" name="Picture 26"/>
          <p:cNvPicPr>
            <a:picLocks noChangeAspect="1" noChangeArrowheads="1"/>
          </p:cNvPicPr>
          <p:nvPr/>
        </p:nvPicPr>
        <p:blipFill>
          <a:blip r:embed="rId5" cstate="print"/>
          <a:srcRect/>
          <a:stretch>
            <a:fillRect/>
          </a:stretch>
        </p:blipFill>
        <p:spPr bwMode="auto">
          <a:xfrm>
            <a:off x="4000496" y="1857364"/>
            <a:ext cx="1464119" cy="852485"/>
          </a:xfrm>
          <a:prstGeom prst="rect">
            <a:avLst/>
          </a:prstGeom>
          <a:noFill/>
          <a:ln w="9525">
            <a:noFill/>
            <a:miter lim="800000"/>
            <a:headEnd/>
            <a:tailEnd/>
          </a:ln>
        </p:spPr>
      </p:pic>
      <p:pic>
        <p:nvPicPr>
          <p:cNvPr id="1051" name="Picture 27"/>
          <p:cNvPicPr>
            <a:picLocks noChangeAspect="1" noChangeArrowheads="1"/>
          </p:cNvPicPr>
          <p:nvPr/>
        </p:nvPicPr>
        <p:blipFill>
          <a:blip r:embed="rId6" cstate="print"/>
          <a:srcRect/>
          <a:stretch>
            <a:fillRect/>
          </a:stretch>
        </p:blipFill>
        <p:spPr bwMode="auto">
          <a:xfrm>
            <a:off x="1785918" y="5000636"/>
            <a:ext cx="642941" cy="683667"/>
          </a:xfrm>
          <a:prstGeom prst="rect">
            <a:avLst/>
          </a:prstGeom>
          <a:noFill/>
          <a:ln w="9525">
            <a:noFill/>
            <a:miter lim="800000"/>
            <a:headEnd/>
            <a:tailEnd/>
          </a:ln>
        </p:spPr>
      </p:pic>
      <p:pic>
        <p:nvPicPr>
          <p:cNvPr id="1052" name="Picture 28"/>
          <p:cNvPicPr>
            <a:picLocks noChangeAspect="1" noChangeArrowheads="1"/>
          </p:cNvPicPr>
          <p:nvPr/>
        </p:nvPicPr>
        <p:blipFill>
          <a:blip r:embed="rId7" cstate="print"/>
          <a:srcRect/>
          <a:stretch>
            <a:fillRect/>
          </a:stretch>
        </p:blipFill>
        <p:spPr bwMode="auto">
          <a:xfrm>
            <a:off x="7215206" y="2214554"/>
            <a:ext cx="576288" cy="712769"/>
          </a:xfrm>
          <a:prstGeom prst="rect">
            <a:avLst/>
          </a:prstGeom>
          <a:noFill/>
          <a:ln w="9525">
            <a:noFill/>
            <a:miter lim="800000"/>
            <a:headEnd/>
            <a:tailEnd/>
          </a:ln>
        </p:spPr>
      </p:pic>
      <p:pic>
        <p:nvPicPr>
          <p:cNvPr id="1053" name="Picture 29"/>
          <p:cNvPicPr>
            <a:picLocks noChangeAspect="1" noChangeArrowheads="1"/>
          </p:cNvPicPr>
          <p:nvPr/>
        </p:nvPicPr>
        <p:blipFill>
          <a:blip r:embed="rId8" cstate="print"/>
          <a:srcRect/>
          <a:stretch>
            <a:fillRect/>
          </a:stretch>
        </p:blipFill>
        <p:spPr bwMode="auto">
          <a:xfrm>
            <a:off x="6429388" y="4857760"/>
            <a:ext cx="945354" cy="1019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357950" y="2571744"/>
            <a:ext cx="2231521" cy="2833678"/>
          </a:xfrm>
          <a:prstGeom prst="rect">
            <a:avLst/>
          </a:prstGeom>
          <a:noFill/>
          <a:ln w="9525">
            <a:noFill/>
            <a:miter lim="800000"/>
            <a:headEnd/>
            <a:tailEnd/>
          </a:ln>
        </p:spPr>
      </p:pic>
      <p:pic>
        <p:nvPicPr>
          <p:cNvPr id="360" name="Image 359" descr="tache2.jpg"/>
          <p:cNvPicPr>
            <a:picLocks noChangeAspect="1"/>
          </p:cNvPicPr>
          <p:nvPr/>
        </p:nvPicPr>
        <p:blipFill>
          <a:blip r:embed="rId3" cstate="print"/>
          <a:stretch>
            <a:fillRect/>
          </a:stretch>
        </p:blipFill>
        <p:spPr>
          <a:xfrm>
            <a:off x="428596" y="2786058"/>
            <a:ext cx="2470528" cy="2928934"/>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214678" y="1571612"/>
            <a:ext cx="2857520" cy="3306847"/>
          </a:xfrm>
          <a:prstGeom prst="rect">
            <a:avLst/>
          </a:prstGeom>
          <a:noFill/>
          <a:ln w="9525">
            <a:noFill/>
            <a:miter lim="800000"/>
            <a:headEnd/>
            <a:tailEnd/>
          </a:ln>
        </p:spPr>
      </p:pic>
      <p:sp>
        <p:nvSpPr>
          <p:cNvPr id="5" name="ZoneTexte 4"/>
          <p:cNvSpPr txBox="1"/>
          <p:nvPr/>
        </p:nvSpPr>
        <p:spPr>
          <a:xfrm>
            <a:off x="1142976" y="571480"/>
            <a:ext cx="6215106" cy="584775"/>
          </a:xfrm>
          <a:prstGeom prst="rect">
            <a:avLst/>
          </a:prstGeom>
          <a:noFill/>
        </p:spPr>
        <p:txBody>
          <a:bodyPr wrap="square" rtlCol="0">
            <a:spAutoFit/>
          </a:bodyPr>
          <a:lstStyle/>
          <a:p>
            <a:r>
              <a:rPr lang="fr-FR" sz="3200" dirty="0" smtClean="0">
                <a:latin typeface="+mj-lt"/>
              </a:rPr>
              <a:t>Résultat attendu de la tâche 2</a:t>
            </a:r>
            <a:endParaRPr lang="fr-FR" sz="32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000100" y="357166"/>
            <a:ext cx="1414462" cy="927100"/>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3</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Mettre en position le bras décalé…</a:t>
            </a:r>
            <a:endParaRPr kumimoji="0" lang="fr-FR" sz="1800" b="0" i="0" u="none" strike="noStrike" cap="none" normalizeH="0" baseline="0" dirty="0" smtClean="0">
              <a:ln>
                <a:noFill/>
              </a:ln>
              <a:solidFill>
                <a:schemeClr val="bg1"/>
              </a:solidFill>
              <a:effectLst/>
              <a:latin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6286512" y="2285992"/>
            <a:ext cx="2414589" cy="1656763"/>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71473" y="2571744"/>
            <a:ext cx="4955118" cy="3871906"/>
          </a:xfrm>
          <a:prstGeom prst="rect">
            <a:avLst/>
          </a:prstGeom>
          <a:noFill/>
          <a:ln w="9525">
            <a:noFill/>
            <a:miter lim="800000"/>
            <a:headEnd/>
            <a:tailEnd/>
          </a:ln>
        </p:spPr>
      </p:pic>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9709" name="Rectangle 13"/>
          <p:cNvSpPr>
            <a:spLocks noChangeArrowheads="1"/>
          </p:cNvSpPr>
          <p:nvPr/>
        </p:nvSpPr>
        <p:spPr bwMode="auto">
          <a:xfrm>
            <a:off x="0" y="135560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Sur la nouvelle remorque, en position repos (remorque non chargée, à l'arrêt), la caisse requin 110l doit être, par rapport au sol, à la même hauteur, ce qui implique une orientation de 2.18° du bras oscillant par rapport à l'horizontale.</a:t>
            </a:r>
            <a:endParaRPr kumimoji="0" lang="fr-FR" sz="9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3"/>
          <p:cNvGrpSpPr>
            <a:grpSpLocks/>
          </p:cNvGrpSpPr>
          <p:nvPr/>
        </p:nvGrpSpPr>
        <p:grpSpPr bwMode="auto">
          <a:xfrm>
            <a:off x="571473" y="1714496"/>
            <a:ext cx="6572296" cy="2000046"/>
            <a:chOff x="-472" y="892"/>
            <a:chExt cx="12420" cy="4648"/>
          </a:xfrm>
        </p:grpSpPr>
        <p:grpSp>
          <p:nvGrpSpPr>
            <p:cNvPr id="13316" name="Group 4"/>
            <p:cNvGrpSpPr>
              <a:grpSpLocks/>
            </p:cNvGrpSpPr>
            <p:nvPr/>
          </p:nvGrpSpPr>
          <p:grpSpPr bwMode="auto">
            <a:xfrm>
              <a:off x="6114" y="4358"/>
              <a:ext cx="799" cy="632"/>
              <a:chOff x="5234" y="4868"/>
              <a:chExt cx="799" cy="632"/>
            </a:xfrm>
          </p:grpSpPr>
          <p:sp>
            <p:nvSpPr>
              <p:cNvPr id="13317" name="Oval 5"/>
              <p:cNvSpPr>
                <a:spLocks noChangeArrowheads="1"/>
              </p:cNvSpPr>
              <p:nvPr/>
            </p:nvSpPr>
            <p:spPr bwMode="auto">
              <a:xfrm>
                <a:off x="5312" y="4868"/>
                <a:ext cx="613" cy="613"/>
              </a:xfrm>
              <a:prstGeom prst="ellipse">
                <a:avLst/>
              </a:prstGeom>
              <a:solidFill>
                <a:srgbClr val="FFFFFF"/>
              </a:solidFill>
              <a:ln w="38100">
                <a:solidFill>
                  <a:srgbClr val="00CC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18" name="Text Box 6"/>
              <p:cNvSpPr txBox="1">
                <a:spLocks noChangeArrowheads="1"/>
              </p:cNvSpPr>
              <p:nvPr/>
            </p:nvSpPr>
            <p:spPr bwMode="auto">
              <a:xfrm>
                <a:off x="5234" y="500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SE5’</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19" name="Group 7"/>
            <p:cNvGrpSpPr>
              <a:grpSpLocks/>
            </p:cNvGrpSpPr>
            <p:nvPr/>
          </p:nvGrpSpPr>
          <p:grpSpPr bwMode="auto">
            <a:xfrm>
              <a:off x="3308" y="4212"/>
              <a:ext cx="799" cy="759"/>
              <a:chOff x="2428" y="4722"/>
              <a:chExt cx="799" cy="759"/>
            </a:xfrm>
          </p:grpSpPr>
          <p:sp>
            <p:nvSpPr>
              <p:cNvPr id="13320" name="Oval 8"/>
              <p:cNvSpPr>
                <a:spLocks noChangeArrowheads="1"/>
              </p:cNvSpPr>
              <p:nvPr/>
            </p:nvSpPr>
            <p:spPr bwMode="auto">
              <a:xfrm>
                <a:off x="2463" y="4868"/>
                <a:ext cx="613" cy="613"/>
              </a:xfrm>
              <a:prstGeom prst="ellipse">
                <a:avLst/>
              </a:prstGeom>
              <a:solidFill>
                <a:srgbClr val="FFFFFF"/>
              </a:solidFill>
              <a:ln w="76200">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21" name="Text Box 9"/>
              <p:cNvSpPr txBox="1">
                <a:spLocks noChangeArrowheads="1"/>
              </p:cNvSpPr>
              <p:nvPr/>
            </p:nvSpPr>
            <p:spPr bwMode="auto">
              <a:xfrm>
                <a:off x="2428" y="4722"/>
                <a:ext cx="799" cy="66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  </a:t>
                </a:r>
                <a:r>
                  <a:rPr kumimoji="0" lang="fr-FR" sz="800" b="1" i="0" u="none" strike="noStrike" cap="none" normalizeH="0" baseline="0" dirty="0" smtClean="0">
                    <a:ln>
                      <a:noFill/>
                    </a:ln>
                    <a:solidFill>
                      <a:schemeClr val="bg1"/>
                    </a:solidFill>
                    <a:effectLst/>
                    <a:latin typeface="Arial" pitchFamily="34" charset="0"/>
                  </a:rPr>
                  <a:t>SE3</a:t>
                </a:r>
                <a:endParaRPr kumimoji="0" lang="fr-FR" sz="1800" b="0" i="0" u="none" strike="noStrike" cap="none" normalizeH="0" baseline="0" dirty="0" smtClean="0">
                  <a:ln>
                    <a:noFill/>
                  </a:ln>
                  <a:solidFill>
                    <a:schemeClr val="bg1"/>
                  </a:solidFill>
                  <a:effectLst/>
                  <a:latin typeface="Arial" pitchFamily="34" charset="0"/>
                </a:endParaRPr>
              </a:p>
            </p:txBody>
          </p:sp>
        </p:grpSp>
        <p:grpSp>
          <p:nvGrpSpPr>
            <p:cNvPr id="13322" name="Group 10"/>
            <p:cNvGrpSpPr>
              <a:grpSpLocks/>
            </p:cNvGrpSpPr>
            <p:nvPr/>
          </p:nvGrpSpPr>
          <p:grpSpPr bwMode="auto">
            <a:xfrm>
              <a:off x="6114" y="2205"/>
              <a:ext cx="799" cy="632"/>
              <a:chOff x="5234" y="2715"/>
              <a:chExt cx="799" cy="632"/>
            </a:xfrm>
          </p:grpSpPr>
          <p:sp>
            <p:nvSpPr>
              <p:cNvPr id="13323" name="Oval 11"/>
              <p:cNvSpPr>
                <a:spLocks noChangeArrowheads="1"/>
              </p:cNvSpPr>
              <p:nvPr/>
            </p:nvSpPr>
            <p:spPr bwMode="auto">
              <a:xfrm>
                <a:off x="5312" y="2715"/>
                <a:ext cx="613" cy="613"/>
              </a:xfrm>
              <a:prstGeom prst="ellipse">
                <a:avLst/>
              </a:prstGeom>
              <a:solidFill>
                <a:srgbClr val="FFFFFF"/>
              </a:solidFill>
              <a:ln w="38100">
                <a:solidFill>
                  <a:srgbClr val="3366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24" name="Text Box 12"/>
              <p:cNvSpPr txBox="1">
                <a:spLocks noChangeArrowheads="1"/>
              </p:cNvSpPr>
              <p:nvPr/>
            </p:nvSpPr>
            <p:spPr bwMode="auto">
              <a:xfrm>
                <a:off x="5234" y="2849"/>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SE5</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25" name="Group 13"/>
            <p:cNvGrpSpPr>
              <a:grpSpLocks/>
            </p:cNvGrpSpPr>
            <p:nvPr/>
          </p:nvGrpSpPr>
          <p:grpSpPr bwMode="auto">
            <a:xfrm>
              <a:off x="2335" y="3271"/>
              <a:ext cx="799" cy="632"/>
              <a:chOff x="1455" y="3781"/>
              <a:chExt cx="799" cy="632"/>
            </a:xfrm>
          </p:grpSpPr>
          <p:sp>
            <p:nvSpPr>
              <p:cNvPr id="13326" name="Oval 14"/>
              <p:cNvSpPr>
                <a:spLocks noChangeArrowheads="1"/>
              </p:cNvSpPr>
              <p:nvPr/>
            </p:nvSpPr>
            <p:spPr bwMode="auto">
              <a:xfrm>
                <a:off x="1533" y="3781"/>
                <a:ext cx="613" cy="613"/>
              </a:xfrm>
              <a:prstGeom prst="ellipse">
                <a:avLst/>
              </a:prstGeom>
              <a:solidFill>
                <a:srgbClr val="FFFFFF"/>
              </a:solidFill>
              <a:ln w="28575">
                <a:solidFill>
                  <a:srgbClr val="FF99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27" name="Text Box 15"/>
              <p:cNvSpPr txBox="1">
                <a:spLocks noChangeArrowheads="1"/>
              </p:cNvSpPr>
              <p:nvPr/>
            </p:nvSpPr>
            <p:spPr bwMode="auto">
              <a:xfrm>
                <a:off x="1455" y="3915"/>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SE2</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28" name="Group 16"/>
            <p:cNvGrpSpPr>
              <a:grpSpLocks/>
            </p:cNvGrpSpPr>
            <p:nvPr/>
          </p:nvGrpSpPr>
          <p:grpSpPr bwMode="auto">
            <a:xfrm>
              <a:off x="4905" y="3271"/>
              <a:ext cx="799" cy="632"/>
              <a:chOff x="4025" y="3781"/>
              <a:chExt cx="799" cy="632"/>
            </a:xfrm>
          </p:grpSpPr>
          <p:sp>
            <p:nvSpPr>
              <p:cNvPr id="13329" name="Oval 17"/>
              <p:cNvSpPr>
                <a:spLocks noChangeArrowheads="1"/>
              </p:cNvSpPr>
              <p:nvPr/>
            </p:nvSpPr>
            <p:spPr bwMode="auto">
              <a:xfrm>
                <a:off x="4106" y="3781"/>
                <a:ext cx="613" cy="613"/>
              </a:xfrm>
              <a:prstGeom prst="ellipse">
                <a:avLst/>
              </a:prstGeom>
              <a:solidFill>
                <a:srgbClr val="FFFFFF"/>
              </a:solid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30" name="Text Box 18"/>
              <p:cNvSpPr txBox="1">
                <a:spLocks noChangeArrowheads="1"/>
              </p:cNvSpPr>
              <p:nvPr/>
            </p:nvSpPr>
            <p:spPr bwMode="auto">
              <a:xfrm>
                <a:off x="4025" y="3915"/>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SE1</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31" name="Group 19"/>
            <p:cNvGrpSpPr>
              <a:grpSpLocks/>
            </p:cNvGrpSpPr>
            <p:nvPr/>
          </p:nvGrpSpPr>
          <p:grpSpPr bwMode="auto">
            <a:xfrm>
              <a:off x="8388" y="4358"/>
              <a:ext cx="799" cy="632"/>
              <a:chOff x="7508" y="4868"/>
              <a:chExt cx="799" cy="632"/>
            </a:xfrm>
          </p:grpSpPr>
          <p:sp>
            <p:nvSpPr>
              <p:cNvPr id="13332" name="Oval 20"/>
              <p:cNvSpPr>
                <a:spLocks noChangeArrowheads="1"/>
              </p:cNvSpPr>
              <p:nvPr/>
            </p:nvSpPr>
            <p:spPr bwMode="auto">
              <a:xfrm>
                <a:off x="7586" y="4868"/>
                <a:ext cx="613" cy="613"/>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33" name="Text Box 21"/>
              <p:cNvSpPr txBox="1">
                <a:spLocks noChangeArrowheads="1"/>
              </p:cNvSpPr>
              <p:nvPr/>
            </p:nvSpPr>
            <p:spPr bwMode="auto">
              <a:xfrm>
                <a:off x="7508" y="500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SE7</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34" name="Group 22"/>
            <p:cNvGrpSpPr>
              <a:grpSpLocks/>
            </p:cNvGrpSpPr>
            <p:nvPr/>
          </p:nvGrpSpPr>
          <p:grpSpPr bwMode="auto">
            <a:xfrm>
              <a:off x="8388" y="2205"/>
              <a:ext cx="799" cy="632"/>
              <a:chOff x="7508" y="2715"/>
              <a:chExt cx="799" cy="632"/>
            </a:xfrm>
          </p:grpSpPr>
          <p:sp>
            <p:nvSpPr>
              <p:cNvPr id="13335" name="Oval 23"/>
              <p:cNvSpPr>
                <a:spLocks noChangeArrowheads="1"/>
              </p:cNvSpPr>
              <p:nvPr/>
            </p:nvSpPr>
            <p:spPr bwMode="auto">
              <a:xfrm>
                <a:off x="7586" y="2715"/>
                <a:ext cx="613" cy="613"/>
              </a:xfrm>
              <a:prstGeom prst="ellipse">
                <a:avLst/>
              </a:prstGeom>
              <a:solidFill>
                <a:srgbClr val="FFFFFF"/>
              </a:solidFill>
              <a:ln w="38100">
                <a:solidFill>
                  <a:srgbClr val="FFCC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36" name="Text Box 24"/>
              <p:cNvSpPr txBox="1">
                <a:spLocks noChangeArrowheads="1"/>
              </p:cNvSpPr>
              <p:nvPr/>
            </p:nvSpPr>
            <p:spPr bwMode="auto">
              <a:xfrm>
                <a:off x="7508" y="2849"/>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SE8</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37" name="Group 25"/>
            <p:cNvGrpSpPr>
              <a:grpSpLocks/>
            </p:cNvGrpSpPr>
            <p:nvPr/>
          </p:nvGrpSpPr>
          <p:grpSpPr bwMode="auto">
            <a:xfrm>
              <a:off x="7417" y="3270"/>
              <a:ext cx="799" cy="632"/>
              <a:chOff x="6537" y="3780"/>
              <a:chExt cx="799" cy="632"/>
            </a:xfrm>
          </p:grpSpPr>
          <p:sp>
            <p:nvSpPr>
              <p:cNvPr id="13338" name="Oval 26"/>
              <p:cNvSpPr>
                <a:spLocks noChangeArrowheads="1"/>
              </p:cNvSpPr>
              <p:nvPr/>
            </p:nvSpPr>
            <p:spPr bwMode="auto">
              <a:xfrm>
                <a:off x="6615" y="3780"/>
                <a:ext cx="613" cy="613"/>
              </a:xfrm>
              <a:prstGeom prst="ellipse">
                <a:avLst/>
              </a:prstGeom>
              <a:solidFill>
                <a:srgbClr val="FFFFFF"/>
              </a:solidFill>
              <a:ln w="38100">
                <a:solidFill>
                  <a:srgbClr val="FF00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39" name="Text Box 27"/>
              <p:cNvSpPr txBox="1">
                <a:spLocks noChangeArrowheads="1"/>
              </p:cNvSpPr>
              <p:nvPr/>
            </p:nvSpPr>
            <p:spPr bwMode="auto">
              <a:xfrm>
                <a:off x="6537" y="3914"/>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SE6</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40" name="Group 28"/>
            <p:cNvGrpSpPr>
              <a:grpSpLocks/>
            </p:cNvGrpSpPr>
            <p:nvPr/>
          </p:nvGrpSpPr>
          <p:grpSpPr bwMode="auto">
            <a:xfrm>
              <a:off x="10662" y="2205"/>
              <a:ext cx="799" cy="632"/>
              <a:chOff x="9782" y="2715"/>
              <a:chExt cx="799" cy="632"/>
            </a:xfrm>
          </p:grpSpPr>
          <p:sp>
            <p:nvSpPr>
              <p:cNvPr id="13341" name="Oval 29"/>
              <p:cNvSpPr>
                <a:spLocks noChangeArrowheads="1"/>
              </p:cNvSpPr>
              <p:nvPr/>
            </p:nvSpPr>
            <p:spPr bwMode="auto">
              <a:xfrm>
                <a:off x="9860" y="2715"/>
                <a:ext cx="613" cy="6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42" name="Text Box 30"/>
              <p:cNvSpPr txBox="1">
                <a:spLocks noChangeArrowheads="1"/>
              </p:cNvSpPr>
              <p:nvPr/>
            </p:nvSpPr>
            <p:spPr bwMode="auto">
              <a:xfrm>
                <a:off x="9782" y="2849"/>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9</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43" name="Group 31"/>
            <p:cNvGrpSpPr>
              <a:grpSpLocks/>
            </p:cNvGrpSpPr>
            <p:nvPr/>
          </p:nvGrpSpPr>
          <p:grpSpPr bwMode="auto">
            <a:xfrm>
              <a:off x="10662" y="4358"/>
              <a:ext cx="799" cy="632"/>
              <a:chOff x="9782" y="4868"/>
              <a:chExt cx="799" cy="632"/>
            </a:xfrm>
          </p:grpSpPr>
          <p:sp>
            <p:nvSpPr>
              <p:cNvPr id="13344" name="Oval 32"/>
              <p:cNvSpPr>
                <a:spLocks noChangeArrowheads="1"/>
              </p:cNvSpPr>
              <p:nvPr/>
            </p:nvSpPr>
            <p:spPr bwMode="auto">
              <a:xfrm>
                <a:off x="9860" y="4868"/>
                <a:ext cx="613" cy="6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45" name="Text Box 33"/>
              <p:cNvSpPr txBox="1">
                <a:spLocks noChangeArrowheads="1"/>
              </p:cNvSpPr>
              <p:nvPr/>
            </p:nvSpPr>
            <p:spPr bwMode="auto">
              <a:xfrm>
                <a:off x="9782" y="500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9’</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46" name="Group 34"/>
            <p:cNvGrpSpPr>
              <a:grpSpLocks/>
            </p:cNvGrpSpPr>
            <p:nvPr/>
          </p:nvGrpSpPr>
          <p:grpSpPr bwMode="auto">
            <a:xfrm>
              <a:off x="4118" y="4046"/>
              <a:ext cx="799" cy="996"/>
              <a:chOff x="3238" y="4556"/>
              <a:chExt cx="799" cy="996"/>
            </a:xfrm>
          </p:grpSpPr>
          <p:sp>
            <p:nvSpPr>
              <p:cNvPr id="13347" name="Oval 35"/>
              <p:cNvSpPr>
                <a:spLocks noChangeArrowheads="1"/>
              </p:cNvSpPr>
              <p:nvPr/>
            </p:nvSpPr>
            <p:spPr bwMode="auto">
              <a:xfrm>
                <a:off x="3332" y="4859"/>
                <a:ext cx="613" cy="613"/>
              </a:xfrm>
              <a:prstGeom prst="ellipse">
                <a:avLst/>
              </a:prstGeom>
              <a:solidFill>
                <a:srgbClr val="FFFFFF"/>
              </a:solid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48" name="Text Box 36"/>
              <p:cNvSpPr txBox="1">
                <a:spLocks noChangeArrowheads="1"/>
              </p:cNvSpPr>
              <p:nvPr/>
            </p:nvSpPr>
            <p:spPr bwMode="auto">
              <a:xfrm>
                <a:off x="3238" y="4556"/>
                <a:ext cx="799" cy="9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  </a:t>
                </a:r>
                <a:r>
                  <a:rPr kumimoji="0" lang="fr-FR" sz="800" b="1" i="0" u="none" strike="noStrike" cap="none" normalizeH="0" baseline="0" dirty="0" smtClean="0">
                    <a:ln>
                      <a:noFill/>
                    </a:ln>
                    <a:solidFill>
                      <a:schemeClr val="bg1"/>
                    </a:solidFill>
                    <a:effectLst/>
                    <a:latin typeface="Arial" pitchFamily="34" charset="0"/>
                  </a:rPr>
                  <a:t>SE4</a:t>
                </a:r>
                <a:endParaRPr kumimoji="0" lang="fr-FR" sz="1800" b="0" i="0" u="none" strike="noStrike" cap="none" normalizeH="0" baseline="0" dirty="0" smtClean="0">
                  <a:ln>
                    <a:noFill/>
                  </a:ln>
                  <a:solidFill>
                    <a:schemeClr val="bg1"/>
                  </a:solidFill>
                  <a:effectLst/>
                  <a:latin typeface="Arial" pitchFamily="34" charset="0"/>
                </a:endParaRPr>
              </a:p>
            </p:txBody>
          </p:sp>
        </p:grpSp>
        <p:sp>
          <p:nvSpPr>
            <p:cNvPr id="13349" name="Line 37"/>
            <p:cNvSpPr>
              <a:spLocks noChangeShapeType="1"/>
            </p:cNvSpPr>
            <p:nvPr/>
          </p:nvSpPr>
          <p:spPr bwMode="auto">
            <a:xfrm>
              <a:off x="3940" y="4669"/>
              <a:ext cx="293"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0" name="Line 38"/>
            <p:cNvSpPr>
              <a:spLocks noChangeShapeType="1"/>
            </p:cNvSpPr>
            <p:nvPr/>
          </p:nvSpPr>
          <p:spPr bwMode="auto">
            <a:xfrm>
              <a:off x="3038" y="3578"/>
              <a:ext cx="19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1" name="Line 39"/>
            <p:cNvSpPr>
              <a:spLocks noChangeShapeType="1"/>
            </p:cNvSpPr>
            <p:nvPr/>
          </p:nvSpPr>
          <p:spPr bwMode="auto">
            <a:xfrm>
              <a:off x="2907" y="3825"/>
              <a:ext cx="473" cy="719"/>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2" name="Line 40"/>
            <p:cNvSpPr>
              <a:spLocks noChangeShapeType="1"/>
            </p:cNvSpPr>
            <p:nvPr/>
          </p:nvSpPr>
          <p:spPr bwMode="auto">
            <a:xfrm flipV="1">
              <a:off x="4712" y="3832"/>
              <a:ext cx="408" cy="599"/>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3" name="Line 41"/>
            <p:cNvSpPr>
              <a:spLocks noChangeShapeType="1"/>
            </p:cNvSpPr>
            <p:nvPr/>
          </p:nvSpPr>
          <p:spPr bwMode="auto">
            <a:xfrm flipV="1">
              <a:off x="5505" y="2718"/>
              <a:ext cx="757" cy="67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4" name="Line 42"/>
            <p:cNvSpPr>
              <a:spLocks noChangeShapeType="1"/>
            </p:cNvSpPr>
            <p:nvPr/>
          </p:nvSpPr>
          <p:spPr bwMode="auto">
            <a:xfrm>
              <a:off x="5498" y="3791"/>
              <a:ext cx="780" cy="673"/>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5" name="Line 43"/>
            <p:cNvSpPr>
              <a:spLocks noChangeShapeType="1"/>
            </p:cNvSpPr>
            <p:nvPr/>
          </p:nvSpPr>
          <p:spPr bwMode="auto">
            <a:xfrm>
              <a:off x="6745" y="2514"/>
              <a:ext cx="1733"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6" name="Line 44"/>
            <p:cNvSpPr>
              <a:spLocks noChangeShapeType="1"/>
            </p:cNvSpPr>
            <p:nvPr/>
          </p:nvSpPr>
          <p:spPr bwMode="auto">
            <a:xfrm>
              <a:off x="6805" y="4662"/>
              <a:ext cx="1683"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7" name="Line 45"/>
            <p:cNvSpPr>
              <a:spLocks noChangeShapeType="1"/>
            </p:cNvSpPr>
            <p:nvPr/>
          </p:nvSpPr>
          <p:spPr bwMode="auto">
            <a:xfrm>
              <a:off x="9049" y="2514"/>
              <a:ext cx="1701"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8" name="Line 46"/>
            <p:cNvSpPr>
              <a:spLocks noChangeShapeType="1"/>
            </p:cNvSpPr>
            <p:nvPr/>
          </p:nvSpPr>
          <p:spPr bwMode="auto">
            <a:xfrm flipV="1">
              <a:off x="9075" y="4662"/>
              <a:ext cx="1663"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9" name="Line 47"/>
            <p:cNvSpPr>
              <a:spLocks noChangeShapeType="1"/>
            </p:cNvSpPr>
            <p:nvPr/>
          </p:nvSpPr>
          <p:spPr bwMode="auto">
            <a:xfrm flipH="1">
              <a:off x="7979" y="2766"/>
              <a:ext cx="617" cy="56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60" name="Line 48"/>
            <p:cNvSpPr>
              <a:spLocks noChangeShapeType="1"/>
            </p:cNvSpPr>
            <p:nvPr/>
          </p:nvSpPr>
          <p:spPr bwMode="auto">
            <a:xfrm>
              <a:off x="7966" y="3813"/>
              <a:ext cx="593" cy="612"/>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61" name="Text Box 49"/>
            <p:cNvSpPr txBox="1">
              <a:spLocks noChangeArrowheads="1"/>
            </p:cNvSpPr>
            <p:nvPr/>
          </p:nvSpPr>
          <p:spPr bwMode="auto">
            <a:xfrm>
              <a:off x="3308" y="5042"/>
              <a:ext cx="1485"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Pivot glissant</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62" name="Text Box 50"/>
            <p:cNvSpPr txBox="1">
              <a:spLocks noChangeArrowheads="1"/>
            </p:cNvSpPr>
            <p:nvPr/>
          </p:nvSpPr>
          <p:spPr bwMode="auto">
            <a:xfrm>
              <a:off x="9188" y="2199"/>
              <a:ext cx="1463"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KY</a:t>
              </a:r>
              <a:endParaRPr kumimoji="0" lang="fr-FR" sz="1800" b="0" i="0" u="none" strike="noStrike" cap="none" normalizeH="0" baseline="0" smtClean="0">
                <a:ln>
                  <a:noFill/>
                </a:ln>
                <a:solidFill>
                  <a:schemeClr val="bg1"/>
                </a:solidFill>
                <a:effectLst/>
                <a:latin typeface="Arial" pitchFamily="34" charset="0"/>
              </a:endParaRPr>
            </a:p>
          </p:txBody>
        </p:sp>
        <p:sp>
          <p:nvSpPr>
            <p:cNvPr id="13363" name="Text Box 51"/>
            <p:cNvSpPr txBox="1">
              <a:spLocks noChangeArrowheads="1"/>
            </p:cNvSpPr>
            <p:nvPr/>
          </p:nvSpPr>
          <p:spPr bwMode="auto">
            <a:xfrm>
              <a:off x="9205" y="4625"/>
              <a:ext cx="1463"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Pivot d’axe KY</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64" name="Text Box 52"/>
            <p:cNvSpPr txBox="1">
              <a:spLocks noChangeArrowheads="1"/>
            </p:cNvSpPr>
            <p:nvPr/>
          </p:nvSpPr>
          <p:spPr bwMode="auto">
            <a:xfrm>
              <a:off x="6915" y="1962"/>
              <a:ext cx="1778" cy="72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Z (BB’)</a:t>
              </a:r>
              <a:endParaRPr kumimoji="0" lang="fr-FR" sz="1800" b="0" i="0" u="none" strike="noStrike" cap="none" normalizeH="0" baseline="0" smtClean="0">
                <a:ln>
                  <a:noFill/>
                </a:ln>
                <a:solidFill>
                  <a:schemeClr val="bg1"/>
                </a:solidFill>
                <a:effectLst/>
                <a:latin typeface="Arial" pitchFamily="34" charset="0"/>
              </a:endParaRPr>
            </a:p>
          </p:txBody>
        </p:sp>
        <p:sp>
          <p:nvSpPr>
            <p:cNvPr id="13365" name="Text Box 53"/>
            <p:cNvSpPr txBox="1">
              <a:spLocks noChangeArrowheads="1"/>
            </p:cNvSpPr>
            <p:nvPr/>
          </p:nvSpPr>
          <p:spPr bwMode="auto">
            <a:xfrm>
              <a:off x="6893" y="4656"/>
              <a:ext cx="1743" cy="383"/>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Z (AA’)</a:t>
              </a:r>
              <a:endParaRPr kumimoji="0" lang="fr-FR" sz="1800" b="0" i="0" u="none" strike="noStrike" cap="none" normalizeH="0" baseline="0" smtClean="0">
                <a:ln>
                  <a:noFill/>
                </a:ln>
                <a:solidFill>
                  <a:schemeClr val="bg1"/>
                </a:solidFill>
                <a:effectLst/>
                <a:latin typeface="Arial" pitchFamily="34" charset="0"/>
              </a:endParaRPr>
            </a:p>
          </p:txBody>
        </p:sp>
        <p:sp>
          <p:nvSpPr>
            <p:cNvPr id="13366" name="Text Box 54"/>
            <p:cNvSpPr txBox="1">
              <a:spLocks noChangeArrowheads="1"/>
            </p:cNvSpPr>
            <p:nvPr/>
          </p:nvSpPr>
          <p:spPr bwMode="auto">
            <a:xfrm>
              <a:off x="8021" y="2994"/>
              <a:ext cx="2198"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HY</a:t>
              </a:r>
              <a:endParaRPr kumimoji="0" lang="fr-FR" sz="1800" b="0" i="0" u="none" strike="noStrike" cap="none" normalizeH="0" baseline="0" smtClean="0">
                <a:ln>
                  <a:noFill/>
                </a:ln>
                <a:solidFill>
                  <a:schemeClr val="bg1"/>
                </a:solidFill>
                <a:effectLst/>
                <a:latin typeface="Arial" pitchFamily="34" charset="0"/>
              </a:endParaRPr>
            </a:p>
          </p:txBody>
        </p:sp>
        <p:sp>
          <p:nvSpPr>
            <p:cNvPr id="13367" name="Text Box 55"/>
            <p:cNvSpPr txBox="1">
              <a:spLocks noChangeArrowheads="1"/>
            </p:cNvSpPr>
            <p:nvPr/>
          </p:nvSpPr>
          <p:spPr bwMode="auto">
            <a:xfrm>
              <a:off x="8148" y="3812"/>
              <a:ext cx="2426" cy="55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Glissière hélicoïdale d’axe HY</a:t>
              </a:r>
              <a:endParaRPr kumimoji="0" lang="fr-FR" sz="1800" b="0" i="0" u="none" strike="noStrike" cap="none" normalizeH="0" baseline="0" smtClean="0">
                <a:ln>
                  <a:noFill/>
                </a:ln>
                <a:solidFill>
                  <a:schemeClr val="bg1"/>
                </a:solidFill>
                <a:effectLst/>
                <a:latin typeface="Arial" pitchFamily="34" charset="0"/>
              </a:endParaRPr>
            </a:p>
          </p:txBody>
        </p:sp>
        <p:sp>
          <p:nvSpPr>
            <p:cNvPr id="13368" name="Text Box 56"/>
            <p:cNvSpPr txBox="1">
              <a:spLocks noChangeArrowheads="1"/>
            </p:cNvSpPr>
            <p:nvPr/>
          </p:nvSpPr>
          <p:spPr bwMode="auto">
            <a:xfrm>
              <a:off x="5807" y="3812"/>
              <a:ext cx="1718" cy="61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Z (CC’)</a:t>
              </a:r>
              <a:endParaRPr kumimoji="0" lang="fr-FR" sz="1800" b="0" i="0" u="none" strike="noStrike" cap="none" normalizeH="0" baseline="0" smtClean="0">
                <a:ln>
                  <a:noFill/>
                </a:ln>
                <a:solidFill>
                  <a:schemeClr val="bg1"/>
                </a:solidFill>
                <a:effectLst/>
                <a:latin typeface="Arial" pitchFamily="34" charset="0"/>
              </a:endParaRPr>
            </a:p>
          </p:txBody>
        </p:sp>
        <p:sp>
          <p:nvSpPr>
            <p:cNvPr id="13369" name="Text Box 57"/>
            <p:cNvSpPr txBox="1">
              <a:spLocks noChangeArrowheads="1"/>
            </p:cNvSpPr>
            <p:nvPr/>
          </p:nvSpPr>
          <p:spPr bwMode="auto">
            <a:xfrm>
              <a:off x="5686" y="2919"/>
              <a:ext cx="1763" cy="61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Z (CC’)</a:t>
              </a:r>
              <a:endParaRPr kumimoji="0" lang="fr-FR" sz="1800" b="0" i="0" u="none" strike="noStrike" cap="none" normalizeH="0" baseline="0" smtClean="0">
                <a:ln>
                  <a:noFill/>
                </a:ln>
                <a:solidFill>
                  <a:schemeClr val="bg1"/>
                </a:solidFill>
                <a:effectLst/>
                <a:latin typeface="Arial" pitchFamily="34" charset="0"/>
              </a:endParaRPr>
            </a:p>
          </p:txBody>
        </p:sp>
        <p:sp>
          <p:nvSpPr>
            <p:cNvPr id="13370" name="Text Box 58"/>
            <p:cNvSpPr txBox="1">
              <a:spLocks noChangeArrowheads="1"/>
            </p:cNvSpPr>
            <p:nvPr/>
          </p:nvSpPr>
          <p:spPr bwMode="auto">
            <a:xfrm>
              <a:off x="3713" y="3714"/>
              <a:ext cx="1463"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Pivot d’axe FY</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71" name="Text Box 59"/>
            <p:cNvSpPr txBox="1">
              <a:spLocks noChangeArrowheads="1"/>
            </p:cNvSpPr>
            <p:nvPr/>
          </p:nvSpPr>
          <p:spPr bwMode="auto">
            <a:xfrm>
              <a:off x="3173" y="2884"/>
              <a:ext cx="1463"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Pivot d’axe DY</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72" name="Text Box 60"/>
            <p:cNvSpPr txBox="1">
              <a:spLocks noChangeArrowheads="1"/>
            </p:cNvSpPr>
            <p:nvPr/>
          </p:nvSpPr>
          <p:spPr bwMode="auto">
            <a:xfrm>
              <a:off x="1958" y="4120"/>
              <a:ext cx="1463"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EY</a:t>
              </a:r>
              <a:endParaRPr kumimoji="0" lang="fr-FR" sz="1800" b="0" i="0" u="none" strike="noStrike" cap="none" normalizeH="0" baseline="0" smtClean="0">
                <a:ln>
                  <a:noFill/>
                </a:ln>
                <a:solidFill>
                  <a:schemeClr val="bg1"/>
                </a:solidFill>
                <a:effectLst/>
                <a:latin typeface="Arial" pitchFamily="34" charset="0"/>
              </a:endParaRPr>
            </a:p>
          </p:txBody>
        </p:sp>
        <p:sp>
          <p:nvSpPr>
            <p:cNvPr id="13373" name="Line 61"/>
            <p:cNvSpPr>
              <a:spLocks noChangeShapeType="1"/>
            </p:cNvSpPr>
            <p:nvPr/>
          </p:nvSpPr>
          <p:spPr bwMode="auto">
            <a:xfrm>
              <a:off x="10418" y="1782"/>
              <a:ext cx="0" cy="3600"/>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74" name="Text Box 62"/>
            <p:cNvSpPr txBox="1">
              <a:spLocks noChangeArrowheads="1"/>
            </p:cNvSpPr>
            <p:nvPr/>
          </p:nvSpPr>
          <p:spPr bwMode="auto">
            <a:xfrm>
              <a:off x="10598" y="1422"/>
              <a:ext cx="135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Châssis de la moto</a:t>
              </a:r>
              <a:endParaRPr kumimoji="0" lang="fr-FR" sz="1800" b="0" i="0" u="none" strike="noStrike" cap="none" normalizeH="0" baseline="0" smtClean="0">
                <a:ln>
                  <a:noFill/>
                </a:ln>
                <a:solidFill>
                  <a:schemeClr val="bg1"/>
                </a:solidFill>
                <a:effectLst/>
                <a:latin typeface="Arial" pitchFamily="34" charset="0"/>
              </a:endParaRPr>
            </a:p>
          </p:txBody>
        </p:sp>
        <p:sp>
          <p:nvSpPr>
            <p:cNvPr id="13375" name="Text Box 63"/>
            <p:cNvSpPr txBox="1">
              <a:spLocks noChangeArrowheads="1"/>
            </p:cNvSpPr>
            <p:nvPr/>
          </p:nvSpPr>
          <p:spPr bwMode="auto">
            <a:xfrm>
              <a:off x="338" y="3222"/>
              <a:ext cx="162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Roue de la remorque</a:t>
              </a:r>
              <a:endParaRPr kumimoji="0" lang="fr-FR" sz="1800" b="0" i="0" u="none" strike="noStrike" cap="none" normalizeH="0" baseline="0" smtClean="0">
                <a:ln>
                  <a:noFill/>
                </a:ln>
                <a:solidFill>
                  <a:schemeClr val="bg1"/>
                </a:solidFill>
                <a:effectLst/>
                <a:latin typeface="Arial" pitchFamily="34" charset="0"/>
              </a:endParaRPr>
            </a:p>
          </p:txBody>
        </p:sp>
        <p:sp>
          <p:nvSpPr>
            <p:cNvPr id="13376" name="Line 64"/>
            <p:cNvSpPr>
              <a:spLocks noChangeShapeType="1"/>
            </p:cNvSpPr>
            <p:nvPr/>
          </p:nvSpPr>
          <p:spPr bwMode="auto">
            <a:xfrm>
              <a:off x="1853" y="3591"/>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77" name="Line 65"/>
            <p:cNvSpPr>
              <a:spLocks noChangeShapeType="1"/>
            </p:cNvSpPr>
            <p:nvPr/>
          </p:nvSpPr>
          <p:spPr bwMode="auto">
            <a:xfrm>
              <a:off x="2081" y="1962"/>
              <a:ext cx="0" cy="3439"/>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78" name="Oval 66"/>
            <p:cNvSpPr>
              <a:spLocks noChangeArrowheads="1"/>
            </p:cNvSpPr>
            <p:nvPr/>
          </p:nvSpPr>
          <p:spPr bwMode="auto">
            <a:xfrm>
              <a:off x="4118" y="892"/>
              <a:ext cx="2379" cy="125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79" name="Text Box 67"/>
            <p:cNvSpPr txBox="1">
              <a:spLocks noChangeArrowheads="1"/>
            </p:cNvSpPr>
            <p:nvPr/>
          </p:nvSpPr>
          <p:spPr bwMode="auto">
            <a:xfrm>
              <a:off x="4388" y="1058"/>
              <a:ext cx="1653" cy="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chemeClr val="bg1"/>
                  </a:solidFill>
                  <a:effectLst/>
                  <a:latin typeface="Arial" pitchFamily="34" charset="0"/>
                </a:rPr>
                <a:t>Caisse requin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chemeClr val="bg1"/>
                  </a:solidFill>
                  <a:effectLst/>
                  <a:latin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chemeClr val="bg1"/>
                  </a:solidFill>
                  <a:effectLst/>
                  <a:latin typeface="Arial" pitchFamily="34" charset="0"/>
                </a:rPr>
                <a:t>Châssis</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80" name="Line 68"/>
            <p:cNvSpPr>
              <a:spLocks noChangeShapeType="1"/>
            </p:cNvSpPr>
            <p:nvPr/>
          </p:nvSpPr>
          <p:spPr bwMode="auto">
            <a:xfrm>
              <a:off x="5330" y="2143"/>
              <a:ext cx="0" cy="108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81" name="Text Box 69"/>
            <p:cNvSpPr txBox="1">
              <a:spLocks noChangeArrowheads="1"/>
            </p:cNvSpPr>
            <p:nvPr/>
          </p:nvSpPr>
          <p:spPr bwMode="auto">
            <a:xfrm>
              <a:off x="-472" y="1058"/>
              <a:ext cx="3690" cy="83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Times New Roman" pitchFamily="18" charset="0"/>
                </a:rPr>
                <a:t>Graphe des liaisons</a:t>
              </a:r>
              <a:endParaRPr kumimoji="0" lang="fr-FR" sz="1800" b="0" i="0" u="none" strike="noStrike" cap="none" normalizeH="0" baseline="0" dirty="0" smtClean="0">
                <a:ln>
                  <a:noFill/>
                </a:ln>
                <a:solidFill>
                  <a:schemeClr val="bg1"/>
                </a:solidFill>
                <a:effectLst/>
                <a:latin typeface="Arial" pitchFamily="34" charset="0"/>
              </a:endParaRPr>
            </a:p>
          </p:txBody>
        </p:sp>
      </p:grpSp>
      <p:sp>
        <p:nvSpPr>
          <p:cNvPr id="13382" name="Text Box 70"/>
          <p:cNvSpPr txBox="1">
            <a:spLocks noChangeArrowheads="1"/>
          </p:cNvSpPr>
          <p:nvPr/>
        </p:nvSpPr>
        <p:spPr bwMode="auto">
          <a:xfrm>
            <a:off x="571472" y="500042"/>
            <a:ext cx="2052637" cy="795337"/>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4</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Réaliser (partiellement) la liaison pivot DY – douille longue.</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83" name="Line 71"/>
          <p:cNvSpPr>
            <a:spLocks noChangeShapeType="1"/>
          </p:cNvSpPr>
          <p:nvPr/>
        </p:nvSpPr>
        <p:spPr bwMode="auto">
          <a:xfrm>
            <a:off x="2643174" y="1285860"/>
            <a:ext cx="571504" cy="150019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050" name="Text Box 2"/>
          <p:cNvSpPr txBox="1">
            <a:spLocks noChangeArrowheads="1"/>
          </p:cNvSpPr>
          <p:nvPr/>
        </p:nvSpPr>
        <p:spPr bwMode="auto">
          <a:xfrm>
            <a:off x="3929058" y="4071942"/>
            <a:ext cx="1785950" cy="1071570"/>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5</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Insérer l'amortisseur et réaliser (partiellement) la liaison pivot FY – douille</a:t>
            </a:r>
            <a:r>
              <a:rPr kumimoji="0" lang="fr-FR" sz="1100" b="0" i="0" u="none" strike="noStrike" cap="none" normalizeH="0" dirty="0" smtClean="0">
                <a:ln>
                  <a:noFill/>
                </a:ln>
                <a:solidFill>
                  <a:schemeClr val="bg1"/>
                </a:solidFill>
                <a:effectLst/>
                <a:latin typeface="Calibri" pitchFamily="34" charset="0"/>
              </a:rPr>
              <a:t> courte et douille taraudée.</a:t>
            </a:r>
            <a:endParaRPr kumimoji="0" lang="fr-FR" sz="1800" b="0" i="0" u="none" strike="noStrike" cap="none" normalizeH="0" baseline="0" dirty="0" smtClean="0">
              <a:ln>
                <a:noFill/>
              </a:ln>
              <a:solidFill>
                <a:schemeClr val="bg1"/>
              </a:solidFill>
              <a:effectLst/>
              <a:latin typeface="Arial" pitchFamily="34" charset="0"/>
            </a:endParaRPr>
          </a:p>
        </p:txBody>
      </p:sp>
      <p:sp>
        <p:nvSpPr>
          <p:cNvPr id="2051" name="Line 3"/>
          <p:cNvSpPr>
            <a:spLocks noChangeShapeType="1"/>
          </p:cNvSpPr>
          <p:nvPr/>
        </p:nvSpPr>
        <p:spPr bwMode="auto">
          <a:xfrm flipH="1" flipV="1">
            <a:off x="3428992" y="3143248"/>
            <a:ext cx="500066" cy="928694"/>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052" name="Text Box 4"/>
          <p:cNvSpPr txBox="1">
            <a:spLocks noChangeArrowheads="1"/>
          </p:cNvSpPr>
          <p:nvPr/>
        </p:nvSpPr>
        <p:spPr bwMode="auto">
          <a:xfrm>
            <a:off x="5643570" y="714356"/>
            <a:ext cx="2620962" cy="1035050"/>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8</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Monter les 2 biellettes.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Réaliser les liaisons pivot CC'. </a:t>
            </a:r>
            <a:endParaRPr kumimoji="0" lang="fr-FR" sz="1800" b="0" i="0" u="none" strike="noStrike" cap="none" normalizeH="0" baseline="0" dirty="0" smtClean="0">
              <a:ln>
                <a:noFill/>
              </a:ln>
              <a:solidFill>
                <a:schemeClr val="bg1"/>
              </a:solidFill>
              <a:effectLst/>
              <a:latin typeface="Arial" pitchFamily="34" charset="0"/>
            </a:endParaRPr>
          </a:p>
        </p:txBody>
      </p:sp>
      <p:sp>
        <p:nvSpPr>
          <p:cNvPr id="75" name="Line 3"/>
          <p:cNvSpPr>
            <a:spLocks noChangeShapeType="1"/>
          </p:cNvSpPr>
          <p:nvPr/>
        </p:nvSpPr>
        <p:spPr bwMode="auto">
          <a:xfrm flipH="1">
            <a:off x="4214810" y="1714488"/>
            <a:ext cx="1428760" cy="1214446"/>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pic>
        <p:nvPicPr>
          <p:cNvPr id="76" name="Image 75" descr="tache4.jpg"/>
          <p:cNvPicPr>
            <a:picLocks noChangeAspect="1"/>
          </p:cNvPicPr>
          <p:nvPr/>
        </p:nvPicPr>
        <p:blipFill>
          <a:blip r:embed="rId2" cstate="print"/>
          <a:stretch>
            <a:fillRect/>
          </a:stretch>
        </p:blipFill>
        <p:spPr>
          <a:xfrm>
            <a:off x="3357554" y="5437215"/>
            <a:ext cx="3138485" cy="1173265"/>
          </a:xfrm>
          <a:prstGeom prst="rect">
            <a:avLst/>
          </a:prstGeom>
        </p:spPr>
      </p:pic>
      <p:sp>
        <p:nvSpPr>
          <p:cNvPr id="77" name="Text Box 2"/>
          <p:cNvSpPr txBox="1">
            <a:spLocks noChangeArrowheads="1"/>
          </p:cNvSpPr>
          <p:nvPr/>
        </p:nvSpPr>
        <p:spPr bwMode="auto">
          <a:xfrm>
            <a:off x="214282" y="3571876"/>
            <a:ext cx="2000264" cy="85725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6</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Réaliser (partiellement) la liaison pivot EY – Amortisseur / Bras oscillant</a:t>
            </a:r>
            <a:endParaRPr kumimoji="0" lang="fr-FR" sz="1800" b="0" i="0" u="none" strike="noStrike" cap="none" normalizeH="0" baseline="0" dirty="0" smtClean="0">
              <a:ln>
                <a:noFill/>
              </a:ln>
              <a:solidFill>
                <a:schemeClr val="bg1"/>
              </a:solidFill>
              <a:effectLst/>
              <a:latin typeface="Arial" pitchFamily="34" charset="0"/>
            </a:endParaRPr>
          </a:p>
        </p:txBody>
      </p:sp>
      <p:sp>
        <p:nvSpPr>
          <p:cNvPr id="78" name="Line 3"/>
          <p:cNvSpPr>
            <a:spLocks noChangeShapeType="1"/>
          </p:cNvSpPr>
          <p:nvPr/>
        </p:nvSpPr>
        <p:spPr bwMode="auto">
          <a:xfrm flipV="1">
            <a:off x="2143108" y="3286124"/>
            <a:ext cx="285752" cy="285752"/>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79" name="Text Box 2"/>
          <p:cNvSpPr txBox="1">
            <a:spLocks noChangeArrowheads="1"/>
          </p:cNvSpPr>
          <p:nvPr/>
        </p:nvSpPr>
        <p:spPr bwMode="auto">
          <a:xfrm>
            <a:off x="6215074" y="4500570"/>
            <a:ext cx="2286016" cy="642942"/>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7</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Réaliser (partiellement) le châssis</a:t>
            </a:r>
            <a:endParaRPr kumimoji="0" lang="fr-FR" sz="1800" b="0" i="0" u="none" strike="noStrike" cap="none" normalizeH="0" baseline="0" dirty="0" smtClean="0">
              <a:ln>
                <a:noFill/>
              </a:ln>
              <a:solidFill>
                <a:schemeClr val="bg1"/>
              </a:solidFill>
              <a:effectLst/>
              <a:latin typeface="Arial" pitchFamily="34" charset="0"/>
            </a:endParaRPr>
          </a:p>
        </p:txBody>
      </p:sp>
      <p:sp>
        <p:nvSpPr>
          <p:cNvPr id="80" name="Line 3"/>
          <p:cNvSpPr>
            <a:spLocks noChangeShapeType="1"/>
          </p:cNvSpPr>
          <p:nvPr/>
        </p:nvSpPr>
        <p:spPr bwMode="auto">
          <a:xfrm flipH="1">
            <a:off x="5286380" y="5143512"/>
            <a:ext cx="1285884" cy="500066"/>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a:spLocks noGrp="1"/>
          </p:cNvSpPr>
          <p:nvPr>
            <p:ph type="subTitle" idx="1"/>
          </p:nvPr>
        </p:nvSpPr>
        <p:spPr>
          <a:xfrm>
            <a:off x="1857356" y="5643578"/>
            <a:ext cx="6072230" cy="428628"/>
          </a:xfrm>
        </p:spPr>
        <p:txBody>
          <a:bodyPr>
            <a:normAutofit/>
          </a:bodyPr>
          <a:lstStyle/>
          <a:p>
            <a:r>
              <a:rPr lang="fr-FR" sz="1600" b="1" dirty="0">
                <a:latin typeface="+mj-lt"/>
              </a:rPr>
              <a:t>Les éléments en bleu sont concernés par le modeleur volumique 3D.</a:t>
            </a:r>
            <a:endParaRPr lang="fr-FR" sz="1600" dirty="0">
              <a:latin typeface="+mj-lt"/>
            </a:endParaRPr>
          </a:p>
          <a:p>
            <a:endParaRPr lang="fr-FR" dirty="0"/>
          </a:p>
        </p:txBody>
      </p:sp>
      <p:pic>
        <p:nvPicPr>
          <p:cNvPr id="6" name="Image 5" descr="Sans titre.bmp"/>
          <p:cNvPicPr>
            <a:picLocks noChangeAspect="1"/>
          </p:cNvPicPr>
          <p:nvPr/>
        </p:nvPicPr>
        <p:blipFill>
          <a:blip r:embed="rId3" cstate="print"/>
          <a:stretch>
            <a:fillRect/>
          </a:stretch>
        </p:blipFill>
        <p:spPr>
          <a:xfrm>
            <a:off x="592083" y="413312"/>
            <a:ext cx="8032860" cy="504259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28596" y="357166"/>
            <a:ext cx="7929618" cy="6186309"/>
          </a:xfrm>
          <a:prstGeom prst="rect">
            <a:avLst/>
          </a:prstGeom>
          <a:noFill/>
        </p:spPr>
        <p:txBody>
          <a:bodyPr wrap="square" rtlCol="0">
            <a:spAutoFit/>
          </a:bodyPr>
          <a:lstStyle/>
          <a:p>
            <a:pPr fontAlgn="base">
              <a:spcBef>
                <a:spcPct val="0"/>
              </a:spcBef>
              <a:spcAft>
                <a:spcPct val="0"/>
              </a:spcAft>
            </a:pPr>
            <a:r>
              <a:rPr lang="fr-FR" b="1" dirty="0" smtClean="0">
                <a:solidFill>
                  <a:schemeClr val="bg1"/>
                </a:solidFill>
                <a:latin typeface="+mj-lt"/>
              </a:rPr>
              <a:t>On donne : </a:t>
            </a:r>
          </a:p>
          <a:p>
            <a:pPr fontAlgn="base">
              <a:spcBef>
                <a:spcPct val="0"/>
              </a:spcBef>
              <a:spcAft>
                <a:spcPct val="0"/>
              </a:spcAft>
            </a:pPr>
            <a:endParaRPr lang="fr-FR" sz="800" b="1" dirty="0" smtClean="0">
              <a:solidFill>
                <a:schemeClr val="bg1"/>
              </a:solidFill>
              <a:latin typeface="+mj-lt"/>
            </a:endParaRPr>
          </a:p>
          <a:p>
            <a:pPr fontAlgn="base">
              <a:spcBef>
                <a:spcPct val="0"/>
              </a:spcBef>
              <a:spcAft>
                <a:spcPct val="0"/>
              </a:spcAft>
            </a:pPr>
            <a:r>
              <a:rPr lang="fr-FR" b="1" dirty="0" smtClean="0">
                <a:solidFill>
                  <a:schemeClr val="bg1"/>
                </a:solidFill>
                <a:latin typeface="+mj-lt"/>
              </a:rPr>
              <a:t>- le croquis coté de la douille appartenant au nouveau châssis et qui est en liaison avec le bras oscillant.</a:t>
            </a: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r>
              <a:rPr lang="fr-FR" b="1" dirty="0" smtClean="0">
                <a:solidFill>
                  <a:schemeClr val="bg1"/>
                </a:solidFill>
                <a:latin typeface="+mj-lt"/>
              </a:rPr>
              <a:t>- la maquette 3D du nouveau bras oscillant et de l’axe (fichiers sldprt)</a:t>
            </a: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r>
              <a:rPr lang="fr-FR" b="1" dirty="0" smtClean="0">
                <a:solidFill>
                  <a:schemeClr val="bg1"/>
                </a:solidFill>
                <a:latin typeface="+mj-lt"/>
              </a:rPr>
              <a:t>- la bibliothèque des éléments standards.(Toolbox)</a:t>
            </a:r>
          </a:p>
          <a:p>
            <a:endParaRPr lang="fr-FR" dirty="0"/>
          </a:p>
        </p:txBody>
      </p:sp>
      <p:pic>
        <p:nvPicPr>
          <p:cNvPr id="12289" name="Image 2027" descr="douille longue main levée.bmp"/>
          <p:cNvPicPr>
            <a:picLocks noChangeAspect="1" noChangeArrowheads="1"/>
          </p:cNvPicPr>
          <p:nvPr/>
        </p:nvPicPr>
        <p:blipFill>
          <a:blip r:embed="rId2" cstate="print"/>
          <a:srcRect/>
          <a:stretch>
            <a:fillRect/>
          </a:stretch>
        </p:blipFill>
        <p:spPr bwMode="auto">
          <a:xfrm>
            <a:off x="3000364" y="1474887"/>
            <a:ext cx="2714644" cy="1614865"/>
          </a:xfrm>
          <a:prstGeom prst="rect">
            <a:avLst/>
          </a:prstGeom>
          <a:noFill/>
          <a:ln w="9525">
            <a:noFill/>
            <a:miter lim="800000"/>
            <a:headEnd/>
            <a:tailEnd/>
          </a:ln>
        </p:spPr>
      </p:pic>
      <p:pic>
        <p:nvPicPr>
          <p:cNvPr id="12290" name="Image 45"/>
          <p:cNvPicPr>
            <a:picLocks noChangeAspect="1" noChangeArrowheads="1"/>
          </p:cNvPicPr>
          <p:nvPr/>
        </p:nvPicPr>
        <p:blipFill>
          <a:blip r:embed="rId3" cstate="print"/>
          <a:srcRect/>
          <a:stretch>
            <a:fillRect/>
          </a:stretch>
        </p:blipFill>
        <p:spPr bwMode="auto">
          <a:xfrm>
            <a:off x="2417733" y="3648078"/>
            <a:ext cx="2024062" cy="1876425"/>
          </a:xfrm>
          <a:prstGeom prst="rect">
            <a:avLst/>
          </a:prstGeom>
          <a:noFill/>
          <a:ln w="9525">
            <a:noFill/>
            <a:miter lim="800000"/>
            <a:headEnd/>
            <a:tailEnd/>
          </a:ln>
        </p:spPr>
      </p:pic>
      <p:sp>
        <p:nvSpPr>
          <p:cNvPr id="9"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rPr>
              <a:t>Tâche 4</a:t>
            </a:r>
          </a:p>
        </p:txBody>
      </p:sp>
      <p:pic>
        <p:nvPicPr>
          <p:cNvPr id="12291" name="Image 51"/>
          <p:cNvPicPr>
            <a:picLocks noChangeAspect="1" noChangeArrowheads="1"/>
          </p:cNvPicPr>
          <p:nvPr/>
        </p:nvPicPr>
        <p:blipFill>
          <a:blip r:embed="rId4" cstate="print"/>
          <a:srcRect/>
          <a:stretch>
            <a:fillRect/>
          </a:stretch>
        </p:blipFill>
        <p:spPr bwMode="auto">
          <a:xfrm>
            <a:off x="5786446" y="3929066"/>
            <a:ext cx="1697037" cy="114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57224" y="500042"/>
            <a:ext cx="6715172" cy="3108543"/>
          </a:xfrm>
          <a:prstGeom prst="rect">
            <a:avLst/>
          </a:prstGeom>
          <a:noFill/>
        </p:spPr>
        <p:txBody>
          <a:bodyPr wrap="square" rtlCol="0">
            <a:spAutoFit/>
          </a:bodyPr>
          <a:lstStyle/>
          <a:p>
            <a:pPr fontAlgn="base">
              <a:spcBef>
                <a:spcPct val="0"/>
              </a:spcBef>
              <a:spcAft>
                <a:spcPct val="0"/>
              </a:spcAft>
            </a:pPr>
            <a:r>
              <a:rPr lang="fr-FR" b="1" dirty="0" smtClean="0">
                <a:solidFill>
                  <a:schemeClr val="bg1"/>
                </a:solidFill>
                <a:latin typeface="+mj-lt"/>
              </a:rPr>
              <a:t>Démarche :</a:t>
            </a:r>
          </a:p>
          <a:p>
            <a:pPr fontAlgn="base">
              <a:spcBef>
                <a:spcPct val="0"/>
              </a:spcBef>
              <a:spcAft>
                <a:spcPct val="0"/>
              </a:spcAft>
            </a:pPr>
            <a:endParaRPr lang="fr-FR" sz="800" b="1" dirty="0" smtClean="0">
              <a:solidFill>
                <a:schemeClr val="bg1"/>
              </a:solidFill>
              <a:latin typeface="+mj-lt"/>
            </a:endParaRPr>
          </a:p>
          <a:p>
            <a:pPr algn="just" fontAlgn="base">
              <a:spcBef>
                <a:spcPct val="0"/>
              </a:spcBef>
              <a:spcAft>
                <a:spcPct val="0"/>
              </a:spcAft>
            </a:pPr>
            <a:r>
              <a:rPr lang="fr-FR" b="1" dirty="0" smtClean="0">
                <a:solidFill>
                  <a:schemeClr val="bg1"/>
                </a:solidFill>
                <a:latin typeface="+mj-lt"/>
              </a:rPr>
              <a:t>Réaliser la liaison pivot Dy entre le bras oscillant NEW et le châssis, pour cela :</a:t>
            </a:r>
          </a:p>
          <a:p>
            <a:pPr algn="just" fontAlgn="base">
              <a:spcBef>
                <a:spcPct val="0"/>
              </a:spcBef>
              <a:spcAft>
                <a:spcPct val="0"/>
              </a:spcAft>
            </a:pPr>
            <a:endParaRPr lang="fr-FR" sz="800" b="1" dirty="0" smtClean="0">
              <a:solidFill>
                <a:schemeClr val="bg1"/>
              </a:solidFill>
              <a:latin typeface="+mj-lt"/>
            </a:endParaRPr>
          </a:p>
          <a:p>
            <a:pPr algn="just" fontAlgn="base">
              <a:spcBef>
                <a:spcPct val="0"/>
              </a:spcBef>
              <a:spcAft>
                <a:spcPct val="0"/>
              </a:spcAft>
            </a:pPr>
            <a:r>
              <a:rPr lang="fr-FR" b="1" dirty="0" smtClean="0">
                <a:solidFill>
                  <a:schemeClr val="bg1"/>
                </a:solidFill>
                <a:latin typeface="+mj-lt"/>
              </a:rPr>
              <a:t>- créer la Douille longue : </a:t>
            </a:r>
          </a:p>
          <a:p>
            <a:pPr algn="just" fontAlgn="base">
              <a:spcBef>
                <a:spcPct val="0"/>
              </a:spcBef>
              <a:spcAft>
                <a:spcPct val="0"/>
              </a:spcAft>
            </a:pPr>
            <a:r>
              <a:rPr lang="fr-FR" b="1" dirty="0" smtClean="0">
                <a:solidFill>
                  <a:schemeClr val="bg1"/>
                </a:solidFill>
                <a:latin typeface="+mj-lt"/>
              </a:rPr>
              <a:t> </a:t>
            </a:r>
          </a:p>
          <a:p>
            <a:pPr algn="just" fontAlgn="base">
              <a:spcBef>
                <a:spcPct val="0"/>
              </a:spcBef>
              <a:spcAft>
                <a:spcPct val="0"/>
              </a:spcAft>
            </a:pPr>
            <a:r>
              <a:rPr lang="fr-FR" b="1" dirty="0" smtClean="0">
                <a:solidFill>
                  <a:schemeClr val="bg1"/>
                </a:solidFill>
                <a:latin typeface="+mj-lt"/>
              </a:rPr>
              <a:t>- sauvegarder : fichier Douille </a:t>
            </a:r>
            <a:r>
              <a:rPr lang="fr-FR" b="1" dirty="0" err="1" smtClean="0">
                <a:solidFill>
                  <a:schemeClr val="bg1"/>
                </a:solidFill>
                <a:latin typeface="+mj-lt"/>
              </a:rPr>
              <a:t>longue.sldprt</a:t>
            </a:r>
            <a:endParaRPr lang="fr-FR" b="1" dirty="0" smtClean="0">
              <a:solidFill>
                <a:schemeClr val="bg1"/>
              </a:solidFill>
              <a:latin typeface="+mj-lt"/>
            </a:endParaRPr>
          </a:p>
          <a:p>
            <a:pPr algn="just" fontAlgn="base">
              <a:spcBef>
                <a:spcPct val="0"/>
              </a:spcBef>
              <a:spcAft>
                <a:spcPct val="0"/>
              </a:spcAft>
            </a:pPr>
            <a:r>
              <a:rPr lang="fr-FR" b="1" dirty="0" smtClean="0">
                <a:solidFill>
                  <a:schemeClr val="bg1"/>
                </a:solidFill>
                <a:latin typeface="+mj-lt"/>
              </a:rPr>
              <a:t> </a:t>
            </a:r>
          </a:p>
          <a:p>
            <a:pPr algn="just" fontAlgn="base">
              <a:spcBef>
                <a:spcPct val="0"/>
              </a:spcBef>
              <a:spcAft>
                <a:spcPct val="0"/>
              </a:spcAft>
            </a:pPr>
            <a:r>
              <a:rPr lang="fr-FR" b="1" dirty="0" smtClean="0">
                <a:solidFill>
                  <a:schemeClr val="bg1"/>
                </a:solidFill>
                <a:latin typeface="+mj-lt"/>
              </a:rPr>
              <a:t>- assembler les composants comme indiqué sur le dessin à main levée ci-dessous :</a:t>
            </a:r>
          </a:p>
          <a:p>
            <a:endParaRPr lang="fr-FR" dirty="0">
              <a:solidFill>
                <a:schemeClr val="bg1"/>
              </a:solidFill>
            </a:endParaRPr>
          </a:p>
        </p:txBody>
      </p:sp>
      <p:sp>
        <p:nvSpPr>
          <p:cNvPr id="7"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chemeClr val="bg1"/>
                </a:solidFill>
                <a:latin typeface="+mj-lt"/>
              </a:rPr>
              <a:t>Tâche 4</a:t>
            </a:r>
          </a:p>
        </p:txBody>
      </p:sp>
      <p:grpSp>
        <p:nvGrpSpPr>
          <p:cNvPr id="11265" name="Group 1"/>
          <p:cNvGrpSpPr>
            <a:grpSpLocks/>
          </p:cNvGrpSpPr>
          <p:nvPr/>
        </p:nvGrpSpPr>
        <p:grpSpPr bwMode="auto">
          <a:xfrm>
            <a:off x="1142976" y="3214686"/>
            <a:ext cx="7118350" cy="2714438"/>
            <a:chOff x="10" y="7463"/>
            <a:chExt cx="11209" cy="4276"/>
          </a:xfrm>
        </p:grpSpPr>
        <p:pic>
          <p:nvPicPr>
            <p:cNvPr id="11266" name="Picture 2" descr="tache4"/>
            <p:cNvPicPr>
              <a:picLocks noChangeAspect="1" noChangeArrowheads="1"/>
            </p:cNvPicPr>
            <p:nvPr/>
          </p:nvPicPr>
          <p:blipFill>
            <a:blip r:embed="rId2" cstate="print"/>
            <a:srcRect t="13315" r="4323" b="15617"/>
            <a:stretch>
              <a:fillRect/>
            </a:stretch>
          </p:blipFill>
          <p:spPr bwMode="auto">
            <a:xfrm>
              <a:off x="676" y="7790"/>
              <a:ext cx="9762" cy="2562"/>
            </a:xfrm>
            <a:prstGeom prst="rect">
              <a:avLst/>
            </a:prstGeom>
            <a:noFill/>
          </p:spPr>
        </p:pic>
        <p:sp>
          <p:nvSpPr>
            <p:cNvPr id="11267" name="Line 3"/>
            <p:cNvSpPr>
              <a:spLocks noChangeShapeType="1"/>
            </p:cNvSpPr>
            <p:nvPr/>
          </p:nvSpPr>
          <p:spPr bwMode="auto">
            <a:xfrm flipV="1">
              <a:off x="5920" y="9538"/>
              <a:ext cx="1110" cy="1362"/>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68" name="Line 4"/>
            <p:cNvSpPr>
              <a:spLocks noChangeShapeType="1"/>
            </p:cNvSpPr>
            <p:nvPr/>
          </p:nvSpPr>
          <p:spPr bwMode="auto">
            <a:xfrm flipH="1">
              <a:off x="9754" y="8131"/>
              <a:ext cx="198" cy="425"/>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69" name="Text Box 5"/>
            <p:cNvSpPr txBox="1">
              <a:spLocks noChangeArrowheads="1"/>
            </p:cNvSpPr>
            <p:nvPr/>
          </p:nvSpPr>
          <p:spPr bwMode="auto">
            <a:xfrm>
              <a:off x="8548" y="7463"/>
              <a:ext cx="2671" cy="66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bg1"/>
                  </a:solidFill>
                  <a:effectLst/>
                  <a:latin typeface="Calibri" pitchFamily="34" charset="0"/>
                </a:rPr>
                <a:t>Ecrou </a:t>
              </a:r>
              <a:r>
                <a:rPr kumimoji="0" lang="en-GB" sz="1100" b="0" i="0" u="none" strike="noStrike" cap="none" normalizeH="0" baseline="0" smtClean="0">
                  <a:ln>
                    <a:noFill/>
                  </a:ln>
                  <a:solidFill>
                    <a:schemeClr val="bg1"/>
                  </a:solidFill>
                  <a:effectLst/>
                  <a:latin typeface="Calibri" pitchFamily="34" charset="0"/>
                </a:rPr>
                <a:t>M 16</a:t>
              </a:r>
              <a:endParaRPr kumimoji="0" lang="fr-FR" sz="1800" b="0" i="0" u="none" strike="noStrike" cap="none" normalizeH="0" baseline="0" smtClean="0">
                <a:ln>
                  <a:noFill/>
                </a:ln>
                <a:solidFill>
                  <a:schemeClr val="bg1"/>
                </a:solidFill>
                <a:effectLst/>
                <a:latin typeface="Arial" pitchFamily="34" charset="0"/>
              </a:endParaRPr>
            </a:p>
          </p:txBody>
        </p:sp>
        <p:sp>
          <p:nvSpPr>
            <p:cNvPr id="11270" name="Line 6"/>
            <p:cNvSpPr>
              <a:spLocks noChangeShapeType="1"/>
            </p:cNvSpPr>
            <p:nvPr/>
          </p:nvSpPr>
          <p:spPr bwMode="auto">
            <a:xfrm flipH="1" flipV="1">
              <a:off x="9196" y="9648"/>
              <a:ext cx="462" cy="1002"/>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71" name="Text Box 7"/>
            <p:cNvSpPr txBox="1">
              <a:spLocks noChangeArrowheads="1"/>
            </p:cNvSpPr>
            <p:nvPr/>
          </p:nvSpPr>
          <p:spPr bwMode="auto">
            <a:xfrm>
              <a:off x="8950" y="10326"/>
              <a:ext cx="1962" cy="59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smtClean="0">
                  <a:ln>
                    <a:noFill/>
                  </a:ln>
                  <a:solidFill>
                    <a:schemeClr val="bg1"/>
                  </a:solidFill>
                  <a:effectLst/>
                  <a:latin typeface="Calibri" pitchFamily="34" charset="0"/>
                </a:rPr>
                <a:t>Rondelle M16</a:t>
              </a:r>
              <a:endParaRPr kumimoji="0" lang="fr-FR" sz="1800" b="0" i="0" u="none" strike="noStrike" cap="none" normalizeH="0" baseline="0" smtClean="0">
                <a:ln>
                  <a:noFill/>
                </a:ln>
                <a:solidFill>
                  <a:schemeClr val="bg1"/>
                </a:solidFill>
                <a:effectLst/>
                <a:latin typeface="Arial" pitchFamily="34" charset="0"/>
              </a:endParaRPr>
            </a:p>
          </p:txBody>
        </p:sp>
        <p:sp>
          <p:nvSpPr>
            <p:cNvPr id="11272" name="Text Box 8"/>
            <p:cNvSpPr txBox="1">
              <a:spLocks noChangeArrowheads="1"/>
            </p:cNvSpPr>
            <p:nvPr/>
          </p:nvSpPr>
          <p:spPr bwMode="auto">
            <a:xfrm>
              <a:off x="4402" y="10926"/>
              <a:ext cx="1722" cy="43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Douille longue</a:t>
              </a:r>
              <a:endParaRPr kumimoji="0" lang="fr-FR" sz="1800" b="0" i="0" u="none" strike="noStrike" cap="none" normalizeH="0" baseline="0" smtClean="0">
                <a:ln>
                  <a:noFill/>
                </a:ln>
                <a:solidFill>
                  <a:schemeClr val="bg1"/>
                </a:solidFill>
                <a:effectLst/>
                <a:latin typeface="Arial" pitchFamily="34" charset="0"/>
              </a:endParaRPr>
            </a:p>
          </p:txBody>
        </p:sp>
        <p:sp>
          <p:nvSpPr>
            <p:cNvPr id="11273" name="Text Box 9"/>
            <p:cNvSpPr txBox="1">
              <a:spLocks noChangeArrowheads="1"/>
            </p:cNvSpPr>
            <p:nvPr/>
          </p:nvSpPr>
          <p:spPr bwMode="auto">
            <a:xfrm>
              <a:off x="2644" y="10924"/>
              <a:ext cx="1674" cy="42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Bras oscillant</a:t>
              </a:r>
              <a:endParaRPr kumimoji="0" lang="fr-FR" sz="1800" b="0" i="0" u="none" strike="noStrike" cap="none" normalizeH="0" baseline="0" smtClean="0">
                <a:ln>
                  <a:noFill/>
                </a:ln>
                <a:solidFill>
                  <a:schemeClr val="bg1"/>
                </a:solidFill>
                <a:effectLst/>
                <a:latin typeface="Arial" pitchFamily="34" charset="0"/>
              </a:endParaRPr>
            </a:p>
          </p:txBody>
        </p:sp>
        <p:sp>
          <p:nvSpPr>
            <p:cNvPr id="11274" name="Line 10"/>
            <p:cNvSpPr>
              <a:spLocks noChangeShapeType="1"/>
            </p:cNvSpPr>
            <p:nvPr/>
          </p:nvSpPr>
          <p:spPr bwMode="auto">
            <a:xfrm flipV="1">
              <a:off x="2806" y="9516"/>
              <a:ext cx="306" cy="1398"/>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75" name="Line 11"/>
            <p:cNvSpPr>
              <a:spLocks noChangeShapeType="1"/>
            </p:cNvSpPr>
            <p:nvPr/>
          </p:nvSpPr>
          <p:spPr bwMode="auto">
            <a:xfrm flipV="1">
              <a:off x="2794" y="10026"/>
              <a:ext cx="882" cy="900"/>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76" name="Line 12"/>
            <p:cNvSpPr>
              <a:spLocks noChangeShapeType="1"/>
            </p:cNvSpPr>
            <p:nvPr/>
          </p:nvSpPr>
          <p:spPr bwMode="auto">
            <a:xfrm flipH="1" flipV="1">
              <a:off x="2272" y="9636"/>
              <a:ext cx="168" cy="1504"/>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77" name="Line 13"/>
            <p:cNvSpPr>
              <a:spLocks noChangeShapeType="1"/>
            </p:cNvSpPr>
            <p:nvPr/>
          </p:nvSpPr>
          <p:spPr bwMode="auto">
            <a:xfrm flipV="1">
              <a:off x="772" y="9444"/>
              <a:ext cx="864" cy="840"/>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78" name="Text Box 14"/>
            <p:cNvSpPr txBox="1">
              <a:spLocks noChangeArrowheads="1"/>
            </p:cNvSpPr>
            <p:nvPr/>
          </p:nvSpPr>
          <p:spPr bwMode="auto">
            <a:xfrm>
              <a:off x="10" y="10012"/>
              <a:ext cx="2202" cy="108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bg1"/>
                  </a:solidFill>
                  <a:effectLst/>
                  <a:latin typeface="Calibri" pitchFamily="34" charset="0"/>
                </a:rPr>
                <a:t>Ecrou</a:t>
              </a:r>
              <a:endParaRPr kumimoji="0" lang="fr-FR" sz="1800" b="0" i="0" u="none" strike="noStrike" cap="none" normalizeH="0" baseline="0" smtClean="0">
                <a:ln>
                  <a:noFill/>
                </a:ln>
                <a:solidFill>
                  <a:schemeClr val="bg1"/>
                </a:solidFill>
                <a:effectLst/>
                <a:latin typeface="Arial" pitchFamily="34" charset="0"/>
              </a:endParaRPr>
            </a:p>
          </p:txBody>
        </p:sp>
        <p:sp>
          <p:nvSpPr>
            <p:cNvPr id="11279" name="Text Box 15"/>
            <p:cNvSpPr txBox="1">
              <a:spLocks noChangeArrowheads="1"/>
            </p:cNvSpPr>
            <p:nvPr/>
          </p:nvSpPr>
          <p:spPr bwMode="auto">
            <a:xfrm>
              <a:off x="694" y="11146"/>
              <a:ext cx="1830" cy="59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smtClean="0">
                  <a:ln>
                    <a:noFill/>
                  </a:ln>
                  <a:solidFill>
                    <a:schemeClr val="bg1"/>
                  </a:solidFill>
                  <a:effectLst/>
                  <a:latin typeface="Calibri" pitchFamily="34" charset="0"/>
                </a:rPr>
                <a:t>Rondelle M16</a:t>
              </a:r>
              <a:endParaRPr kumimoji="0" lang="fr-FR" sz="1800" b="0" i="0" u="none" strike="noStrike" cap="none" normalizeH="0" baseline="0" smtClean="0">
                <a:ln>
                  <a:noFill/>
                </a:ln>
                <a:solidFill>
                  <a:schemeClr val="bg1"/>
                </a:solidFill>
                <a:effectLst/>
                <a:latin typeface="Arial" pitchFamily="34" charset="0"/>
              </a:endParaRPr>
            </a:p>
          </p:txBody>
        </p:sp>
        <p:sp>
          <p:nvSpPr>
            <p:cNvPr id="11280" name="Text Box 16"/>
            <p:cNvSpPr txBox="1">
              <a:spLocks noChangeArrowheads="1"/>
            </p:cNvSpPr>
            <p:nvPr/>
          </p:nvSpPr>
          <p:spPr bwMode="auto">
            <a:xfrm>
              <a:off x="6322" y="11124"/>
              <a:ext cx="2526" cy="615"/>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Axe de bras new</a:t>
              </a:r>
              <a:endParaRPr kumimoji="0" lang="fr-FR" sz="1800" b="0" i="0" u="none" strike="noStrike" cap="none" normalizeH="0" baseline="0" dirty="0" smtClean="0">
                <a:ln>
                  <a:noFill/>
                </a:ln>
                <a:solidFill>
                  <a:schemeClr val="bg1"/>
                </a:solidFill>
                <a:effectLst/>
                <a:latin typeface="Arial" pitchFamily="34" charset="0"/>
              </a:endParaRPr>
            </a:p>
          </p:txBody>
        </p:sp>
        <p:sp>
          <p:nvSpPr>
            <p:cNvPr id="11281" name="Line 17"/>
            <p:cNvSpPr>
              <a:spLocks noChangeShapeType="1"/>
            </p:cNvSpPr>
            <p:nvPr/>
          </p:nvSpPr>
          <p:spPr bwMode="auto">
            <a:xfrm flipV="1">
              <a:off x="7558" y="9240"/>
              <a:ext cx="108" cy="1860"/>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85786" y="285728"/>
            <a:ext cx="2428892" cy="369332"/>
          </a:xfrm>
          <a:prstGeom prst="rect">
            <a:avLst/>
          </a:prstGeom>
          <a:noFill/>
        </p:spPr>
        <p:txBody>
          <a:bodyPr wrap="square" rtlCol="0">
            <a:spAutoFit/>
          </a:bodyPr>
          <a:lstStyle/>
          <a:p>
            <a:r>
              <a:rPr lang="fr-FR" b="1" dirty="0" smtClean="0">
                <a:solidFill>
                  <a:schemeClr val="bg1"/>
                </a:solidFill>
                <a:latin typeface="+mj-lt"/>
              </a:rPr>
              <a:t>Résultat  attendu</a:t>
            </a:r>
            <a:r>
              <a:rPr lang="fr-FR" b="1" dirty="0" smtClean="0"/>
              <a:t> </a:t>
            </a:r>
            <a:endParaRPr lang="fr-FR" dirty="0"/>
          </a:p>
        </p:txBody>
      </p:sp>
      <p:sp>
        <p:nvSpPr>
          <p:cNvPr id="7" name="Text Box 70"/>
          <p:cNvSpPr txBox="1">
            <a:spLocks noChangeArrowheads="1"/>
          </p:cNvSpPr>
          <p:nvPr/>
        </p:nvSpPr>
        <p:spPr bwMode="auto">
          <a:xfrm>
            <a:off x="6616728" y="252369"/>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chemeClr val="bg1"/>
                </a:solidFill>
                <a:latin typeface="+mj-lt"/>
              </a:rPr>
              <a:t>Tâche 4</a:t>
            </a:r>
          </a:p>
        </p:txBody>
      </p:sp>
      <p:pic>
        <p:nvPicPr>
          <p:cNvPr id="10241" name="Image 48"/>
          <p:cNvPicPr>
            <a:picLocks noChangeAspect="1" noChangeArrowheads="1"/>
          </p:cNvPicPr>
          <p:nvPr/>
        </p:nvPicPr>
        <p:blipFill>
          <a:blip r:embed="rId2" cstate="print"/>
          <a:srcRect/>
          <a:stretch>
            <a:fillRect/>
          </a:stretch>
        </p:blipFill>
        <p:spPr bwMode="auto">
          <a:xfrm>
            <a:off x="2143108" y="1071546"/>
            <a:ext cx="4222750" cy="3163887"/>
          </a:xfrm>
          <a:prstGeom prst="rect">
            <a:avLst/>
          </a:prstGeom>
          <a:noFill/>
          <a:ln w="9525">
            <a:noFill/>
            <a:miter lim="800000"/>
            <a:headEnd/>
            <a:tailEnd/>
          </a:ln>
        </p:spPr>
      </p:pic>
      <p:sp>
        <p:nvSpPr>
          <p:cNvPr id="9" name="ZoneTexte 8"/>
          <p:cNvSpPr txBox="1"/>
          <p:nvPr/>
        </p:nvSpPr>
        <p:spPr>
          <a:xfrm>
            <a:off x="1000100" y="4572008"/>
            <a:ext cx="6786610" cy="1477328"/>
          </a:xfrm>
          <a:prstGeom prst="rect">
            <a:avLst/>
          </a:prstGeom>
          <a:noFill/>
        </p:spPr>
        <p:txBody>
          <a:bodyPr wrap="square" rtlCol="0">
            <a:spAutoFit/>
          </a:bodyPr>
          <a:lstStyle/>
          <a:p>
            <a:pPr algn="just" fontAlgn="base">
              <a:spcBef>
                <a:spcPct val="0"/>
              </a:spcBef>
              <a:spcAft>
                <a:spcPct val="0"/>
              </a:spcAft>
            </a:pPr>
            <a:r>
              <a:rPr lang="fr-FR" b="1" dirty="0" smtClean="0">
                <a:solidFill>
                  <a:schemeClr val="bg1"/>
                </a:solidFill>
                <a:latin typeface="+mj-lt"/>
              </a:rPr>
              <a:t>Commentaire :</a:t>
            </a:r>
          </a:p>
          <a:p>
            <a:pPr algn="just" fontAlgn="base">
              <a:spcBef>
                <a:spcPct val="0"/>
              </a:spcBef>
              <a:spcAft>
                <a:spcPct val="0"/>
              </a:spcAft>
            </a:pPr>
            <a:r>
              <a:rPr lang="fr-FR" b="1" dirty="0" smtClean="0">
                <a:solidFill>
                  <a:schemeClr val="bg1"/>
                </a:solidFill>
                <a:latin typeface="+mj-lt"/>
              </a:rPr>
              <a:t>La pièce a été créée  hors contexte  et l’assemblage  a été réalisé en utilisant la bibliothèque Toolbox</a:t>
            </a:r>
          </a:p>
          <a:p>
            <a:r>
              <a:rPr lang="fr-FR" dirty="0" smtClean="0"/>
              <a:t> </a:t>
            </a:r>
          </a:p>
          <a:p>
            <a:endParaRPr lang="fr-FR" dirty="0"/>
          </a:p>
        </p:txBody>
      </p:sp>
      <p:pic>
        <p:nvPicPr>
          <p:cNvPr id="8" name="Image 7" descr="tache4.jpg"/>
          <p:cNvPicPr>
            <a:picLocks noChangeAspect="1"/>
          </p:cNvPicPr>
          <p:nvPr/>
        </p:nvPicPr>
        <p:blipFill>
          <a:blip r:embed="rId3" cstate="print"/>
          <a:stretch>
            <a:fillRect/>
          </a:stretch>
        </p:blipFill>
        <p:spPr>
          <a:xfrm>
            <a:off x="5857884" y="5429264"/>
            <a:ext cx="3138485" cy="117326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28596" y="357166"/>
            <a:ext cx="7929618" cy="5909310"/>
          </a:xfrm>
          <a:prstGeom prst="rect">
            <a:avLst/>
          </a:prstGeom>
          <a:noFill/>
        </p:spPr>
        <p:txBody>
          <a:bodyPr wrap="square" rtlCol="0">
            <a:spAutoFit/>
          </a:bodyPr>
          <a:lstStyle/>
          <a:p>
            <a:pPr fontAlgn="base">
              <a:spcBef>
                <a:spcPct val="0"/>
              </a:spcBef>
              <a:spcAft>
                <a:spcPct val="0"/>
              </a:spcAft>
            </a:pPr>
            <a:r>
              <a:rPr lang="fr-FR" b="1" dirty="0" smtClean="0">
                <a:solidFill>
                  <a:schemeClr val="bg1"/>
                </a:solidFill>
                <a:latin typeface="+mj-lt"/>
              </a:rPr>
              <a:t>On donne : </a:t>
            </a:r>
          </a:p>
          <a:p>
            <a:pPr algn="just" fontAlgn="base">
              <a:spcBef>
                <a:spcPct val="0"/>
              </a:spcBef>
              <a:spcAft>
                <a:spcPct val="0"/>
              </a:spcAft>
            </a:pPr>
            <a:r>
              <a:rPr lang="fr-FR" b="1" dirty="0" smtClean="0">
                <a:solidFill>
                  <a:schemeClr val="bg1"/>
                </a:solidFill>
                <a:latin typeface="+mj-lt"/>
              </a:rPr>
              <a:t>Le croquis coté de la douille  courte et  de la douille taraudée appartenant au nouveau châssis  (liaison avec le bras oscillant).</a:t>
            </a: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r>
              <a:rPr lang="fr-FR" b="1" dirty="0" smtClean="0">
                <a:solidFill>
                  <a:schemeClr val="bg1"/>
                </a:solidFill>
                <a:latin typeface="+mj-lt"/>
              </a:rPr>
              <a:t>La maquette 3D de l’amortisseur  (fichiers </a:t>
            </a:r>
            <a:r>
              <a:rPr lang="fr-FR" b="1" dirty="0" err="1" smtClean="0">
                <a:solidFill>
                  <a:schemeClr val="bg1"/>
                </a:solidFill>
                <a:latin typeface="+mj-lt"/>
              </a:rPr>
              <a:t>sldasm</a:t>
            </a:r>
            <a:r>
              <a:rPr lang="fr-FR" b="1" dirty="0" smtClean="0">
                <a:solidFill>
                  <a:schemeClr val="bg1"/>
                </a:solidFill>
                <a:latin typeface="+mj-lt"/>
              </a:rPr>
              <a:t>)</a:t>
            </a: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endParaRPr lang="fr-FR" b="1" dirty="0" smtClean="0">
              <a:solidFill>
                <a:schemeClr val="bg1"/>
              </a:solidFill>
              <a:latin typeface="+mj-lt"/>
            </a:endParaRPr>
          </a:p>
          <a:p>
            <a:pPr fontAlgn="base">
              <a:spcBef>
                <a:spcPct val="0"/>
              </a:spcBef>
              <a:spcAft>
                <a:spcPct val="0"/>
              </a:spcAft>
            </a:pPr>
            <a:r>
              <a:rPr lang="fr-FR" b="1" dirty="0" smtClean="0">
                <a:solidFill>
                  <a:schemeClr val="bg1"/>
                </a:solidFill>
                <a:latin typeface="+mj-lt"/>
              </a:rPr>
              <a:t>La bibliothèque des éléments standards. (Toolbox)</a:t>
            </a:r>
          </a:p>
          <a:p>
            <a:endParaRPr lang="fr-FR" dirty="0"/>
          </a:p>
        </p:txBody>
      </p:sp>
      <p:sp>
        <p:nvSpPr>
          <p:cNvPr id="9"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chemeClr val="bg1"/>
                </a:solidFill>
                <a:latin typeface="+mj-lt"/>
              </a:rPr>
              <a:t>Tâche 5</a:t>
            </a:r>
          </a:p>
        </p:txBody>
      </p:sp>
      <p:pic>
        <p:nvPicPr>
          <p:cNvPr id="3074" name="Picture 2" descr="douille courte main levée"/>
          <p:cNvPicPr>
            <a:picLocks noChangeAspect="1" noChangeArrowheads="1"/>
          </p:cNvPicPr>
          <p:nvPr/>
        </p:nvPicPr>
        <p:blipFill>
          <a:blip r:embed="rId2" cstate="print"/>
          <a:srcRect/>
          <a:stretch>
            <a:fillRect/>
          </a:stretch>
        </p:blipFill>
        <p:spPr bwMode="auto">
          <a:xfrm>
            <a:off x="1357290" y="1285860"/>
            <a:ext cx="2201862" cy="1519238"/>
          </a:xfrm>
          <a:prstGeom prst="rect">
            <a:avLst/>
          </a:prstGeom>
          <a:noFill/>
          <a:ln w="9525">
            <a:noFill/>
            <a:miter lim="800000"/>
            <a:headEnd/>
            <a:tailEnd/>
          </a:ln>
        </p:spPr>
      </p:pic>
      <p:pic>
        <p:nvPicPr>
          <p:cNvPr id="3075" name="Picture 3" descr="douille courte taraudée main levée"/>
          <p:cNvPicPr>
            <a:picLocks noChangeAspect="1" noChangeArrowheads="1"/>
          </p:cNvPicPr>
          <p:nvPr/>
        </p:nvPicPr>
        <p:blipFill>
          <a:blip r:embed="rId3" cstate="print"/>
          <a:srcRect/>
          <a:stretch>
            <a:fillRect/>
          </a:stretch>
        </p:blipFill>
        <p:spPr bwMode="auto">
          <a:xfrm>
            <a:off x="4500562" y="1285860"/>
            <a:ext cx="1938338" cy="150653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000364" y="3214686"/>
            <a:ext cx="1800223" cy="2186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57158" y="500042"/>
            <a:ext cx="8358246" cy="2831544"/>
          </a:xfrm>
          <a:prstGeom prst="rect">
            <a:avLst/>
          </a:prstGeom>
          <a:noFill/>
        </p:spPr>
        <p:txBody>
          <a:bodyPr wrap="square" rtlCol="0">
            <a:spAutoFit/>
          </a:bodyPr>
          <a:lstStyle/>
          <a:p>
            <a:pPr fontAlgn="base">
              <a:spcBef>
                <a:spcPct val="0"/>
              </a:spcBef>
              <a:spcAft>
                <a:spcPct val="0"/>
              </a:spcAft>
            </a:pPr>
            <a:r>
              <a:rPr lang="fr-FR" b="1" dirty="0" smtClean="0">
                <a:solidFill>
                  <a:schemeClr val="bg1"/>
                </a:solidFill>
                <a:latin typeface="+mj-lt"/>
              </a:rPr>
              <a:t>Démarche :</a:t>
            </a:r>
          </a:p>
          <a:p>
            <a:pPr fontAlgn="base">
              <a:spcBef>
                <a:spcPct val="0"/>
              </a:spcBef>
              <a:spcAft>
                <a:spcPct val="0"/>
              </a:spcAft>
            </a:pPr>
            <a:endParaRPr lang="fr-FR" sz="800" b="1" dirty="0" smtClean="0">
              <a:solidFill>
                <a:schemeClr val="bg1"/>
              </a:solidFill>
              <a:latin typeface="+mj-lt"/>
            </a:endParaRPr>
          </a:p>
          <a:p>
            <a:pPr algn="just" fontAlgn="base">
              <a:spcBef>
                <a:spcPct val="0"/>
              </a:spcBef>
              <a:spcAft>
                <a:spcPct val="0"/>
              </a:spcAft>
            </a:pPr>
            <a:r>
              <a:rPr lang="fr-FR" b="1" dirty="0" smtClean="0">
                <a:solidFill>
                  <a:schemeClr val="bg1"/>
                </a:solidFill>
                <a:latin typeface="+mj-lt"/>
              </a:rPr>
              <a:t>Réaliser la liaison pivot Ey entre l’amortisseur et les deux douilles </a:t>
            </a:r>
          </a:p>
          <a:p>
            <a:pPr algn="just" fontAlgn="base">
              <a:spcBef>
                <a:spcPct val="0"/>
              </a:spcBef>
              <a:spcAft>
                <a:spcPct val="0"/>
              </a:spcAft>
            </a:pPr>
            <a:r>
              <a:rPr lang="fr-FR" b="1" dirty="0" smtClean="0">
                <a:solidFill>
                  <a:schemeClr val="bg1"/>
                </a:solidFill>
                <a:latin typeface="+mj-lt"/>
              </a:rPr>
              <a:t>(courte et taraudée) :</a:t>
            </a:r>
          </a:p>
          <a:p>
            <a:pPr fontAlgn="base">
              <a:spcBef>
                <a:spcPct val="0"/>
              </a:spcBef>
              <a:spcAft>
                <a:spcPct val="0"/>
              </a:spcAft>
            </a:pPr>
            <a:endParaRPr lang="fr-FR" sz="800" b="1" dirty="0" smtClean="0">
              <a:solidFill>
                <a:schemeClr val="bg1"/>
              </a:solidFill>
              <a:latin typeface="+mj-lt"/>
            </a:endParaRPr>
          </a:p>
          <a:p>
            <a:pPr fontAlgn="base">
              <a:spcBef>
                <a:spcPct val="0"/>
              </a:spcBef>
              <a:spcAft>
                <a:spcPct val="0"/>
              </a:spcAft>
            </a:pPr>
            <a:r>
              <a:rPr lang="fr-FR" b="1" dirty="0" smtClean="0">
                <a:solidFill>
                  <a:schemeClr val="bg1"/>
                </a:solidFill>
                <a:latin typeface="+mj-lt"/>
              </a:rPr>
              <a:t>-  créer la douille courte et la douille taraudée. </a:t>
            </a:r>
          </a:p>
          <a:p>
            <a:pPr fontAlgn="base">
              <a:spcBef>
                <a:spcPct val="0"/>
              </a:spcBef>
              <a:spcAft>
                <a:spcPct val="0"/>
              </a:spcAft>
            </a:pPr>
            <a:r>
              <a:rPr lang="fr-FR" b="1" dirty="0" smtClean="0">
                <a:solidFill>
                  <a:schemeClr val="bg1"/>
                </a:solidFill>
                <a:latin typeface="+mj-lt"/>
              </a:rPr>
              <a:t> </a:t>
            </a:r>
          </a:p>
          <a:p>
            <a:pPr fontAlgn="base">
              <a:spcBef>
                <a:spcPct val="0"/>
              </a:spcBef>
              <a:spcAft>
                <a:spcPct val="0"/>
              </a:spcAft>
            </a:pPr>
            <a:r>
              <a:rPr lang="fr-FR" b="1" dirty="0" smtClean="0">
                <a:solidFill>
                  <a:schemeClr val="bg1"/>
                </a:solidFill>
                <a:latin typeface="+mj-lt"/>
              </a:rPr>
              <a:t>-  sauvegarder : fichier Douille  </a:t>
            </a:r>
            <a:r>
              <a:rPr lang="fr-FR" b="1" dirty="0" err="1" smtClean="0">
                <a:solidFill>
                  <a:schemeClr val="bg1"/>
                </a:solidFill>
                <a:latin typeface="+mj-lt"/>
              </a:rPr>
              <a:t>courte.sldprt</a:t>
            </a:r>
            <a:r>
              <a:rPr lang="fr-FR" b="1" dirty="0" smtClean="0">
                <a:solidFill>
                  <a:schemeClr val="bg1"/>
                </a:solidFill>
                <a:latin typeface="+mj-lt"/>
              </a:rPr>
              <a:t> et fichier  Douille </a:t>
            </a:r>
            <a:r>
              <a:rPr lang="fr-FR" b="1" dirty="0" err="1" smtClean="0">
                <a:solidFill>
                  <a:schemeClr val="bg1"/>
                </a:solidFill>
                <a:latin typeface="+mj-lt"/>
              </a:rPr>
              <a:t>taraudée.sldprt</a:t>
            </a:r>
            <a:endParaRPr lang="fr-FR" b="1" dirty="0" smtClean="0">
              <a:solidFill>
                <a:schemeClr val="bg1"/>
              </a:solidFill>
              <a:latin typeface="+mj-lt"/>
            </a:endParaRPr>
          </a:p>
          <a:p>
            <a:pPr fontAlgn="base">
              <a:spcBef>
                <a:spcPct val="0"/>
              </a:spcBef>
              <a:spcAft>
                <a:spcPct val="0"/>
              </a:spcAft>
            </a:pPr>
            <a:r>
              <a:rPr lang="fr-FR" b="1" dirty="0" smtClean="0">
                <a:solidFill>
                  <a:schemeClr val="bg1"/>
                </a:solidFill>
                <a:latin typeface="+mj-lt"/>
              </a:rPr>
              <a:t> </a:t>
            </a:r>
          </a:p>
          <a:p>
            <a:pPr fontAlgn="base">
              <a:spcBef>
                <a:spcPct val="0"/>
              </a:spcBef>
              <a:spcAft>
                <a:spcPct val="0"/>
              </a:spcAft>
            </a:pPr>
            <a:r>
              <a:rPr lang="fr-FR" b="1" dirty="0" smtClean="0">
                <a:solidFill>
                  <a:schemeClr val="bg1"/>
                </a:solidFill>
                <a:latin typeface="+mj-lt"/>
              </a:rPr>
              <a:t>-  assembler les composants comme indiqué sur le dessin à main levée ci-dessous :</a:t>
            </a:r>
          </a:p>
          <a:p>
            <a:endParaRPr lang="fr-FR" dirty="0">
              <a:solidFill>
                <a:schemeClr val="bg1"/>
              </a:solidFill>
            </a:endParaRPr>
          </a:p>
        </p:txBody>
      </p:sp>
      <p:sp>
        <p:nvSpPr>
          <p:cNvPr id="7" name="Text Box 70"/>
          <p:cNvSpPr txBox="1">
            <a:spLocks noChangeArrowheads="1"/>
          </p:cNvSpPr>
          <p:nvPr/>
        </p:nvSpPr>
        <p:spPr bwMode="auto">
          <a:xfrm>
            <a:off x="6500826" y="214290"/>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rPr>
              <a:t>Tâche 5</a:t>
            </a:r>
          </a:p>
        </p:txBody>
      </p:sp>
      <p:pic>
        <p:nvPicPr>
          <p:cNvPr id="4098" name="Picture 2"/>
          <p:cNvPicPr>
            <a:picLocks noChangeAspect="1" noChangeArrowheads="1"/>
          </p:cNvPicPr>
          <p:nvPr/>
        </p:nvPicPr>
        <p:blipFill>
          <a:blip r:embed="rId2" cstate="print"/>
          <a:srcRect/>
          <a:stretch>
            <a:fillRect/>
          </a:stretch>
        </p:blipFill>
        <p:spPr bwMode="auto">
          <a:xfrm>
            <a:off x="1357290" y="3357562"/>
            <a:ext cx="6572264" cy="2405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85786" y="285728"/>
            <a:ext cx="1857388" cy="369332"/>
          </a:xfrm>
          <a:prstGeom prst="rect">
            <a:avLst/>
          </a:prstGeom>
          <a:noFill/>
        </p:spPr>
        <p:txBody>
          <a:bodyPr wrap="square" rtlCol="0">
            <a:spAutoFit/>
          </a:bodyPr>
          <a:lstStyle/>
          <a:p>
            <a:r>
              <a:rPr lang="fr-FR" b="1" dirty="0" smtClean="0">
                <a:solidFill>
                  <a:schemeClr val="bg1"/>
                </a:solidFill>
                <a:latin typeface="+mj-lt"/>
              </a:rPr>
              <a:t>Résultat attendu</a:t>
            </a:r>
            <a:r>
              <a:rPr lang="fr-FR" b="1" dirty="0" smtClean="0"/>
              <a:t> </a:t>
            </a:r>
            <a:endParaRPr lang="fr-FR" dirty="0"/>
          </a:p>
        </p:txBody>
      </p:sp>
      <p:sp>
        <p:nvSpPr>
          <p:cNvPr id="7"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rPr>
              <a:t>Tâche  5</a:t>
            </a:r>
          </a:p>
        </p:txBody>
      </p:sp>
      <p:pic>
        <p:nvPicPr>
          <p:cNvPr id="5122" name="Picture 2"/>
          <p:cNvPicPr>
            <a:picLocks noChangeAspect="1" noChangeArrowheads="1"/>
          </p:cNvPicPr>
          <p:nvPr/>
        </p:nvPicPr>
        <p:blipFill>
          <a:blip r:embed="rId2" cstate="print"/>
          <a:srcRect/>
          <a:stretch>
            <a:fillRect/>
          </a:stretch>
        </p:blipFill>
        <p:spPr bwMode="auto">
          <a:xfrm>
            <a:off x="3000364" y="1285860"/>
            <a:ext cx="2790825" cy="3133725"/>
          </a:xfrm>
          <a:prstGeom prst="rect">
            <a:avLst/>
          </a:prstGeom>
          <a:noFill/>
          <a:ln w="9525">
            <a:noFill/>
            <a:miter lim="800000"/>
            <a:headEnd/>
            <a:tailEnd/>
          </a:ln>
        </p:spPr>
      </p:pic>
      <p:sp>
        <p:nvSpPr>
          <p:cNvPr id="8" name="ZoneTexte 7"/>
          <p:cNvSpPr txBox="1"/>
          <p:nvPr/>
        </p:nvSpPr>
        <p:spPr>
          <a:xfrm>
            <a:off x="1142976" y="4714884"/>
            <a:ext cx="6786610" cy="923330"/>
          </a:xfrm>
          <a:prstGeom prst="rect">
            <a:avLst/>
          </a:prstGeom>
          <a:noFill/>
        </p:spPr>
        <p:txBody>
          <a:bodyPr wrap="square" rtlCol="0">
            <a:spAutoFit/>
          </a:bodyPr>
          <a:lstStyle/>
          <a:p>
            <a:pPr fontAlgn="base">
              <a:spcBef>
                <a:spcPct val="0"/>
              </a:spcBef>
              <a:spcAft>
                <a:spcPct val="0"/>
              </a:spcAft>
            </a:pPr>
            <a:r>
              <a:rPr lang="fr-FR" b="1" dirty="0" smtClean="0">
                <a:solidFill>
                  <a:schemeClr val="bg1"/>
                </a:solidFill>
                <a:latin typeface="+mj-lt"/>
              </a:rPr>
              <a:t>Commentaire :</a:t>
            </a:r>
          </a:p>
          <a:p>
            <a:pPr fontAlgn="base">
              <a:spcBef>
                <a:spcPct val="0"/>
              </a:spcBef>
              <a:spcAft>
                <a:spcPct val="0"/>
              </a:spcAft>
            </a:pPr>
            <a:r>
              <a:rPr lang="fr-FR" b="1" dirty="0" smtClean="0">
                <a:solidFill>
                  <a:schemeClr val="bg1"/>
                </a:solidFill>
                <a:latin typeface="+mj-lt"/>
              </a:rPr>
              <a:t>les pièces ont été créées  hors contexte  et l’assemblage  a été réalisé en utilisant la bibliothèque </a:t>
            </a:r>
            <a:r>
              <a:rPr lang="fr-FR" b="1" dirty="0" err="1" smtClean="0">
                <a:solidFill>
                  <a:schemeClr val="bg1"/>
                </a:solidFill>
                <a:latin typeface="+mj-lt"/>
              </a:rPr>
              <a:t>Toolbox</a:t>
            </a:r>
            <a:endParaRPr lang="fr-FR" b="1" dirty="0">
              <a:solidFill>
                <a:schemeClr val="bg1"/>
              </a:solidFill>
              <a:latin typeface="+mj-lt"/>
            </a:endParaRPr>
          </a:p>
        </p:txBody>
      </p:sp>
      <p:pic>
        <p:nvPicPr>
          <p:cNvPr id="9" name="Image 8" descr="tache4.jpg"/>
          <p:cNvPicPr>
            <a:picLocks noChangeAspect="1"/>
          </p:cNvPicPr>
          <p:nvPr/>
        </p:nvPicPr>
        <p:blipFill>
          <a:blip r:embed="rId3" cstate="print"/>
          <a:stretch>
            <a:fillRect/>
          </a:stretch>
        </p:blipFill>
        <p:spPr>
          <a:xfrm>
            <a:off x="5857884" y="5500702"/>
            <a:ext cx="3138485" cy="117326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p:cNvPicPr>
            <a:picLocks noChangeAspect="1" noChangeArrowheads="1"/>
          </p:cNvPicPr>
          <p:nvPr/>
        </p:nvPicPr>
        <p:blipFill>
          <a:blip r:embed="rId2" cstate="print"/>
          <a:srcRect l="53139" t="24579" r="14277" b="44287"/>
          <a:stretch>
            <a:fillRect/>
          </a:stretch>
        </p:blipFill>
        <p:spPr bwMode="auto">
          <a:xfrm>
            <a:off x="1468395" y="580986"/>
            <a:ext cx="5476950" cy="4080865"/>
          </a:xfrm>
          <a:prstGeom prst="rect">
            <a:avLst/>
          </a:prstGeom>
          <a:noFill/>
          <a:ln w="9525">
            <a:noFill/>
            <a:miter lim="800000"/>
            <a:headEnd/>
            <a:tailEnd/>
          </a:ln>
        </p:spPr>
      </p:pic>
      <p:sp>
        <p:nvSpPr>
          <p:cNvPr id="2"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rPr>
              <a:t>Tâche  6</a:t>
            </a:r>
          </a:p>
        </p:txBody>
      </p:sp>
      <p:sp>
        <p:nvSpPr>
          <p:cNvPr id="11291" name="Rectangle 2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32" name="ZoneTexte 31"/>
          <p:cNvSpPr txBox="1"/>
          <p:nvPr/>
        </p:nvSpPr>
        <p:spPr>
          <a:xfrm>
            <a:off x="628596" y="4889520"/>
            <a:ext cx="7658180" cy="1200329"/>
          </a:xfrm>
          <a:prstGeom prst="rect">
            <a:avLst/>
          </a:prstGeom>
          <a:noFill/>
        </p:spPr>
        <p:txBody>
          <a:bodyPr wrap="square" rtlCol="0">
            <a:spAutoFit/>
          </a:bodyPr>
          <a:lstStyle/>
          <a:p>
            <a:pPr lvl="0" eaLnBrk="0" fontAlgn="base" hangingPunct="0">
              <a:spcBef>
                <a:spcPct val="0"/>
              </a:spcBef>
              <a:spcAft>
                <a:spcPct val="0"/>
              </a:spcAft>
            </a:pPr>
            <a:r>
              <a:rPr lang="fr-FR" dirty="0" smtClean="0">
                <a:solidFill>
                  <a:schemeClr val="bg1"/>
                </a:solidFill>
                <a:latin typeface="Arial" pitchFamily="34" charset="0"/>
                <a:ea typeface="Times New Roman" pitchFamily="18" charset="0"/>
                <a:cs typeface="Times New Roman" pitchFamily="18" charset="0"/>
              </a:rPr>
              <a:t>L'amortisseur est donné avec une longueur libre, </a:t>
            </a:r>
            <a:r>
              <a:rPr lang="fr-FR" b="1" dirty="0" smtClean="0">
                <a:solidFill>
                  <a:schemeClr val="bg1"/>
                </a:solidFill>
                <a:latin typeface="Arial" pitchFamily="34" charset="0"/>
                <a:ea typeface="Times New Roman" pitchFamily="18" charset="0"/>
                <a:cs typeface="Times New Roman" pitchFamily="18" charset="0"/>
              </a:rPr>
              <a:t>régler</a:t>
            </a:r>
            <a:r>
              <a:rPr lang="fr-FR" dirty="0" smtClean="0">
                <a:solidFill>
                  <a:schemeClr val="bg1"/>
                </a:solidFill>
                <a:latin typeface="Arial" pitchFamily="34" charset="0"/>
                <a:ea typeface="Times New Roman" pitchFamily="18" charset="0"/>
                <a:cs typeface="Times New Roman" pitchFamily="18" charset="0"/>
              </a:rPr>
              <a:t> la longueur (EY/FY) à 190mm.</a:t>
            </a:r>
            <a:endParaRPr lang="fr-FR" sz="1100" dirty="0" smtClean="0">
              <a:solidFill>
                <a:schemeClr val="bg1"/>
              </a:solidFill>
              <a:latin typeface="Arial" pitchFamily="34" charset="0"/>
            </a:endParaRPr>
          </a:p>
          <a:p>
            <a:pPr lvl="0" eaLnBrk="0" fontAlgn="base" hangingPunct="0">
              <a:spcBef>
                <a:spcPct val="0"/>
              </a:spcBef>
              <a:spcAft>
                <a:spcPct val="0"/>
              </a:spcAft>
            </a:pPr>
            <a:r>
              <a:rPr lang="fr-FR" b="1" dirty="0" smtClean="0">
                <a:solidFill>
                  <a:schemeClr val="bg1"/>
                </a:solidFill>
                <a:latin typeface="Arial" pitchFamily="34" charset="0"/>
                <a:ea typeface="Times New Roman" pitchFamily="18" charset="0"/>
                <a:cs typeface="Times New Roman" pitchFamily="18" charset="0"/>
              </a:rPr>
              <a:t>Mettre en place</a:t>
            </a:r>
            <a:r>
              <a:rPr lang="fr-FR" dirty="0" smtClean="0">
                <a:solidFill>
                  <a:schemeClr val="bg1"/>
                </a:solidFill>
                <a:latin typeface="Arial" pitchFamily="34" charset="0"/>
                <a:ea typeface="Times New Roman" pitchFamily="18" charset="0"/>
                <a:cs typeface="Times New Roman" pitchFamily="18" charset="0"/>
              </a:rPr>
              <a:t> la Liaison pivot EY entre la chape de l'amortisseur et le bras oscillant NEW</a:t>
            </a:r>
          </a:p>
        </p:txBody>
      </p:sp>
      <p:sp>
        <p:nvSpPr>
          <p:cNvPr id="11331"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1344" name="Rectangle 8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1571604" y="1749402"/>
            <a:ext cx="5715008" cy="4456550"/>
          </a:xfrm>
          <a:prstGeom prst="rect">
            <a:avLst/>
          </a:prstGeom>
          <a:noFill/>
          <a:ln w="9525">
            <a:noFill/>
            <a:miter lim="800000"/>
            <a:headEnd/>
            <a:tailEnd/>
          </a:ln>
        </p:spPr>
      </p:pic>
      <p:sp>
        <p:nvSpPr>
          <p:cNvPr id="7" name="Text Box 70"/>
          <p:cNvSpPr txBox="1">
            <a:spLocks noChangeArrowheads="1"/>
          </p:cNvSpPr>
          <p:nvPr/>
        </p:nvSpPr>
        <p:spPr bwMode="auto">
          <a:xfrm>
            <a:off x="519057" y="2857496"/>
            <a:ext cx="2336832" cy="428628"/>
          </a:xfrm>
          <a:prstGeom prst="rect">
            <a:avLst/>
          </a:prstGeom>
          <a:solidFill>
            <a:srgbClr val="C0C0C0"/>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fr-FR" b="1" dirty="0" smtClean="0">
                <a:solidFill>
                  <a:schemeClr val="bg1"/>
                </a:solidFill>
                <a:latin typeface="+mj-lt"/>
              </a:rPr>
              <a:t>Résultat  de la tâche  4</a:t>
            </a:r>
          </a:p>
        </p:txBody>
      </p:sp>
      <p:sp>
        <p:nvSpPr>
          <p:cNvPr id="10" name="Line 71"/>
          <p:cNvSpPr>
            <a:spLocks noChangeShapeType="1"/>
          </p:cNvSpPr>
          <p:nvPr/>
        </p:nvSpPr>
        <p:spPr bwMode="auto">
          <a:xfrm>
            <a:off x="2786050" y="3286124"/>
            <a:ext cx="571504" cy="357190"/>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1" name="Text Box 70"/>
          <p:cNvSpPr txBox="1">
            <a:spLocks noChangeArrowheads="1"/>
          </p:cNvSpPr>
          <p:nvPr/>
        </p:nvSpPr>
        <p:spPr bwMode="auto">
          <a:xfrm>
            <a:off x="6143636" y="4000504"/>
            <a:ext cx="2335255" cy="428628"/>
          </a:xfrm>
          <a:prstGeom prst="rect">
            <a:avLst/>
          </a:prstGeom>
          <a:solidFill>
            <a:srgbClr val="C0C0C0"/>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fr-FR" b="1" dirty="0" smtClean="0">
                <a:solidFill>
                  <a:schemeClr val="bg1"/>
                </a:solidFill>
                <a:latin typeface="+mj-lt"/>
              </a:rPr>
              <a:t>Résultat  de la tâche  6</a:t>
            </a:r>
          </a:p>
        </p:txBody>
      </p:sp>
      <p:sp>
        <p:nvSpPr>
          <p:cNvPr id="12" name="Line 71"/>
          <p:cNvSpPr>
            <a:spLocks noChangeShapeType="1"/>
          </p:cNvSpPr>
          <p:nvPr/>
        </p:nvSpPr>
        <p:spPr bwMode="auto">
          <a:xfrm flipH="1" flipV="1">
            <a:off x="5357818" y="3714752"/>
            <a:ext cx="785818" cy="571504"/>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3" name="Text Box 70"/>
          <p:cNvSpPr txBox="1">
            <a:spLocks noChangeArrowheads="1"/>
          </p:cNvSpPr>
          <p:nvPr/>
        </p:nvSpPr>
        <p:spPr bwMode="auto">
          <a:xfrm>
            <a:off x="3428992" y="5286388"/>
            <a:ext cx="2352683" cy="428628"/>
          </a:xfrm>
          <a:prstGeom prst="rect">
            <a:avLst/>
          </a:prstGeom>
          <a:solidFill>
            <a:srgbClr val="C0C0C0"/>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fr-FR" b="1" dirty="0" smtClean="0">
                <a:solidFill>
                  <a:schemeClr val="bg1"/>
                </a:solidFill>
                <a:latin typeface="+mj-lt"/>
              </a:rPr>
              <a:t>Résultat  de la tâche  5</a:t>
            </a:r>
          </a:p>
        </p:txBody>
      </p:sp>
      <p:sp>
        <p:nvSpPr>
          <p:cNvPr id="14" name="Line 71"/>
          <p:cNvSpPr>
            <a:spLocks noChangeShapeType="1"/>
          </p:cNvSpPr>
          <p:nvPr/>
        </p:nvSpPr>
        <p:spPr bwMode="auto">
          <a:xfrm flipH="1" flipV="1">
            <a:off x="4357686" y="4572008"/>
            <a:ext cx="500066" cy="714380"/>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5" name="ZoneTexte 14"/>
          <p:cNvSpPr txBox="1"/>
          <p:nvPr/>
        </p:nvSpPr>
        <p:spPr>
          <a:xfrm>
            <a:off x="1285852" y="785794"/>
            <a:ext cx="6215106" cy="584775"/>
          </a:xfrm>
          <a:prstGeom prst="rect">
            <a:avLst/>
          </a:prstGeom>
          <a:noFill/>
        </p:spPr>
        <p:txBody>
          <a:bodyPr wrap="square" rtlCol="0">
            <a:spAutoFit/>
          </a:bodyPr>
          <a:lstStyle/>
          <a:p>
            <a:r>
              <a:rPr lang="fr-FR" sz="3200" dirty="0" smtClean="0">
                <a:solidFill>
                  <a:schemeClr val="bg1"/>
                </a:solidFill>
              </a:rPr>
              <a:t>Le point sur l’étude…</a:t>
            </a:r>
            <a:endParaRPr lang="fr-FR" sz="3200" dirty="0">
              <a:solidFill>
                <a:schemeClr val="bg1"/>
              </a:solidFill>
            </a:endParaRPr>
          </a:p>
        </p:txBody>
      </p:sp>
      <p:pic>
        <p:nvPicPr>
          <p:cNvPr id="16" name="Image 15" descr="tache4.jpg"/>
          <p:cNvPicPr>
            <a:picLocks noChangeAspect="1"/>
          </p:cNvPicPr>
          <p:nvPr/>
        </p:nvPicPr>
        <p:blipFill>
          <a:blip r:embed="rId3" cstate="print"/>
          <a:stretch>
            <a:fillRect/>
          </a:stretch>
        </p:blipFill>
        <p:spPr>
          <a:xfrm>
            <a:off x="5857884" y="5500702"/>
            <a:ext cx="3138485" cy="117326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910" y="1428736"/>
            <a:ext cx="7715304" cy="923330"/>
          </a:xfrm>
          <a:prstGeom prst="rect">
            <a:avLst/>
          </a:prstGeom>
          <a:noFill/>
        </p:spPr>
        <p:txBody>
          <a:bodyPr wrap="square" rtlCol="0">
            <a:spAutoFit/>
          </a:bodyPr>
          <a:lstStyle/>
          <a:p>
            <a:pPr algn="just"/>
            <a:r>
              <a:rPr lang="fr-FR" dirty="0" smtClean="0">
                <a:latin typeface="+mj-lt"/>
              </a:rPr>
              <a:t>Une  étude mécanique  a permis de positionner  l’amortisseur  par rapport au bras de façon optimale , compte-tenu des efforts  et de l’encombrement minimum</a:t>
            </a:r>
            <a:endParaRPr lang="fr-FR" dirty="0">
              <a:latin typeface="+mj-lt"/>
            </a:endParaRPr>
          </a:p>
        </p:txBody>
      </p:sp>
      <p:sp>
        <p:nvSpPr>
          <p:cNvPr id="4" name="Text Box 70"/>
          <p:cNvSpPr txBox="1">
            <a:spLocks noChangeArrowheads="1"/>
          </p:cNvSpPr>
          <p:nvPr/>
        </p:nvSpPr>
        <p:spPr bwMode="auto">
          <a:xfrm>
            <a:off x="6572264" y="857232"/>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rPr>
              <a:t>Tâche  7</a:t>
            </a:r>
          </a:p>
        </p:txBody>
      </p:sp>
      <p:pic>
        <p:nvPicPr>
          <p:cNvPr id="5" name="Image 4" descr="Image1.png"/>
          <p:cNvPicPr>
            <a:picLocks noChangeAspect="1"/>
          </p:cNvPicPr>
          <p:nvPr/>
        </p:nvPicPr>
        <p:blipFill>
          <a:blip r:embed="rId2" cstate="print"/>
          <a:stretch>
            <a:fillRect/>
          </a:stretch>
        </p:blipFill>
        <p:spPr>
          <a:xfrm>
            <a:off x="1000100" y="2285992"/>
            <a:ext cx="6891357" cy="4181183"/>
          </a:xfrm>
          <a:prstGeom prst="rect">
            <a:avLst/>
          </a:prstGeom>
        </p:spPr>
      </p:pic>
      <p:sp>
        <p:nvSpPr>
          <p:cNvPr id="6" name="ZoneTexte 5"/>
          <p:cNvSpPr txBox="1"/>
          <p:nvPr/>
        </p:nvSpPr>
        <p:spPr>
          <a:xfrm>
            <a:off x="6000760" y="3929066"/>
            <a:ext cx="642942" cy="369332"/>
          </a:xfrm>
          <a:prstGeom prst="rect">
            <a:avLst/>
          </a:prstGeom>
          <a:noFill/>
        </p:spPr>
        <p:txBody>
          <a:bodyPr wrap="square" rtlCol="0">
            <a:spAutoFit/>
          </a:bodyPr>
          <a:lstStyle/>
          <a:p>
            <a:r>
              <a:rPr lang="fr-FR" b="1" dirty="0" smtClean="0">
                <a:solidFill>
                  <a:srgbClr val="FF0000"/>
                </a:solidFill>
                <a:latin typeface="+mj-lt"/>
              </a:rPr>
              <a:t>27°</a:t>
            </a:r>
            <a:endParaRPr lang="fr-FR" b="1" dirty="0">
              <a:solidFill>
                <a:srgbClr val="FF0000"/>
              </a:solidFill>
              <a:latin typeface="+mj-lt"/>
            </a:endParaRPr>
          </a:p>
        </p:txBody>
      </p:sp>
      <p:sp>
        <p:nvSpPr>
          <p:cNvPr id="7" name="ZoneTexte 6"/>
          <p:cNvSpPr txBox="1"/>
          <p:nvPr/>
        </p:nvSpPr>
        <p:spPr>
          <a:xfrm>
            <a:off x="2500298" y="4500570"/>
            <a:ext cx="642942" cy="369332"/>
          </a:xfrm>
          <a:prstGeom prst="rect">
            <a:avLst/>
          </a:prstGeom>
          <a:noFill/>
        </p:spPr>
        <p:txBody>
          <a:bodyPr wrap="square" rtlCol="0">
            <a:spAutoFit/>
          </a:bodyPr>
          <a:lstStyle/>
          <a:p>
            <a:r>
              <a:rPr lang="fr-FR" b="1" dirty="0" smtClean="0">
                <a:solidFill>
                  <a:srgbClr val="FF0000"/>
                </a:solidFill>
                <a:latin typeface="+mj-lt"/>
              </a:rPr>
              <a:t>190</a:t>
            </a:r>
            <a:endParaRPr lang="fr-FR" b="1" dirty="0">
              <a:solidFill>
                <a:srgbClr val="FF0000"/>
              </a:solidFill>
              <a:latin typeface="+mj-lt"/>
            </a:endParaRPr>
          </a:p>
        </p:txBody>
      </p:sp>
      <p:sp>
        <p:nvSpPr>
          <p:cNvPr id="8" name="Rectangle 7"/>
          <p:cNvSpPr/>
          <p:nvPr/>
        </p:nvSpPr>
        <p:spPr>
          <a:xfrm>
            <a:off x="571472" y="714356"/>
            <a:ext cx="5753691" cy="584775"/>
          </a:xfrm>
          <a:prstGeom prst="rect">
            <a:avLst/>
          </a:prstGeom>
        </p:spPr>
        <p:txBody>
          <a:bodyPr wrap="none">
            <a:spAutoFit/>
          </a:bodyPr>
          <a:lstStyle/>
          <a:p>
            <a:pPr lvl="0" fontAlgn="base">
              <a:spcBef>
                <a:spcPct val="0"/>
              </a:spcBef>
              <a:spcAft>
                <a:spcPts val="1000"/>
              </a:spcAft>
            </a:pPr>
            <a:r>
              <a:rPr lang="fr-FR" sz="3200" dirty="0" smtClean="0">
                <a:solidFill>
                  <a:schemeClr val="bg1"/>
                </a:solidFill>
                <a:latin typeface="Calibri" pitchFamily="34" charset="0"/>
              </a:rPr>
              <a:t>Réaliser (partiellement) le châssis</a:t>
            </a:r>
            <a:endParaRPr lang="fr-FR" sz="3200" dirty="0" smtClean="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hassis2.jpg"/>
          <p:cNvPicPr>
            <a:picLocks noChangeAspect="1"/>
          </p:cNvPicPr>
          <p:nvPr/>
        </p:nvPicPr>
        <p:blipFill>
          <a:blip r:embed="rId2" cstate="print"/>
          <a:stretch>
            <a:fillRect/>
          </a:stretch>
        </p:blipFill>
        <p:spPr>
          <a:xfrm>
            <a:off x="5214942" y="2555016"/>
            <a:ext cx="3286148" cy="1817790"/>
          </a:xfrm>
          <a:prstGeom prst="rect">
            <a:avLst/>
          </a:prstGeom>
        </p:spPr>
      </p:pic>
      <p:pic>
        <p:nvPicPr>
          <p:cNvPr id="5" name="Image 4" descr="chassis3.jpg"/>
          <p:cNvPicPr>
            <a:picLocks noChangeAspect="1"/>
          </p:cNvPicPr>
          <p:nvPr/>
        </p:nvPicPr>
        <p:blipFill>
          <a:blip r:embed="rId3" cstate="print"/>
          <a:stretch>
            <a:fillRect/>
          </a:stretch>
        </p:blipFill>
        <p:spPr>
          <a:xfrm>
            <a:off x="357158" y="4714884"/>
            <a:ext cx="2286016" cy="1737786"/>
          </a:xfrm>
          <a:prstGeom prst="rect">
            <a:avLst/>
          </a:prstGeom>
        </p:spPr>
      </p:pic>
      <p:pic>
        <p:nvPicPr>
          <p:cNvPr id="6" name="Image 5" descr="chassis4.jpg"/>
          <p:cNvPicPr>
            <a:picLocks noChangeAspect="1"/>
          </p:cNvPicPr>
          <p:nvPr/>
        </p:nvPicPr>
        <p:blipFill>
          <a:blip r:embed="rId4" cstate="print"/>
          <a:stretch>
            <a:fillRect/>
          </a:stretch>
        </p:blipFill>
        <p:spPr>
          <a:xfrm>
            <a:off x="3071802" y="4929198"/>
            <a:ext cx="2928958" cy="1334789"/>
          </a:xfrm>
          <a:prstGeom prst="rect">
            <a:avLst/>
          </a:prstGeom>
        </p:spPr>
      </p:pic>
      <p:pic>
        <p:nvPicPr>
          <p:cNvPr id="7" name="Image 6" descr="chassis6.jpg"/>
          <p:cNvPicPr>
            <a:picLocks noChangeAspect="1"/>
          </p:cNvPicPr>
          <p:nvPr/>
        </p:nvPicPr>
        <p:blipFill>
          <a:blip r:embed="rId5" cstate="print"/>
          <a:stretch>
            <a:fillRect/>
          </a:stretch>
        </p:blipFill>
        <p:spPr>
          <a:xfrm>
            <a:off x="6357950" y="4572008"/>
            <a:ext cx="2286016" cy="1962384"/>
          </a:xfrm>
          <a:prstGeom prst="rect">
            <a:avLst/>
          </a:prstGeom>
        </p:spPr>
      </p:pic>
      <p:pic>
        <p:nvPicPr>
          <p:cNvPr id="8" name="Image 7" descr="Chassis1.jpg"/>
          <p:cNvPicPr>
            <a:picLocks noChangeAspect="1"/>
          </p:cNvPicPr>
          <p:nvPr/>
        </p:nvPicPr>
        <p:blipFill>
          <a:blip r:embed="rId6" cstate="print"/>
          <a:stretch>
            <a:fillRect/>
          </a:stretch>
        </p:blipFill>
        <p:spPr>
          <a:xfrm>
            <a:off x="857224" y="2357430"/>
            <a:ext cx="2928958" cy="2000423"/>
          </a:xfrm>
          <a:prstGeom prst="rect">
            <a:avLst/>
          </a:prstGeom>
        </p:spPr>
      </p:pic>
      <p:sp>
        <p:nvSpPr>
          <p:cNvPr id="18433" name="Rectangle 1"/>
          <p:cNvSpPr>
            <a:spLocks noChangeArrowheads="1"/>
          </p:cNvSpPr>
          <p:nvPr/>
        </p:nvSpPr>
        <p:spPr bwMode="auto">
          <a:xfrm>
            <a:off x="214282" y="726921"/>
            <a:ext cx="8286808"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L'épaisseur de la tôle sera définie dans le contexte</a:t>
            </a:r>
            <a:r>
              <a:rPr kumimoji="0" lang="fr-FR" sz="16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ainsi que les formes non fonctionnelles et les espaces libres de matière</a:t>
            </a:r>
            <a:endParaRPr kumimoji="0" lang="fr-FR"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Sauvegarder</a:t>
            </a: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le châssis en tôle avec le nom : </a:t>
            </a:r>
            <a:r>
              <a:rPr kumimoji="0" lang="fr-FR"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Châssis </a:t>
            </a:r>
            <a:r>
              <a:rPr kumimoji="0" lang="fr-FR" sz="1200" b="0"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tôle.SLDPRT</a:t>
            </a:r>
            <a:endParaRPr kumimoji="0" lang="fr-FR" sz="1800" b="0" i="0" u="none" strike="noStrike" cap="none" normalizeH="0" baseline="0" dirty="0" smtClean="0">
              <a:ln>
                <a:noFill/>
              </a:ln>
              <a:solidFill>
                <a:schemeClr val="tx1"/>
              </a:solidFill>
              <a:effectLst/>
              <a:latin typeface="Arial" pitchFamily="34" charset="0"/>
            </a:endParaRPr>
          </a:p>
        </p:txBody>
      </p:sp>
      <p:sp>
        <p:nvSpPr>
          <p:cNvPr id="10" name="ZoneTexte 9"/>
          <p:cNvSpPr txBox="1"/>
          <p:nvPr/>
        </p:nvSpPr>
        <p:spPr>
          <a:xfrm>
            <a:off x="357158" y="1785926"/>
            <a:ext cx="2714644" cy="461665"/>
          </a:xfrm>
          <a:prstGeom prst="rect">
            <a:avLst/>
          </a:prstGeom>
          <a:noFill/>
          <a:ln>
            <a:solidFill>
              <a:srgbClr val="FF0000"/>
            </a:solidFill>
          </a:ln>
        </p:spPr>
        <p:txBody>
          <a:bodyPr wrap="square" rtlCol="0">
            <a:spAutoFit/>
          </a:bodyPr>
          <a:lstStyle/>
          <a:p>
            <a:pPr lvl="0" eaLnBrk="0" fontAlgn="base" hangingPunct="0">
              <a:spcBef>
                <a:spcPct val="0"/>
              </a:spcBef>
              <a:spcAft>
                <a:spcPct val="0"/>
              </a:spcAft>
            </a:pPr>
            <a:r>
              <a:rPr lang="fr-FR" sz="1200" dirty="0" smtClean="0">
                <a:latin typeface="Arial" pitchFamily="34" charset="0"/>
                <a:ea typeface="Times New Roman" pitchFamily="18" charset="0"/>
                <a:cs typeface="Times New Roman" pitchFamily="18" charset="0"/>
              </a:rPr>
              <a:t>côte à déterminer après avoir réalisé</a:t>
            </a:r>
          </a:p>
          <a:p>
            <a:pPr lvl="0" eaLnBrk="0" fontAlgn="base" hangingPunct="0">
              <a:spcBef>
                <a:spcPct val="0"/>
              </a:spcBef>
              <a:spcAft>
                <a:spcPct val="0"/>
              </a:spcAft>
            </a:pPr>
            <a:r>
              <a:rPr lang="fr-FR" sz="1200" dirty="0" smtClean="0">
                <a:latin typeface="Arial" pitchFamily="34" charset="0"/>
                <a:ea typeface="Times New Roman" pitchFamily="18" charset="0"/>
                <a:cs typeface="Times New Roman" pitchFamily="18" charset="0"/>
              </a:rPr>
              <a:t> la liaison pivot avec les biellettes.</a:t>
            </a:r>
          </a:p>
        </p:txBody>
      </p:sp>
      <p:cxnSp>
        <p:nvCxnSpPr>
          <p:cNvPr id="12" name="Connecteur droit avec flèche 11"/>
          <p:cNvCxnSpPr/>
          <p:nvPr/>
        </p:nvCxnSpPr>
        <p:spPr>
          <a:xfrm rot="16200000" flipH="1">
            <a:off x="357158" y="2428868"/>
            <a:ext cx="857256" cy="5715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00496" y="2000240"/>
            <a:ext cx="4572000" cy="461665"/>
          </a:xfrm>
          <a:prstGeom prst="rect">
            <a:avLst/>
          </a:prstGeom>
        </p:spPr>
        <p:txBody>
          <a:bodyPr>
            <a:spAutoFit/>
          </a:bodyPr>
          <a:lstStyle/>
          <a:p>
            <a:r>
              <a:rPr lang="fr-FR" sz="1200" dirty="0" smtClean="0">
                <a:latin typeface="Arial" pitchFamily="34" charset="0"/>
                <a:ea typeface="Times New Roman" pitchFamily="18" charset="0"/>
                <a:cs typeface="Times New Roman" pitchFamily="18" charset="0"/>
              </a:rPr>
              <a:t>Fixer le châssis en tôle sur les 2 supports avant et arrière par 4 boulons (bibliothèque </a:t>
            </a:r>
            <a:r>
              <a:rPr lang="fr-FR" sz="1200" dirty="0" err="1" smtClean="0">
                <a:latin typeface="Arial" pitchFamily="34" charset="0"/>
                <a:ea typeface="Times New Roman" pitchFamily="18" charset="0"/>
                <a:cs typeface="Times New Roman" pitchFamily="18" charset="0"/>
              </a:rPr>
              <a:t>toolbox</a:t>
            </a:r>
            <a:r>
              <a:rPr lang="fr-FR" sz="1200" dirty="0" smtClean="0">
                <a:latin typeface="Arial" pitchFamily="34" charset="0"/>
                <a:ea typeface="Times New Roman" pitchFamily="18" charset="0"/>
                <a:cs typeface="Times New Roman" pitchFamily="18" charset="0"/>
              </a:rPr>
              <a:t>).</a:t>
            </a:r>
          </a:p>
        </p:txBody>
      </p:sp>
      <p:sp>
        <p:nvSpPr>
          <p:cNvPr id="14" name="Text Box 70"/>
          <p:cNvSpPr txBox="1">
            <a:spLocks noChangeArrowheads="1"/>
          </p:cNvSpPr>
          <p:nvPr/>
        </p:nvSpPr>
        <p:spPr bwMode="auto">
          <a:xfrm>
            <a:off x="6786578" y="285728"/>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rPr>
              <a:t>Tâche  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a:spLocks noGrp="1"/>
          </p:cNvSpPr>
          <p:nvPr>
            <p:ph type="subTitle" idx="1"/>
          </p:nvPr>
        </p:nvSpPr>
        <p:spPr>
          <a:xfrm>
            <a:off x="1857356" y="5643578"/>
            <a:ext cx="6072230" cy="428628"/>
          </a:xfrm>
        </p:spPr>
        <p:txBody>
          <a:bodyPr>
            <a:normAutofit/>
          </a:bodyPr>
          <a:lstStyle/>
          <a:p>
            <a:r>
              <a:rPr lang="fr-FR" sz="1600" b="1" dirty="0">
                <a:latin typeface="+mj-lt"/>
              </a:rPr>
              <a:t>Les éléments en bleu sont concernés par le modeleur volumique 3D.</a:t>
            </a:r>
            <a:endParaRPr lang="fr-FR" sz="1600" dirty="0">
              <a:latin typeface="+mj-lt"/>
            </a:endParaRPr>
          </a:p>
          <a:p>
            <a:endParaRPr lang="fr-FR" dirty="0"/>
          </a:p>
        </p:txBody>
      </p:sp>
      <p:pic>
        <p:nvPicPr>
          <p:cNvPr id="6" name="Image 5" descr="Sans titre.bmp"/>
          <p:cNvPicPr>
            <a:picLocks noChangeAspect="1"/>
          </p:cNvPicPr>
          <p:nvPr/>
        </p:nvPicPr>
        <p:blipFill>
          <a:blip r:embed="rId3" cstate="print"/>
          <a:stretch>
            <a:fillRect/>
          </a:stretch>
        </p:blipFill>
        <p:spPr>
          <a:xfrm>
            <a:off x="592083" y="413312"/>
            <a:ext cx="8032860" cy="5042592"/>
          </a:xfrm>
          <a:prstGeom prst="rect">
            <a:avLst/>
          </a:prstGeom>
        </p:spPr>
      </p:pic>
      <p:sp>
        <p:nvSpPr>
          <p:cNvPr id="4" name="Ellipse 3"/>
          <p:cNvSpPr/>
          <p:nvPr/>
        </p:nvSpPr>
        <p:spPr>
          <a:xfrm>
            <a:off x="928662" y="2786058"/>
            <a:ext cx="1285884" cy="7143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FF0000"/>
                </a:solidFill>
                <a:latin typeface="Arial" pitchFamily="34" charset="0"/>
                <a:cs typeface="Arial" pitchFamily="34" charset="0"/>
              </a:rPr>
              <a:t>Unité U 11</a:t>
            </a:r>
          </a:p>
          <a:p>
            <a:pPr algn="ctr"/>
            <a:r>
              <a:rPr lang="fr-FR" sz="1200" dirty="0" smtClean="0">
                <a:solidFill>
                  <a:srgbClr val="FF0000"/>
                </a:solidFill>
                <a:latin typeface="Arial" pitchFamily="34" charset="0"/>
                <a:cs typeface="Arial" pitchFamily="34" charset="0"/>
              </a:rPr>
              <a:t>EDPI</a:t>
            </a:r>
          </a:p>
          <a:p>
            <a:pPr algn="ctr"/>
            <a:r>
              <a:rPr lang="fr-FR" sz="1200" dirty="0" smtClean="0">
                <a:solidFill>
                  <a:srgbClr val="FF0000"/>
                </a:solidFill>
                <a:latin typeface="Arial" pitchFamily="34" charset="0"/>
                <a:cs typeface="Arial" pitchFamily="34" charset="0"/>
              </a:rPr>
              <a:t>CCF</a:t>
            </a:r>
            <a:endParaRPr lang="fr-FR" sz="1200" dirty="0">
              <a:solidFill>
                <a:srgbClr val="FF0000"/>
              </a:solidFill>
              <a:latin typeface="Arial" pitchFamily="34" charset="0"/>
              <a:cs typeface="Arial" pitchFamily="34" charset="0"/>
            </a:endParaRPr>
          </a:p>
        </p:txBody>
      </p:sp>
      <p:sp>
        <p:nvSpPr>
          <p:cNvPr id="7" name="Ellipse 6"/>
          <p:cNvSpPr/>
          <p:nvPr/>
        </p:nvSpPr>
        <p:spPr>
          <a:xfrm>
            <a:off x="4786314" y="2786058"/>
            <a:ext cx="1285884" cy="71438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FF0000"/>
                </a:solidFill>
                <a:latin typeface="Arial" pitchFamily="34" charset="0"/>
                <a:cs typeface="Arial" pitchFamily="34" charset="0"/>
              </a:rPr>
              <a:t>Unité U 34</a:t>
            </a:r>
          </a:p>
          <a:p>
            <a:pPr algn="ctr"/>
            <a:r>
              <a:rPr lang="fr-FR" sz="1200" dirty="0" smtClean="0">
                <a:solidFill>
                  <a:srgbClr val="FF0000"/>
                </a:solidFill>
                <a:latin typeface="Arial" pitchFamily="34" charset="0"/>
                <a:cs typeface="Arial" pitchFamily="34" charset="0"/>
              </a:rPr>
              <a:t>EDPI</a:t>
            </a:r>
          </a:p>
          <a:p>
            <a:pPr algn="ctr"/>
            <a:r>
              <a:rPr lang="fr-FR" sz="1200" dirty="0" smtClean="0">
                <a:solidFill>
                  <a:srgbClr val="FF0000"/>
                </a:solidFill>
                <a:latin typeface="Arial" pitchFamily="34" charset="0"/>
                <a:cs typeface="Arial" pitchFamily="34" charset="0"/>
              </a:rPr>
              <a:t>CCF</a:t>
            </a:r>
            <a:endParaRPr lang="fr-FR" sz="1200" dirty="0">
              <a:solidFill>
                <a:srgbClr val="FF0000"/>
              </a:solidFill>
              <a:latin typeface="Arial" pitchFamily="34" charset="0"/>
              <a:cs typeface="Arial" pitchFamily="34" charset="0"/>
            </a:endParaRPr>
          </a:p>
        </p:txBody>
      </p:sp>
      <p:sp>
        <p:nvSpPr>
          <p:cNvPr id="8" name="Ellipse 7"/>
          <p:cNvSpPr/>
          <p:nvPr/>
        </p:nvSpPr>
        <p:spPr>
          <a:xfrm>
            <a:off x="7143768" y="1643050"/>
            <a:ext cx="1285884" cy="7143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FF0000"/>
                </a:solidFill>
                <a:latin typeface="Arial" pitchFamily="34" charset="0"/>
                <a:cs typeface="Arial" pitchFamily="34" charset="0"/>
              </a:rPr>
              <a:t>Unité U 32</a:t>
            </a:r>
          </a:p>
          <a:p>
            <a:pPr algn="ctr"/>
            <a:r>
              <a:rPr lang="fr-FR" sz="1200" dirty="0" smtClean="0">
                <a:solidFill>
                  <a:srgbClr val="FF0000"/>
                </a:solidFill>
                <a:latin typeface="Arial" pitchFamily="34" charset="0"/>
                <a:cs typeface="Arial" pitchFamily="34" charset="0"/>
              </a:rPr>
              <a:t>EDPI</a:t>
            </a:r>
          </a:p>
          <a:p>
            <a:pPr algn="ctr"/>
            <a:r>
              <a:rPr lang="fr-FR" sz="1200" dirty="0" smtClean="0">
                <a:solidFill>
                  <a:srgbClr val="FF0000"/>
                </a:solidFill>
                <a:latin typeface="Arial" pitchFamily="34" charset="0"/>
                <a:cs typeface="Arial" pitchFamily="34" charset="0"/>
              </a:rPr>
              <a:t>CCF</a:t>
            </a:r>
            <a:endParaRPr lang="fr-FR" sz="1200" dirty="0">
              <a:solidFill>
                <a:srgbClr val="FF0000"/>
              </a:solidFill>
              <a:latin typeface="Arial" pitchFamily="34" charset="0"/>
              <a:cs typeface="Arial" pitchFamily="34" charset="0"/>
            </a:endParaRPr>
          </a:p>
        </p:txBody>
      </p:sp>
      <p:sp>
        <p:nvSpPr>
          <p:cNvPr id="9" name="Ellipse 8"/>
          <p:cNvSpPr/>
          <p:nvPr/>
        </p:nvSpPr>
        <p:spPr>
          <a:xfrm>
            <a:off x="6215074" y="3714752"/>
            <a:ext cx="1285884" cy="7143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FF0000"/>
                </a:solidFill>
                <a:latin typeface="Arial" pitchFamily="34" charset="0"/>
                <a:cs typeface="Arial" pitchFamily="34" charset="0"/>
              </a:rPr>
              <a:t>Unité U 33</a:t>
            </a:r>
          </a:p>
          <a:p>
            <a:pPr algn="ctr"/>
            <a:r>
              <a:rPr lang="fr-FR" sz="1200" dirty="0" smtClean="0">
                <a:solidFill>
                  <a:srgbClr val="FF0000"/>
                </a:solidFill>
                <a:latin typeface="Arial" pitchFamily="34" charset="0"/>
                <a:cs typeface="Arial" pitchFamily="34" charset="0"/>
              </a:rPr>
              <a:t>EDPI</a:t>
            </a:r>
          </a:p>
          <a:p>
            <a:pPr algn="ctr"/>
            <a:r>
              <a:rPr lang="fr-FR" sz="1200" dirty="0" smtClean="0">
                <a:solidFill>
                  <a:srgbClr val="FF0000"/>
                </a:solidFill>
                <a:latin typeface="Arial" pitchFamily="34" charset="0"/>
                <a:cs typeface="Arial" pitchFamily="34" charset="0"/>
              </a:rPr>
              <a:t>CCF</a:t>
            </a:r>
            <a:endParaRPr lang="fr-FR" sz="1200" dirty="0">
              <a:solidFill>
                <a:srgbClr val="FF0000"/>
              </a:solidFill>
              <a:latin typeface="Arial" pitchFamily="34" charset="0"/>
              <a:cs typeface="Arial" pitchFamily="34" charset="0"/>
            </a:endParaRPr>
          </a:p>
        </p:txBody>
      </p:sp>
      <p:sp>
        <p:nvSpPr>
          <p:cNvPr id="10" name="Ellipse 9"/>
          <p:cNvSpPr/>
          <p:nvPr/>
        </p:nvSpPr>
        <p:spPr>
          <a:xfrm>
            <a:off x="2786050" y="1785926"/>
            <a:ext cx="1285884" cy="7143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FF0000"/>
                </a:solidFill>
                <a:latin typeface="Arial" pitchFamily="34" charset="0"/>
                <a:cs typeface="Arial" pitchFamily="34" charset="0"/>
              </a:rPr>
              <a:t>Unité U 2</a:t>
            </a:r>
          </a:p>
          <a:p>
            <a:pPr algn="ctr"/>
            <a:r>
              <a:rPr lang="fr-FR" sz="1200" dirty="0" smtClean="0">
                <a:solidFill>
                  <a:srgbClr val="FF0000"/>
                </a:solidFill>
                <a:latin typeface="Arial" pitchFamily="34" charset="0"/>
                <a:cs typeface="Arial" pitchFamily="34" charset="0"/>
              </a:rPr>
              <a:t>EDPI</a:t>
            </a:r>
          </a:p>
          <a:p>
            <a:pPr algn="ctr"/>
            <a:r>
              <a:rPr lang="fr-FR" sz="1200" dirty="0" smtClean="0">
                <a:solidFill>
                  <a:srgbClr val="FF0000"/>
                </a:solidFill>
                <a:latin typeface="Arial" pitchFamily="34" charset="0"/>
                <a:cs typeface="Arial" pitchFamily="34" charset="0"/>
              </a:rPr>
              <a:t>Ponctuelle</a:t>
            </a:r>
            <a:endParaRPr lang="fr-FR" sz="1200" dirty="0">
              <a:solidFill>
                <a:srgbClr val="FF0000"/>
              </a:solidFill>
              <a:latin typeface="Arial" pitchFamily="34" charset="0"/>
              <a:cs typeface="Arial" pitchFamily="34" charset="0"/>
            </a:endParaRPr>
          </a:p>
        </p:txBody>
      </p:sp>
      <p:cxnSp>
        <p:nvCxnSpPr>
          <p:cNvPr id="11" name="Connecteur droit avec flèche 10"/>
          <p:cNvCxnSpPr/>
          <p:nvPr/>
        </p:nvCxnSpPr>
        <p:spPr>
          <a:xfrm rot="5400000">
            <a:off x="2143108" y="2285992"/>
            <a:ext cx="714380" cy="714380"/>
          </a:xfrm>
          <a:prstGeom prst="straightConnector1">
            <a:avLst/>
          </a:prstGeom>
          <a:ln w="25400">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6000760" y="2143116"/>
            <a:ext cx="1214446" cy="857256"/>
          </a:xfrm>
          <a:prstGeom prst="straightConnector1">
            <a:avLst/>
          </a:prstGeom>
          <a:ln w="25400">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endCxn id="9" idx="1"/>
          </p:cNvCxnSpPr>
          <p:nvPr/>
        </p:nvCxnSpPr>
        <p:spPr>
          <a:xfrm>
            <a:off x="5929322" y="3357562"/>
            <a:ext cx="474065" cy="461808"/>
          </a:xfrm>
          <a:prstGeom prst="straightConnector1">
            <a:avLst/>
          </a:prstGeom>
          <a:ln w="25400">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6200000" flipH="1">
            <a:off x="4071934" y="2214554"/>
            <a:ext cx="785818" cy="785818"/>
          </a:xfrm>
          <a:prstGeom prst="straightConnector1">
            <a:avLst/>
          </a:prstGeom>
          <a:ln w="25400">
            <a:headEnd w="lg" len="lg"/>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èche en arc 26"/>
          <p:cNvSpPr/>
          <p:nvPr/>
        </p:nvSpPr>
        <p:spPr>
          <a:xfrm rot="7167506">
            <a:off x="7386911" y="2687854"/>
            <a:ext cx="857256" cy="73066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6385" name="Group 1"/>
          <p:cNvGrpSpPr>
            <a:grpSpLocks/>
          </p:cNvGrpSpPr>
          <p:nvPr/>
        </p:nvGrpSpPr>
        <p:grpSpPr bwMode="auto">
          <a:xfrm>
            <a:off x="1214414" y="428604"/>
            <a:ext cx="6715172" cy="3929090"/>
            <a:chOff x="1805" y="2280"/>
            <a:chExt cx="8442" cy="3947"/>
          </a:xfrm>
        </p:grpSpPr>
        <p:sp>
          <p:nvSpPr>
            <p:cNvPr id="16386" name="Rectangle 2"/>
            <p:cNvSpPr>
              <a:spLocks noChangeArrowheads="1"/>
            </p:cNvSpPr>
            <p:nvPr/>
          </p:nvSpPr>
          <p:spPr bwMode="auto">
            <a:xfrm>
              <a:off x="7562" y="2581"/>
              <a:ext cx="2247" cy="3254"/>
            </a:xfrm>
            <a:prstGeom prst="rect">
              <a:avLst/>
            </a:prstGeom>
            <a:solidFill>
              <a:srgbClr val="DDDD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7" name="Line 3"/>
            <p:cNvSpPr>
              <a:spLocks noChangeShapeType="1"/>
            </p:cNvSpPr>
            <p:nvPr/>
          </p:nvSpPr>
          <p:spPr bwMode="auto">
            <a:xfrm>
              <a:off x="4936" y="2954"/>
              <a:ext cx="5" cy="10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8" name="Line 4"/>
            <p:cNvSpPr>
              <a:spLocks noChangeShapeType="1"/>
            </p:cNvSpPr>
            <p:nvPr/>
          </p:nvSpPr>
          <p:spPr bwMode="auto">
            <a:xfrm>
              <a:off x="4942" y="2953"/>
              <a:ext cx="329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9" name="Line 5"/>
            <p:cNvSpPr>
              <a:spLocks noChangeShapeType="1"/>
            </p:cNvSpPr>
            <p:nvPr/>
          </p:nvSpPr>
          <p:spPr bwMode="auto">
            <a:xfrm>
              <a:off x="4927" y="5044"/>
              <a:ext cx="3323" cy="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0" name="Text Box 6"/>
            <p:cNvSpPr txBox="1">
              <a:spLocks noChangeArrowheads="1"/>
            </p:cNvSpPr>
            <p:nvPr/>
          </p:nvSpPr>
          <p:spPr bwMode="auto">
            <a:xfrm>
              <a:off x="5687" y="2678"/>
              <a:ext cx="1645" cy="874"/>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Amortir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mouvement</a:t>
              </a:r>
              <a:endParaRPr kumimoji="0" lang="fr-FR" sz="1800" b="0" i="0" u="none" strike="noStrike" cap="none" normalizeH="0" baseline="0" smtClean="0">
                <a:ln>
                  <a:noFill/>
                </a:ln>
                <a:solidFill>
                  <a:schemeClr val="bg1"/>
                </a:solidFill>
                <a:effectLst/>
                <a:latin typeface="Arial" pitchFamily="34" charset="0"/>
              </a:endParaRPr>
            </a:p>
          </p:txBody>
        </p:sp>
        <p:sp>
          <p:nvSpPr>
            <p:cNvPr id="16391" name="Text Box 7"/>
            <p:cNvSpPr txBox="1">
              <a:spLocks noChangeArrowheads="1"/>
            </p:cNvSpPr>
            <p:nvPr/>
          </p:nvSpPr>
          <p:spPr bwMode="auto">
            <a:xfrm>
              <a:off x="5702" y="4774"/>
              <a:ext cx="1646" cy="876"/>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Créer du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frottement dans la liaison</a:t>
              </a:r>
              <a:endParaRPr kumimoji="0" lang="fr-FR" sz="1800" b="0" i="0" u="none" strike="noStrike" cap="none" normalizeH="0" baseline="0" smtClean="0">
                <a:ln>
                  <a:noFill/>
                </a:ln>
                <a:solidFill>
                  <a:schemeClr val="bg1"/>
                </a:solidFill>
                <a:effectLst/>
                <a:latin typeface="Arial" pitchFamily="34" charset="0"/>
              </a:endParaRPr>
            </a:p>
          </p:txBody>
        </p:sp>
        <p:sp>
          <p:nvSpPr>
            <p:cNvPr id="16392" name="Text Box 8"/>
            <p:cNvSpPr txBox="1">
              <a:spLocks noChangeArrowheads="1"/>
            </p:cNvSpPr>
            <p:nvPr/>
          </p:nvSpPr>
          <p:spPr bwMode="auto">
            <a:xfrm>
              <a:off x="7648" y="4805"/>
              <a:ext cx="2103" cy="816"/>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Système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de friction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précontraint</a:t>
              </a:r>
              <a:endParaRPr kumimoji="0" lang="fr-FR" sz="1800" b="0" i="0" u="none" strike="noStrike" cap="none" normalizeH="0" baseline="0" smtClean="0">
                <a:ln>
                  <a:noFill/>
                </a:ln>
                <a:solidFill>
                  <a:schemeClr val="bg1"/>
                </a:solidFill>
                <a:effectLst/>
                <a:latin typeface="Arial" pitchFamily="34" charset="0"/>
              </a:endParaRPr>
            </a:p>
          </p:txBody>
        </p:sp>
        <p:sp>
          <p:nvSpPr>
            <p:cNvPr id="16393" name="Text Box 9"/>
            <p:cNvSpPr txBox="1">
              <a:spLocks noChangeArrowheads="1"/>
            </p:cNvSpPr>
            <p:nvPr/>
          </p:nvSpPr>
          <p:spPr bwMode="auto">
            <a:xfrm>
              <a:off x="7633" y="2678"/>
              <a:ext cx="2102" cy="885"/>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Frein de direction (élément standard de moto de course)</a:t>
              </a:r>
              <a:endParaRPr kumimoji="0" lang="fr-FR" sz="1800" b="0" i="0" u="none" strike="noStrike" cap="none" normalizeH="0" baseline="0" smtClean="0">
                <a:ln>
                  <a:noFill/>
                </a:ln>
                <a:solidFill>
                  <a:schemeClr val="bg1"/>
                </a:solidFill>
                <a:effectLst/>
                <a:latin typeface="Arial" pitchFamily="34" charset="0"/>
              </a:endParaRPr>
            </a:p>
          </p:txBody>
        </p:sp>
        <p:sp>
          <p:nvSpPr>
            <p:cNvPr id="16394" name="Text Box 10"/>
            <p:cNvSpPr txBox="1">
              <a:spLocks noChangeArrowheads="1"/>
            </p:cNvSpPr>
            <p:nvPr/>
          </p:nvSpPr>
          <p:spPr bwMode="auto">
            <a:xfrm>
              <a:off x="2510" y="3818"/>
              <a:ext cx="2103" cy="5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Diminuer le louvoiement</a:t>
              </a:r>
              <a:endParaRPr kumimoji="0" lang="fr-FR" sz="1800" b="0" i="0" u="none" strike="noStrike" cap="none" normalizeH="0" baseline="0" smtClean="0">
                <a:ln>
                  <a:noFill/>
                </a:ln>
                <a:solidFill>
                  <a:schemeClr val="bg1"/>
                </a:solidFill>
                <a:effectLst/>
                <a:latin typeface="Arial" pitchFamily="34" charset="0"/>
              </a:endParaRPr>
            </a:p>
          </p:txBody>
        </p:sp>
        <p:sp>
          <p:nvSpPr>
            <p:cNvPr id="16395" name="Line 11"/>
            <p:cNvSpPr>
              <a:spLocks noChangeShapeType="1"/>
            </p:cNvSpPr>
            <p:nvPr/>
          </p:nvSpPr>
          <p:spPr bwMode="auto">
            <a:xfrm>
              <a:off x="4612" y="4306"/>
              <a:ext cx="30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6" name="Line 12"/>
            <p:cNvSpPr>
              <a:spLocks noChangeShapeType="1"/>
            </p:cNvSpPr>
            <p:nvPr/>
          </p:nvSpPr>
          <p:spPr bwMode="auto">
            <a:xfrm>
              <a:off x="4932" y="4290"/>
              <a:ext cx="1" cy="74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7" name="Line 13"/>
            <p:cNvSpPr>
              <a:spLocks noChangeShapeType="1"/>
            </p:cNvSpPr>
            <p:nvPr/>
          </p:nvSpPr>
          <p:spPr bwMode="auto">
            <a:xfrm>
              <a:off x="4619" y="3966"/>
              <a:ext cx="30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8" name="Text Box 14"/>
            <p:cNvSpPr txBox="1">
              <a:spLocks noChangeArrowheads="1"/>
            </p:cNvSpPr>
            <p:nvPr/>
          </p:nvSpPr>
          <p:spPr bwMode="auto">
            <a:xfrm>
              <a:off x="5235" y="2678"/>
              <a:ext cx="452" cy="874"/>
            </a:xfrm>
            <a:prstGeom prst="rect">
              <a:avLst/>
            </a:prstGeom>
            <a:solidFill>
              <a:srgbClr val="FFFFFF"/>
            </a:solidFill>
            <a:ln w="9525">
              <a:solidFill>
                <a:srgbClr val="000000"/>
              </a:solidFill>
              <a:miter lim="800000"/>
              <a:headEnd/>
              <a:tailEnd/>
            </a:ln>
          </p:spPr>
          <p:txBody>
            <a:bodyPr vert="horz" wrap="square" lIns="7200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FT1</a:t>
              </a:r>
              <a:endParaRPr kumimoji="0" lang="fr-FR" sz="1800" b="0" i="0" u="none" strike="noStrike" cap="none" normalizeH="0" baseline="0" smtClean="0">
                <a:ln>
                  <a:noFill/>
                </a:ln>
                <a:solidFill>
                  <a:schemeClr val="bg1"/>
                </a:solidFill>
                <a:effectLst/>
                <a:latin typeface="Arial" pitchFamily="34" charset="0"/>
              </a:endParaRPr>
            </a:p>
          </p:txBody>
        </p:sp>
        <p:sp>
          <p:nvSpPr>
            <p:cNvPr id="16399" name="Text Box 15"/>
            <p:cNvSpPr txBox="1">
              <a:spLocks noChangeArrowheads="1"/>
            </p:cNvSpPr>
            <p:nvPr/>
          </p:nvSpPr>
          <p:spPr bwMode="auto">
            <a:xfrm>
              <a:off x="5252" y="4774"/>
              <a:ext cx="450" cy="876"/>
            </a:xfrm>
            <a:prstGeom prst="rect">
              <a:avLst/>
            </a:prstGeom>
            <a:solidFill>
              <a:srgbClr val="FFFFFF"/>
            </a:solidFill>
            <a:ln w="9525">
              <a:solidFill>
                <a:srgbClr val="000000"/>
              </a:solidFill>
              <a:miter lim="800000"/>
              <a:headEnd/>
              <a:tailEnd/>
            </a:ln>
          </p:spPr>
          <p:txBody>
            <a:bodyPr vert="horz" wrap="square" lIns="7200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FT2</a:t>
              </a:r>
              <a:endParaRPr kumimoji="0" lang="fr-FR" sz="1800" b="0" i="0" u="none" strike="noStrike" cap="none" normalizeH="0" baseline="0" smtClean="0">
                <a:ln>
                  <a:noFill/>
                </a:ln>
                <a:solidFill>
                  <a:schemeClr val="bg1"/>
                </a:solidFill>
                <a:effectLst/>
                <a:latin typeface="Arial" pitchFamily="34" charset="0"/>
              </a:endParaRPr>
            </a:p>
          </p:txBody>
        </p:sp>
        <p:sp>
          <p:nvSpPr>
            <p:cNvPr id="16400" name="Oval 16"/>
            <p:cNvSpPr>
              <a:spLocks noChangeArrowheads="1"/>
            </p:cNvSpPr>
            <p:nvPr/>
          </p:nvSpPr>
          <p:spPr bwMode="auto">
            <a:xfrm>
              <a:off x="4800" y="4393"/>
              <a:ext cx="5447" cy="1684"/>
            </a:xfrm>
            <a:prstGeom prst="ellips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1" name="Oval 17"/>
            <p:cNvSpPr>
              <a:spLocks noChangeArrowheads="1"/>
            </p:cNvSpPr>
            <p:nvPr/>
          </p:nvSpPr>
          <p:spPr bwMode="auto">
            <a:xfrm>
              <a:off x="4731" y="2280"/>
              <a:ext cx="5446" cy="1684"/>
            </a:xfrm>
            <a:prstGeom prst="ellips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2" name="Text Box 18"/>
            <p:cNvSpPr txBox="1">
              <a:spLocks noChangeArrowheads="1"/>
            </p:cNvSpPr>
            <p:nvPr/>
          </p:nvSpPr>
          <p:spPr bwMode="auto">
            <a:xfrm>
              <a:off x="2262" y="5579"/>
              <a:ext cx="2297" cy="64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Système existant sur le nouveau modèle</a:t>
              </a:r>
              <a:endParaRPr kumimoji="0" lang="fr-FR" sz="1800" b="0" i="0" u="none" strike="noStrike" cap="none" normalizeH="0" baseline="0" dirty="0" smtClean="0">
                <a:ln>
                  <a:noFill/>
                </a:ln>
                <a:solidFill>
                  <a:schemeClr val="bg1"/>
                </a:solidFill>
                <a:effectLst/>
                <a:latin typeface="Arial" pitchFamily="34" charset="0"/>
              </a:endParaRPr>
            </a:p>
          </p:txBody>
        </p:sp>
        <p:sp>
          <p:nvSpPr>
            <p:cNvPr id="16403" name="Text Box 19"/>
            <p:cNvSpPr txBox="1">
              <a:spLocks noChangeArrowheads="1"/>
            </p:cNvSpPr>
            <p:nvPr/>
          </p:nvSpPr>
          <p:spPr bwMode="auto">
            <a:xfrm>
              <a:off x="1805" y="2513"/>
              <a:ext cx="2298" cy="661"/>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Modification à apporter</a:t>
              </a:r>
              <a:endParaRPr kumimoji="0" lang="fr-FR" sz="1800" b="0" i="0" u="none" strike="noStrike" cap="none" normalizeH="0" baseline="0" smtClean="0">
                <a:ln>
                  <a:noFill/>
                </a:ln>
                <a:solidFill>
                  <a:schemeClr val="bg1"/>
                </a:solidFill>
                <a:effectLst/>
                <a:latin typeface="Arial" pitchFamily="34" charset="0"/>
              </a:endParaRPr>
            </a:p>
          </p:txBody>
        </p:sp>
        <p:sp>
          <p:nvSpPr>
            <p:cNvPr id="16404" name="Line 20"/>
            <p:cNvSpPr>
              <a:spLocks noChangeShapeType="1"/>
            </p:cNvSpPr>
            <p:nvPr/>
          </p:nvSpPr>
          <p:spPr bwMode="auto">
            <a:xfrm flipV="1">
              <a:off x="4579" y="5518"/>
              <a:ext cx="368" cy="363"/>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5" name="Line 21"/>
            <p:cNvSpPr>
              <a:spLocks noChangeShapeType="1"/>
            </p:cNvSpPr>
            <p:nvPr/>
          </p:nvSpPr>
          <p:spPr bwMode="auto">
            <a:xfrm>
              <a:off x="4097" y="2824"/>
              <a:ext cx="634" cy="179"/>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30" name="ZoneTexte 29"/>
          <p:cNvSpPr txBox="1"/>
          <p:nvPr/>
        </p:nvSpPr>
        <p:spPr>
          <a:xfrm>
            <a:off x="285720" y="4549676"/>
            <a:ext cx="8501122" cy="1754326"/>
          </a:xfrm>
          <a:prstGeom prst="rect">
            <a:avLst/>
          </a:prstGeom>
          <a:noFill/>
        </p:spPr>
        <p:txBody>
          <a:bodyPr wrap="square" rtlCol="0">
            <a:spAutoFit/>
          </a:bodyPr>
          <a:lstStyle/>
          <a:p>
            <a:pPr algn="just"/>
            <a:r>
              <a:rPr lang="fr-FR" dirty="0" smtClean="0">
                <a:solidFill>
                  <a:schemeClr val="bg1"/>
                </a:solidFill>
                <a:latin typeface="+mj-lt"/>
              </a:rPr>
              <a:t>Pour atténuer le louvoiement, le Bureau d’Etude  a  prévu dans la liaison pivot CC’ un système de frottement : système de friction précontraint (disque de friction + rondelles ressort). Les enquêtes de satisfaction ont fait remonter au Bureau d’Etude que le problème de louvoiement, certes atténué, persistait encore à vitesse élevée. </a:t>
            </a:r>
          </a:p>
          <a:p>
            <a:pPr algn="just"/>
            <a:r>
              <a:rPr lang="fr-FR" sz="1600" b="1" dirty="0" smtClean="0">
                <a:latin typeface="+mj-lt"/>
              </a:rPr>
              <a:t>Le BE envisage donc d’ajouter, au nouveau modèle, un frein de direction. (tâche 12)</a:t>
            </a:r>
            <a:endParaRPr lang="fr-FR" b="1" dirty="0" smtClean="0">
              <a:latin typeface="+mj-lt"/>
            </a:endParaRPr>
          </a:p>
          <a:p>
            <a:endParaRPr lang="fr-FR" dirty="0"/>
          </a:p>
        </p:txBody>
      </p:sp>
      <p:sp>
        <p:nvSpPr>
          <p:cNvPr id="25" name="Ellipse 24"/>
          <p:cNvSpPr/>
          <p:nvPr/>
        </p:nvSpPr>
        <p:spPr>
          <a:xfrm>
            <a:off x="7358082" y="2285992"/>
            <a:ext cx="142876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 Box 4"/>
          <p:cNvSpPr txBox="1">
            <a:spLocks noChangeArrowheads="1"/>
          </p:cNvSpPr>
          <p:nvPr/>
        </p:nvSpPr>
        <p:spPr bwMode="auto">
          <a:xfrm>
            <a:off x="7500958" y="2500306"/>
            <a:ext cx="1192234" cy="357190"/>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chemeClr val="bg1"/>
                </a:solidFill>
                <a:latin typeface="+mj-lt"/>
              </a:rPr>
              <a:t>Tâche 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montage biellette1.jpg"/>
          <p:cNvPicPr>
            <a:picLocks noChangeAspect="1"/>
          </p:cNvPicPr>
          <p:nvPr/>
        </p:nvPicPr>
        <p:blipFill>
          <a:blip r:embed="rId2" cstate="print"/>
          <a:stretch>
            <a:fillRect/>
          </a:stretch>
        </p:blipFill>
        <p:spPr>
          <a:xfrm>
            <a:off x="5429256" y="4000504"/>
            <a:ext cx="3393870" cy="2214578"/>
          </a:xfrm>
          <a:prstGeom prst="rect">
            <a:avLst/>
          </a:prstGeom>
        </p:spPr>
      </p:pic>
      <p:pic>
        <p:nvPicPr>
          <p:cNvPr id="6" name="Image 5" descr="montage biellette2.jpg"/>
          <p:cNvPicPr>
            <a:picLocks noChangeAspect="1"/>
          </p:cNvPicPr>
          <p:nvPr/>
        </p:nvPicPr>
        <p:blipFill>
          <a:blip r:embed="rId3" cstate="print"/>
          <a:stretch>
            <a:fillRect/>
          </a:stretch>
        </p:blipFill>
        <p:spPr>
          <a:xfrm>
            <a:off x="214282" y="3000372"/>
            <a:ext cx="5004220" cy="2481317"/>
          </a:xfrm>
          <a:prstGeom prst="rect">
            <a:avLst/>
          </a:prstGeom>
        </p:spPr>
      </p:pic>
      <p:sp>
        <p:nvSpPr>
          <p:cNvPr id="7" name="Flèche courbée vers le haut 6"/>
          <p:cNvSpPr/>
          <p:nvPr/>
        </p:nvSpPr>
        <p:spPr>
          <a:xfrm rot="384599">
            <a:off x="2812949" y="5596561"/>
            <a:ext cx="3033505" cy="651731"/>
          </a:xfrm>
          <a:prstGeom prst="curvedUpArrow">
            <a:avLst>
              <a:gd name="adj1" fmla="val 25000"/>
              <a:gd name="adj2" fmla="val 50000"/>
              <a:gd name="adj3" fmla="val 3605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9" name="Image 8" descr="rondelle ressort.jpg"/>
          <p:cNvPicPr>
            <a:picLocks noChangeAspect="1"/>
          </p:cNvPicPr>
          <p:nvPr/>
        </p:nvPicPr>
        <p:blipFill>
          <a:blip r:embed="rId4" cstate="print"/>
          <a:srcRect r="2352" b="48758"/>
          <a:stretch>
            <a:fillRect/>
          </a:stretch>
        </p:blipFill>
        <p:spPr>
          <a:xfrm>
            <a:off x="4786314" y="2571744"/>
            <a:ext cx="1428760" cy="172140"/>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7143768" y="1571612"/>
            <a:ext cx="1785950" cy="686205"/>
          </a:xfrm>
          <a:prstGeom prst="rect">
            <a:avLst/>
          </a:prstGeom>
          <a:noFill/>
          <a:ln w="9525">
            <a:noFill/>
            <a:miter lim="800000"/>
            <a:headEnd/>
            <a:tailEnd/>
          </a:ln>
        </p:spPr>
      </p:pic>
      <p:sp>
        <p:nvSpPr>
          <p:cNvPr id="11" name="Ellipse 10"/>
          <p:cNvSpPr/>
          <p:nvPr/>
        </p:nvSpPr>
        <p:spPr>
          <a:xfrm>
            <a:off x="5500694" y="4286256"/>
            <a:ext cx="1214446" cy="1643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p:cNvPicPr>
            <a:picLocks noChangeAspect="1" noChangeArrowheads="1"/>
          </p:cNvPicPr>
          <p:nvPr/>
        </p:nvPicPr>
        <p:blipFill>
          <a:blip r:embed="rId6" cstate="print"/>
          <a:srcRect/>
          <a:stretch>
            <a:fillRect/>
          </a:stretch>
        </p:blipFill>
        <p:spPr bwMode="auto">
          <a:xfrm>
            <a:off x="6858016" y="2428868"/>
            <a:ext cx="1826025" cy="571504"/>
          </a:xfrm>
          <a:prstGeom prst="rect">
            <a:avLst/>
          </a:prstGeom>
          <a:noFill/>
          <a:ln w="9525">
            <a:noFill/>
            <a:miter lim="800000"/>
            <a:headEnd/>
            <a:tailEnd/>
          </a:ln>
        </p:spPr>
      </p:pic>
      <p:sp>
        <p:nvSpPr>
          <p:cNvPr id="14" name="ZoneTexte 13"/>
          <p:cNvSpPr txBox="1"/>
          <p:nvPr/>
        </p:nvSpPr>
        <p:spPr>
          <a:xfrm>
            <a:off x="5429256" y="3000372"/>
            <a:ext cx="3571900" cy="646331"/>
          </a:xfrm>
          <a:prstGeom prst="rect">
            <a:avLst/>
          </a:prstGeom>
          <a:noFill/>
        </p:spPr>
        <p:txBody>
          <a:bodyPr wrap="square" rtlCol="0">
            <a:spAutoFit/>
          </a:bodyPr>
          <a:lstStyle/>
          <a:p>
            <a:r>
              <a:rPr lang="fr-FR" dirty="0" smtClean="0">
                <a:latin typeface="+mj-lt"/>
              </a:rPr>
              <a:t>Les éléments standards sont pris dans la bibliothèque </a:t>
            </a:r>
            <a:r>
              <a:rPr lang="fr-FR" dirty="0" err="1" smtClean="0">
                <a:latin typeface="+mj-lt"/>
              </a:rPr>
              <a:t>Toolbox</a:t>
            </a:r>
            <a:endParaRPr lang="fr-FR" dirty="0">
              <a:latin typeface="+mj-lt"/>
            </a:endParaRPr>
          </a:p>
        </p:txBody>
      </p:sp>
      <p:sp>
        <p:nvSpPr>
          <p:cNvPr id="17" name="Rectangle 16"/>
          <p:cNvSpPr/>
          <p:nvPr/>
        </p:nvSpPr>
        <p:spPr>
          <a:xfrm>
            <a:off x="0" y="1571612"/>
            <a:ext cx="7143800" cy="646331"/>
          </a:xfrm>
          <a:prstGeom prst="rect">
            <a:avLst/>
          </a:prstGeom>
        </p:spPr>
        <p:txBody>
          <a:bodyPr wrap="square">
            <a:spAutoFit/>
          </a:bodyPr>
          <a:lstStyle/>
          <a:p>
            <a:pPr eaLnBrk="0" fontAlgn="base" hangingPunct="0">
              <a:spcBef>
                <a:spcPct val="0"/>
              </a:spcBef>
              <a:spcAft>
                <a:spcPct val="0"/>
              </a:spcAft>
            </a:pPr>
            <a:r>
              <a:rPr lang="fr-FR" dirty="0" smtClean="0">
                <a:latin typeface="+mj-lt"/>
              </a:rPr>
              <a:t>Monter les 2 biellettes</a:t>
            </a:r>
          </a:p>
          <a:p>
            <a:pPr lvl="0" eaLnBrk="0" fontAlgn="base" hangingPunct="0">
              <a:spcBef>
                <a:spcPct val="0"/>
              </a:spcBef>
              <a:spcAft>
                <a:spcPct val="0"/>
              </a:spcAft>
            </a:pPr>
            <a:r>
              <a:rPr lang="fr-FR" b="1" dirty="0" smtClean="0">
                <a:latin typeface="+mj-lt"/>
                <a:ea typeface="Times New Roman" pitchFamily="18" charset="0"/>
                <a:cs typeface="Times New Roman" pitchFamily="18" charset="0"/>
              </a:rPr>
              <a:t>Réaliser</a:t>
            </a:r>
            <a:r>
              <a:rPr lang="fr-FR" dirty="0" smtClean="0">
                <a:latin typeface="+mj-lt"/>
                <a:ea typeface="Times New Roman" pitchFamily="18" charset="0"/>
                <a:cs typeface="Times New Roman" pitchFamily="18" charset="0"/>
              </a:rPr>
              <a:t> la liaison pivot (CC') entre le châssis et les 2 biellettes.</a:t>
            </a:r>
            <a:endParaRPr lang="fr-FR" sz="2800" dirty="0" smtClean="0">
              <a:latin typeface="+mj-lt"/>
            </a:endParaRPr>
          </a:p>
        </p:txBody>
      </p:sp>
      <p:sp>
        <p:nvSpPr>
          <p:cNvPr id="2054" name="Rectangle 6"/>
          <p:cNvSpPr>
            <a:spLocks noChangeArrowheads="1"/>
          </p:cNvSpPr>
          <p:nvPr/>
        </p:nvSpPr>
        <p:spPr bwMode="auto">
          <a:xfrm>
            <a:off x="0" y="6000768"/>
            <a:ext cx="57150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fr-FR" b="1" i="0" u="none" strike="noStrike" cap="none" normalizeH="0" baseline="0" dirty="0" smtClean="0">
                <a:ln>
                  <a:noFill/>
                </a:ln>
                <a:solidFill>
                  <a:schemeClr val="tx1"/>
                </a:solidFill>
                <a:effectLst/>
                <a:latin typeface="+mj-lt"/>
                <a:ea typeface="Times New Roman" pitchFamily="18" charset="0"/>
                <a:cs typeface="Times New Roman" pitchFamily="18" charset="0"/>
              </a:rPr>
              <a:t>Rechercher</a:t>
            </a: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 la valeur de la côte B (voir tâche précédente)</a:t>
            </a:r>
            <a:endParaRPr kumimoji="0" lang="fr-FR"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 T</a:t>
            </a:r>
            <a:r>
              <a:rPr kumimoji="0" lang="fr-FR" b="1" i="0" u="none" strike="noStrike" cap="none" normalizeH="0" baseline="0" dirty="0" smtClean="0">
                <a:ln>
                  <a:noFill/>
                </a:ln>
                <a:solidFill>
                  <a:schemeClr val="tx1"/>
                </a:solidFill>
                <a:effectLst/>
                <a:latin typeface="+mj-lt"/>
                <a:ea typeface="Times New Roman" pitchFamily="18" charset="0"/>
                <a:cs typeface="Times New Roman" pitchFamily="18" charset="0"/>
              </a:rPr>
              <a:t>erminer</a:t>
            </a: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 la définition du châssis en tôle.</a:t>
            </a:r>
            <a:endParaRPr kumimoji="0" lang="fr-FR" sz="1800" b="0" i="0" u="none" strike="noStrike" cap="none" normalizeH="0" baseline="0" dirty="0" smtClean="0">
              <a:ln>
                <a:noFill/>
              </a:ln>
              <a:solidFill>
                <a:schemeClr val="tx1"/>
              </a:solidFill>
              <a:effectLst/>
              <a:latin typeface="Arial" pitchFamily="34" charset="0"/>
            </a:endParaRPr>
          </a:p>
        </p:txBody>
      </p:sp>
      <p:sp>
        <p:nvSpPr>
          <p:cNvPr id="19"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chemeClr val="bg1"/>
                </a:solidFill>
                <a:latin typeface="+mj-lt"/>
              </a:rPr>
              <a:t>Tâche 8</a:t>
            </a:r>
          </a:p>
        </p:txBody>
      </p:sp>
      <p:sp>
        <p:nvSpPr>
          <p:cNvPr id="21" name="Rectangle 20"/>
          <p:cNvSpPr/>
          <p:nvPr/>
        </p:nvSpPr>
        <p:spPr>
          <a:xfrm>
            <a:off x="214282" y="214290"/>
            <a:ext cx="6500858" cy="1077218"/>
          </a:xfrm>
          <a:prstGeom prst="rect">
            <a:avLst/>
          </a:prstGeom>
        </p:spPr>
        <p:txBody>
          <a:bodyPr wrap="square">
            <a:spAutoFit/>
          </a:bodyPr>
          <a:lstStyle/>
          <a:p>
            <a:pPr lvl="0" fontAlgn="base">
              <a:spcBef>
                <a:spcPct val="0"/>
              </a:spcBef>
              <a:spcAft>
                <a:spcPct val="0"/>
              </a:spcAft>
            </a:pPr>
            <a:r>
              <a:rPr lang="fr-FR" sz="3200" dirty="0" smtClean="0">
                <a:solidFill>
                  <a:schemeClr val="bg1"/>
                </a:solidFill>
                <a:latin typeface="+mj-lt"/>
                <a:ea typeface="Times New Roman" pitchFamily="18" charset="0"/>
                <a:cs typeface="Times New Roman" pitchFamily="18" charset="0"/>
              </a:rPr>
              <a:t>Mise en position et orientation </a:t>
            </a:r>
          </a:p>
          <a:p>
            <a:pPr lvl="0" fontAlgn="base">
              <a:spcBef>
                <a:spcPct val="0"/>
              </a:spcBef>
              <a:spcAft>
                <a:spcPct val="0"/>
              </a:spcAft>
            </a:pPr>
            <a:r>
              <a:rPr lang="fr-FR" sz="3200" dirty="0" smtClean="0">
                <a:solidFill>
                  <a:schemeClr val="bg1"/>
                </a:solidFill>
                <a:latin typeface="+mj-lt"/>
                <a:ea typeface="Times New Roman" pitchFamily="18" charset="0"/>
                <a:cs typeface="Times New Roman" pitchFamily="18" charset="0"/>
              </a:rPr>
              <a:t>de la remorque par rapport à la moto</a:t>
            </a:r>
            <a:endParaRPr lang="fr-FR" sz="3200"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9</a:t>
            </a:r>
          </a:p>
        </p:txBody>
      </p:sp>
      <p:sp>
        <p:nvSpPr>
          <p:cNvPr id="17409" name="Rectangle 1"/>
          <p:cNvSpPr>
            <a:spLocks noChangeArrowheads="1"/>
          </p:cNvSpPr>
          <p:nvPr/>
        </p:nvSpPr>
        <p:spPr bwMode="auto">
          <a:xfrm>
            <a:off x="357158" y="5072074"/>
            <a:ext cx="607219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dirty="0" smtClean="0">
                <a:latin typeface="+mj-lt"/>
                <a:ea typeface="Times New Roman" pitchFamily="18" charset="0"/>
                <a:cs typeface="Times New Roman" pitchFamily="18" charset="0"/>
              </a:rPr>
              <a:t>Réaliser la liaison pivot BB' entre la biellette et le tirant gauche.</a:t>
            </a:r>
          </a:p>
          <a:p>
            <a:pPr marL="0" marR="0" lvl="0" indent="0" algn="l" defTabSz="914400" rtl="0" eaLnBrk="0" fontAlgn="base" latinLnBrk="0" hangingPunct="0">
              <a:lnSpc>
                <a:spcPct val="100000"/>
              </a:lnSpc>
              <a:spcBef>
                <a:spcPct val="0"/>
              </a:spcBef>
              <a:spcAft>
                <a:spcPct val="0"/>
              </a:spcAft>
              <a:buClrTx/>
              <a:buSzTx/>
              <a:buFontTx/>
              <a:buNone/>
              <a:tabLst/>
            </a:pPr>
            <a:r>
              <a:rPr lang="fr-FR" sz="1200" i="1" dirty="0" smtClean="0">
                <a:latin typeface="+mj-lt"/>
                <a:ea typeface="Times New Roman" pitchFamily="18" charset="0"/>
                <a:cs typeface="Times New Roman" pitchFamily="18" charset="0"/>
              </a:rPr>
              <a:t>Même solution que pour la liaison pivot AA'.</a:t>
            </a:r>
          </a:p>
        </p:txBody>
      </p:sp>
      <p:pic>
        <p:nvPicPr>
          <p:cNvPr id="17411" name="Picture 3"/>
          <p:cNvPicPr>
            <a:picLocks noChangeAspect="1" noChangeArrowheads="1"/>
          </p:cNvPicPr>
          <p:nvPr/>
        </p:nvPicPr>
        <p:blipFill>
          <a:blip r:embed="rId2" cstate="print"/>
          <a:srcRect/>
          <a:stretch>
            <a:fillRect/>
          </a:stretch>
        </p:blipFill>
        <p:spPr bwMode="auto">
          <a:xfrm>
            <a:off x="6215074" y="1785926"/>
            <a:ext cx="2443158" cy="1227368"/>
          </a:xfrm>
          <a:prstGeom prst="rect">
            <a:avLst/>
          </a:prstGeom>
          <a:noFill/>
          <a:ln w="9525">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a:off x="6357950" y="3714752"/>
            <a:ext cx="2428892" cy="1687874"/>
          </a:xfrm>
          <a:prstGeom prst="rect">
            <a:avLst/>
          </a:prstGeom>
          <a:noFill/>
          <a:ln w="9525">
            <a:noFill/>
            <a:miter lim="800000"/>
            <a:headEnd/>
            <a:tailEnd/>
          </a:ln>
        </p:spPr>
      </p:pic>
      <p:sp>
        <p:nvSpPr>
          <p:cNvPr id="10" name="ZoneTexte 9"/>
          <p:cNvSpPr txBox="1"/>
          <p:nvPr/>
        </p:nvSpPr>
        <p:spPr>
          <a:xfrm>
            <a:off x="6643702" y="1428736"/>
            <a:ext cx="1571636" cy="276999"/>
          </a:xfrm>
          <a:prstGeom prst="rect">
            <a:avLst/>
          </a:prstGeom>
          <a:noFill/>
        </p:spPr>
        <p:txBody>
          <a:bodyPr wrap="square" rtlCol="0">
            <a:spAutoFit/>
          </a:bodyPr>
          <a:lstStyle/>
          <a:p>
            <a:r>
              <a:rPr lang="fr-FR" sz="1200" i="1" dirty="0" smtClean="0">
                <a:latin typeface="+mj-lt"/>
                <a:ea typeface="Times New Roman" pitchFamily="18" charset="0"/>
                <a:cs typeface="Times New Roman" pitchFamily="18" charset="0"/>
              </a:rPr>
              <a:t>Tirant </a:t>
            </a:r>
            <a:r>
              <a:rPr lang="fr-FR" sz="1200" i="1" dirty="0" err="1" smtClean="0">
                <a:latin typeface="+mj-lt"/>
                <a:ea typeface="Times New Roman" pitchFamily="18" charset="0"/>
                <a:cs typeface="Times New Roman" pitchFamily="18" charset="0"/>
              </a:rPr>
              <a:t>droit.SLDASM</a:t>
            </a:r>
            <a:endParaRPr lang="fr-FR" sz="1200" dirty="0">
              <a:latin typeface="+mj-lt"/>
            </a:endParaRPr>
          </a:p>
        </p:txBody>
      </p:sp>
      <p:sp>
        <p:nvSpPr>
          <p:cNvPr id="11" name="ZoneTexte 10"/>
          <p:cNvSpPr txBox="1"/>
          <p:nvPr/>
        </p:nvSpPr>
        <p:spPr>
          <a:xfrm>
            <a:off x="6643702" y="3357562"/>
            <a:ext cx="1643074" cy="276999"/>
          </a:xfrm>
          <a:prstGeom prst="rect">
            <a:avLst/>
          </a:prstGeom>
          <a:noFill/>
        </p:spPr>
        <p:txBody>
          <a:bodyPr wrap="square" rtlCol="0">
            <a:spAutoFit/>
          </a:bodyPr>
          <a:lstStyle/>
          <a:p>
            <a:r>
              <a:rPr lang="fr-FR" sz="1200" i="1" dirty="0" smtClean="0">
                <a:latin typeface="+mj-lt"/>
                <a:ea typeface="Times New Roman" pitchFamily="18" charset="0"/>
                <a:cs typeface="Times New Roman" pitchFamily="18" charset="0"/>
              </a:rPr>
              <a:t>Tirant  </a:t>
            </a:r>
            <a:r>
              <a:rPr lang="fr-FR" sz="1200" i="1" dirty="0" err="1" smtClean="0">
                <a:latin typeface="+mj-lt"/>
                <a:ea typeface="Times New Roman" pitchFamily="18" charset="0"/>
                <a:cs typeface="Times New Roman" pitchFamily="18" charset="0"/>
              </a:rPr>
              <a:t>gauche.SLDASM</a:t>
            </a:r>
            <a:endParaRPr lang="fr-FR" sz="1200" i="1" dirty="0" smtClean="0">
              <a:latin typeface="+mj-lt"/>
              <a:ea typeface="Times New Roman" pitchFamily="18" charset="0"/>
              <a:cs typeface="Times New Roman" pitchFamily="18" charset="0"/>
            </a:endParaRPr>
          </a:p>
        </p:txBody>
      </p:sp>
      <p:sp>
        <p:nvSpPr>
          <p:cNvPr id="12" name="ZoneTexte 11"/>
          <p:cNvSpPr txBox="1"/>
          <p:nvPr/>
        </p:nvSpPr>
        <p:spPr>
          <a:xfrm>
            <a:off x="714348" y="857232"/>
            <a:ext cx="5884368" cy="1107996"/>
          </a:xfrm>
          <a:prstGeom prst="rect">
            <a:avLst/>
          </a:prstGeom>
          <a:noFill/>
        </p:spPr>
        <p:txBody>
          <a:bodyPr wrap="none" rtlCol="0">
            <a:spAutoFit/>
          </a:bodyPr>
          <a:lstStyle/>
          <a:p>
            <a:pPr lvl="0" eaLnBrk="0" fontAlgn="base" hangingPunct="0">
              <a:spcBef>
                <a:spcPct val="0"/>
              </a:spcBef>
              <a:spcAft>
                <a:spcPct val="0"/>
              </a:spcAft>
            </a:pPr>
            <a:r>
              <a:rPr lang="fr-FR" b="1" dirty="0" smtClean="0">
                <a:latin typeface="+mj-lt"/>
                <a:ea typeface="Times New Roman" pitchFamily="18" charset="0"/>
                <a:cs typeface="Times New Roman" pitchFamily="18" charset="0"/>
              </a:rPr>
              <a:t>Réaliser</a:t>
            </a:r>
            <a:r>
              <a:rPr lang="fr-FR" dirty="0" smtClean="0">
                <a:latin typeface="+mj-lt"/>
                <a:ea typeface="Times New Roman" pitchFamily="18" charset="0"/>
                <a:cs typeface="Times New Roman" pitchFamily="18" charset="0"/>
              </a:rPr>
              <a:t> la liaison pivot AA' entre la biellette et le tirant droit</a:t>
            </a:r>
            <a:r>
              <a:rPr lang="fr-FR" sz="1200" dirty="0" smtClean="0">
                <a:latin typeface="+mj-lt"/>
                <a:ea typeface="Times New Roman" pitchFamily="18" charset="0"/>
                <a:cs typeface="Times New Roman" pitchFamily="18" charset="0"/>
              </a:rPr>
              <a:t>.</a:t>
            </a:r>
          </a:p>
          <a:p>
            <a:pPr lvl="0" eaLnBrk="0" fontAlgn="base" hangingPunct="0">
              <a:spcBef>
                <a:spcPct val="0"/>
              </a:spcBef>
              <a:spcAft>
                <a:spcPct val="0"/>
              </a:spcAft>
            </a:pPr>
            <a:r>
              <a:rPr lang="fr-FR" sz="1200" dirty="0" smtClean="0">
                <a:latin typeface="+mj-lt"/>
                <a:ea typeface="Times New Roman" pitchFamily="18" charset="0"/>
                <a:cs typeface="Times New Roman" pitchFamily="18" charset="0"/>
              </a:rPr>
              <a:t>La liaison est obtenue par : </a:t>
            </a:r>
            <a:endParaRPr lang="fr-FR" sz="900" dirty="0" smtClean="0">
              <a:latin typeface="+mj-lt"/>
            </a:endParaRPr>
          </a:p>
          <a:p>
            <a:pPr lvl="1" eaLnBrk="0" fontAlgn="base" hangingPunct="0">
              <a:spcBef>
                <a:spcPct val="0"/>
              </a:spcBef>
              <a:spcAft>
                <a:spcPct val="0"/>
              </a:spcAft>
            </a:pPr>
            <a:r>
              <a:rPr lang="fr-FR" sz="1200" dirty="0" smtClean="0">
                <a:latin typeface="+mj-lt"/>
                <a:ea typeface="Times New Roman" pitchFamily="18" charset="0"/>
                <a:cs typeface="Times New Roman" pitchFamily="18" charset="0"/>
              </a:rPr>
              <a:t>1 vis : </a:t>
            </a:r>
            <a:r>
              <a:rPr lang="fr-FR" sz="1200" i="1" dirty="0" smtClean="0">
                <a:latin typeface="+mj-lt"/>
                <a:ea typeface="Times New Roman" pitchFamily="18" charset="0"/>
                <a:cs typeface="Times New Roman" pitchFamily="18" charset="0"/>
              </a:rPr>
              <a:t>Vis H ISO 4014, M 10x80.</a:t>
            </a:r>
            <a:r>
              <a:rPr lang="fr-FR" sz="1200" i="1" dirty="0" err="1" smtClean="0">
                <a:latin typeface="+mj-lt"/>
                <a:ea typeface="Times New Roman" pitchFamily="18" charset="0"/>
                <a:cs typeface="Times New Roman" pitchFamily="18" charset="0"/>
              </a:rPr>
              <a:t>Sldprt</a:t>
            </a:r>
            <a:endParaRPr lang="fr-FR" sz="900" dirty="0" smtClean="0">
              <a:latin typeface="+mj-lt"/>
            </a:endParaRPr>
          </a:p>
          <a:p>
            <a:pPr lvl="1" eaLnBrk="0" fontAlgn="base" hangingPunct="0">
              <a:spcBef>
                <a:spcPct val="0"/>
              </a:spcBef>
              <a:spcAft>
                <a:spcPct val="0"/>
              </a:spcAft>
            </a:pPr>
            <a:r>
              <a:rPr lang="nl-NL" sz="1200" dirty="0" smtClean="0">
                <a:latin typeface="+mj-lt"/>
                <a:ea typeface="Times New Roman" pitchFamily="18" charset="0"/>
                <a:cs typeface="Times New Roman" pitchFamily="18" charset="0"/>
              </a:rPr>
              <a:t>2 </a:t>
            </a:r>
            <a:r>
              <a:rPr lang="nl-NL" sz="1200" dirty="0" err="1" smtClean="0">
                <a:latin typeface="+mj-lt"/>
                <a:ea typeface="Times New Roman" pitchFamily="18" charset="0"/>
                <a:cs typeface="Times New Roman" pitchFamily="18" charset="0"/>
              </a:rPr>
              <a:t>rondelles</a:t>
            </a:r>
            <a:r>
              <a:rPr lang="nl-NL" sz="1200" dirty="0" smtClean="0">
                <a:latin typeface="+mj-lt"/>
                <a:ea typeface="Times New Roman" pitchFamily="18" charset="0"/>
                <a:cs typeface="Times New Roman" pitchFamily="18" charset="0"/>
              </a:rPr>
              <a:t> : </a:t>
            </a:r>
            <a:r>
              <a:rPr lang="nl-NL" sz="1200" i="1" dirty="0" err="1" smtClean="0">
                <a:latin typeface="+mj-lt"/>
                <a:ea typeface="Times New Roman" pitchFamily="18" charset="0"/>
                <a:cs typeface="Times New Roman" pitchFamily="18" charset="0"/>
              </a:rPr>
              <a:t>Rondelle</a:t>
            </a:r>
            <a:r>
              <a:rPr lang="nl-NL" sz="1200" i="1" dirty="0" smtClean="0">
                <a:latin typeface="+mj-lt"/>
                <a:ea typeface="Times New Roman" pitchFamily="18" charset="0"/>
                <a:cs typeface="Times New Roman" pitchFamily="18" charset="0"/>
              </a:rPr>
              <a:t> M, 16.Sldprt</a:t>
            </a:r>
            <a:endParaRPr lang="fr-FR" sz="900" dirty="0" smtClean="0">
              <a:latin typeface="+mj-lt"/>
            </a:endParaRPr>
          </a:p>
          <a:p>
            <a:pPr lvl="1" eaLnBrk="0" fontAlgn="base" hangingPunct="0">
              <a:spcBef>
                <a:spcPct val="0"/>
              </a:spcBef>
              <a:spcAft>
                <a:spcPct val="0"/>
              </a:spcAft>
            </a:pPr>
            <a:r>
              <a:rPr lang="fr-FR" sz="1200" dirty="0" smtClean="0">
                <a:latin typeface="+mj-lt"/>
                <a:ea typeface="Times New Roman" pitchFamily="18" charset="0"/>
                <a:cs typeface="Times New Roman" pitchFamily="18" charset="0"/>
              </a:rPr>
              <a:t>1 écrou : </a:t>
            </a:r>
            <a:r>
              <a:rPr lang="fr-FR" sz="1200" i="1" dirty="0" smtClean="0">
                <a:latin typeface="+mj-lt"/>
                <a:ea typeface="Times New Roman" pitchFamily="18" charset="0"/>
                <a:cs typeface="Times New Roman" pitchFamily="18" charset="0"/>
              </a:rPr>
              <a:t>Ecrou H FR, M 16.</a:t>
            </a:r>
            <a:r>
              <a:rPr lang="fr-FR" sz="1200" i="1" dirty="0" err="1" smtClean="0">
                <a:latin typeface="+mj-lt"/>
                <a:ea typeface="Times New Roman" pitchFamily="18" charset="0"/>
                <a:cs typeface="Times New Roman" pitchFamily="18" charset="0"/>
              </a:rPr>
              <a:t>Sldprt</a:t>
            </a:r>
            <a:endParaRPr lang="fr-FR" sz="900" dirty="0" smtClean="0">
              <a:latin typeface="+mj-lt"/>
            </a:endParaRPr>
          </a:p>
        </p:txBody>
      </p:sp>
      <p:pic>
        <p:nvPicPr>
          <p:cNvPr id="17415" name="Picture 7"/>
          <p:cNvPicPr>
            <a:picLocks noChangeAspect="1" noChangeArrowheads="1"/>
          </p:cNvPicPr>
          <p:nvPr/>
        </p:nvPicPr>
        <p:blipFill>
          <a:blip r:embed="rId4" cstate="print"/>
          <a:srcRect/>
          <a:stretch>
            <a:fillRect/>
          </a:stretch>
        </p:blipFill>
        <p:spPr bwMode="auto">
          <a:xfrm>
            <a:off x="1000100" y="2285992"/>
            <a:ext cx="4399594" cy="2581279"/>
          </a:xfrm>
          <a:prstGeom prst="rect">
            <a:avLst/>
          </a:prstGeom>
          <a:noFill/>
          <a:ln w="9525">
            <a:noFill/>
            <a:miter lim="800000"/>
            <a:headEnd/>
            <a:tailEnd/>
          </a:ln>
        </p:spPr>
      </p:pic>
      <p:cxnSp>
        <p:nvCxnSpPr>
          <p:cNvPr id="14" name="Connecteur droit avec flèche 13"/>
          <p:cNvCxnSpPr/>
          <p:nvPr/>
        </p:nvCxnSpPr>
        <p:spPr>
          <a:xfrm rot="16200000" flipH="1">
            <a:off x="3500430" y="1928802"/>
            <a:ext cx="785818" cy="2143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flipH="1" flipV="1">
            <a:off x="3286116" y="3429000"/>
            <a:ext cx="2071702" cy="12144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14282" y="4751167"/>
            <a:ext cx="85725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La vis de manœuvre (</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Vis de </a:t>
            </a:r>
            <a:r>
              <a:rPr kumimoji="0" lang="fr-FR" sz="1400" b="0" i="1" u="none" strike="noStrike" cap="none" normalizeH="0" baseline="0" dirty="0" err="1" smtClean="0">
                <a:ln>
                  <a:noFill/>
                </a:ln>
                <a:solidFill>
                  <a:schemeClr val="tx1"/>
                </a:solidFill>
                <a:effectLst/>
                <a:latin typeface="+mj-lt"/>
                <a:ea typeface="Times New Roman" pitchFamily="18" charset="0"/>
                <a:cs typeface="Times New Roman" pitchFamily="18" charset="0"/>
              </a:rPr>
              <a:t>manoeuvre.SLDPRT</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 actionnée en rotation par un hexagone (</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Hexagonal de </a:t>
            </a:r>
            <a:r>
              <a:rPr kumimoji="0" lang="fr-FR" sz="1400" b="0" i="1" u="none" strike="noStrike" cap="none" normalizeH="0" baseline="0" dirty="0" err="1" smtClean="0">
                <a:ln>
                  <a:noFill/>
                </a:ln>
                <a:solidFill>
                  <a:schemeClr val="tx1"/>
                </a:solidFill>
                <a:effectLst/>
                <a:latin typeface="+mj-lt"/>
                <a:ea typeface="Times New Roman" pitchFamily="18" charset="0"/>
                <a:cs typeface="Times New Roman" pitchFamily="18" charset="0"/>
              </a:rPr>
              <a:t>manoeuvre.SLDPRT</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 ), soudé en son extrémité, est en liaison pivot avec le tirant gauche (arrêt en translation par 2 anneaux élastiques : </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Anneau élastique pour arbre, 35x1,5.</a:t>
            </a:r>
            <a:r>
              <a:rPr kumimoji="0" lang="fr-FR" sz="1400" b="0" i="1" u="none" strike="noStrike" cap="none" normalizeH="0" baseline="0" dirty="0" err="1" smtClean="0">
                <a:ln>
                  <a:noFill/>
                </a:ln>
                <a:solidFill>
                  <a:schemeClr val="tx1"/>
                </a:solidFill>
                <a:effectLst/>
                <a:latin typeface="+mj-lt"/>
                <a:ea typeface="Times New Roman" pitchFamily="18" charset="0"/>
                <a:cs typeface="Times New Roman" pitchFamily="18" charset="0"/>
              </a:rPr>
              <a:t>Sldprt</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 ). </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Une</a:t>
            </a:r>
            <a:r>
              <a:rPr kumimoji="0" lang="fr-FR" sz="1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goupille limite la course de la vis (</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Goupille élastique , 6x45 </a:t>
            </a:r>
            <a:r>
              <a:rPr kumimoji="0" lang="fr-FR" sz="1400" b="0" i="1" u="none" strike="noStrike" cap="none" normalizeH="0" baseline="0" dirty="0" err="1" smtClean="0">
                <a:ln>
                  <a:noFill/>
                </a:ln>
                <a:solidFill>
                  <a:schemeClr val="tx1"/>
                </a:solidFill>
                <a:effectLst/>
                <a:latin typeface="+mj-lt"/>
                <a:ea typeface="Times New Roman" pitchFamily="18" charset="0"/>
                <a:cs typeface="Times New Roman" pitchFamily="18" charset="0"/>
              </a:rPr>
              <a:t>mince.Sldprt</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kumimoji="0" lang="fr-FR" sz="1400"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j-lt"/>
                <a:ea typeface="Times New Roman" pitchFamily="18" charset="0"/>
                <a:cs typeface="Times New Roman" pitchFamily="18" charset="0"/>
              </a:rPr>
              <a:t>Monter</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 les 2 hexagones qui viendront s'adapter sur l'axe de la roue arrière de la moto </a:t>
            </a:r>
            <a:r>
              <a:rPr kumimoji="0" lang="fr-FR" sz="1400" b="0" i="1" u="none" strike="noStrike" cap="none" normalizeH="0" baseline="0" dirty="0" err="1" smtClean="0">
                <a:ln>
                  <a:noFill/>
                </a:ln>
                <a:solidFill>
                  <a:schemeClr val="tx1"/>
                </a:solidFill>
                <a:effectLst/>
                <a:latin typeface="+mj-lt"/>
                <a:ea typeface="Times New Roman" pitchFamily="18" charset="0"/>
                <a:cs typeface="Times New Roman" pitchFamily="18" charset="0"/>
              </a:rPr>
              <a:t>Hexagone.SLDPRT</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j-lt"/>
                <a:ea typeface="Times New Roman" pitchFamily="18" charset="0"/>
                <a:cs typeface="Times New Roman" pitchFamily="18" charset="0"/>
              </a:rPr>
              <a:t>Régler </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l'écartement à 300mm</a:t>
            </a:r>
            <a:r>
              <a:rPr kumimoji="0" lang="fr-FR" sz="1400" b="0" i="0" u="none" strike="noStrike" cap="none" normalizeH="0" baseline="0" dirty="0" smtClean="0">
                <a:ln>
                  <a:noFill/>
                </a:ln>
                <a:solidFill>
                  <a:schemeClr val="tx1"/>
                </a:solidFill>
                <a:effectLst/>
                <a:latin typeface="+mj-lt"/>
              </a:rPr>
              <a:t> </a:t>
            </a:r>
          </a:p>
        </p:txBody>
      </p:sp>
      <p:pic>
        <p:nvPicPr>
          <p:cNvPr id="5" name="Picture 5"/>
          <p:cNvPicPr>
            <a:picLocks noChangeAspect="1" noChangeArrowheads="1"/>
          </p:cNvPicPr>
          <p:nvPr/>
        </p:nvPicPr>
        <p:blipFill>
          <a:blip r:embed="rId2" cstate="print"/>
          <a:srcRect/>
          <a:stretch>
            <a:fillRect/>
          </a:stretch>
        </p:blipFill>
        <p:spPr bwMode="auto">
          <a:xfrm>
            <a:off x="5786446" y="2214554"/>
            <a:ext cx="3058086" cy="1964278"/>
          </a:xfrm>
          <a:prstGeom prst="rect">
            <a:avLst/>
          </a:prstGeom>
          <a:noFill/>
          <a:ln w="9525">
            <a:noFill/>
            <a:miter lim="800000"/>
            <a:headEnd/>
            <a:tailEnd/>
          </a:ln>
        </p:spPr>
      </p:pic>
      <p:sp>
        <p:nvSpPr>
          <p:cNvPr id="6"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10</a:t>
            </a:r>
          </a:p>
        </p:txBody>
      </p:sp>
      <p:sp>
        <p:nvSpPr>
          <p:cNvPr id="7" name="ZoneTexte 6"/>
          <p:cNvSpPr txBox="1"/>
          <p:nvPr/>
        </p:nvSpPr>
        <p:spPr>
          <a:xfrm>
            <a:off x="0" y="857232"/>
            <a:ext cx="8858280" cy="369332"/>
          </a:xfrm>
          <a:prstGeom prst="rect">
            <a:avLst/>
          </a:prstGeom>
          <a:noFill/>
        </p:spPr>
        <p:txBody>
          <a:bodyPr wrap="square" rtlCol="0">
            <a:spAutoFit/>
          </a:bodyPr>
          <a:lstStyle/>
          <a:p>
            <a:pPr fontAlgn="base">
              <a:spcBef>
                <a:spcPct val="0"/>
              </a:spcBef>
              <a:spcAft>
                <a:spcPct val="0"/>
              </a:spcAft>
            </a:pPr>
            <a:r>
              <a:rPr lang="fr-FR" b="1" dirty="0" smtClean="0">
                <a:solidFill>
                  <a:schemeClr val="bg1"/>
                </a:solidFill>
                <a:latin typeface="+mj-lt"/>
              </a:rPr>
              <a:t>   Réaliser le système d'écartement des tirants </a:t>
            </a:r>
            <a:r>
              <a:rPr lang="fr-FR" dirty="0" smtClean="0">
                <a:solidFill>
                  <a:schemeClr val="bg1"/>
                </a:solidFill>
                <a:latin typeface="+mj-lt"/>
              </a:rPr>
              <a:t>(réglage en fonction du châssis de la moto)</a:t>
            </a:r>
          </a:p>
        </p:txBody>
      </p:sp>
      <p:pic>
        <p:nvPicPr>
          <p:cNvPr id="16386" name="Picture 2"/>
          <p:cNvPicPr>
            <a:picLocks noChangeAspect="1" noChangeArrowheads="1"/>
          </p:cNvPicPr>
          <p:nvPr/>
        </p:nvPicPr>
        <p:blipFill>
          <a:blip r:embed="rId3" cstate="print"/>
          <a:srcRect/>
          <a:stretch>
            <a:fillRect/>
          </a:stretch>
        </p:blipFill>
        <p:spPr bwMode="auto">
          <a:xfrm>
            <a:off x="857224" y="2143116"/>
            <a:ext cx="4274340" cy="2090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714348" y="2928934"/>
            <a:ext cx="4214842" cy="2374988"/>
          </a:xfrm>
          <a:prstGeom prst="rect">
            <a:avLst/>
          </a:prstGeom>
          <a:noFill/>
          <a:ln w="9525">
            <a:noFill/>
            <a:miter lim="800000"/>
            <a:headEnd/>
            <a:tailEnd/>
          </a:ln>
        </p:spPr>
      </p:pic>
      <p:sp>
        <p:nvSpPr>
          <p:cNvPr id="6" name="ZoneTexte 5"/>
          <p:cNvSpPr txBox="1"/>
          <p:nvPr/>
        </p:nvSpPr>
        <p:spPr>
          <a:xfrm>
            <a:off x="857224" y="1214422"/>
            <a:ext cx="4429156" cy="646331"/>
          </a:xfrm>
          <a:prstGeom prst="rect">
            <a:avLst/>
          </a:prstGeom>
          <a:noFill/>
        </p:spPr>
        <p:txBody>
          <a:bodyPr wrap="square" rtlCol="0">
            <a:spAutoFit/>
          </a:bodyPr>
          <a:lstStyle/>
          <a:p>
            <a:pPr fontAlgn="base">
              <a:spcBef>
                <a:spcPct val="0"/>
              </a:spcBef>
              <a:spcAft>
                <a:spcPct val="0"/>
              </a:spcAft>
            </a:pPr>
            <a:r>
              <a:rPr lang="fr-FR" b="1" dirty="0" smtClean="0">
                <a:solidFill>
                  <a:schemeClr val="bg1"/>
                </a:solidFill>
                <a:latin typeface="+mj-lt"/>
              </a:rPr>
              <a:t>Dessin de définition  du Châssis  en tôle</a:t>
            </a:r>
          </a:p>
          <a:p>
            <a:pPr fontAlgn="base">
              <a:spcBef>
                <a:spcPct val="0"/>
              </a:spcBef>
              <a:spcAft>
                <a:spcPct val="0"/>
              </a:spcAft>
            </a:pPr>
            <a:r>
              <a:rPr lang="fr-FR" b="1" dirty="0" smtClean="0">
                <a:solidFill>
                  <a:schemeClr val="bg1"/>
                </a:solidFill>
                <a:latin typeface="+mj-lt"/>
              </a:rPr>
              <a:t>plié  et déplié.</a:t>
            </a:r>
            <a:endParaRPr lang="fr-FR" b="1" dirty="0">
              <a:solidFill>
                <a:schemeClr val="bg1"/>
              </a:solidFill>
              <a:latin typeface="+mj-lt"/>
            </a:endParaRPr>
          </a:p>
        </p:txBody>
      </p:sp>
      <p:sp>
        <p:nvSpPr>
          <p:cNvPr id="7"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rPr>
              <a:t>Tâche 11</a:t>
            </a:r>
          </a:p>
        </p:txBody>
      </p:sp>
      <p:pic>
        <p:nvPicPr>
          <p:cNvPr id="8" name="Image 7" descr="Chassis tole.jpg"/>
          <p:cNvPicPr>
            <a:picLocks noChangeAspect="1"/>
          </p:cNvPicPr>
          <p:nvPr/>
        </p:nvPicPr>
        <p:blipFill>
          <a:blip r:embed="rId3" cstate="print"/>
          <a:srcRect l="26840" t="2383" r="26441" b="3517"/>
          <a:stretch>
            <a:fillRect/>
          </a:stretch>
        </p:blipFill>
        <p:spPr>
          <a:xfrm>
            <a:off x="5265747" y="1019142"/>
            <a:ext cx="3654380" cy="518484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214414" y="428604"/>
            <a:ext cx="6715172" cy="3938049"/>
            <a:chOff x="1805" y="2280"/>
            <a:chExt cx="8442" cy="3956"/>
          </a:xfrm>
        </p:grpSpPr>
        <p:sp>
          <p:nvSpPr>
            <p:cNvPr id="16386" name="Rectangle 2"/>
            <p:cNvSpPr>
              <a:spLocks noChangeArrowheads="1"/>
            </p:cNvSpPr>
            <p:nvPr/>
          </p:nvSpPr>
          <p:spPr bwMode="auto">
            <a:xfrm>
              <a:off x="7562" y="2581"/>
              <a:ext cx="2247" cy="3254"/>
            </a:xfrm>
            <a:prstGeom prst="rect">
              <a:avLst/>
            </a:prstGeom>
            <a:solidFill>
              <a:srgbClr val="DDDD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7" name="Line 3"/>
            <p:cNvSpPr>
              <a:spLocks noChangeShapeType="1"/>
            </p:cNvSpPr>
            <p:nvPr/>
          </p:nvSpPr>
          <p:spPr bwMode="auto">
            <a:xfrm>
              <a:off x="4936" y="2954"/>
              <a:ext cx="5" cy="10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8" name="Line 4"/>
            <p:cNvSpPr>
              <a:spLocks noChangeShapeType="1"/>
            </p:cNvSpPr>
            <p:nvPr/>
          </p:nvSpPr>
          <p:spPr bwMode="auto">
            <a:xfrm>
              <a:off x="4942" y="2953"/>
              <a:ext cx="329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9" name="Line 5"/>
            <p:cNvSpPr>
              <a:spLocks noChangeShapeType="1"/>
            </p:cNvSpPr>
            <p:nvPr/>
          </p:nvSpPr>
          <p:spPr bwMode="auto">
            <a:xfrm>
              <a:off x="4927" y="5044"/>
              <a:ext cx="3323" cy="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0" name="Text Box 6"/>
            <p:cNvSpPr txBox="1">
              <a:spLocks noChangeArrowheads="1"/>
            </p:cNvSpPr>
            <p:nvPr/>
          </p:nvSpPr>
          <p:spPr bwMode="auto">
            <a:xfrm>
              <a:off x="5687" y="2678"/>
              <a:ext cx="1645" cy="874"/>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Amortir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mouvement</a:t>
              </a:r>
              <a:endParaRPr kumimoji="0" lang="fr-FR" sz="1800" b="0" i="0" u="none" strike="noStrike" cap="none" normalizeH="0" baseline="0" smtClean="0">
                <a:ln>
                  <a:noFill/>
                </a:ln>
                <a:solidFill>
                  <a:schemeClr val="bg1"/>
                </a:solidFill>
                <a:effectLst/>
                <a:latin typeface="Arial" pitchFamily="34" charset="0"/>
              </a:endParaRPr>
            </a:p>
          </p:txBody>
        </p:sp>
        <p:sp>
          <p:nvSpPr>
            <p:cNvPr id="16391" name="Text Box 7"/>
            <p:cNvSpPr txBox="1">
              <a:spLocks noChangeArrowheads="1"/>
            </p:cNvSpPr>
            <p:nvPr/>
          </p:nvSpPr>
          <p:spPr bwMode="auto">
            <a:xfrm>
              <a:off x="5702" y="4774"/>
              <a:ext cx="1646" cy="876"/>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Créer du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frottement dans la liaison</a:t>
              </a:r>
              <a:endParaRPr kumimoji="0" lang="fr-FR" sz="1800" b="0" i="0" u="none" strike="noStrike" cap="none" normalizeH="0" baseline="0" smtClean="0">
                <a:ln>
                  <a:noFill/>
                </a:ln>
                <a:solidFill>
                  <a:schemeClr val="bg1"/>
                </a:solidFill>
                <a:effectLst/>
                <a:latin typeface="Arial" pitchFamily="34" charset="0"/>
              </a:endParaRPr>
            </a:p>
          </p:txBody>
        </p:sp>
        <p:sp>
          <p:nvSpPr>
            <p:cNvPr id="16392" name="Text Box 8"/>
            <p:cNvSpPr txBox="1">
              <a:spLocks noChangeArrowheads="1"/>
            </p:cNvSpPr>
            <p:nvPr/>
          </p:nvSpPr>
          <p:spPr bwMode="auto">
            <a:xfrm>
              <a:off x="7648" y="4805"/>
              <a:ext cx="2103" cy="816"/>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Système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de friction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précontraint</a:t>
              </a:r>
              <a:endParaRPr kumimoji="0" lang="fr-FR" sz="1800" b="0" i="0" u="none" strike="noStrike" cap="none" normalizeH="0" baseline="0" smtClean="0">
                <a:ln>
                  <a:noFill/>
                </a:ln>
                <a:solidFill>
                  <a:schemeClr val="bg1"/>
                </a:solidFill>
                <a:effectLst/>
                <a:latin typeface="Arial" pitchFamily="34" charset="0"/>
              </a:endParaRPr>
            </a:p>
          </p:txBody>
        </p:sp>
        <p:sp>
          <p:nvSpPr>
            <p:cNvPr id="16393" name="Text Box 9"/>
            <p:cNvSpPr txBox="1">
              <a:spLocks noChangeArrowheads="1"/>
            </p:cNvSpPr>
            <p:nvPr/>
          </p:nvSpPr>
          <p:spPr bwMode="auto">
            <a:xfrm>
              <a:off x="7633" y="2678"/>
              <a:ext cx="2102" cy="885"/>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Frein de direction (élément standard de moto de course)</a:t>
              </a:r>
              <a:endParaRPr kumimoji="0" lang="fr-FR" sz="1800" b="0" i="0" u="none" strike="noStrike" cap="none" normalizeH="0" baseline="0" smtClean="0">
                <a:ln>
                  <a:noFill/>
                </a:ln>
                <a:solidFill>
                  <a:schemeClr val="bg1"/>
                </a:solidFill>
                <a:effectLst/>
                <a:latin typeface="Arial" pitchFamily="34" charset="0"/>
              </a:endParaRPr>
            </a:p>
          </p:txBody>
        </p:sp>
        <p:sp>
          <p:nvSpPr>
            <p:cNvPr id="16394" name="Text Box 10"/>
            <p:cNvSpPr txBox="1">
              <a:spLocks noChangeArrowheads="1"/>
            </p:cNvSpPr>
            <p:nvPr/>
          </p:nvSpPr>
          <p:spPr bwMode="auto">
            <a:xfrm>
              <a:off x="2510" y="3818"/>
              <a:ext cx="2103" cy="5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cap="none" normalizeH="0" baseline="0" dirty="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chemeClr val="bg1"/>
                  </a:solidFill>
                  <a:effectLst/>
                  <a:latin typeface="Arial" pitchFamily="34" charset="0"/>
                </a:rPr>
                <a:t>Diminuer le louvoiement</a:t>
              </a:r>
              <a:endParaRPr kumimoji="0" lang="fr-FR" sz="1800" b="0" i="0" u="none" strike="noStrike" cap="none" normalizeH="0" baseline="0" dirty="0" smtClean="0">
                <a:ln>
                  <a:noFill/>
                </a:ln>
                <a:solidFill>
                  <a:schemeClr val="bg1"/>
                </a:solidFill>
                <a:effectLst/>
                <a:latin typeface="Arial" pitchFamily="34" charset="0"/>
              </a:endParaRPr>
            </a:p>
          </p:txBody>
        </p:sp>
        <p:sp>
          <p:nvSpPr>
            <p:cNvPr id="16395" name="Line 11"/>
            <p:cNvSpPr>
              <a:spLocks noChangeShapeType="1"/>
            </p:cNvSpPr>
            <p:nvPr/>
          </p:nvSpPr>
          <p:spPr bwMode="auto">
            <a:xfrm>
              <a:off x="4612" y="4306"/>
              <a:ext cx="30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6" name="Line 12"/>
            <p:cNvSpPr>
              <a:spLocks noChangeShapeType="1"/>
            </p:cNvSpPr>
            <p:nvPr/>
          </p:nvSpPr>
          <p:spPr bwMode="auto">
            <a:xfrm>
              <a:off x="4932" y="4290"/>
              <a:ext cx="1" cy="74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7" name="Line 13"/>
            <p:cNvSpPr>
              <a:spLocks noChangeShapeType="1"/>
            </p:cNvSpPr>
            <p:nvPr/>
          </p:nvSpPr>
          <p:spPr bwMode="auto">
            <a:xfrm>
              <a:off x="4619" y="3966"/>
              <a:ext cx="30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8" name="Text Box 14"/>
            <p:cNvSpPr txBox="1">
              <a:spLocks noChangeArrowheads="1"/>
            </p:cNvSpPr>
            <p:nvPr/>
          </p:nvSpPr>
          <p:spPr bwMode="auto">
            <a:xfrm>
              <a:off x="5235" y="2678"/>
              <a:ext cx="452" cy="874"/>
            </a:xfrm>
            <a:prstGeom prst="rect">
              <a:avLst/>
            </a:prstGeom>
            <a:solidFill>
              <a:srgbClr val="FFFFFF"/>
            </a:solidFill>
            <a:ln w="9525">
              <a:solidFill>
                <a:srgbClr val="000000"/>
              </a:solidFill>
              <a:miter lim="800000"/>
              <a:headEnd/>
              <a:tailEnd/>
            </a:ln>
          </p:spPr>
          <p:txBody>
            <a:bodyPr vert="horz" wrap="square" lIns="7200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FT1</a:t>
              </a:r>
              <a:endParaRPr kumimoji="0" lang="fr-FR" sz="1800" b="0" i="0" u="none" strike="noStrike" cap="none" normalizeH="0" baseline="0" smtClean="0">
                <a:ln>
                  <a:noFill/>
                </a:ln>
                <a:solidFill>
                  <a:schemeClr val="bg1"/>
                </a:solidFill>
                <a:effectLst/>
                <a:latin typeface="Arial" pitchFamily="34" charset="0"/>
              </a:endParaRPr>
            </a:p>
          </p:txBody>
        </p:sp>
        <p:sp>
          <p:nvSpPr>
            <p:cNvPr id="16399" name="Text Box 15"/>
            <p:cNvSpPr txBox="1">
              <a:spLocks noChangeArrowheads="1"/>
            </p:cNvSpPr>
            <p:nvPr/>
          </p:nvSpPr>
          <p:spPr bwMode="auto">
            <a:xfrm>
              <a:off x="5252" y="4774"/>
              <a:ext cx="450" cy="876"/>
            </a:xfrm>
            <a:prstGeom prst="rect">
              <a:avLst/>
            </a:prstGeom>
            <a:solidFill>
              <a:srgbClr val="FFFFFF"/>
            </a:solidFill>
            <a:ln w="9525">
              <a:solidFill>
                <a:srgbClr val="000000"/>
              </a:solidFill>
              <a:miter lim="800000"/>
              <a:headEnd/>
              <a:tailEnd/>
            </a:ln>
          </p:spPr>
          <p:txBody>
            <a:bodyPr vert="horz" wrap="square" lIns="7200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FT2</a:t>
              </a:r>
              <a:endParaRPr kumimoji="0" lang="fr-FR" sz="1800" b="0" i="0" u="none" strike="noStrike" cap="none" normalizeH="0" baseline="0" smtClean="0">
                <a:ln>
                  <a:noFill/>
                </a:ln>
                <a:solidFill>
                  <a:schemeClr val="bg1"/>
                </a:solidFill>
                <a:effectLst/>
                <a:latin typeface="Arial" pitchFamily="34" charset="0"/>
              </a:endParaRPr>
            </a:p>
          </p:txBody>
        </p:sp>
        <p:sp>
          <p:nvSpPr>
            <p:cNvPr id="16400" name="Oval 16"/>
            <p:cNvSpPr>
              <a:spLocks noChangeArrowheads="1"/>
            </p:cNvSpPr>
            <p:nvPr/>
          </p:nvSpPr>
          <p:spPr bwMode="auto">
            <a:xfrm>
              <a:off x="4800" y="4393"/>
              <a:ext cx="5447" cy="1684"/>
            </a:xfrm>
            <a:prstGeom prst="ellips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1" name="Oval 17"/>
            <p:cNvSpPr>
              <a:spLocks noChangeArrowheads="1"/>
            </p:cNvSpPr>
            <p:nvPr/>
          </p:nvSpPr>
          <p:spPr bwMode="auto">
            <a:xfrm>
              <a:off x="4731" y="2280"/>
              <a:ext cx="5446" cy="1684"/>
            </a:xfrm>
            <a:prstGeom prst="ellips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2" name="Text Box 18"/>
            <p:cNvSpPr txBox="1">
              <a:spLocks noChangeArrowheads="1"/>
            </p:cNvSpPr>
            <p:nvPr/>
          </p:nvSpPr>
          <p:spPr bwMode="auto">
            <a:xfrm>
              <a:off x="2262" y="5588"/>
              <a:ext cx="2297" cy="64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lang="fr-FR" sz="200" dirty="0" smtClean="0">
                <a:solidFill>
                  <a:schemeClr val="bg1"/>
                </a:solidFill>
                <a:latin typeface="Calibri"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Système existant sur le nouveau modèle</a:t>
              </a:r>
              <a:endParaRPr kumimoji="0" lang="fr-FR" sz="1800" b="0" i="0" u="none" strike="noStrike" cap="none" normalizeH="0" baseline="0" dirty="0" smtClean="0">
                <a:ln>
                  <a:noFill/>
                </a:ln>
                <a:solidFill>
                  <a:schemeClr val="bg1"/>
                </a:solidFill>
                <a:effectLst/>
                <a:latin typeface="Arial" pitchFamily="34" charset="0"/>
              </a:endParaRPr>
            </a:p>
          </p:txBody>
        </p:sp>
        <p:sp>
          <p:nvSpPr>
            <p:cNvPr id="16403" name="Text Box 19"/>
            <p:cNvSpPr txBox="1">
              <a:spLocks noChangeArrowheads="1"/>
            </p:cNvSpPr>
            <p:nvPr/>
          </p:nvSpPr>
          <p:spPr bwMode="auto">
            <a:xfrm>
              <a:off x="1805" y="2513"/>
              <a:ext cx="2298" cy="764"/>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Modification à apporter</a:t>
              </a:r>
              <a:endParaRPr kumimoji="0" lang="fr-FR" sz="1800" b="0" i="0" u="none" strike="noStrike" cap="none" normalizeH="0" baseline="0" dirty="0" smtClean="0">
                <a:ln>
                  <a:noFill/>
                </a:ln>
                <a:solidFill>
                  <a:schemeClr val="bg1"/>
                </a:solidFill>
                <a:effectLst/>
                <a:latin typeface="Arial" pitchFamily="34" charset="0"/>
              </a:endParaRPr>
            </a:p>
          </p:txBody>
        </p:sp>
        <p:sp>
          <p:nvSpPr>
            <p:cNvPr id="16404" name="Line 20"/>
            <p:cNvSpPr>
              <a:spLocks noChangeShapeType="1"/>
            </p:cNvSpPr>
            <p:nvPr/>
          </p:nvSpPr>
          <p:spPr bwMode="auto">
            <a:xfrm flipV="1">
              <a:off x="4579" y="5518"/>
              <a:ext cx="368" cy="363"/>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5" name="Line 21"/>
            <p:cNvSpPr>
              <a:spLocks noChangeShapeType="1"/>
            </p:cNvSpPr>
            <p:nvPr/>
          </p:nvSpPr>
          <p:spPr bwMode="auto">
            <a:xfrm>
              <a:off x="4097" y="2824"/>
              <a:ext cx="634" cy="179"/>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30" name="ZoneTexte 29"/>
          <p:cNvSpPr txBox="1"/>
          <p:nvPr/>
        </p:nvSpPr>
        <p:spPr>
          <a:xfrm>
            <a:off x="285720" y="4549677"/>
            <a:ext cx="8501122" cy="677108"/>
          </a:xfrm>
          <a:prstGeom prst="rect">
            <a:avLst/>
          </a:prstGeom>
          <a:noFill/>
        </p:spPr>
        <p:txBody>
          <a:bodyPr wrap="square" rtlCol="0">
            <a:spAutoFit/>
          </a:bodyPr>
          <a:lstStyle/>
          <a:p>
            <a:r>
              <a:rPr lang="fr-FR" dirty="0" smtClean="0">
                <a:solidFill>
                  <a:schemeClr val="bg1"/>
                </a:solidFill>
              </a:rPr>
              <a:t> </a:t>
            </a:r>
            <a:r>
              <a:rPr lang="fr-FR" sz="2000" b="1" dirty="0" smtClean="0">
                <a:solidFill>
                  <a:schemeClr val="bg1"/>
                </a:solidFill>
                <a:latin typeface="+mj-lt"/>
              </a:rPr>
              <a:t>Le BE envisage donc d’ajouter, au nouveau modèle, un frein de direction.</a:t>
            </a:r>
          </a:p>
          <a:p>
            <a:endParaRPr lang="fr-FR" dirty="0"/>
          </a:p>
        </p:txBody>
      </p:sp>
      <p:sp>
        <p:nvSpPr>
          <p:cNvPr id="24" name="Flèche en arc 23"/>
          <p:cNvSpPr/>
          <p:nvPr/>
        </p:nvSpPr>
        <p:spPr>
          <a:xfrm rot="7167506">
            <a:off x="7458349" y="616152"/>
            <a:ext cx="857256" cy="73066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Ellipse 24"/>
          <p:cNvSpPr/>
          <p:nvPr/>
        </p:nvSpPr>
        <p:spPr>
          <a:xfrm>
            <a:off x="7429520" y="214290"/>
            <a:ext cx="142876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7673393" y="357166"/>
            <a:ext cx="1016817" cy="369332"/>
          </a:xfrm>
          <a:prstGeom prst="rect">
            <a:avLst/>
          </a:prstGeom>
        </p:spPr>
        <p:txBody>
          <a:bodyPr wrap="none">
            <a:spAutoFit/>
          </a:bodyPr>
          <a:lstStyle/>
          <a:p>
            <a:pPr lvl="0" algn="ctr" fontAlgn="base">
              <a:spcBef>
                <a:spcPct val="0"/>
              </a:spcBef>
              <a:spcAft>
                <a:spcPct val="0"/>
              </a:spcAft>
            </a:pPr>
            <a:r>
              <a:rPr lang="fr-FR" b="1" dirty="0" smtClean="0">
                <a:solidFill>
                  <a:schemeClr val="bg1"/>
                </a:solidFill>
                <a:latin typeface="+mj-lt"/>
              </a:rPr>
              <a:t>Tâche 12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571480"/>
            <a:ext cx="7286676" cy="1077218"/>
          </a:xfrm>
          <a:prstGeom prst="rect">
            <a:avLst/>
          </a:prstGeom>
        </p:spPr>
        <p:txBody>
          <a:bodyPr wrap="square">
            <a:spAutoFit/>
          </a:bodyPr>
          <a:lstStyle/>
          <a:p>
            <a:r>
              <a:rPr lang="fr-FR" sz="3200" dirty="0" smtClean="0">
                <a:solidFill>
                  <a:schemeClr val="bg1"/>
                </a:solidFill>
                <a:latin typeface="+mj-lt"/>
              </a:rPr>
              <a:t>Diminuer le louvoiement par installation d’un frein de direction </a:t>
            </a:r>
            <a:endParaRPr lang="fr-FR" sz="3200" dirty="0">
              <a:solidFill>
                <a:schemeClr val="bg1"/>
              </a:solidFill>
              <a:latin typeface="+mj-lt"/>
            </a:endParaRPr>
          </a:p>
        </p:txBody>
      </p:sp>
      <p:sp>
        <p:nvSpPr>
          <p:cNvPr id="6"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rPr>
              <a:t>Tâche 12</a:t>
            </a:r>
          </a:p>
        </p:txBody>
      </p:sp>
      <p:sp>
        <p:nvSpPr>
          <p:cNvPr id="13325" name="Rectangle 13"/>
          <p:cNvSpPr>
            <a:spLocks noChangeArrowheads="1"/>
          </p:cNvSpPr>
          <p:nvPr/>
        </p:nvSpPr>
        <p:spPr bwMode="auto">
          <a:xfrm>
            <a:off x="285720" y="1361675"/>
            <a:ext cx="778671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Le frein de direction doit amortir le mouvement de louvoiement,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sans entraver la rotation autour de l’axe CC’ lors des virages.</a:t>
            </a:r>
            <a:endParaRPr kumimoji="0" lang="fr-FR" b="0" i="0" u="none" strike="noStrike" cap="none" normalizeH="0" baseline="0" dirty="0" smtClean="0">
              <a:ln>
                <a:noFill/>
              </a:ln>
              <a:solidFill>
                <a:schemeClr val="tx1"/>
              </a:solidFill>
              <a:effectLst/>
              <a:latin typeface="+mj-l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grpSp>
        <p:nvGrpSpPr>
          <p:cNvPr id="13313" name="Group 1"/>
          <p:cNvGrpSpPr>
            <a:grpSpLocks/>
          </p:cNvGrpSpPr>
          <p:nvPr/>
        </p:nvGrpSpPr>
        <p:grpSpPr bwMode="auto">
          <a:xfrm>
            <a:off x="3428992" y="2500306"/>
            <a:ext cx="5186363" cy="2698750"/>
            <a:chOff x="3282" y="10326"/>
            <a:chExt cx="8168" cy="4250"/>
          </a:xfrm>
        </p:grpSpPr>
        <p:graphicFrame>
          <p:nvGraphicFramePr>
            <p:cNvPr id="13324" name="Object 12"/>
            <p:cNvGraphicFramePr>
              <a:graphicFrameLocks noChangeAspect="1"/>
            </p:cNvGraphicFramePr>
            <p:nvPr/>
          </p:nvGraphicFramePr>
          <p:xfrm>
            <a:off x="7490" y="10401"/>
            <a:ext cx="3620" cy="4175"/>
          </p:xfrm>
          <a:graphic>
            <a:graphicData uri="http://schemas.openxmlformats.org/presentationml/2006/ole">
              <p:oleObj spid="_x0000_s13324" name="Image bitmap" r:id="rId3" imgW="3982006" imgH="4590476" progId="PBrush">
                <p:embed/>
              </p:oleObj>
            </a:graphicData>
          </a:graphic>
        </p:graphicFrame>
        <p:grpSp>
          <p:nvGrpSpPr>
            <p:cNvPr id="13314" name="Group 2"/>
            <p:cNvGrpSpPr>
              <a:grpSpLocks/>
            </p:cNvGrpSpPr>
            <p:nvPr/>
          </p:nvGrpSpPr>
          <p:grpSpPr bwMode="auto">
            <a:xfrm>
              <a:off x="3282" y="10326"/>
              <a:ext cx="8168" cy="3152"/>
              <a:chOff x="3282" y="11106"/>
              <a:chExt cx="8168" cy="3152"/>
            </a:xfrm>
          </p:grpSpPr>
          <p:sp>
            <p:nvSpPr>
              <p:cNvPr id="13323" name="Line 11"/>
              <p:cNvSpPr>
                <a:spLocks noChangeShapeType="1"/>
              </p:cNvSpPr>
              <p:nvPr/>
            </p:nvSpPr>
            <p:spPr bwMode="auto">
              <a:xfrm flipV="1">
                <a:off x="7123" y="13724"/>
                <a:ext cx="2088" cy="173"/>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13322" name="Line 10"/>
              <p:cNvSpPr>
                <a:spLocks noChangeShapeType="1"/>
              </p:cNvSpPr>
              <p:nvPr/>
            </p:nvSpPr>
            <p:spPr bwMode="auto">
              <a:xfrm>
                <a:off x="8129" y="11784"/>
                <a:ext cx="513" cy="253"/>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13321" name="Line 9"/>
              <p:cNvSpPr>
                <a:spLocks noChangeShapeType="1"/>
              </p:cNvSpPr>
              <p:nvPr/>
            </p:nvSpPr>
            <p:spPr bwMode="auto">
              <a:xfrm flipH="1">
                <a:off x="9821" y="11912"/>
                <a:ext cx="609" cy="543"/>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13320" name="Oval 8"/>
              <p:cNvSpPr>
                <a:spLocks noChangeArrowheads="1"/>
              </p:cNvSpPr>
              <p:nvPr/>
            </p:nvSpPr>
            <p:spPr bwMode="auto">
              <a:xfrm>
                <a:off x="9198" y="12884"/>
                <a:ext cx="1427" cy="1374"/>
              </a:xfrm>
              <a:prstGeom prst="ellipse">
                <a:avLst/>
              </a:prstGeom>
              <a:noFill/>
              <a:ln w="12700"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3319" name="Line 7"/>
              <p:cNvSpPr>
                <a:spLocks noChangeShapeType="1"/>
              </p:cNvSpPr>
              <p:nvPr/>
            </p:nvSpPr>
            <p:spPr bwMode="auto">
              <a:xfrm>
                <a:off x="7547" y="12987"/>
                <a:ext cx="1164" cy="699"/>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13318" name="Text Box 6"/>
              <p:cNvSpPr txBox="1">
                <a:spLocks noChangeArrowheads="1"/>
              </p:cNvSpPr>
              <p:nvPr/>
            </p:nvSpPr>
            <p:spPr bwMode="auto">
              <a:xfrm>
                <a:off x="10107" y="11106"/>
                <a:ext cx="1343" cy="837"/>
              </a:xfrm>
              <a:prstGeom prst="rect">
                <a:avLst/>
              </a:prstGeom>
              <a:solidFill>
                <a:srgbClr val="FFFFFF"/>
              </a:solidFill>
              <a:ln w="9525" cap="rnd">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ea typeface="Times New Roman" pitchFamily="18" charset="0"/>
                  </a:rPr>
                  <a:t>Axe de la rotule en bout de tige.</a:t>
                </a:r>
                <a:endParaRPr kumimoji="0" lang="fr-FR" sz="1800" b="0" i="0" u="none" strike="noStrike" cap="none" normalizeH="0" baseline="0" smtClean="0">
                  <a:ln>
                    <a:noFill/>
                  </a:ln>
                  <a:solidFill>
                    <a:schemeClr val="bg1"/>
                  </a:solidFill>
                  <a:effectLst/>
                  <a:latin typeface="Arial" pitchFamily="34" charset="0"/>
                </a:endParaRPr>
              </a:p>
            </p:txBody>
          </p:sp>
          <p:sp>
            <p:nvSpPr>
              <p:cNvPr id="13317" name="Text Box 5"/>
              <p:cNvSpPr txBox="1">
                <a:spLocks noChangeArrowheads="1"/>
              </p:cNvSpPr>
              <p:nvPr/>
            </p:nvSpPr>
            <p:spPr bwMode="auto">
              <a:xfrm>
                <a:off x="6713" y="11495"/>
                <a:ext cx="1409" cy="640"/>
              </a:xfrm>
              <a:prstGeom prst="rect">
                <a:avLst/>
              </a:prstGeom>
              <a:solidFill>
                <a:srgbClr val="FFFFFF"/>
              </a:solidFill>
              <a:ln w="9525" cap="rnd">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ea typeface="Times New Roman" pitchFamily="18" charset="0"/>
                  </a:rPr>
                  <a:t>Axe de la rotule de corps.</a:t>
                </a:r>
                <a:endParaRPr kumimoji="0" lang="fr-FR" sz="1800" b="0" i="0" u="none" strike="noStrike" cap="none" normalizeH="0" baseline="0" smtClean="0">
                  <a:ln>
                    <a:noFill/>
                  </a:ln>
                  <a:solidFill>
                    <a:schemeClr val="bg1"/>
                  </a:solidFill>
                  <a:effectLst/>
                  <a:latin typeface="Arial" pitchFamily="34" charset="0"/>
                </a:endParaRPr>
              </a:p>
            </p:txBody>
          </p:sp>
          <p:sp>
            <p:nvSpPr>
              <p:cNvPr id="13316" name="Text Box 4"/>
              <p:cNvSpPr txBox="1">
                <a:spLocks noChangeArrowheads="1"/>
              </p:cNvSpPr>
              <p:nvPr/>
            </p:nvSpPr>
            <p:spPr bwMode="auto">
              <a:xfrm>
                <a:off x="4654" y="12655"/>
                <a:ext cx="2889" cy="533"/>
              </a:xfrm>
              <a:prstGeom prst="rect">
                <a:avLst/>
              </a:prstGeom>
              <a:solidFill>
                <a:srgbClr val="FFFFFF"/>
              </a:solidFill>
              <a:ln w="9525" cap="rnd">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ea typeface="Times New Roman" pitchFamily="18" charset="0"/>
                  </a:rPr>
                  <a:t>Trou de fixation de la rotule en bout de tige dans le tirant de droite.</a:t>
                </a:r>
                <a:endParaRPr kumimoji="0" lang="fr-FR" sz="1800" b="0" i="0" u="none" strike="noStrike" cap="none" normalizeH="0" baseline="0" smtClean="0">
                  <a:ln>
                    <a:noFill/>
                  </a:ln>
                  <a:solidFill>
                    <a:schemeClr val="bg1"/>
                  </a:solidFill>
                  <a:effectLst/>
                  <a:latin typeface="Arial" pitchFamily="34" charset="0"/>
                </a:endParaRPr>
              </a:p>
            </p:txBody>
          </p:sp>
          <p:sp>
            <p:nvSpPr>
              <p:cNvPr id="13315" name="Text Box 3"/>
              <p:cNvSpPr txBox="1">
                <a:spLocks noChangeArrowheads="1"/>
              </p:cNvSpPr>
              <p:nvPr/>
            </p:nvSpPr>
            <p:spPr bwMode="auto">
              <a:xfrm>
                <a:off x="3282" y="13410"/>
                <a:ext cx="3840" cy="572"/>
              </a:xfrm>
              <a:prstGeom prst="rect">
                <a:avLst/>
              </a:prstGeom>
              <a:solidFill>
                <a:srgbClr val="FFFFFF"/>
              </a:solidFill>
              <a:ln w="9525" cap="rnd">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ea typeface="Times New Roman" pitchFamily="18" charset="0"/>
                  </a:rPr>
                  <a:t>La fixation de la rotule de corps se fera par une pièce d’adaptation (Conception ultérieure).</a:t>
                </a:r>
                <a:endParaRPr kumimoji="0" lang="fr-FR" sz="1800" b="0" i="0" u="none" strike="noStrike" cap="none" normalizeH="0" baseline="0" smtClean="0">
                  <a:ln>
                    <a:noFill/>
                  </a:ln>
                  <a:solidFill>
                    <a:schemeClr val="bg1"/>
                  </a:solidFill>
                  <a:effectLst/>
                  <a:latin typeface="Arial" pitchFamily="34" charset="0"/>
                </a:endParaRPr>
              </a:p>
            </p:txBody>
          </p:sp>
        </p:grpSp>
      </p:grpSp>
      <p:sp>
        <p:nvSpPr>
          <p:cNvPr id="13330" name="Rectangle 18"/>
          <p:cNvSpPr>
            <a:spLocks noChangeArrowheads="1"/>
          </p:cNvSpPr>
          <p:nvPr/>
        </p:nvSpPr>
        <p:spPr bwMode="auto">
          <a:xfrm>
            <a:off x="571472" y="5286388"/>
            <a:ext cx="74713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lang="fr-FR" dirty="0" smtClean="0">
                <a:latin typeface="+mj-lt"/>
                <a:ea typeface="Times New Roman" pitchFamily="18" charset="0"/>
                <a:cs typeface="Times New Roman" pitchFamily="18" charset="0"/>
              </a:rPr>
              <a:t>Les points de fixation, du frein de direction, ont été définis pour préserver un débattement angulaire important autour de cet axe. </a:t>
            </a:r>
          </a:p>
        </p:txBody>
      </p:sp>
      <p:pic>
        <p:nvPicPr>
          <p:cNvPr id="21" name="Image 20" descr="Frein de direction.jpg"/>
          <p:cNvPicPr>
            <a:picLocks noChangeAspect="1"/>
          </p:cNvPicPr>
          <p:nvPr/>
        </p:nvPicPr>
        <p:blipFill>
          <a:blip r:embed="rId4" cstate="print"/>
          <a:stretch>
            <a:fillRect/>
          </a:stretch>
        </p:blipFill>
        <p:spPr>
          <a:xfrm>
            <a:off x="428596" y="3143248"/>
            <a:ext cx="2523364" cy="194786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chemeClr val="bg1"/>
                </a:solidFill>
                <a:latin typeface="+mj-lt"/>
              </a:rPr>
              <a:t>Tâche 12</a:t>
            </a:r>
          </a:p>
        </p:txBody>
      </p:sp>
      <p:pic>
        <p:nvPicPr>
          <p:cNvPr id="11265" name="Picture 1" descr="Sans titre"/>
          <p:cNvPicPr>
            <a:picLocks noChangeAspect="1" noChangeArrowheads="1"/>
          </p:cNvPicPr>
          <p:nvPr/>
        </p:nvPicPr>
        <p:blipFill>
          <a:blip r:embed="rId2" cstate="print"/>
          <a:srcRect/>
          <a:stretch>
            <a:fillRect/>
          </a:stretch>
        </p:blipFill>
        <p:spPr bwMode="auto">
          <a:xfrm>
            <a:off x="4500562" y="2733410"/>
            <a:ext cx="4412825" cy="3328776"/>
          </a:xfrm>
          <a:prstGeom prst="rect">
            <a:avLst/>
          </a:prstGeom>
          <a:noFill/>
          <a:ln w="9525">
            <a:noFill/>
            <a:miter lim="800000"/>
            <a:headEnd/>
            <a:tailEnd/>
          </a:ln>
        </p:spPr>
      </p:pic>
      <p:pic>
        <p:nvPicPr>
          <p:cNvPr id="11266" name="Picture 2" descr="frein1"/>
          <p:cNvPicPr>
            <a:picLocks noChangeAspect="1" noChangeArrowheads="1"/>
          </p:cNvPicPr>
          <p:nvPr/>
        </p:nvPicPr>
        <p:blipFill>
          <a:blip r:embed="rId3" cstate="print"/>
          <a:srcRect/>
          <a:stretch>
            <a:fillRect/>
          </a:stretch>
        </p:blipFill>
        <p:spPr bwMode="auto">
          <a:xfrm>
            <a:off x="2285984" y="3000372"/>
            <a:ext cx="1857388" cy="1631657"/>
          </a:xfrm>
          <a:prstGeom prst="rect">
            <a:avLst/>
          </a:prstGeom>
          <a:noFill/>
          <a:ln w="9525">
            <a:noFill/>
            <a:miter lim="800000"/>
            <a:headEnd/>
            <a:tailEnd/>
          </a:ln>
        </p:spPr>
      </p:pic>
      <p:sp>
        <p:nvSpPr>
          <p:cNvPr id="8" name="Rectangle 7"/>
          <p:cNvSpPr/>
          <p:nvPr/>
        </p:nvSpPr>
        <p:spPr>
          <a:xfrm>
            <a:off x="214282" y="285728"/>
            <a:ext cx="6858048" cy="646331"/>
          </a:xfrm>
          <a:prstGeom prst="rect">
            <a:avLst/>
          </a:prstGeom>
        </p:spPr>
        <p:txBody>
          <a:bodyPr wrap="square">
            <a:spAutoFit/>
          </a:bodyPr>
          <a:lstStyle/>
          <a:p>
            <a:pPr fontAlgn="base">
              <a:spcBef>
                <a:spcPct val="0"/>
              </a:spcBef>
              <a:spcAft>
                <a:spcPct val="0"/>
              </a:spcAft>
            </a:pPr>
            <a:r>
              <a:rPr lang="fr-FR" b="1" dirty="0" smtClean="0">
                <a:solidFill>
                  <a:schemeClr val="bg1"/>
                </a:solidFill>
                <a:latin typeface="+mj-lt"/>
              </a:rPr>
              <a:t>Une étude sur les positions extrêmes a permis de choisir le modèle SD110 dans la gamme proposée.</a:t>
            </a:r>
          </a:p>
        </p:txBody>
      </p:sp>
      <p:sp>
        <p:nvSpPr>
          <p:cNvPr id="9" name="Rectangle 8"/>
          <p:cNvSpPr/>
          <p:nvPr/>
        </p:nvSpPr>
        <p:spPr>
          <a:xfrm>
            <a:off x="214282" y="1428736"/>
            <a:ext cx="8215370" cy="1169551"/>
          </a:xfrm>
          <a:prstGeom prst="rect">
            <a:avLst/>
          </a:prstGeom>
        </p:spPr>
        <p:txBody>
          <a:bodyPr wrap="square">
            <a:spAutoFit/>
          </a:bodyPr>
          <a:lstStyle/>
          <a:p>
            <a:r>
              <a:rPr lang="fr-FR" sz="1400" dirty="0" smtClean="0">
                <a:latin typeface="+mj-lt"/>
              </a:rPr>
              <a:t>Installer</a:t>
            </a:r>
            <a:r>
              <a:rPr lang="fr-FR" sz="1400" b="1" dirty="0" smtClean="0">
                <a:latin typeface="+mj-lt"/>
              </a:rPr>
              <a:t> le frein de direction </a:t>
            </a:r>
            <a:r>
              <a:rPr lang="fr-FR" sz="1400" dirty="0" smtClean="0">
                <a:latin typeface="+mj-lt"/>
              </a:rPr>
              <a:t> en liaison avec le tirant droit en utilisant :</a:t>
            </a:r>
          </a:p>
          <a:p>
            <a:pPr>
              <a:buFont typeface="Arial" pitchFamily="34" charset="0"/>
              <a:buChar char="•"/>
            </a:pPr>
            <a:r>
              <a:rPr lang="fr-FR" sz="1400" dirty="0" smtClean="0">
                <a:latin typeface="+mj-lt"/>
              </a:rPr>
              <a:t> 1 Vis : </a:t>
            </a:r>
            <a:r>
              <a:rPr lang="fr-FR" sz="1400" i="1" dirty="0" smtClean="0">
                <a:latin typeface="+mj-lt"/>
              </a:rPr>
              <a:t>Vis C HC, M 8x80.</a:t>
            </a:r>
            <a:r>
              <a:rPr lang="fr-FR" sz="1400" i="1" dirty="0" err="1" smtClean="0">
                <a:latin typeface="+mj-lt"/>
              </a:rPr>
              <a:t>Sldprt</a:t>
            </a:r>
            <a:endParaRPr lang="fr-FR" sz="1400" dirty="0" smtClean="0">
              <a:latin typeface="+mj-lt"/>
            </a:endParaRPr>
          </a:p>
          <a:p>
            <a:pPr>
              <a:buFont typeface="Arial" pitchFamily="34" charset="0"/>
              <a:buChar char="•"/>
            </a:pPr>
            <a:r>
              <a:rPr lang="nl-NL" sz="1400" dirty="0" smtClean="0">
                <a:latin typeface="+mj-lt"/>
              </a:rPr>
              <a:t> 2 </a:t>
            </a:r>
            <a:r>
              <a:rPr lang="nl-NL" sz="1400" dirty="0" err="1" smtClean="0">
                <a:latin typeface="+mj-lt"/>
              </a:rPr>
              <a:t>rondelles</a:t>
            </a:r>
            <a:r>
              <a:rPr lang="nl-NL" sz="1400" dirty="0" smtClean="0">
                <a:latin typeface="+mj-lt"/>
              </a:rPr>
              <a:t>  : </a:t>
            </a:r>
            <a:r>
              <a:rPr lang="nl-NL" sz="1400" i="1" dirty="0" err="1" smtClean="0">
                <a:latin typeface="+mj-lt"/>
              </a:rPr>
              <a:t>Rondelle</a:t>
            </a:r>
            <a:r>
              <a:rPr lang="nl-NL" sz="1400" i="1" dirty="0" smtClean="0">
                <a:latin typeface="+mj-lt"/>
              </a:rPr>
              <a:t> M, 16.Sldprt</a:t>
            </a:r>
            <a:endParaRPr lang="fr-FR" sz="1400" dirty="0" smtClean="0">
              <a:latin typeface="+mj-lt"/>
            </a:endParaRPr>
          </a:p>
          <a:p>
            <a:pPr>
              <a:buFont typeface="Arial" pitchFamily="34" charset="0"/>
              <a:buChar char="•"/>
            </a:pPr>
            <a:r>
              <a:rPr lang="fr-FR" sz="1400" dirty="0" smtClean="0">
                <a:latin typeface="+mj-lt"/>
              </a:rPr>
              <a:t> 1 rondelle épaisse   </a:t>
            </a:r>
            <a:r>
              <a:rPr lang="fr-FR" sz="1400" i="1" dirty="0" smtClean="0">
                <a:latin typeface="+mj-lt"/>
              </a:rPr>
              <a:t>Rondelle épaisse Z, 8.</a:t>
            </a:r>
            <a:r>
              <a:rPr lang="fr-FR" sz="1400" i="1" dirty="0" err="1" smtClean="0">
                <a:latin typeface="+mj-lt"/>
              </a:rPr>
              <a:t>Sldprt</a:t>
            </a:r>
            <a:r>
              <a:rPr lang="fr-FR" sz="1400" dirty="0" smtClean="0">
                <a:latin typeface="+mj-lt"/>
              </a:rPr>
              <a:t>  (entre le tirant droit et la Sphère de tête de bielle GL8)</a:t>
            </a:r>
          </a:p>
          <a:p>
            <a:pPr>
              <a:buFont typeface="Arial" pitchFamily="34" charset="0"/>
              <a:buChar char="•"/>
            </a:pPr>
            <a:r>
              <a:rPr lang="fr-FR" sz="1400" dirty="0" smtClean="0">
                <a:latin typeface="+mj-lt"/>
              </a:rPr>
              <a:t> 1 écrou :  </a:t>
            </a:r>
            <a:r>
              <a:rPr lang="fr-FR" sz="1400" i="1" dirty="0" smtClean="0">
                <a:latin typeface="+mj-lt"/>
              </a:rPr>
              <a:t>Ecrou H FR, M 8.</a:t>
            </a:r>
            <a:r>
              <a:rPr lang="fr-FR" sz="1400" i="1" dirty="0" err="1" smtClean="0">
                <a:latin typeface="+mj-lt"/>
              </a:rPr>
              <a:t>Sldprt</a:t>
            </a:r>
            <a:endParaRPr lang="fr-FR" sz="1400" dirty="0">
              <a:latin typeface="+mj-lt"/>
            </a:endParaRPr>
          </a:p>
        </p:txBody>
      </p:sp>
      <p:sp>
        <p:nvSpPr>
          <p:cNvPr id="11267" name="Rectangle 3"/>
          <p:cNvSpPr>
            <a:spLocks noChangeArrowheads="1"/>
          </p:cNvSpPr>
          <p:nvPr/>
        </p:nvSpPr>
        <p:spPr bwMode="auto">
          <a:xfrm>
            <a:off x="0" y="5042118"/>
            <a:ext cx="535785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400" i="1" dirty="0" smtClean="0">
                <a:latin typeface="+mj-lt"/>
              </a:rPr>
              <a:t>-  en liaison avec le Support avant Requin new en utilisant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fr-FR" sz="1400" i="1" dirty="0" smtClean="0">
                <a:latin typeface="+mj-lt"/>
              </a:rPr>
              <a:t> 1 vis :                     Vis C HC, M 8x40.</a:t>
            </a:r>
            <a:r>
              <a:rPr lang="fr-FR" sz="1400" i="1" dirty="0" err="1" smtClean="0">
                <a:latin typeface="+mj-lt"/>
              </a:rPr>
              <a:t>Sldprt</a:t>
            </a:r>
            <a:endParaRPr lang="fr-FR" sz="1400" i="1" dirty="0" smtClean="0">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nl-NL" sz="1400" i="1" dirty="0" smtClean="0">
                <a:latin typeface="+mj-lt"/>
              </a:rPr>
              <a:t> 2 </a:t>
            </a:r>
            <a:r>
              <a:rPr lang="nl-NL" sz="1400" i="1" dirty="0" err="1" smtClean="0">
                <a:latin typeface="+mj-lt"/>
              </a:rPr>
              <a:t>rondelle</a:t>
            </a:r>
            <a:r>
              <a:rPr lang="nl-NL" sz="1400" i="1" dirty="0" smtClean="0">
                <a:latin typeface="+mj-lt"/>
              </a:rPr>
              <a:t> :            </a:t>
            </a:r>
            <a:r>
              <a:rPr lang="nl-NL" sz="1400" i="1" dirty="0" err="1" smtClean="0">
                <a:latin typeface="+mj-lt"/>
              </a:rPr>
              <a:t>Rondelle</a:t>
            </a:r>
            <a:r>
              <a:rPr lang="nl-NL" sz="1400" i="1" dirty="0" smtClean="0">
                <a:latin typeface="+mj-lt"/>
              </a:rPr>
              <a:t> Z, 8.Sldprt</a:t>
            </a:r>
            <a:endParaRPr lang="fr-FR" sz="1400" i="1" dirty="0" smtClean="0">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fr-FR" sz="1400" i="1" dirty="0" smtClean="0">
                <a:latin typeface="+mj-lt"/>
              </a:rPr>
              <a:t> 1 entretoise :         Mini </a:t>
            </a:r>
            <a:r>
              <a:rPr lang="fr-FR" sz="1400" i="1" dirty="0" err="1" smtClean="0">
                <a:latin typeface="+mj-lt"/>
              </a:rPr>
              <a:t>Entretoise.sldprt</a:t>
            </a:r>
            <a:endParaRPr lang="fr-FR" sz="1400" i="1" dirty="0" smtClean="0">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fr-FR" sz="1400" i="1" dirty="0" smtClean="0">
                <a:latin typeface="+mj-lt"/>
              </a:rPr>
              <a:t> 1 écrou :                Ecrou H FR, M 8.</a:t>
            </a:r>
            <a:r>
              <a:rPr lang="fr-FR" sz="1400" i="1" dirty="0" err="1" smtClean="0">
                <a:latin typeface="+mj-lt"/>
              </a:rPr>
              <a:t>Sldprt</a:t>
            </a:r>
            <a:endParaRPr lang="fr-FR" sz="1400" i="1" dirty="0" smtClean="0">
              <a:latin typeface="+mj-lt"/>
            </a:endParaRPr>
          </a:p>
          <a:p>
            <a:pPr marL="0" marR="0" lvl="0" indent="0" algn="l" defTabSz="914400" rtl="0" eaLnBrk="0" fontAlgn="base" latinLnBrk="0" hangingPunct="0">
              <a:lnSpc>
                <a:spcPct val="100000"/>
              </a:lnSpc>
              <a:spcBef>
                <a:spcPct val="0"/>
              </a:spcBef>
              <a:spcAft>
                <a:spcPct val="0"/>
              </a:spcAft>
              <a:buClrTx/>
              <a:buSzTx/>
              <a:tabLst/>
            </a:pPr>
            <a:r>
              <a:rPr lang="fr-FR" sz="1400" i="1" dirty="0" smtClean="0">
                <a:latin typeface="+mj-lt"/>
              </a:rPr>
              <a:t>-  concevoir une nouvelle pièce support de </a:t>
            </a:r>
            <a:r>
              <a:rPr lang="fr-FR" sz="1400" i="1" dirty="0" err="1" smtClean="0">
                <a:latin typeface="+mj-lt"/>
              </a:rPr>
              <a:t>frein.sldprt</a:t>
            </a:r>
            <a:r>
              <a:rPr lang="fr-FR" sz="1400" i="1" dirty="0" smtClean="0">
                <a:latin typeface="+mj-lt"/>
              </a:rPr>
              <a:t> réalisée à partir</a:t>
            </a:r>
          </a:p>
          <a:p>
            <a:pPr marL="0" marR="0" lvl="0" indent="0" algn="l" defTabSz="914400" rtl="0" eaLnBrk="0" fontAlgn="base" latinLnBrk="0" hangingPunct="0">
              <a:lnSpc>
                <a:spcPct val="100000"/>
              </a:lnSpc>
              <a:spcBef>
                <a:spcPct val="0"/>
              </a:spcBef>
              <a:spcAft>
                <a:spcPct val="0"/>
              </a:spcAft>
              <a:buClrTx/>
              <a:buSzTx/>
              <a:buFontTx/>
              <a:buNone/>
              <a:tabLst/>
            </a:pPr>
            <a:r>
              <a:rPr lang="fr-FR" sz="1400" i="1" dirty="0" smtClean="0">
                <a:latin typeface="+mj-lt"/>
              </a:rPr>
              <a:t> de profilés standard en la fixant sur le châssis, en utilisant les éléments</a:t>
            </a:r>
          </a:p>
          <a:p>
            <a:pPr marL="0" marR="0" lvl="0" indent="0" algn="l" defTabSz="914400" rtl="0" eaLnBrk="0" fontAlgn="base" latinLnBrk="0" hangingPunct="0">
              <a:lnSpc>
                <a:spcPct val="100000"/>
              </a:lnSpc>
              <a:spcBef>
                <a:spcPct val="0"/>
              </a:spcBef>
              <a:spcAft>
                <a:spcPct val="0"/>
              </a:spcAft>
              <a:buClrTx/>
              <a:buSzTx/>
              <a:buFontTx/>
              <a:buNone/>
              <a:tabLst/>
            </a:pPr>
            <a:r>
              <a:rPr lang="fr-FR" sz="1400" i="1" dirty="0" smtClean="0">
                <a:latin typeface="+mj-lt"/>
              </a:rPr>
              <a:t> déjà existants</a:t>
            </a:r>
          </a:p>
        </p:txBody>
      </p:sp>
      <p:cxnSp>
        <p:nvCxnSpPr>
          <p:cNvPr id="12" name="Connecteur droit 11"/>
          <p:cNvCxnSpPr/>
          <p:nvPr/>
        </p:nvCxnSpPr>
        <p:spPr>
          <a:xfrm>
            <a:off x="3571868" y="1714488"/>
            <a:ext cx="44291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5400000">
            <a:off x="7393801" y="2321711"/>
            <a:ext cx="12144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flipV="1">
            <a:off x="7000892" y="2928934"/>
            <a:ext cx="1000132" cy="7858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928662" y="5286388"/>
            <a:ext cx="44291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5357818" y="5286388"/>
            <a:ext cx="1143008" cy="3571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chemeClr val="bg1"/>
                </a:solidFill>
                <a:latin typeface="+mj-lt"/>
              </a:rPr>
              <a:t>Tâche 12</a:t>
            </a:r>
          </a:p>
        </p:txBody>
      </p:sp>
      <p:pic>
        <p:nvPicPr>
          <p:cNvPr id="10241" name="Picture 1"/>
          <p:cNvPicPr>
            <a:picLocks noChangeAspect="1" noChangeArrowheads="1"/>
          </p:cNvPicPr>
          <p:nvPr/>
        </p:nvPicPr>
        <p:blipFill>
          <a:blip r:embed="rId2" cstate="print"/>
          <a:srcRect/>
          <a:stretch>
            <a:fillRect/>
          </a:stretch>
        </p:blipFill>
        <p:spPr bwMode="auto">
          <a:xfrm>
            <a:off x="6429388" y="4143380"/>
            <a:ext cx="2033580" cy="1500444"/>
          </a:xfrm>
          <a:prstGeom prst="rect">
            <a:avLst/>
          </a:prstGeom>
          <a:noFill/>
          <a:ln w="9525">
            <a:noFill/>
            <a:miter lim="800000"/>
            <a:headEnd/>
            <a:tailEnd/>
          </a:ln>
        </p:spPr>
      </p:pic>
      <p:pic>
        <p:nvPicPr>
          <p:cNvPr id="6" name="Image 5" descr="ensemble avec frein.jpg"/>
          <p:cNvPicPr>
            <a:picLocks noChangeAspect="1"/>
          </p:cNvPicPr>
          <p:nvPr/>
        </p:nvPicPr>
        <p:blipFill>
          <a:blip r:embed="rId3" cstate="print"/>
          <a:stretch>
            <a:fillRect/>
          </a:stretch>
        </p:blipFill>
        <p:spPr>
          <a:xfrm>
            <a:off x="1357290" y="2428868"/>
            <a:ext cx="4458987" cy="3619505"/>
          </a:xfrm>
          <a:prstGeom prst="rect">
            <a:avLst/>
          </a:prstGeom>
        </p:spPr>
      </p:pic>
      <p:sp>
        <p:nvSpPr>
          <p:cNvPr id="7" name="ZoneTexte 6"/>
          <p:cNvSpPr txBox="1"/>
          <p:nvPr/>
        </p:nvSpPr>
        <p:spPr>
          <a:xfrm>
            <a:off x="928662" y="1071546"/>
            <a:ext cx="2428892" cy="400110"/>
          </a:xfrm>
          <a:prstGeom prst="rect">
            <a:avLst/>
          </a:prstGeom>
          <a:noFill/>
        </p:spPr>
        <p:txBody>
          <a:bodyPr wrap="square" rtlCol="0">
            <a:spAutoFit/>
          </a:bodyPr>
          <a:lstStyle/>
          <a:p>
            <a:r>
              <a:rPr lang="fr-FR" sz="2000" b="1" dirty="0" smtClean="0">
                <a:solidFill>
                  <a:schemeClr val="bg1"/>
                </a:solidFill>
                <a:latin typeface="+mj-lt"/>
              </a:rPr>
              <a:t>Résultat  attendu</a:t>
            </a:r>
            <a:r>
              <a:rPr lang="fr-FR" b="1" dirty="0" smtClean="0"/>
              <a:t> </a:t>
            </a:r>
            <a:endParaRPr lang="fr-FR" dirty="0"/>
          </a:p>
        </p:txBody>
      </p:sp>
      <p:sp>
        <p:nvSpPr>
          <p:cNvPr id="8" name="ZoneTexte 7"/>
          <p:cNvSpPr txBox="1"/>
          <p:nvPr/>
        </p:nvSpPr>
        <p:spPr>
          <a:xfrm>
            <a:off x="6429388" y="3429000"/>
            <a:ext cx="2071702" cy="646331"/>
          </a:xfrm>
          <a:prstGeom prst="rect">
            <a:avLst/>
          </a:prstGeom>
          <a:noFill/>
        </p:spPr>
        <p:txBody>
          <a:bodyPr wrap="square" rtlCol="0">
            <a:spAutoFit/>
          </a:bodyPr>
          <a:lstStyle/>
          <a:p>
            <a:pPr algn="ctr"/>
            <a:r>
              <a:rPr lang="fr-FR" b="1" dirty="0" smtClean="0">
                <a:solidFill>
                  <a:schemeClr val="bg1"/>
                </a:solidFill>
                <a:latin typeface="+mj-lt"/>
              </a:rPr>
              <a:t>Support de frein (pièce  créée)</a:t>
            </a:r>
            <a:r>
              <a:rPr lang="fr-FR" b="1" dirty="0" smtClean="0"/>
              <a:t> </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Autres types de tâches demandées </a:t>
            </a:r>
            <a:endParaRPr lang="fr-FR" dirty="0"/>
          </a:p>
        </p:txBody>
      </p:sp>
      <p:sp>
        <p:nvSpPr>
          <p:cNvPr id="4"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600" b="1" dirty="0" smtClean="0">
                <a:solidFill>
                  <a:schemeClr val="bg1"/>
                </a:solidFill>
                <a:latin typeface="+mj-lt"/>
              </a:rPr>
              <a:t>Autres Tâches  </a:t>
            </a:r>
          </a:p>
        </p:txBody>
      </p:sp>
      <p:sp>
        <p:nvSpPr>
          <p:cNvPr id="5" name="Rectangle 4"/>
          <p:cNvSpPr/>
          <p:nvPr/>
        </p:nvSpPr>
        <p:spPr>
          <a:xfrm>
            <a:off x="428596" y="2357430"/>
            <a:ext cx="8358246" cy="3028521"/>
          </a:xfrm>
          <a:prstGeom prst="rect">
            <a:avLst/>
          </a:prstGeom>
        </p:spPr>
        <p:txBody>
          <a:bodyPr wrap="square">
            <a:spAutoFit/>
          </a:bodyPr>
          <a:lstStyle/>
          <a:p>
            <a:pPr fontAlgn="base">
              <a:spcBef>
                <a:spcPct val="0"/>
              </a:spcBef>
              <a:spcAft>
                <a:spcPct val="0"/>
              </a:spcAft>
            </a:pPr>
            <a:r>
              <a:rPr lang="fr-FR" b="1" dirty="0" smtClean="0">
                <a:solidFill>
                  <a:schemeClr val="bg1"/>
                </a:solidFill>
                <a:latin typeface="+mj-lt"/>
              </a:rPr>
              <a:t>Objectifs :</a:t>
            </a:r>
          </a:p>
          <a:p>
            <a:pPr fontAlgn="base">
              <a:spcBef>
                <a:spcPct val="0"/>
              </a:spcBef>
              <a:spcAft>
                <a:spcPct val="0"/>
              </a:spcAft>
            </a:pPr>
            <a:endParaRPr lang="fr-FR" b="1" dirty="0" smtClean="0">
              <a:solidFill>
                <a:schemeClr val="bg1"/>
              </a:solidFill>
              <a:latin typeface="+mj-lt"/>
            </a:endParaRPr>
          </a:p>
          <a:p>
            <a:pPr algn="just" fontAlgn="base">
              <a:spcBef>
                <a:spcPct val="0"/>
              </a:spcBef>
              <a:spcAft>
                <a:spcPct val="0"/>
              </a:spcAft>
            </a:pPr>
            <a:r>
              <a:rPr lang="fr-FR" b="1" dirty="0" smtClean="0">
                <a:solidFill>
                  <a:schemeClr val="bg1"/>
                </a:solidFill>
                <a:latin typeface="+mj-lt"/>
              </a:rPr>
              <a:t> Produire des représentations graphiques (écorchés, éclatés, transparents, dessins et images)</a:t>
            </a:r>
          </a:p>
          <a:p>
            <a:pPr algn="just" fontAlgn="base">
              <a:spcBef>
                <a:spcPct val="0"/>
              </a:spcBef>
              <a:spcAft>
                <a:spcPct val="0"/>
              </a:spcAft>
            </a:pPr>
            <a:endParaRPr lang="fr-FR" b="1" dirty="0" smtClean="0">
              <a:solidFill>
                <a:schemeClr val="bg1"/>
              </a:solidFill>
              <a:latin typeface="+mj-lt"/>
            </a:endParaRPr>
          </a:p>
          <a:p>
            <a:pPr algn="just" fontAlgn="base">
              <a:spcBef>
                <a:spcPct val="0"/>
              </a:spcBef>
              <a:spcAft>
                <a:spcPct val="0"/>
              </a:spcAft>
            </a:pPr>
            <a:r>
              <a:rPr lang="fr-FR" b="1" dirty="0" smtClean="0">
                <a:solidFill>
                  <a:schemeClr val="bg1"/>
                </a:solidFill>
                <a:latin typeface="+mj-lt"/>
              </a:rPr>
              <a:t> Contribuer à la rédaction d’une notice technique</a:t>
            </a:r>
          </a:p>
          <a:p>
            <a:pPr algn="just" fontAlgn="base">
              <a:spcBef>
                <a:spcPct val="0"/>
              </a:spcBef>
              <a:spcAft>
                <a:spcPct val="0"/>
              </a:spcAft>
            </a:pPr>
            <a:endParaRPr lang="fr-FR" b="1" dirty="0" smtClean="0">
              <a:solidFill>
                <a:schemeClr val="bg1"/>
              </a:solidFill>
              <a:latin typeface="+mj-lt"/>
            </a:endParaRPr>
          </a:p>
          <a:p>
            <a:pPr algn="just" fontAlgn="base">
              <a:spcBef>
                <a:spcPct val="0"/>
              </a:spcBef>
              <a:spcAft>
                <a:spcPct val="0"/>
              </a:spcAft>
            </a:pPr>
            <a:r>
              <a:rPr lang="fr-FR" b="1" dirty="0" smtClean="0">
                <a:solidFill>
                  <a:schemeClr val="bg1"/>
                </a:solidFill>
                <a:latin typeface="+mj-lt"/>
              </a:rPr>
              <a:t> Analyser ou justifier une solution technique au regard des relations entrée/sortie, des conditions de résistance et du dimensionnement des constituants.</a:t>
            </a:r>
          </a:p>
          <a:p>
            <a:pPr marL="274320" lvl="0" indent="-274320">
              <a:spcBef>
                <a:spcPct val="20000"/>
              </a:spcBef>
              <a:buClr>
                <a:schemeClr val="accent3"/>
              </a:buClr>
              <a:buSzPct val="95000"/>
              <a:defRPr/>
            </a:pPr>
            <a:endParaRPr lang="fr-FR" sz="2400" dirty="0" smtClean="0"/>
          </a:p>
        </p:txBody>
      </p:sp>
      <p:sp>
        <p:nvSpPr>
          <p:cNvPr id="6" name="ZoneTexte 5"/>
          <p:cNvSpPr txBox="1"/>
          <p:nvPr/>
        </p:nvSpPr>
        <p:spPr>
          <a:xfrm>
            <a:off x="4718051" y="5108598"/>
            <a:ext cx="3687813" cy="507831"/>
          </a:xfrm>
          <a:prstGeom prst="rect">
            <a:avLst/>
          </a:prstGeom>
          <a:noFill/>
        </p:spPr>
        <p:txBody>
          <a:bodyPr wrap="square" rtlCol="0">
            <a:spAutoFit/>
          </a:bodyPr>
          <a:lstStyle/>
          <a:p>
            <a:r>
              <a:rPr lang="fr-FR" sz="1600" dirty="0" smtClean="0">
                <a:latin typeface="+mj-lt"/>
              </a:rPr>
              <a:t>Référentiel de certification Bac pro E.D.P.I</a:t>
            </a:r>
          </a:p>
          <a:p>
            <a:r>
              <a:rPr lang="fr-FR" sz="1100" dirty="0" smtClean="0">
                <a:latin typeface="+mj-lt"/>
              </a:rPr>
              <a:t>(Etude et Définition de Produits industriels)</a:t>
            </a:r>
            <a:endParaRPr lang="fr-FR" sz="11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428596" y="285728"/>
            <a:ext cx="8572560" cy="5929354"/>
          </a:xfrm>
        </p:spPr>
        <p:txBody>
          <a:bodyPr>
            <a:normAutofit/>
          </a:bodyPr>
          <a:lstStyle/>
          <a:p>
            <a:pPr algn="l"/>
            <a:r>
              <a:rPr lang="fr-FR" sz="1900" b="1" u="sng" dirty="0">
                <a:latin typeface="+mj-lt"/>
              </a:rPr>
              <a:t>Projet en bac Pro EDPI</a:t>
            </a:r>
            <a:r>
              <a:rPr lang="fr-FR" sz="1900" b="1" dirty="0">
                <a:latin typeface="+mj-lt"/>
              </a:rPr>
              <a:t> : </a:t>
            </a:r>
            <a:endParaRPr lang="fr-FR" sz="1900" b="1" dirty="0" smtClean="0">
              <a:latin typeface="+mj-lt"/>
            </a:endParaRPr>
          </a:p>
          <a:p>
            <a:pPr algn="just">
              <a:buFont typeface="Arial" pitchFamily="34" charset="0"/>
              <a:buChar char="•"/>
            </a:pPr>
            <a:r>
              <a:rPr lang="fr-FR" sz="1900" dirty="0" smtClean="0">
                <a:latin typeface="+mj-lt"/>
              </a:rPr>
              <a:t> Mise </a:t>
            </a:r>
            <a:r>
              <a:rPr lang="fr-FR" sz="1900" dirty="0">
                <a:latin typeface="+mj-lt"/>
              </a:rPr>
              <a:t>en œuvre d’un modeleur volumique dans la </a:t>
            </a:r>
            <a:r>
              <a:rPr lang="fr-FR" sz="1900" u="sng" dirty="0">
                <a:latin typeface="+mj-lt"/>
              </a:rPr>
              <a:t>modification d’un produit industriel</a:t>
            </a:r>
            <a:r>
              <a:rPr lang="fr-FR" sz="1900" dirty="0" smtClean="0">
                <a:latin typeface="+mj-lt"/>
              </a:rPr>
              <a:t>.</a:t>
            </a:r>
          </a:p>
          <a:p>
            <a:pPr algn="just">
              <a:buFont typeface="Arial" pitchFamily="34" charset="0"/>
              <a:buChar char="•"/>
            </a:pPr>
            <a:endParaRPr lang="fr-FR" sz="1900" dirty="0">
              <a:latin typeface="+mj-lt"/>
            </a:endParaRPr>
          </a:p>
          <a:p>
            <a:pPr algn="just">
              <a:buFont typeface="Arial" pitchFamily="34" charset="0"/>
              <a:buChar char="•"/>
            </a:pPr>
            <a:r>
              <a:rPr lang="fr-FR" sz="1900" dirty="0" smtClean="0">
                <a:latin typeface="+mj-lt"/>
              </a:rPr>
              <a:t> La </a:t>
            </a:r>
            <a:r>
              <a:rPr lang="fr-FR" sz="1900" dirty="0">
                <a:latin typeface="+mj-lt"/>
              </a:rPr>
              <a:t>solution est  arrêtée sous forme de </a:t>
            </a:r>
            <a:r>
              <a:rPr lang="fr-FR" sz="1900" dirty="0" smtClean="0">
                <a:latin typeface="+mj-lt"/>
              </a:rPr>
              <a:t>croquis, </a:t>
            </a:r>
            <a:r>
              <a:rPr lang="fr-FR" sz="1900" dirty="0">
                <a:latin typeface="+mj-lt"/>
              </a:rPr>
              <a:t>schémas, textes mais elle n’est pas mise en œuvre</a:t>
            </a:r>
            <a:r>
              <a:rPr lang="fr-FR" sz="1900" dirty="0" smtClean="0">
                <a:latin typeface="+mj-lt"/>
              </a:rPr>
              <a:t>.</a:t>
            </a:r>
          </a:p>
          <a:p>
            <a:pPr algn="just"/>
            <a:endParaRPr lang="fr-FR" sz="1900" dirty="0">
              <a:latin typeface="+mj-lt"/>
            </a:endParaRPr>
          </a:p>
          <a:p>
            <a:pPr algn="just">
              <a:buFont typeface="Arial" pitchFamily="34" charset="0"/>
              <a:buChar char="•"/>
            </a:pPr>
            <a:r>
              <a:rPr lang="fr-FR" sz="1900" dirty="0" smtClean="0">
                <a:latin typeface="+mj-lt"/>
              </a:rPr>
              <a:t> Le </a:t>
            </a:r>
            <a:r>
              <a:rPr lang="fr-FR" sz="1900" dirty="0">
                <a:latin typeface="+mj-lt"/>
              </a:rPr>
              <a:t>but de la démarche est de finaliser une modification de produit industriel :</a:t>
            </a:r>
          </a:p>
          <a:p>
            <a:pPr lvl="1" algn="just">
              <a:buFont typeface="Courier New" pitchFamily="49" charset="0"/>
              <a:buChar char="o"/>
            </a:pPr>
            <a:r>
              <a:rPr lang="fr-FR" sz="1700" dirty="0" smtClean="0">
                <a:latin typeface="+mj-lt"/>
              </a:rPr>
              <a:t>Maquette </a:t>
            </a:r>
            <a:r>
              <a:rPr lang="fr-FR" sz="1700" dirty="0">
                <a:latin typeface="+mj-lt"/>
              </a:rPr>
              <a:t>3D de pièces et d’un </a:t>
            </a:r>
            <a:r>
              <a:rPr lang="fr-FR" sz="1700" dirty="0" smtClean="0">
                <a:latin typeface="+mj-lt"/>
              </a:rPr>
              <a:t>ensemble.</a:t>
            </a:r>
            <a:endParaRPr lang="fr-FR" sz="1700" dirty="0">
              <a:latin typeface="+mj-lt"/>
            </a:endParaRPr>
          </a:p>
          <a:p>
            <a:pPr lvl="1" algn="just">
              <a:buFont typeface="Courier New" pitchFamily="49" charset="0"/>
              <a:buChar char="o"/>
            </a:pPr>
            <a:r>
              <a:rPr lang="fr-FR" sz="1700" dirty="0" smtClean="0">
                <a:latin typeface="+mj-lt"/>
              </a:rPr>
              <a:t>Produire </a:t>
            </a:r>
            <a:r>
              <a:rPr lang="fr-FR" sz="1700" dirty="0">
                <a:latin typeface="+mj-lt"/>
              </a:rPr>
              <a:t>des documents </a:t>
            </a:r>
            <a:r>
              <a:rPr lang="fr-FR" sz="1700" dirty="0" smtClean="0">
                <a:latin typeface="+mj-lt"/>
              </a:rPr>
              <a:t>connexes.</a:t>
            </a:r>
            <a:endParaRPr lang="fr-FR" sz="1700" dirty="0">
              <a:latin typeface="+mj-lt"/>
            </a:endParaRPr>
          </a:p>
          <a:p>
            <a:pPr lvl="1" algn="just">
              <a:buFont typeface="Courier New" pitchFamily="49" charset="0"/>
              <a:buChar char="o"/>
            </a:pPr>
            <a:r>
              <a:rPr lang="fr-FR" sz="1700" dirty="0" smtClean="0">
                <a:latin typeface="+mj-lt"/>
              </a:rPr>
              <a:t>Produire </a:t>
            </a:r>
            <a:r>
              <a:rPr lang="fr-FR" sz="1700" dirty="0">
                <a:latin typeface="+mj-lt"/>
              </a:rPr>
              <a:t>des dessins de </a:t>
            </a:r>
            <a:r>
              <a:rPr lang="fr-FR" sz="1700" dirty="0" smtClean="0">
                <a:latin typeface="+mj-lt"/>
              </a:rPr>
              <a:t>définition.</a:t>
            </a:r>
          </a:p>
          <a:p>
            <a:pPr lvl="0" algn="just"/>
            <a:endParaRPr lang="fr-FR" sz="1900" dirty="0">
              <a:latin typeface="+mj-lt"/>
            </a:endParaRPr>
          </a:p>
          <a:p>
            <a:pPr algn="just">
              <a:buFont typeface="Arial" pitchFamily="34" charset="0"/>
              <a:buChar char="•"/>
            </a:pPr>
            <a:r>
              <a:rPr lang="fr-FR" sz="1900" dirty="0" smtClean="0">
                <a:latin typeface="+mj-lt"/>
              </a:rPr>
              <a:t> Le </a:t>
            </a:r>
            <a:r>
              <a:rPr lang="fr-FR" sz="1900" dirty="0">
                <a:latin typeface="+mj-lt"/>
              </a:rPr>
              <a:t>produit est présenté dans une solution initiale qui ne donne pas satisfaction sur le plan technique et/ou économique.</a:t>
            </a:r>
          </a:p>
          <a:p>
            <a:pPr lvl="1" algn="just">
              <a:buFont typeface="Courier New" pitchFamily="49" charset="0"/>
              <a:buChar char="o"/>
            </a:pPr>
            <a:r>
              <a:rPr lang="fr-FR" sz="1700" dirty="0" smtClean="0">
                <a:latin typeface="+mj-lt"/>
              </a:rPr>
              <a:t>Technique</a:t>
            </a:r>
            <a:r>
              <a:rPr lang="fr-FR" sz="1700" dirty="0">
                <a:latin typeface="+mj-lt"/>
              </a:rPr>
              <a:t> : défaillance, rupture de </a:t>
            </a:r>
            <a:r>
              <a:rPr lang="fr-FR" sz="1700" dirty="0" smtClean="0">
                <a:latin typeface="+mj-lt"/>
              </a:rPr>
              <a:t>pièces, etc...</a:t>
            </a:r>
            <a:endParaRPr lang="fr-FR" sz="1700" dirty="0">
              <a:latin typeface="+mj-lt"/>
            </a:endParaRPr>
          </a:p>
          <a:p>
            <a:pPr lvl="1" algn="just">
              <a:buFont typeface="Courier New" pitchFamily="49" charset="0"/>
              <a:buChar char="o"/>
            </a:pPr>
            <a:r>
              <a:rPr lang="fr-FR" sz="1700" dirty="0" smtClean="0">
                <a:latin typeface="+mj-lt"/>
              </a:rPr>
              <a:t>Economique</a:t>
            </a:r>
            <a:r>
              <a:rPr lang="fr-FR" sz="1700" dirty="0">
                <a:latin typeface="+mj-lt"/>
              </a:rPr>
              <a:t> : </a:t>
            </a:r>
            <a:r>
              <a:rPr lang="fr-FR" sz="1700" dirty="0" smtClean="0">
                <a:latin typeface="+mj-lt"/>
              </a:rPr>
              <a:t>le </a:t>
            </a:r>
            <a:r>
              <a:rPr lang="fr-FR" sz="1700" dirty="0">
                <a:latin typeface="+mj-lt"/>
              </a:rPr>
              <a:t>fabricant désire étendre sa gamme de produits, améliorer les coûts de </a:t>
            </a:r>
            <a:r>
              <a:rPr lang="fr-FR" sz="1700" dirty="0" smtClean="0">
                <a:latin typeface="+mj-lt"/>
              </a:rPr>
              <a:t>fabrication</a:t>
            </a:r>
            <a:r>
              <a:rPr lang="fr-FR" sz="1700" dirty="0">
                <a:latin typeface="+mj-lt"/>
              </a:rPr>
              <a:t>, </a:t>
            </a:r>
            <a:r>
              <a:rPr lang="fr-FR" sz="1700" dirty="0" smtClean="0">
                <a:latin typeface="+mj-lt"/>
              </a:rPr>
              <a:t>etc...</a:t>
            </a:r>
            <a:endParaRPr lang="fr-FR" sz="1700" dirty="0">
              <a:latin typeface="+mj-lt"/>
            </a:endParaRP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a:xfrm>
            <a:off x="482544" y="836577"/>
            <a:ext cx="7854696" cy="657234"/>
          </a:xfrm>
        </p:spPr>
        <p:txBody>
          <a:bodyPr>
            <a:normAutofit fontScale="85000" lnSpcReduction="20000"/>
          </a:bodyPr>
          <a:lstStyle/>
          <a:p>
            <a:pPr algn="l"/>
            <a:r>
              <a:rPr lang="fr-FR" dirty="0" smtClean="0">
                <a:latin typeface="+mj-lt"/>
              </a:rPr>
              <a:t>Création de rendus réalistes afin de répondre au besoin personnalisé du client.</a:t>
            </a:r>
            <a:endParaRPr lang="fr-FR" dirty="0">
              <a:latin typeface="+mj-lt"/>
            </a:endParaRPr>
          </a:p>
        </p:txBody>
      </p:sp>
      <p:pic>
        <p:nvPicPr>
          <p:cNvPr id="9" name="Image 8" descr="Remorque Rendu Avant BlancGris.jpg"/>
          <p:cNvPicPr>
            <a:picLocks noChangeAspect="1"/>
          </p:cNvPicPr>
          <p:nvPr/>
        </p:nvPicPr>
        <p:blipFill>
          <a:blip r:embed="rId3" cstate="print"/>
          <a:stretch>
            <a:fillRect/>
          </a:stretch>
        </p:blipFill>
        <p:spPr>
          <a:xfrm>
            <a:off x="1833525" y="1420785"/>
            <a:ext cx="6658013" cy="4993511"/>
          </a:xfrm>
          <a:prstGeom prst="rect">
            <a:avLst/>
          </a:prstGeom>
        </p:spPr>
      </p:pic>
      <p:pic>
        <p:nvPicPr>
          <p:cNvPr id="5" name="Image 4" descr="Remorque REQUIN NEW Rendu noirgris.jpg"/>
          <p:cNvPicPr>
            <a:picLocks noChangeAspect="1"/>
          </p:cNvPicPr>
          <p:nvPr/>
        </p:nvPicPr>
        <p:blipFill>
          <a:blip r:embed="rId4" cstate="print"/>
          <a:stretch>
            <a:fillRect/>
          </a:stretch>
        </p:blipFill>
        <p:spPr>
          <a:xfrm>
            <a:off x="190440" y="3940182"/>
            <a:ext cx="3243455" cy="2217747"/>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9778" y="1384271"/>
            <a:ext cx="7199805" cy="5267355"/>
          </a:xfrm>
          <a:prstGeom prst="rect">
            <a:avLst/>
          </a:prstGeom>
          <a:noFill/>
          <a:ln w="9525">
            <a:noFill/>
            <a:miter lim="800000"/>
            <a:headEnd/>
            <a:tailEnd/>
          </a:ln>
          <a:effectLst/>
        </p:spPr>
      </p:pic>
      <p:sp>
        <p:nvSpPr>
          <p:cNvPr id="3" name="Sous-titre 6"/>
          <p:cNvSpPr txBox="1">
            <a:spLocks/>
          </p:cNvSpPr>
          <p:nvPr/>
        </p:nvSpPr>
        <p:spPr>
          <a:xfrm>
            <a:off x="336492" y="690525"/>
            <a:ext cx="7854696" cy="657234"/>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fr-FR" sz="2600" b="0" i="0" u="none" strike="noStrike" kern="1200" cap="none" spc="0" normalizeH="0" baseline="0" noProof="0" dirty="0" smtClean="0">
                <a:ln>
                  <a:noFill/>
                </a:ln>
                <a:solidFill>
                  <a:schemeClr val="tx1"/>
                </a:solidFill>
                <a:effectLst/>
                <a:uLnTx/>
                <a:uFillTx/>
                <a:latin typeface="+mj-lt"/>
                <a:ea typeface="+mn-ea"/>
                <a:cs typeface="+mn-cs"/>
              </a:rPr>
              <a:t>	Edition</a:t>
            </a:r>
            <a:r>
              <a:rPr kumimoji="0" lang="fr-FR" sz="2600" b="0" i="0" u="none" strike="noStrike" kern="1200" cap="none" spc="0" normalizeH="0" noProof="0" dirty="0" smtClean="0">
                <a:ln>
                  <a:noFill/>
                </a:ln>
                <a:solidFill>
                  <a:schemeClr val="tx1"/>
                </a:solidFill>
                <a:effectLst/>
                <a:uLnTx/>
                <a:uFillTx/>
                <a:latin typeface="+mj-lt"/>
                <a:ea typeface="+mn-ea"/>
                <a:cs typeface="+mn-cs"/>
              </a:rPr>
              <a:t> de documents destinés aux différents services :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fr-FR" sz="2600" dirty="0" smtClean="0">
                <a:latin typeface="+mj-lt"/>
              </a:rPr>
              <a:t>     </a:t>
            </a:r>
            <a:r>
              <a:rPr kumimoji="0" lang="fr-FR" sz="2600" b="0" i="0" u="none" strike="noStrike" kern="1200" cap="none" spc="0" normalizeH="0" noProof="0" dirty="0" smtClean="0">
                <a:ln>
                  <a:noFill/>
                </a:ln>
                <a:solidFill>
                  <a:schemeClr val="tx1"/>
                </a:solidFill>
                <a:effectLst/>
                <a:uLnTx/>
                <a:uFillTx/>
                <a:latin typeface="+mj-lt"/>
                <a:ea typeface="+mn-ea"/>
                <a:cs typeface="+mn-cs"/>
              </a:rPr>
              <a:t>montage, maintenance…</a:t>
            </a:r>
            <a:endParaRPr kumimoji="0" lang="fr-FR" sz="26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39778" y="1274733"/>
            <a:ext cx="6809208" cy="5089494"/>
          </a:xfrm>
          <a:prstGeom prst="rect">
            <a:avLst/>
          </a:prstGeom>
          <a:noFill/>
          <a:ln w="9525">
            <a:noFill/>
            <a:miter lim="800000"/>
            <a:headEnd/>
            <a:tailEnd/>
          </a:ln>
          <a:effectLst/>
        </p:spPr>
      </p:pic>
      <p:sp>
        <p:nvSpPr>
          <p:cNvPr id="3" name="Sous-titre 6"/>
          <p:cNvSpPr>
            <a:spLocks noGrp="1"/>
          </p:cNvSpPr>
          <p:nvPr>
            <p:ph type="subTitle" idx="1"/>
          </p:nvPr>
        </p:nvSpPr>
        <p:spPr>
          <a:xfrm>
            <a:off x="628596" y="507960"/>
            <a:ext cx="8105886" cy="657234"/>
          </a:xfrm>
        </p:spPr>
        <p:txBody>
          <a:bodyPr>
            <a:normAutofit fontScale="85000" lnSpcReduction="20000"/>
          </a:bodyPr>
          <a:lstStyle/>
          <a:p>
            <a:pPr algn="l"/>
            <a:r>
              <a:rPr lang="fr-FR" dirty="0" smtClean="0">
                <a:latin typeface="+mj-lt"/>
              </a:rPr>
              <a:t>Détermination des propriétés géométriques des pièces ou ensembles : masse, volume, centre de gravité,…</a:t>
            </a:r>
            <a:endParaRPr lang="fr-FR"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84187" y="1128681"/>
            <a:ext cx="7608849" cy="5078738"/>
          </a:xfrm>
          <a:prstGeom prst="rect">
            <a:avLst/>
          </a:prstGeom>
          <a:noFill/>
          <a:ln w="9525">
            <a:noFill/>
            <a:miter lim="800000"/>
            <a:headEnd/>
            <a:tailEnd/>
          </a:ln>
          <a:effectLst/>
        </p:spPr>
      </p:pic>
      <p:sp>
        <p:nvSpPr>
          <p:cNvPr id="5" name="Sous-titre 6"/>
          <p:cNvSpPr txBox="1">
            <a:spLocks/>
          </p:cNvSpPr>
          <p:nvPr/>
        </p:nvSpPr>
        <p:spPr>
          <a:xfrm>
            <a:off x="592083" y="361908"/>
            <a:ext cx="7854696" cy="657234"/>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fr-FR" sz="2600" b="0" i="0" u="none" strike="noStrike" kern="1200" cap="none" spc="0" normalizeH="0" baseline="0" noProof="0" dirty="0" smtClean="0">
                <a:ln>
                  <a:noFill/>
                </a:ln>
                <a:solidFill>
                  <a:schemeClr val="tx1"/>
                </a:solidFill>
                <a:effectLst/>
                <a:uLnTx/>
                <a:uFillTx/>
                <a:latin typeface="+mj-lt"/>
                <a:ea typeface="+mn-ea"/>
                <a:cs typeface="+mn-cs"/>
              </a:rPr>
              <a:t>	Vérification de</a:t>
            </a:r>
            <a:r>
              <a:rPr lang="fr-FR" sz="2600" baseline="0" dirty="0" smtClean="0">
                <a:latin typeface="+mj-lt"/>
              </a:rPr>
              <a:t>s</a:t>
            </a:r>
            <a:r>
              <a:rPr lang="fr-FR" sz="2600" dirty="0" smtClean="0">
                <a:latin typeface="+mj-lt"/>
              </a:rPr>
              <a:t> caractéristiques mécaniques à l’aide d’un logiciel de simulation.</a:t>
            </a:r>
            <a:endParaRPr kumimoji="0" lang="fr-FR" sz="26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a:xfrm>
            <a:off x="263466" y="2698740"/>
            <a:ext cx="8572560" cy="912825"/>
          </a:xfrm>
        </p:spPr>
        <p:txBody>
          <a:bodyPr>
            <a:normAutofit/>
          </a:bodyPr>
          <a:lstStyle/>
          <a:p>
            <a:pPr algn="ctr"/>
            <a:r>
              <a:rPr lang="fr-FR" dirty="0" smtClean="0">
                <a:solidFill>
                  <a:schemeClr val="bg1"/>
                </a:solidFill>
              </a:rPr>
              <a:t>Fin de la deuxième partie</a:t>
            </a:r>
            <a:endParaRPr lang="fr-FR"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a:xfrm>
            <a:off x="285720" y="857232"/>
            <a:ext cx="8572560" cy="1643074"/>
          </a:xfrm>
          <a:effectLst>
            <a:innerShdw blurRad="63500" dist="50800" dir="2700000">
              <a:prstClr val="black">
                <a:alpha val="50000"/>
              </a:prstClr>
            </a:innerShdw>
          </a:effectLst>
        </p:spPr>
        <p:txBody>
          <a:bodyPr>
            <a:normAutofit/>
          </a:bodyPr>
          <a:lstStyle/>
          <a:p>
            <a:pPr algn="ctr"/>
            <a:r>
              <a:rPr lang="fr-FR" sz="3200" i="1" dirty="0" smtClean="0">
                <a:solidFill>
                  <a:schemeClr val="bg1"/>
                </a:solidFill>
                <a:effectLst>
                  <a:innerShdw blurRad="63500" dist="50800" dir="18900000">
                    <a:prstClr val="black">
                      <a:alpha val="59000"/>
                    </a:prstClr>
                  </a:innerShdw>
                </a:effectLst>
              </a:rPr>
              <a:t>Comment initier et former aux bases de la construction mécanique en privilégiant l’utilisation de maquettes numériques ?</a:t>
            </a:r>
            <a:endParaRPr lang="fr-FR" sz="3200" dirty="0">
              <a:solidFill>
                <a:schemeClr val="bg1"/>
              </a:solidFill>
              <a:effectLst>
                <a:innerShdw blurRad="63500" dist="50800" dir="18900000">
                  <a:prstClr val="black">
                    <a:alpha val="59000"/>
                  </a:prstClr>
                </a:innerShdw>
              </a:effectLst>
            </a:endParaRPr>
          </a:p>
        </p:txBody>
      </p:sp>
      <p:sp>
        <p:nvSpPr>
          <p:cNvPr id="4" name="Rectangle 3"/>
          <p:cNvSpPr/>
          <p:nvPr/>
        </p:nvSpPr>
        <p:spPr>
          <a:xfrm>
            <a:off x="357158" y="4286256"/>
            <a:ext cx="8572560" cy="1077218"/>
          </a:xfrm>
          <a:prstGeom prst="rect">
            <a:avLst/>
          </a:prstGeom>
        </p:spPr>
        <p:txBody>
          <a:bodyPr wrap="square">
            <a:spAutoFit/>
          </a:bodyPr>
          <a:lstStyle/>
          <a:p>
            <a:r>
              <a:rPr lang="fr-FR" sz="3200" b="1" i="1" dirty="0" smtClean="0">
                <a:solidFill>
                  <a:schemeClr val="bg1"/>
                </a:solidFill>
                <a:effectLst>
                  <a:outerShdw blurRad="38100" dist="25400" dir="5400000" algn="tl" rotWithShape="0">
                    <a:srgbClr val="000000">
                      <a:alpha val="43000"/>
                    </a:srgbClr>
                  </a:outerShdw>
                </a:effectLst>
                <a:latin typeface="+mj-lt"/>
                <a:ea typeface="+mj-ea"/>
                <a:cs typeface="+mj-cs"/>
              </a:rPr>
              <a:t>Quels projets en CAO proposer à des élèves au niveau V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214338"/>
            <a:ext cx="6643734" cy="1143008"/>
          </a:xfrm>
        </p:spPr>
        <p:txBody>
          <a:bodyPr>
            <a:normAutofit fontScale="90000"/>
          </a:bodyPr>
          <a:lstStyle/>
          <a:p>
            <a:r>
              <a:rPr lang="fr-FR" dirty="0"/>
              <a:t/>
            </a:r>
            <a:br>
              <a:rPr lang="fr-FR" dirty="0"/>
            </a:br>
            <a:r>
              <a:rPr lang="fr-FR" b="1" dirty="0" smtClean="0"/>
              <a:t> </a:t>
            </a:r>
            <a:r>
              <a:rPr lang="fr-FR" dirty="0"/>
              <a:t/>
            </a:r>
            <a:br>
              <a:rPr lang="fr-FR" dirty="0"/>
            </a:br>
            <a:endParaRPr lang="fr-FR" dirty="0"/>
          </a:p>
        </p:txBody>
      </p:sp>
      <p:pic>
        <p:nvPicPr>
          <p:cNvPr id="1027" name="Picture 3" descr="1000GSXR"/>
          <p:cNvPicPr>
            <a:picLocks noChangeAspect="1" noChangeArrowheads="1"/>
          </p:cNvPicPr>
          <p:nvPr/>
        </p:nvPicPr>
        <p:blipFill>
          <a:blip r:embed="rId2" cstate="print">
            <a:lum bright="10000"/>
            <a:grayscl/>
          </a:blip>
          <a:srcRect r="1781"/>
          <a:stretch>
            <a:fillRect/>
          </a:stretch>
        </p:blipFill>
        <p:spPr bwMode="auto">
          <a:xfrm>
            <a:off x="2974272" y="1444625"/>
            <a:ext cx="5322054" cy="2150875"/>
          </a:xfrm>
          <a:prstGeom prst="rect">
            <a:avLst/>
          </a:prstGeom>
          <a:noFill/>
        </p:spPr>
      </p:pic>
      <p:grpSp>
        <p:nvGrpSpPr>
          <p:cNvPr id="1028" name="Group 4"/>
          <p:cNvGrpSpPr>
            <a:grpSpLocks/>
          </p:cNvGrpSpPr>
          <p:nvPr/>
        </p:nvGrpSpPr>
        <p:grpSpPr bwMode="auto">
          <a:xfrm>
            <a:off x="2428860" y="3591056"/>
            <a:ext cx="6508750" cy="3266944"/>
            <a:chOff x="551" y="10176"/>
            <a:chExt cx="10251" cy="5146"/>
          </a:xfrm>
        </p:grpSpPr>
        <p:pic>
          <p:nvPicPr>
            <p:cNvPr id="1029" name="Picture 5" descr="OuvertureRequin2"/>
            <p:cNvPicPr>
              <a:picLocks noChangeAspect="1" noChangeArrowheads="1"/>
            </p:cNvPicPr>
            <p:nvPr/>
          </p:nvPicPr>
          <p:blipFill>
            <a:blip r:embed="rId3" cstate="print">
              <a:grayscl/>
            </a:blip>
            <a:srcRect/>
            <a:stretch>
              <a:fillRect/>
            </a:stretch>
          </p:blipFill>
          <p:spPr bwMode="auto">
            <a:xfrm>
              <a:off x="551" y="10176"/>
              <a:ext cx="5273" cy="5146"/>
            </a:xfrm>
            <a:prstGeom prst="rect">
              <a:avLst/>
            </a:prstGeom>
            <a:noFill/>
          </p:spPr>
        </p:pic>
        <p:pic>
          <p:nvPicPr>
            <p:cNvPr id="1030" name="Picture 6" descr="CôtéRequin"/>
            <p:cNvPicPr>
              <a:picLocks noChangeAspect="1" noChangeArrowheads="1"/>
            </p:cNvPicPr>
            <p:nvPr/>
          </p:nvPicPr>
          <p:blipFill>
            <a:blip r:embed="rId4" cstate="print">
              <a:grayscl/>
            </a:blip>
            <a:srcRect/>
            <a:stretch>
              <a:fillRect/>
            </a:stretch>
          </p:blipFill>
          <p:spPr bwMode="auto">
            <a:xfrm>
              <a:off x="6143" y="11989"/>
              <a:ext cx="4659" cy="2971"/>
            </a:xfrm>
            <a:prstGeom prst="rect">
              <a:avLst/>
            </a:prstGeom>
            <a:noFill/>
          </p:spPr>
        </p:pic>
        <p:sp>
          <p:nvSpPr>
            <p:cNvPr id="1031" name="Text Box 7"/>
            <p:cNvSpPr txBox="1">
              <a:spLocks noChangeArrowheads="1"/>
            </p:cNvSpPr>
            <p:nvPr/>
          </p:nvSpPr>
          <p:spPr bwMode="auto">
            <a:xfrm>
              <a:off x="6228" y="11081"/>
              <a:ext cx="3820" cy="4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Modèle WIPI : REQUIN 110 L</a:t>
              </a:r>
              <a:endParaRPr kumimoji="0" lang="fr-FR" sz="1800" b="0" i="0" u="none" strike="noStrike" cap="none" normalizeH="0" baseline="0" smtClean="0">
                <a:ln>
                  <a:noFill/>
                </a:ln>
                <a:solidFill>
                  <a:schemeClr val="bg1"/>
                </a:solidFill>
                <a:effectLst/>
                <a:latin typeface="Arial" pitchFamily="34" charset="0"/>
              </a:endParaRPr>
            </a:p>
          </p:txBody>
        </p:sp>
      </p:grpSp>
      <p:sp>
        <p:nvSpPr>
          <p:cNvPr id="14" name="ZoneTexte 13"/>
          <p:cNvSpPr txBox="1"/>
          <p:nvPr/>
        </p:nvSpPr>
        <p:spPr>
          <a:xfrm>
            <a:off x="1000100" y="142852"/>
            <a:ext cx="6286544" cy="861774"/>
          </a:xfrm>
          <a:prstGeom prst="rect">
            <a:avLst/>
          </a:prstGeom>
          <a:noFill/>
        </p:spPr>
        <p:txBody>
          <a:bodyPr wrap="square" rtlCol="0">
            <a:spAutoFit/>
          </a:bodyPr>
          <a:lstStyle/>
          <a:p>
            <a:r>
              <a:rPr lang="fr-FR" sz="5000" b="1" dirty="0" smtClean="0">
                <a:solidFill>
                  <a:schemeClr val="bg1"/>
                </a:solidFill>
                <a:effectLst>
                  <a:outerShdw blurRad="38100" dist="25400" dir="5400000" algn="tl" rotWithShape="0">
                    <a:srgbClr val="000000">
                      <a:alpha val="43000"/>
                    </a:srgbClr>
                  </a:outerShdw>
                </a:effectLst>
                <a:latin typeface="+mj-lt"/>
                <a:ea typeface="+mj-ea"/>
                <a:cs typeface="+mj-cs"/>
              </a:rPr>
              <a:t>La remorque </a:t>
            </a:r>
            <a:r>
              <a:rPr lang="fr-FR" sz="5000" b="1" dirty="0" err="1" smtClean="0">
                <a:solidFill>
                  <a:schemeClr val="bg1"/>
                </a:solidFill>
                <a:effectLst>
                  <a:outerShdw blurRad="38100" dist="25400" dir="5400000" algn="tl" rotWithShape="0">
                    <a:srgbClr val="000000">
                      <a:alpha val="43000"/>
                    </a:srgbClr>
                  </a:outerShdw>
                </a:effectLst>
                <a:latin typeface="+mj-lt"/>
                <a:ea typeface="+mj-ea"/>
                <a:cs typeface="+mj-cs"/>
              </a:rPr>
              <a:t>bagagère</a:t>
            </a:r>
            <a:endParaRPr lang="fr-FR" sz="5000" b="1" dirty="0" smtClean="0">
              <a:solidFill>
                <a:schemeClr val="bg1"/>
              </a:solidFill>
              <a:effectLst>
                <a:outerShdw blurRad="38100" dist="25400" dir="5400000" algn="tl" rotWithShape="0">
                  <a:srgbClr val="000000">
                    <a:alpha val="43000"/>
                  </a:srgbClr>
                </a:outerShdw>
              </a:effectLst>
              <a:latin typeface="+mj-lt"/>
              <a:ea typeface="+mj-ea"/>
              <a:cs typeface="+mj-cs"/>
            </a:endParaRPr>
          </a:p>
        </p:txBody>
      </p:sp>
      <p:pic>
        <p:nvPicPr>
          <p:cNvPr id="48129" name="Picture 1"/>
          <p:cNvPicPr>
            <a:picLocks noChangeAspect="1" noChangeArrowheads="1"/>
          </p:cNvPicPr>
          <p:nvPr/>
        </p:nvPicPr>
        <p:blipFill>
          <a:blip r:embed="rId5" cstate="print"/>
          <a:srcRect/>
          <a:stretch>
            <a:fillRect/>
          </a:stretch>
        </p:blipFill>
        <p:spPr bwMode="auto">
          <a:xfrm>
            <a:off x="285720" y="1142984"/>
            <a:ext cx="2406273" cy="3495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action="ppaction://hlinksldjump"/>
          </p:cNvPr>
          <p:cNvPicPr>
            <a:picLocks noChangeAspect="1" noChangeArrowheads="1"/>
          </p:cNvPicPr>
          <p:nvPr/>
        </p:nvPicPr>
        <p:blipFill>
          <a:blip r:embed="rId4" cstate="print"/>
          <a:srcRect/>
          <a:stretch>
            <a:fillRect/>
          </a:stretch>
        </p:blipFill>
        <p:spPr bwMode="auto">
          <a:xfrm>
            <a:off x="1785918" y="714356"/>
            <a:ext cx="5964238" cy="458470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428596" y="357166"/>
            <a:ext cx="3714776" cy="1643074"/>
          </a:xfrm>
          <a:prstGeom prst="rect">
            <a:avLst/>
          </a:prstGeom>
        </p:spPr>
        <p:txBody>
          <a:bodyPr wrap="none" fromWordArt="1">
            <a:prstTxWarp prst="textSlantUp">
              <a:avLst>
                <a:gd name="adj" fmla="val 55556"/>
              </a:avLst>
            </a:prstTxWarp>
          </a:bodyPr>
          <a:lstStyle/>
          <a:p>
            <a:pPr algn="ctr" rtl="0"/>
            <a:r>
              <a:rPr lang="fr-FR" sz="1400" kern="10" spc="0" dirty="0" smtClean="0">
                <a:ln w="9525">
                  <a:solidFill>
                    <a:srgbClr val="000000"/>
                  </a:solidFill>
                  <a:round/>
                  <a:headEnd/>
                  <a:tailEnd/>
                </a:ln>
                <a:solidFill>
                  <a:srgbClr val="000000"/>
                </a:solidFill>
                <a:effectLst/>
                <a:latin typeface="Arial Black"/>
              </a:rPr>
              <a:t>Remorque existante</a:t>
            </a:r>
          </a:p>
          <a:p>
            <a:pPr algn="ctr" rtl="0"/>
            <a:r>
              <a:rPr lang="fr-FR" sz="1400" kern="10" spc="0" dirty="0" smtClean="0">
                <a:ln w="9525">
                  <a:solidFill>
                    <a:srgbClr val="000000"/>
                  </a:solidFill>
                  <a:round/>
                  <a:headEnd/>
                  <a:tailEnd/>
                </a:ln>
                <a:solidFill>
                  <a:srgbClr val="000000"/>
                </a:solidFill>
                <a:effectLst/>
                <a:latin typeface="Arial Black"/>
              </a:rPr>
              <a:t>(ancien modèle)</a:t>
            </a:r>
            <a:endParaRPr lang="fr-FR" sz="1400" kern="10" spc="0" dirty="0">
              <a:ln w="9525">
                <a:solidFill>
                  <a:srgbClr val="000000"/>
                </a:solidFill>
                <a:round/>
                <a:headEnd/>
                <a:tailEnd/>
              </a:ln>
              <a:solidFill>
                <a:srgbClr val="000000"/>
              </a:solidFill>
              <a:effectLst/>
              <a:latin typeface="Arial Black"/>
            </a:endParaRPr>
          </a:p>
        </p:txBody>
      </p:sp>
      <p:sp>
        <p:nvSpPr>
          <p:cNvPr id="2052" name="Line 4"/>
          <p:cNvSpPr>
            <a:spLocks noChangeShapeType="1"/>
          </p:cNvSpPr>
          <p:nvPr/>
        </p:nvSpPr>
        <p:spPr bwMode="auto">
          <a:xfrm flipH="1" flipV="1">
            <a:off x="2000232" y="4857760"/>
            <a:ext cx="500066" cy="100013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7" name="Line 4"/>
          <p:cNvSpPr>
            <a:spLocks noChangeShapeType="1"/>
          </p:cNvSpPr>
          <p:nvPr/>
        </p:nvSpPr>
        <p:spPr bwMode="auto">
          <a:xfrm>
            <a:off x="1785918" y="3286124"/>
            <a:ext cx="1500198" cy="107157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8" name="Line 4"/>
          <p:cNvSpPr>
            <a:spLocks noChangeShapeType="1"/>
          </p:cNvSpPr>
          <p:nvPr/>
        </p:nvSpPr>
        <p:spPr bwMode="auto">
          <a:xfrm flipH="1" flipV="1">
            <a:off x="3786182" y="4286256"/>
            <a:ext cx="2214578" cy="100013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6000760" y="5072074"/>
            <a:ext cx="2071702" cy="369332"/>
          </a:xfrm>
          <a:prstGeom prst="rect">
            <a:avLst/>
          </a:prstGeom>
          <a:solidFill>
            <a:srgbClr val="FF0000"/>
          </a:solidFill>
        </p:spPr>
        <p:txBody>
          <a:bodyPr wrap="square" rtlCol="0">
            <a:spAutoFit/>
          </a:bodyPr>
          <a:lstStyle/>
          <a:p>
            <a:r>
              <a:rPr lang="fr-FR" dirty="0" smtClean="0">
                <a:solidFill>
                  <a:schemeClr val="bg1"/>
                </a:solidFill>
                <a:latin typeface="+mj-lt"/>
                <a:hlinkClick r:id="rId5" action="ppaction://hlinksldjump"/>
              </a:rPr>
              <a:t>Pivot d’axe vertical</a:t>
            </a:r>
            <a:endParaRPr lang="fr-FR" dirty="0">
              <a:solidFill>
                <a:schemeClr val="bg1"/>
              </a:solidFill>
              <a:latin typeface="+mj-lt"/>
              <a:hlinkClick r:id="rId6" action="ppaction://hlinksldjump"/>
            </a:endParaRPr>
          </a:p>
        </p:txBody>
      </p:sp>
      <p:sp>
        <p:nvSpPr>
          <p:cNvPr id="10" name="ZoneTexte 9"/>
          <p:cNvSpPr txBox="1"/>
          <p:nvPr/>
        </p:nvSpPr>
        <p:spPr>
          <a:xfrm>
            <a:off x="428596" y="5786454"/>
            <a:ext cx="4572032" cy="369332"/>
          </a:xfrm>
          <a:prstGeom prst="rect">
            <a:avLst/>
          </a:prstGeom>
          <a:solidFill>
            <a:srgbClr val="FF0000"/>
          </a:solidFill>
        </p:spPr>
        <p:txBody>
          <a:bodyPr wrap="square" rtlCol="0">
            <a:spAutoFit/>
          </a:bodyPr>
          <a:lstStyle/>
          <a:p>
            <a:r>
              <a:rPr lang="fr-FR" dirty="0" smtClean="0">
                <a:solidFill>
                  <a:schemeClr val="bg1"/>
                </a:solidFill>
                <a:latin typeface="+mj-lt"/>
                <a:hlinkClick r:id="rId7" action="ppaction://hlinksldjump"/>
              </a:rPr>
              <a:t>Pivot d’axe horizontal et fixation sur la moto</a:t>
            </a:r>
            <a:endParaRPr lang="fr-FR" dirty="0" smtClean="0">
              <a:solidFill>
                <a:schemeClr val="bg1"/>
              </a:solidFill>
              <a:latin typeface="+mj-lt"/>
              <a:hlinkClick r:id="rId5" action="ppaction://hlinksldjump"/>
            </a:endParaRPr>
          </a:p>
        </p:txBody>
      </p:sp>
      <p:sp>
        <p:nvSpPr>
          <p:cNvPr id="11" name="Line 4"/>
          <p:cNvSpPr>
            <a:spLocks noChangeShapeType="1"/>
          </p:cNvSpPr>
          <p:nvPr/>
        </p:nvSpPr>
        <p:spPr bwMode="auto">
          <a:xfrm flipV="1">
            <a:off x="2714612" y="5214950"/>
            <a:ext cx="71438" cy="64294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500034" y="2571744"/>
            <a:ext cx="2786050" cy="646331"/>
          </a:xfrm>
          <a:prstGeom prst="rect">
            <a:avLst/>
          </a:prstGeom>
          <a:solidFill>
            <a:srgbClr val="FF0000"/>
          </a:solidFill>
        </p:spPr>
        <p:txBody>
          <a:bodyPr wrap="square" rtlCol="0">
            <a:spAutoFit/>
          </a:bodyPr>
          <a:lstStyle/>
          <a:p>
            <a:r>
              <a:rPr lang="fr-FR" dirty="0" smtClean="0">
                <a:solidFill>
                  <a:schemeClr val="bg1"/>
                </a:solidFill>
                <a:latin typeface="+mj-lt"/>
                <a:hlinkClick r:id="rId6" action="ppaction://hlinksldjump"/>
              </a:rPr>
              <a:t>Fixation sur la moto</a:t>
            </a:r>
          </a:p>
          <a:p>
            <a:r>
              <a:rPr lang="fr-FR" dirty="0" smtClean="0">
                <a:solidFill>
                  <a:schemeClr val="bg1"/>
                </a:solidFill>
                <a:latin typeface="+mj-lt"/>
                <a:hlinkClick r:id="rId6" action="ppaction://hlinksldjump"/>
              </a:rPr>
              <a:t> et réglage de l’éca</a:t>
            </a:r>
            <a:r>
              <a:rPr lang="fr-FR" dirty="0" smtClean="0">
                <a:solidFill>
                  <a:schemeClr val="bg1"/>
                </a:solidFill>
                <a:hlinkClick r:id="rId6" action="ppaction://hlinksldjump"/>
              </a:rPr>
              <a:t>r</a:t>
            </a:r>
            <a:r>
              <a:rPr lang="fr-FR" dirty="0" smtClean="0">
                <a:solidFill>
                  <a:schemeClr val="bg1"/>
                </a:solidFill>
                <a:latin typeface="+mj-lt"/>
                <a:hlinkClick r:id="rId6" action="ppaction://hlinksldjump"/>
              </a:rPr>
              <a:t>tement</a:t>
            </a:r>
            <a:endParaRPr lang="fr-FR" dirty="0">
              <a:solidFill>
                <a:schemeClr val="bg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action="ppaction://hlinksldjump"/>
          </p:cNvPr>
          <p:cNvPicPr>
            <a:picLocks noChangeAspect="1" noChangeArrowheads="1"/>
          </p:cNvPicPr>
          <p:nvPr/>
        </p:nvPicPr>
        <p:blipFill>
          <a:blip r:embed="rId3" cstate="print"/>
          <a:srcRect/>
          <a:stretch>
            <a:fillRect/>
          </a:stretch>
        </p:blipFill>
        <p:spPr bwMode="auto">
          <a:xfrm>
            <a:off x="785786" y="285728"/>
            <a:ext cx="7500990" cy="6399041"/>
          </a:xfrm>
          <a:prstGeom prst="rect">
            <a:avLst/>
          </a:prstGeom>
          <a:noFill/>
          <a:ln w="9525">
            <a:noFill/>
            <a:miter lim="800000"/>
            <a:headEnd/>
            <a:tailEnd/>
          </a:ln>
        </p:spPr>
      </p:pic>
      <p:sp>
        <p:nvSpPr>
          <p:cNvPr id="4" name="Ellipse 3"/>
          <p:cNvSpPr/>
          <p:nvPr/>
        </p:nvSpPr>
        <p:spPr>
          <a:xfrm>
            <a:off x="3074968" y="1274732"/>
            <a:ext cx="109538" cy="1095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53" name="Picture 5">
            <a:hlinkClick r:id="rId2" action="ppaction://hlinksldjump"/>
          </p:cNvPr>
          <p:cNvPicPr>
            <a:picLocks noChangeAspect="1" noChangeArrowheads="1"/>
          </p:cNvPicPr>
          <p:nvPr/>
        </p:nvPicPr>
        <p:blipFill>
          <a:blip r:embed="rId3" cstate="print"/>
          <a:srcRect/>
          <a:stretch>
            <a:fillRect/>
          </a:stretch>
        </p:blipFill>
        <p:spPr bwMode="auto">
          <a:xfrm>
            <a:off x="785786" y="857232"/>
            <a:ext cx="7943133" cy="4186246"/>
          </a:xfrm>
          <a:prstGeom prst="rect">
            <a:avLst/>
          </a:prstGeom>
          <a:noFill/>
        </p:spPr>
      </p:pic>
      <p:sp>
        <p:nvSpPr>
          <p:cNvPr id="4" name="Rectangle 3"/>
          <p:cNvSpPr/>
          <p:nvPr/>
        </p:nvSpPr>
        <p:spPr>
          <a:xfrm>
            <a:off x="811161" y="4487877"/>
            <a:ext cx="2628936" cy="511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hlinkClick r:id="rId2" action="ppaction://hlinksldjump"/>
          </p:cNvPr>
          <p:cNvPicPr>
            <a:picLocks noChangeAspect="1" noChangeArrowheads="1"/>
          </p:cNvPicPr>
          <p:nvPr/>
        </p:nvPicPr>
        <p:blipFill>
          <a:blip r:embed="rId3" cstate="print"/>
          <a:srcRect/>
          <a:stretch>
            <a:fillRect/>
          </a:stretch>
        </p:blipFill>
        <p:spPr bwMode="auto">
          <a:xfrm>
            <a:off x="642910" y="357166"/>
            <a:ext cx="7882277" cy="5894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2792</TotalTime>
  <Words>1518</Words>
  <Application>Microsoft Office PowerPoint</Application>
  <PresentationFormat>Affichage à l'écran (4:3)</PresentationFormat>
  <Paragraphs>1063</Paragraphs>
  <Slides>45</Slides>
  <Notes>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47" baseType="lpstr">
      <vt:lpstr>Débit</vt:lpstr>
      <vt:lpstr>Image bitmap</vt:lpstr>
      <vt:lpstr>Deuxième partie Exemple de projet industriel en CAO avec des élèves de niveau V  Niveau terminale Bac Pro EDPI</vt:lpstr>
      <vt:lpstr>Diapositive 2</vt:lpstr>
      <vt:lpstr>Diapositive 3</vt:lpstr>
      <vt:lpstr>Diapositive 4</vt:lpstr>
      <vt:lpstr>   </vt:lpstr>
      <vt:lpstr>Diapositive 6</vt:lpstr>
      <vt:lpstr>Diapositive 7</vt:lpstr>
      <vt:lpstr>Diapositive 8</vt:lpstr>
      <vt:lpstr>Diapositive 9</vt:lpstr>
      <vt:lpstr> </vt:lpstr>
      <vt:lpstr>Problématique    Afin d’augmenter la charge utile, il faut :  - limiter le nombre de pièces (coût de fabrication)  - réduire le Poids à Vide (PV).   Un nouveau châssis doit donc être réalisé.  Ce châssis  nécessite des modifications importantes mais le principe de fixation remorque/moto reste le même.</vt:lpstr>
      <vt:lpstr>Les modifications principales seront :    - Suspension Mono-bras. - Châssis allégé en tôle pliée + mécano soudé. - Changement du système de rapprochement des tirants.  Masse à vide de l’ancienne remorque : 39Kg.  On souhaite ramener la masse à 35Kg environ. </vt:lpstr>
      <vt:lpstr>Lors de l’utilisation à vitesse élevée au maximum de la législation (130 km/h), on a constaté sur l’ancien modèle un louvoiement (effet d’oscillation de part et d’autre de la trajectoire normale), de la remorque par rapport à la moto.</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Autres types de tâches demandées </vt:lpstr>
      <vt:lpstr>Diapositive 40</vt:lpstr>
      <vt:lpstr>Diapositive 41</vt:lpstr>
      <vt:lpstr>Diapositive 42</vt:lpstr>
      <vt:lpstr>Diapositive 43</vt:lpstr>
      <vt:lpstr>Fin de la deuxième partie</vt:lpstr>
      <vt:lpstr>Comment initier et former aux bases de la construction mécanique en privilégiant l’utilisation de maquettes numériques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TRENEUL</dc:creator>
  <cp:lastModifiedBy>DESCOMPS</cp:lastModifiedBy>
  <cp:revision>243</cp:revision>
  <dcterms:created xsi:type="dcterms:W3CDTF">2009-11-16T18:01:00Z</dcterms:created>
  <dcterms:modified xsi:type="dcterms:W3CDTF">2009-12-12T14:42:13Z</dcterms:modified>
</cp:coreProperties>
</file>