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7" r:id="rId2"/>
    <p:sldId id="300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299" r:id="rId11"/>
    <p:sldId id="298" r:id="rId12"/>
    <p:sldId id="324" r:id="rId13"/>
    <p:sldId id="341" r:id="rId14"/>
    <p:sldId id="296" r:id="rId15"/>
    <p:sldId id="329" r:id="rId16"/>
    <p:sldId id="406" r:id="rId17"/>
    <p:sldId id="394" r:id="rId18"/>
    <p:sldId id="395" r:id="rId19"/>
    <p:sldId id="396" r:id="rId20"/>
    <p:sldId id="397" r:id="rId21"/>
    <p:sldId id="315" r:id="rId22"/>
    <p:sldId id="364" r:id="rId23"/>
    <p:sldId id="365" r:id="rId24"/>
    <p:sldId id="366" r:id="rId25"/>
    <p:sldId id="367" r:id="rId26"/>
    <p:sldId id="350" r:id="rId27"/>
    <p:sldId id="372" r:id="rId28"/>
    <p:sldId id="373" r:id="rId29"/>
    <p:sldId id="374" r:id="rId30"/>
    <p:sldId id="375" r:id="rId31"/>
    <p:sldId id="353" r:id="rId32"/>
    <p:sldId id="387" r:id="rId33"/>
    <p:sldId id="390" r:id="rId34"/>
    <p:sldId id="349" r:id="rId35"/>
    <p:sldId id="351" r:id="rId36"/>
    <p:sldId id="345" r:id="rId37"/>
    <p:sldId id="346" r:id="rId38"/>
    <p:sldId id="347" r:id="rId39"/>
    <p:sldId id="352" r:id="rId40"/>
    <p:sldId id="388" r:id="rId41"/>
    <p:sldId id="355" r:id="rId42"/>
    <p:sldId id="380" r:id="rId43"/>
    <p:sldId id="356" r:id="rId44"/>
    <p:sldId id="376" r:id="rId45"/>
    <p:sldId id="377" r:id="rId46"/>
    <p:sldId id="379" r:id="rId47"/>
    <p:sldId id="381" r:id="rId48"/>
    <p:sldId id="378" r:id="rId49"/>
    <p:sldId id="382" r:id="rId50"/>
    <p:sldId id="369" r:id="rId51"/>
    <p:sldId id="370" r:id="rId52"/>
    <p:sldId id="389" r:id="rId53"/>
    <p:sldId id="383" r:id="rId54"/>
    <p:sldId id="357" r:id="rId55"/>
    <p:sldId id="386" r:id="rId56"/>
    <p:sldId id="391" r:id="rId57"/>
    <p:sldId id="384" r:id="rId58"/>
    <p:sldId id="321" r:id="rId59"/>
    <p:sldId id="385" r:id="rId60"/>
    <p:sldId id="322" r:id="rId61"/>
    <p:sldId id="407" r:id="rId62"/>
    <p:sldId id="392" r:id="rId63"/>
    <p:sldId id="393" r:id="rId64"/>
    <p:sldId id="323" r:id="rId65"/>
    <p:sldId id="408" r:id="rId66"/>
    <p:sldId id="314" r:id="rId67"/>
    <p:sldId id="398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60"/>
  </p:normalViewPr>
  <p:slideViewPr>
    <p:cSldViewPr>
      <p:cViewPr>
        <p:scale>
          <a:sx n="90" d="100"/>
          <a:sy n="90" d="100"/>
        </p:scale>
        <p:origin x="-16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9532-7AD4-4F3C-BE52-4FC8A3C4DC88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89AF-83E9-4B87-82ED-4EF8032FB0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0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 et 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10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38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52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3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12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5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78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9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43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053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500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0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48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655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5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48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57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848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15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58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577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52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54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24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69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32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40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34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46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31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44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1046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420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855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089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50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515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47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86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2239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2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60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02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959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1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39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59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859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15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6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4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89AF-83E9-4B87-82ED-4EF8032FB0E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73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</a:p>
          <a:p>
            <a:pPr algn="ctr"/>
            <a:r>
              <a:rPr lang="fr-FR" sz="3600" b="1" dirty="0" smtClean="0"/>
              <a:t>BTS SYSTÈMES NUMÉRIQUES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08154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520280" cy="23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67569" y="260648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3238" y="5661248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17556" y="5733256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4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lasse-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5832648" cy="4034035"/>
          </a:xfrm>
          <a:prstGeom prst="rect">
            <a:avLst/>
          </a:prstGeom>
        </p:spPr>
      </p:pic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Définition du contexte (2)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Exemple d’une salle EC/IR organisée en quatre îlots  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43808" y="3717032"/>
            <a:ext cx="1224136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Système1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3717032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Système2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843808" y="6021288"/>
            <a:ext cx="1224136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Système3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436096" y="6021288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508104" y="6021288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Définition du contexte (3)</a:t>
            </a:r>
            <a:endParaRPr lang="fr-FR" sz="2800" dirty="0"/>
          </a:p>
        </p:txBody>
      </p:sp>
      <p:sp>
        <p:nvSpPr>
          <p:cNvPr id="7" name="Flèche droite 6"/>
          <p:cNvSpPr/>
          <p:nvPr/>
        </p:nvSpPr>
        <p:spPr>
          <a:xfrm>
            <a:off x="611560" y="5661248"/>
            <a:ext cx="82809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3568" y="5949280"/>
            <a:ext cx="20882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524328" y="5949280"/>
            <a:ext cx="100811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juin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2987824" y="5949280"/>
            <a:ext cx="20882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avril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292080" y="5949280"/>
            <a:ext cx="20882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9512" y="1550334"/>
            <a:ext cx="5076564" cy="4110914"/>
            <a:chOff x="179512" y="1550334"/>
            <a:chExt cx="5076564" cy="4110914"/>
          </a:xfrm>
        </p:grpSpPr>
        <p:sp>
          <p:nvSpPr>
            <p:cNvPr id="13" name="Flèche vers le bas 12"/>
            <p:cNvSpPr/>
            <p:nvPr/>
          </p:nvSpPr>
          <p:spPr>
            <a:xfrm>
              <a:off x="1187624" y="5229200"/>
              <a:ext cx="28803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Légende encadrée 1 24"/>
            <p:cNvSpPr/>
            <p:nvPr/>
          </p:nvSpPr>
          <p:spPr>
            <a:xfrm>
              <a:off x="287524" y="1550334"/>
              <a:ext cx="4968552" cy="504056"/>
            </a:xfrm>
            <a:prstGeom prst="borderCallout1">
              <a:avLst>
                <a:gd name="adj1" fmla="val 756346"/>
                <a:gd name="adj2" fmla="val 6344"/>
                <a:gd name="adj3" fmla="val 104282"/>
                <a:gd name="adj4" fmla="val 1515"/>
              </a:avLst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prstMaterial="matte"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Des </a:t>
              </a:r>
              <a:r>
                <a:rPr lang="fr-FR" sz="1600" dirty="0">
                  <a:latin typeface="Arial Narrow" pitchFamily="34" charset="0"/>
                  <a:cs typeface="Arial" pitchFamily="34" charset="0"/>
                </a:rPr>
                <a:t>activités préparatoires transversales réalisées </a:t>
              </a:r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avant mars</a:t>
              </a:r>
              <a:endParaRPr lang="fr-FR" sz="1600" dirty="0" smtClean="0"/>
            </a:p>
          </p:txBody>
        </p:sp>
        <p:sp>
          <p:nvSpPr>
            <p:cNvPr id="6" name="Double flèche horizontale 5"/>
            <p:cNvSpPr/>
            <p:nvPr/>
          </p:nvSpPr>
          <p:spPr>
            <a:xfrm>
              <a:off x="179512" y="5369242"/>
              <a:ext cx="782217" cy="2920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96769" y="2348880"/>
            <a:ext cx="6391260" cy="3312368"/>
            <a:chOff x="696769" y="2348880"/>
            <a:chExt cx="6391260" cy="3312368"/>
          </a:xfrm>
        </p:grpSpPr>
        <p:sp>
          <p:nvSpPr>
            <p:cNvPr id="17" name="ZoneTexte 16"/>
            <p:cNvSpPr txBox="1"/>
            <p:nvPr/>
          </p:nvSpPr>
          <p:spPr>
            <a:xfrm>
              <a:off x="1625099" y="5003884"/>
              <a:ext cx="360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Activités Préparatoires </a:t>
              </a:r>
              <a:r>
                <a:rPr lang="fr-FR" dirty="0"/>
                <a:t>S</a:t>
              </a:r>
              <a:r>
                <a:rPr lang="fr-FR" dirty="0" smtClean="0"/>
                <a:t>pécifiques </a:t>
              </a:r>
              <a:endParaRPr lang="fr-FR" dirty="0"/>
            </a:p>
          </p:txBody>
        </p:sp>
        <p:sp>
          <p:nvSpPr>
            <p:cNvPr id="26" name="Légende encadrée 1 25"/>
            <p:cNvSpPr/>
            <p:nvPr/>
          </p:nvSpPr>
          <p:spPr>
            <a:xfrm>
              <a:off x="696769" y="2348880"/>
              <a:ext cx="6391260" cy="504056"/>
            </a:xfrm>
            <a:prstGeom prst="borderCallout1">
              <a:avLst>
                <a:gd name="adj1" fmla="val 507436"/>
                <a:gd name="adj2" fmla="val 19102"/>
                <a:gd name="adj3" fmla="val 100063"/>
                <a:gd name="adj4" fmla="val 13071"/>
              </a:avLst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prstMaterial="matte"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2"/>
              <a:r>
                <a:rPr lang="fr-FR" sz="1600" dirty="0">
                  <a:latin typeface="Arial Narrow" pitchFamily="34" charset="0"/>
                  <a:cs typeface="Arial" pitchFamily="34" charset="0"/>
                </a:rPr>
                <a:t>2 à 3 activités préparatoires spécifiques à chaque système réalisées en mars-avril.</a:t>
              </a:r>
            </a:p>
          </p:txBody>
        </p:sp>
        <p:sp>
          <p:nvSpPr>
            <p:cNvPr id="29" name="Double flèche horizontale 28"/>
            <p:cNvSpPr/>
            <p:nvPr/>
          </p:nvSpPr>
          <p:spPr>
            <a:xfrm>
              <a:off x="1740885" y="5369242"/>
              <a:ext cx="3348372" cy="2920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267744" y="3140968"/>
            <a:ext cx="3807354" cy="2520280"/>
            <a:chOff x="2267744" y="3140968"/>
            <a:chExt cx="3807354" cy="2520280"/>
          </a:xfrm>
        </p:grpSpPr>
        <p:sp>
          <p:nvSpPr>
            <p:cNvPr id="15" name="Flèche vers le bas 14"/>
            <p:cNvSpPr/>
            <p:nvPr/>
          </p:nvSpPr>
          <p:spPr>
            <a:xfrm>
              <a:off x="5305281" y="5229200"/>
              <a:ext cx="28803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Légende encadrée 1 33"/>
            <p:cNvSpPr/>
            <p:nvPr/>
          </p:nvSpPr>
          <p:spPr>
            <a:xfrm>
              <a:off x="2267744" y="3140968"/>
              <a:ext cx="3807354" cy="432408"/>
            </a:xfrm>
            <a:prstGeom prst="borderCallout1">
              <a:avLst>
                <a:gd name="adj1" fmla="val 434630"/>
                <a:gd name="adj2" fmla="val 81725"/>
                <a:gd name="adj3" fmla="val 105100"/>
                <a:gd name="adj4" fmla="val 71933"/>
              </a:avLst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prstMaterial="matte"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600" dirty="0" smtClean="0">
                  <a:latin typeface="Arial Narrow" pitchFamily="34" charset="0"/>
                  <a:cs typeface="Arial" pitchFamily="34" charset="0"/>
                </a:rPr>
                <a:t>Tirage au sort des équipes et des supports</a:t>
              </a:r>
              <a:endParaRPr lang="fr-FR" sz="1600" dirty="0"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449297" y="3760992"/>
            <a:ext cx="2367194" cy="1900256"/>
            <a:chOff x="5449297" y="3760992"/>
            <a:chExt cx="2367194" cy="1900256"/>
          </a:xfrm>
        </p:grpSpPr>
        <p:sp>
          <p:nvSpPr>
            <p:cNvPr id="50" name="Flèche vers le bas 49"/>
            <p:cNvSpPr/>
            <p:nvPr/>
          </p:nvSpPr>
          <p:spPr>
            <a:xfrm>
              <a:off x="6948264" y="5229200"/>
              <a:ext cx="28803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5449297" y="3760992"/>
              <a:ext cx="2367194" cy="1900256"/>
              <a:chOff x="5449297" y="3760992"/>
              <a:chExt cx="2367194" cy="1900256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5724128" y="499991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CCF</a:t>
                </a:r>
                <a:endParaRPr lang="fr-FR" dirty="0"/>
              </a:p>
            </p:txBody>
          </p:sp>
          <p:sp>
            <p:nvSpPr>
              <p:cNvPr id="36" name="Double flèche horizontale 35"/>
              <p:cNvSpPr/>
              <p:nvPr/>
            </p:nvSpPr>
            <p:spPr>
              <a:xfrm>
                <a:off x="5945087" y="5369242"/>
                <a:ext cx="782217" cy="29200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Légende encadrée 1 36"/>
              <p:cNvSpPr/>
              <p:nvPr/>
            </p:nvSpPr>
            <p:spPr>
              <a:xfrm>
                <a:off x="5449297" y="3760992"/>
                <a:ext cx="2367194" cy="432408"/>
              </a:xfrm>
              <a:prstGeom prst="borderCallout1">
                <a:avLst>
                  <a:gd name="adj1" fmla="val 294472"/>
                  <a:gd name="adj2" fmla="val 28044"/>
                  <a:gd name="adj3" fmla="val 97723"/>
                  <a:gd name="adj4" fmla="val 14440"/>
                </a:avLst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 prstMaterial="matte"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600" dirty="0" smtClean="0">
                    <a:latin typeface="Arial Narrow" pitchFamily="34" charset="0"/>
                    <a:cs typeface="Arial" pitchFamily="34" charset="0"/>
                  </a:rPr>
                  <a:t>Déroulement du CCF</a:t>
                </a:r>
                <a:endParaRPr lang="fr-FR" sz="1600" dirty="0"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7315708" y="4999910"/>
            <a:ext cx="860823" cy="700001"/>
            <a:chOff x="7315708" y="4999910"/>
            <a:chExt cx="860823" cy="700001"/>
          </a:xfrm>
        </p:grpSpPr>
        <p:sp>
          <p:nvSpPr>
            <p:cNvPr id="51" name="ZoneTexte 50"/>
            <p:cNvSpPr txBox="1"/>
            <p:nvPr/>
          </p:nvSpPr>
          <p:spPr>
            <a:xfrm>
              <a:off x="7456451" y="499991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Stage</a:t>
              </a:r>
              <a:endParaRPr lang="fr-FR" dirty="0"/>
            </a:p>
          </p:txBody>
        </p:sp>
        <p:sp>
          <p:nvSpPr>
            <p:cNvPr id="41" name="Double flèche horizontale 40"/>
            <p:cNvSpPr/>
            <p:nvPr/>
          </p:nvSpPr>
          <p:spPr>
            <a:xfrm>
              <a:off x="7315708" y="5407905"/>
              <a:ext cx="782217" cy="2920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Définition du contexte 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34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 smtClean="0"/>
              <a:t>Planning des activités préparatoires spécifiques :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1403648" y="1628800"/>
            <a:ext cx="7632848" cy="2520280"/>
          </a:xfrm>
          <a:prstGeom prst="rightArrow">
            <a:avLst>
              <a:gd name="adj1" fmla="val 50000"/>
              <a:gd name="adj2" fmla="val 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403648" y="1844824"/>
            <a:ext cx="345638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Mars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004048" y="1844824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Avril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619672" y="2348880"/>
            <a:ext cx="1224136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Système1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619672" y="2636912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Système2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619672" y="2924944"/>
            <a:ext cx="1224136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Système3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1619672" y="3212976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275856" y="2348880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Système2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3275856" y="2636912"/>
            <a:ext cx="1224136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Système3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3275856" y="2924944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275856" y="3212976"/>
            <a:ext cx="1224136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Système1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932040" y="2348880"/>
            <a:ext cx="1224136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Système3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932040" y="2636912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932040" y="2924944"/>
            <a:ext cx="1224136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Système1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4932040" y="3212976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Système2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6588224" y="2348880"/>
            <a:ext cx="1224136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Système4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6588224" y="2636912"/>
            <a:ext cx="1224136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Système1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6588224" y="2924944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Système2</a:t>
            </a: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588224" y="3212976"/>
            <a:ext cx="1224136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Système3</a:t>
            </a:r>
            <a:endParaRPr lang="fr-FR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144016" y="2348880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Equipe1</a:t>
            </a:r>
            <a:endParaRPr lang="fr-FR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144016" y="2636912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Equipe2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144016" y="2924944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Equipe3</a:t>
            </a:r>
            <a:endParaRPr lang="fr-FR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144016" y="3212976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Equipe4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251520" y="3861048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 smtClean="0"/>
              <a:t>Synthèse des activités préparatoires: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Identifier les savoir-faire non acquis (auto-évaluation , fiche de synthèse à compléter, QCM, etc.)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Proposer des moyens de </a:t>
            </a:r>
            <a:r>
              <a:rPr lang="fr-FR" dirty="0" err="1" smtClean="0"/>
              <a:t>remédiation</a:t>
            </a:r>
            <a:r>
              <a:rPr lang="fr-FR" dirty="0" smtClean="0"/>
              <a:t> avant le CCF (ex. accompagnement personnalisé)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Préparation au CCF  en apportant les connaissances spécifiques 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Notion de cahier des charges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Notion de recette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Etc.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59" name="Rectangle à coins arrondis 58"/>
          <p:cNvSpPr/>
          <p:nvPr/>
        </p:nvSpPr>
        <p:spPr>
          <a:xfrm>
            <a:off x="2915816" y="2348880"/>
            <a:ext cx="288032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4572000" y="2348880"/>
            <a:ext cx="288032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6228184" y="2348880"/>
            <a:ext cx="288032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7884368" y="2348880"/>
            <a:ext cx="288032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74" name="Rectangle à coins arrondis 73"/>
          <p:cNvSpPr/>
          <p:nvPr/>
        </p:nvSpPr>
        <p:spPr>
          <a:xfrm>
            <a:off x="8244408" y="2348880"/>
            <a:ext cx="288032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Prépa CCF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Définition du contexte (4)</a:t>
            </a:r>
            <a:endParaRPr lang="fr-FR" sz="2800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1403648" y="1988840"/>
            <a:ext cx="69847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 </a:t>
            </a:r>
            <a:endParaRPr lang="fr-FR" dirty="0"/>
          </a:p>
        </p:txBody>
      </p:sp>
      <p:sp>
        <p:nvSpPr>
          <p:cNvPr id="53" name="Flèche droite 52"/>
          <p:cNvSpPr/>
          <p:nvPr/>
        </p:nvSpPr>
        <p:spPr>
          <a:xfrm>
            <a:off x="1403648" y="1988840"/>
            <a:ext cx="7632848" cy="2492896"/>
          </a:xfrm>
          <a:prstGeom prst="rightArrow">
            <a:avLst>
              <a:gd name="adj1" fmla="val 50000"/>
              <a:gd name="adj2" fmla="val 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79512" y="15567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 smtClean="0"/>
              <a:t>Planning de l’épreuve de CCF :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144016" y="2708920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Equipe1</a:t>
            </a:r>
            <a:endParaRPr lang="fr-FR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144016" y="2996952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Equipe2</a:t>
            </a:r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144016" y="3284984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Equipe3</a:t>
            </a:r>
            <a:endParaRPr lang="fr-FR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144016" y="3573016"/>
            <a:ext cx="1152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Equipe4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1403648" y="2276872"/>
            <a:ext cx="31683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Semaine 1</a:t>
            </a:r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4788024" y="2276872"/>
            <a:ext cx="31683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Semaine 2</a:t>
            </a:r>
            <a:endParaRPr lang="fr-FR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1475656" y="2708920"/>
            <a:ext cx="648072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(2h)</a:t>
            </a:r>
            <a:endParaRPr lang="fr-FR" dirty="0"/>
          </a:p>
        </p:txBody>
      </p:sp>
      <p:sp>
        <p:nvSpPr>
          <p:cNvPr id="68" name="Rectangle à coins arrondis 67"/>
          <p:cNvSpPr/>
          <p:nvPr/>
        </p:nvSpPr>
        <p:spPr>
          <a:xfrm>
            <a:off x="4788024" y="2708920"/>
            <a:ext cx="648072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69" name="Rectangle à coins arrondis 68"/>
          <p:cNvSpPr/>
          <p:nvPr/>
        </p:nvSpPr>
        <p:spPr>
          <a:xfrm>
            <a:off x="5508104" y="2708920"/>
            <a:ext cx="648072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1475656" y="2996952"/>
            <a:ext cx="648072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(2h)</a:t>
            </a:r>
            <a:endParaRPr lang="fr-FR" dirty="0"/>
          </a:p>
        </p:txBody>
      </p:sp>
      <p:sp>
        <p:nvSpPr>
          <p:cNvPr id="72" name="Rectangle à coins arrondis 71"/>
          <p:cNvSpPr/>
          <p:nvPr/>
        </p:nvSpPr>
        <p:spPr>
          <a:xfrm>
            <a:off x="4788024" y="2996952"/>
            <a:ext cx="648072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5508104" y="2996952"/>
            <a:ext cx="648072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2123728" y="3284984"/>
            <a:ext cx="648072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(2h)</a:t>
            </a:r>
            <a:endParaRPr lang="fr-FR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4788024" y="3284984"/>
            <a:ext cx="648072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5508104" y="3284984"/>
            <a:ext cx="648072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85" name="Rectangle à coins arrondis 84"/>
          <p:cNvSpPr/>
          <p:nvPr/>
        </p:nvSpPr>
        <p:spPr>
          <a:xfrm>
            <a:off x="2123728" y="3573016"/>
            <a:ext cx="648072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(2h)</a:t>
            </a:r>
            <a:endParaRPr lang="fr-FR" dirty="0"/>
          </a:p>
        </p:txBody>
      </p:sp>
      <p:sp>
        <p:nvSpPr>
          <p:cNvPr id="86" name="Rectangle à coins arrondis 85"/>
          <p:cNvSpPr/>
          <p:nvPr/>
        </p:nvSpPr>
        <p:spPr>
          <a:xfrm>
            <a:off x="4788024" y="3573016"/>
            <a:ext cx="648072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87" name="Rectangle à coins arrondis 86"/>
          <p:cNvSpPr/>
          <p:nvPr/>
        </p:nvSpPr>
        <p:spPr>
          <a:xfrm>
            <a:off x="5508104" y="3573016"/>
            <a:ext cx="648072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(4h)</a:t>
            </a:r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6300192" y="2708920"/>
            <a:ext cx="648072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Rec.</a:t>
            </a:r>
            <a:endParaRPr lang="fr-FR" dirty="0"/>
          </a:p>
        </p:txBody>
      </p:sp>
      <p:sp>
        <p:nvSpPr>
          <p:cNvPr id="77" name="Rectangle à coins arrondis 76"/>
          <p:cNvSpPr/>
          <p:nvPr/>
        </p:nvSpPr>
        <p:spPr>
          <a:xfrm>
            <a:off x="6300192" y="2996952"/>
            <a:ext cx="648072" cy="2160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Rec. </a:t>
            </a:r>
            <a:endParaRPr lang="fr-FR" dirty="0"/>
          </a:p>
        </p:txBody>
      </p:sp>
      <p:sp>
        <p:nvSpPr>
          <p:cNvPr id="78" name="Rectangle à coins arrondis 77"/>
          <p:cNvSpPr/>
          <p:nvPr/>
        </p:nvSpPr>
        <p:spPr>
          <a:xfrm>
            <a:off x="7020272" y="3284984"/>
            <a:ext cx="648072" cy="2160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Rec.</a:t>
            </a:r>
            <a:endParaRPr lang="fr-FR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7020272" y="3573016"/>
            <a:ext cx="648072" cy="2160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Rec.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323528" y="42210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Une première séance de découverte du cahier des charges permettant de préparer le planning, le matériel, </a:t>
            </a:r>
            <a:r>
              <a:rPr lang="fr-FR" dirty="0">
                <a:latin typeface="Arial Narrow" pitchFamily="34" charset="0"/>
                <a:cs typeface="Arial" pitchFamily="34" charset="0"/>
              </a:rPr>
              <a:t>l</a:t>
            </a:r>
            <a:r>
              <a:rPr lang="fr-FR" dirty="0" smtClean="0">
                <a:latin typeface="Arial Narrow" pitchFamily="34" charset="0"/>
                <a:cs typeface="Arial" pitchFamily="34" charset="0"/>
              </a:rPr>
              <a:t>es commandes et la recette.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Deux séances  de 4 heures réservées pour l’installation à partir de la semaine suivante.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Deux heures pour la recette au cours de la dernière séance.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du système DARwIn-OP (1)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DARwIn-OP (</a:t>
            </a:r>
            <a:r>
              <a:rPr lang="en-US" dirty="0" smtClean="0"/>
              <a:t>Dynamic Anthropomorphic Robot with Intelligence – Open Platform)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fr-FR" dirty="0" smtClean="0">
                <a:latin typeface="Arial Narrow" pitchFamily="34" charset="0"/>
                <a:cs typeface="Arial" pitchFamily="34" charset="0"/>
              </a:rPr>
              <a:t>Robot humanoïde open-source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Image 5" descr="darwin-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276872"/>
            <a:ext cx="5924327" cy="4286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du système DARwIn-OP 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DARwIn-OP est capable de marcher, se relever après une chute en avant ou en arrière, suivre une balle et jouer au football, parler et reconnaître des documents…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276872"/>
            <a:ext cx="43564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 smtClean="0"/>
              <a:t>Principales  caractéristiques 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Hauteur : 45,45 cm,  poids : 2,9 kg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Processeur principal Intel </a:t>
            </a:r>
            <a:r>
              <a:rPr lang="fr-FR" sz="1400" dirty="0" err="1" smtClean="0"/>
              <a:t>Atom</a:t>
            </a:r>
            <a:r>
              <a:rPr lang="fr-FR" sz="1400" dirty="0" smtClean="0"/>
              <a:t> Z530 à 1,6 GHz avec 4GO mémoire flash SSD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Système d’exploitation Linux (</a:t>
            </a:r>
            <a:r>
              <a:rPr lang="fr-FR" sz="1400" dirty="0" err="1" smtClean="0"/>
              <a:t>Ubuntu</a:t>
            </a:r>
            <a:r>
              <a:rPr lang="fr-F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Carte contrôleur CM-730 avec ARM Cortex M3 à 72MHz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Vitesse de marche par défaut : 24cm.s-1,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Un port HDMI, deux ports USB, un port Ethernet LAN et </a:t>
            </a:r>
            <a:r>
              <a:rPr lang="fr-FR" sz="1400" dirty="0" err="1" smtClean="0"/>
              <a:t>Wi-Fi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Un gyromètre 3 axes et un accéléromètre 3 axes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Trois microphones, un haut-parleur, une caméra USB, 2 </a:t>
            </a:r>
            <a:r>
              <a:rPr lang="fr-FR" sz="1400" dirty="0" err="1" smtClean="0"/>
              <a:t>Mpixels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La motorisation du robot humanoïde est composée de </a:t>
            </a:r>
          </a:p>
          <a:p>
            <a:r>
              <a:rPr lang="fr-FR" sz="1400" dirty="0" smtClean="0"/>
              <a:t>20 servomoteurs </a:t>
            </a:r>
            <a:r>
              <a:rPr lang="fr-FR" sz="1400" dirty="0" err="1" smtClean="0"/>
              <a:t>Dynamixel</a:t>
            </a:r>
            <a:r>
              <a:rPr lang="fr-FR" sz="1400" dirty="0" smtClean="0"/>
              <a:t> MX-28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/>
              <a:t>6 degrés de liberté pour chaque jambe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/>
              <a:t>3 degrés de liberté pour chaque bras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/>
              <a:t>2 degrés de liberté pour le cou</a:t>
            </a:r>
            <a:endParaRPr lang="fr-FR" sz="1400" dirty="0"/>
          </a:p>
        </p:txBody>
      </p:sp>
      <p:pic>
        <p:nvPicPr>
          <p:cNvPr id="8" name="Image 7" descr="mx-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5370026"/>
            <a:ext cx="934846" cy="1112912"/>
          </a:xfrm>
          <a:prstGeom prst="rect">
            <a:avLst/>
          </a:prstGeom>
        </p:spPr>
      </p:pic>
      <p:pic>
        <p:nvPicPr>
          <p:cNvPr id="6" name="Présentation Darwin-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17.6707" end="2370.6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08004" y="2214581"/>
            <a:ext cx="4366085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transversales EC/IR (1)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536" y="616530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 smtClean="0"/>
              <a:t>Remarque</a:t>
            </a:r>
            <a:r>
              <a:rPr lang="fr-FR" sz="1600" dirty="0" smtClean="0"/>
              <a:t> : Les activités préparatoires spécifiques ou  transversales  ne concernent pas obligatoirement que C5</a:t>
            </a:r>
            <a:endParaRPr lang="fr-FR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2996952"/>
            <a:ext cx="2160240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Arial Narrow" pitchFamily="34" charset="0"/>
              </a:rPr>
              <a:t>Activités préparatoires</a:t>
            </a:r>
          </a:p>
          <a:p>
            <a:pPr algn="ctr"/>
            <a:r>
              <a:rPr lang="fr-FR" sz="2000" dirty="0" smtClean="0">
                <a:latin typeface="Arial Narrow" pitchFamily="34" charset="0"/>
              </a:rPr>
              <a:t>transversales</a:t>
            </a:r>
            <a:endParaRPr lang="fr-FR" sz="2000" dirty="0">
              <a:latin typeface="Arial Narrow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283968" y="2564904"/>
            <a:ext cx="2592288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Infrastructure des réseaux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5085184"/>
            <a:ext cx="2592288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Chaîne de développement</a:t>
            </a:r>
          </a:p>
          <a:p>
            <a:pPr algn="ctr"/>
            <a:r>
              <a:rPr lang="fr-FR" sz="1600" dirty="0" smtClean="0">
                <a:latin typeface="Arial Narrow" pitchFamily="34" charset="0"/>
              </a:rPr>
              <a:t>Linux, EDI Eclipse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flipH="1" flipV="1">
            <a:off x="3851920" y="44371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 flipH="1">
            <a:off x="3851920" y="270892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512px-Tux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933056"/>
            <a:ext cx="948780" cy="1100733"/>
          </a:xfrm>
          <a:prstGeom prst="rect">
            <a:avLst/>
          </a:prstGeom>
        </p:spPr>
      </p:pic>
      <p:pic>
        <p:nvPicPr>
          <p:cNvPr id="13" name="Image 12" descr="eclipse_bckgr_logo_fc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221088"/>
            <a:ext cx="1296144" cy="720080"/>
          </a:xfrm>
          <a:prstGeom prst="rect">
            <a:avLst/>
          </a:prstGeom>
        </p:spPr>
      </p:pic>
      <p:pic>
        <p:nvPicPr>
          <p:cNvPr id="15" name="Image 14" descr="swit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1988840"/>
            <a:ext cx="929642" cy="402337"/>
          </a:xfrm>
          <a:prstGeom prst="rect">
            <a:avLst/>
          </a:prstGeom>
        </p:spPr>
      </p:pic>
      <p:pic>
        <p:nvPicPr>
          <p:cNvPr id="17" name="Image 16" descr="rou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700808"/>
            <a:ext cx="1051562" cy="777242"/>
          </a:xfrm>
          <a:prstGeom prst="rect">
            <a:avLst/>
          </a:prstGeom>
        </p:spPr>
      </p:pic>
      <p:pic>
        <p:nvPicPr>
          <p:cNvPr id="18" name="Image 17" descr="a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1772816"/>
            <a:ext cx="963170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IR (1)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3861048"/>
            <a:ext cx="2160240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r>
              <a:rPr lang="fr-FR" sz="1600" dirty="0" smtClean="0">
                <a:latin typeface="Arial Narrow" pitchFamily="34" charset="0"/>
              </a:rPr>
              <a:t>Activités préparatoires</a:t>
            </a:r>
          </a:p>
          <a:p>
            <a:pPr algn="ctr"/>
            <a:r>
              <a:rPr lang="fr-FR" sz="1600" dirty="0" smtClean="0">
                <a:latin typeface="Arial Narrow" pitchFamily="34" charset="0"/>
              </a:rPr>
              <a:t>DARwIn</a:t>
            </a:r>
            <a:endParaRPr lang="fr-FR" sz="1600" dirty="0">
              <a:latin typeface="Arial Narrow" pitchFamily="34" charset="0"/>
            </a:endParaRPr>
          </a:p>
        </p:txBody>
      </p:sp>
      <p:pic>
        <p:nvPicPr>
          <p:cNvPr id="10" name="Image 9" descr="darwin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933056"/>
            <a:ext cx="936104" cy="137277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07504" y="321297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Ressources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4048" y="3284984"/>
            <a:ext cx="2592288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TP prise en main de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5949280"/>
            <a:ext cx="2592288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TP Chaîne audionumérique DARwIn 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609329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TP Chaîne vidéo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1835696" y="3429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flipV="1">
            <a:off x="1835696" y="53732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flipH="1">
            <a:off x="4572000" y="35010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flipH="1" flipV="1">
            <a:off x="4644008" y="53012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lasseu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060848"/>
            <a:ext cx="1440160" cy="1034002"/>
          </a:xfrm>
          <a:prstGeom prst="rect">
            <a:avLst/>
          </a:prstGeom>
        </p:spPr>
      </p:pic>
      <p:pic>
        <p:nvPicPr>
          <p:cNvPr id="41" name="Image 40" descr="eye-sig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229200"/>
            <a:ext cx="1152130" cy="755350"/>
          </a:xfrm>
          <a:prstGeom prst="rect">
            <a:avLst/>
          </a:prstGeom>
        </p:spPr>
      </p:pic>
      <p:pic>
        <p:nvPicPr>
          <p:cNvPr id="42" name="Image 41" descr="Machovka_head_s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509120"/>
            <a:ext cx="1440162" cy="1271832"/>
          </a:xfrm>
          <a:prstGeom prst="rect">
            <a:avLst/>
          </a:prstGeom>
        </p:spPr>
      </p:pic>
      <p:pic>
        <p:nvPicPr>
          <p:cNvPr id="43" name="Image 42" descr="darwin-op-mov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1844824"/>
            <a:ext cx="3278894" cy="129614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323528" y="14127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IR 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3861048"/>
            <a:ext cx="2160240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r>
              <a:rPr lang="fr-FR" sz="1600" dirty="0" smtClean="0">
                <a:latin typeface="Arial Narrow" pitchFamily="34" charset="0"/>
              </a:rPr>
              <a:t>Activités préparatoires</a:t>
            </a:r>
          </a:p>
          <a:p>
            <a:pPr algn="ctr"/>
            <a:r>
              <a:rPr lang="fr-FR" sz="1600" dirty="0" smtClean="0">
                <a:latin typeface="Arial Narrow" pitchFamily="34" charset="0"/>
              </a:rPr>
              <a:t>DARwIn</a:t>
            </a:r>
            <a:endParaRPr lang="fr-FR" sz="1600" dirty="0">
              <a:latin typeface="Arial Narrow" pitchFamily="34" charset="0"/>
            </a:endParaRPr>
          </a:p>
        </p:txBody>
      </p:sp>
      <p:pic>
        <p:nvPicPr>
          <p:cNvPr id="10" name="Image 9" descr="darwin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936104" cy="137277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07504" y="321297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Ressources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4048" y="3284984"/>
            <a:ext cx="2592288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TP prise en main de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5949280"/>
            <a:ext cx="2592288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TP Chaîne audionumérique DARwIn 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609329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TP Chaîne vidéo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1835696" y="3429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flipV="1">
            <a:off x="1835696" y="53732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flipH="1">
            <a:off x="4572000" y="35010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flipH="1" flipV="1">
            <a:off x="4644008" y="53012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lasseu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8"/>
            <a:ext cx="1440160" cy="1034002"/>
          </a:xfrm>
          <a:prstGeom prst="rect">
            <a:avLst/>
          </a:prstGeom>
        </p:spPr>
      </p:pic>
      <p:pic>
        <p:nvPicPr>
          <p:cNvPr id="41" name="Image 40" descr="eye-sig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229200"/>
            <a:ext cx="1152130" cy="755350"/>
          </a:xfrm>
          <a:prstGeom prst="rect">
            <a:avLst/>
          </a:prstGeom>
        </p:spPr>
      </p:pic>
      <p:pic>
        <p:nvPicPr>
          <p:cNvPr id="42" name="Image 41" descr="Machovka_head_s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509120"/>
            <a:ext cx="1440162" cy="1271832"/>
          </a:xfrm>
          <a:prstGeom prst="rect">
            <a:avLst/>
          </a:prstGeom>
        </p:spPr>
      </p:pic>
      <p:pic>
        <p:nvPicPr>
          <p:cNvPr id="43" name="Image 42" descr="darwin-op-mo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1844824"/>
            <a:ext cx="3278894" cy="129614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323528" y="14127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7740352" y="2060848"/>
          <a:ext cx="422684" cy="4064008"/>
        </p:xfrm>
        <a:graphic>
          <a:graphicData uri="http://schemas.openxmlformats.org/drawingml/2006/table">
            <a:tbl>
              <a:tblPr/>
              <a:tblGrid>
                <a:gridCol w="422684"/>
              </a:tblGrid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7538368" y="1556792"/>
            <a:ext cx="160563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23" name="Légende encadrée 1 22"/>
          <p:cNvSpPr/>
          <p:nvPr/>
        </p:nvSpPr>
        <p:spPr>
          <a:xfrm>
            <a:off x="179512" y="4005065"/>
            <a:ext cx="4608512" cy="864096"/>
          </a:xfrm>
          <a:prstGeom prst="borderCallout1">
            <a:avLst>
              <a:gd name="adj1" fmla="val -61467"/>
              <a:gd name="adj2" fmla="val 104430"/>
              <a:gd name="adj3" fmla="val 388"/>
              <a:gd name="adj4" fmla="val 49045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dirty="0" smtClean="0"/>
              <a:t>Découverte du système</a:t>
            </a:r>
          </a:p>
          <a:p>
            <a:r>
              <a:rPr lang="fr-FR" sz="1600" dirty="0" smtClean="0"/>
              <a:t>Mode marche et pilotage du robot via un réseau IP</a:t>
            </a:r>
            <a:endParaRPr lang="fr-F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IR 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3861048"/>
            <a:ext cx="2160240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r>
              <a:rPr lang="fr-FR" sz="1600" dirty="0" smtClean="0">
                <a:latin typeface="Arial Narrow" pitchFamily="34" charset="0"/>
              </a:rPr>
              <a:t>Activités préparatoires</a:t>
            </a:r>
          </a:p>
          <a:p>
            <a:pPr algn="ctr"/>
            <a:r>
              <a:rPr lang="fr-FR" sz="1600" dirty="0" smtClean="0">
                <a:latin typeface="Arial Narrow" pitchFamily="34" charset="0"/>
              </a:rPr>
              <a:t>DARwIn</a:t>
            </a:r>
            <a:endParaRPr lang="fr-FR" sz="1600" dirty="0">
              <a:latin typeface="Arial Narrow" pitchFamily="34" charset="0"/>
            </a:endParaRPr>
          </a:p>
        </p:txBody>
      </p:sp>
      <p:pic>
        <p:nvPicPr>
          <p:cNvPr id="10" name="Image 9" descr="darwin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936104" cy="137277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07504" y="321297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Ressources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4048" y="3284984"/>
            <a:ext cx="2592288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TP prise en main de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5949280"/>
            <a:ext cx="2592288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TP Chaîne audionumérique DARwIn 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609329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TP Chaîne vidéo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1835696" y="3429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flipV="1">
            <a:off x="1835696" y="53732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flipH="1">
            <a:off x="4572000" y="35010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flipH="1" flipV="1">
            <a:off x="4644008" y="53012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lasseu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8"/>
            <a:ext cx="1440160" cy="1034002"/>
          </a:xfrm>
          <a:prstGeom prst="rect">
            <a:avLst/>
          </a:prstGeom>
        </p:spPr>
      </p:pic>
      <p:pic>
        <p:nvPicPr>
          <p:cNvPr id="41" name="Image 40" descr="eye-sig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229200"/>
            <a:ext cx="1152130" cy="755350"/>
          </a:xfrm>
          <a:prstGeom prst="rect">
            <a:avLst/>
          </a:prstGeom>
        </p:spPr>
      </p:pic>
      <p:pic>
        <p:nvPicPr>
          <p:cNvPr id="42" name="Image 41" descr="Machovka_head_s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509120"/>
            <a:ext cx="1440162" cy="1271832"/>
          </a:xfrm>
          <a:prstGeom prst="rect">
            <a:avLst/>
          </a:prstGeom>
        </p:spPr>
      </p:pic>
      <p:pic>
        <p:nvPicPr>
          <p:cNvPr id="43" name="Image 42" descr="darwin-op-mo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1844824"/>
            <a:ext cx="3278894" cy="129614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323528" y="14127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7740352" y="2060848"/>
          <a:ext cx="845368" cy="4064008"/>
        </p:xfrm>
        <a:graphic>
          <a:graphicData uri="http://schemas.openxmlformats.org/drawingml/2006/table">
            <a:tbl>
              <a:tblPr/>
              <a:tblGrid>
                <a:gridCol w="422684"/>
                <a:gridCol w="422684"/>
              </a:tblGrid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7538368" y="1556792"/>
            <a:ext cx="160563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24" name="Légende encadrée 1 23"/>
          <p:cNvSpPr/>
          <p:nvPr/>
        </p:nvSpPr>
        <p:spPr>
          <a:xfrm>
            <a:off x="179512" y="4005064"/>
            <a:ext cx="4968552" cy="1224135"/>
          </a:xfrm>
          <a:prstGeom prst="borderCallout1">
            <a:avLst>
              <a:gd name="adj1" fmla="val 180976"/>
              <a:gd name="adj2" fmla="val 98577"/>
              <a:gd name="adj3" fmla="val 101800"/>
              <a:gd name="adj4" fmla="val 49665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dirty="0" smtClean="0"/>
              <a:t>Etude des structures matérielles liées à la chaîne audionumérique</a:t>
            </a:r>
          </a:p>
          <a:p>
            <a:r>
              <a:rPr lang="fr-FR" sz="1600" dirty="0" smtClean="0"/>
              <a:t> Capturer/jouer un flux audio</a:t>
            </a:r>
          </a:p>
          <a:p>
            <a:r>
              <a:rPr lang="fr-FR" sz="1600" dirty="0" smtClean="0"/>
              <a:t> Transporter un flux audio sur un réseau IP (CODEC)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3824536" y="-1440160"/>
            <a:ext cx="1440160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première épreuve E5 à partir d'un exemple: le système numérique et d'information DARwIn-OP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342900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Auteurs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M. Damien GALLOY, professeur agrégé Ingénierie Electrique au Lycée des Métiers Louis </a:t>
            </a:r>
            <a:r>
              <a:rPr lang="fr-FR" dirty="0" err="1" smtClean="0"/>
              <a:t>Rascol</a:t>
            </a:r>
            <a:r>
              <a:rPr lang="fr-FR" dirty="0" smtClean="0"/>
              <a:t> à Albi(81)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M. Philippe LE GAL, professeur certifié en SII option Informatique et Numérique au lycée des Métiers Nicolas Appert à Orvault (44)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IR (4)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3861048"/>
            <a:ext cx="2160240" cy="20162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endParaRPr lang="fr-FR" sz="1600" dirty="0" smtClean="0">
              <a:latin typeface="Arial Narrow" pitchFamily="34" charset="0"/>
            </a:endParaRPr>
          </a:p>
          <a:p>
            <a:pPr algn="ctr"/>
            <a:r>
              <a:rPr lang="fr-FR" sz="1600" dirty="0" smtClean="0">
                <a:latin typeface="Arial Narrow" pitchFamily="34" charset="0"/>
              </a:rPr>
              <a:t>Activités préparatoires</a:t>
            </a:r>
          </a:p>
          <a:p>
            <a:pPr algn="ctr"/>
            <a:r>
              <a:rPr lang="fr-FR" sz="1600" dirty="0" smtClean="0">
                <a:latin typeface="Arial Narrow" pitchFamily="34" charset="0"/>
              </a:rPr>
              <a:t>DARwIn</a:t>
            </a:r>
            <a:endParaRPr lang="fr-FR" sz="1600" dirty="0">
              <a:latin typeface="Arial Narrow" pitchFamily="34" charset="0"/>
            </a:endParaRPr>
          </a:p>
        </p:txBody>
      </p:sp>
      <p:pic>
        <p:nvPicPr>
          <p:cNvPr id="10" name="Image 9" descr="darwin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936104" cy="137277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07504" y="321297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Ressources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4048" y="3284984"/>
            <a:ext cx="2592288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TP prise en main de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5949280"/>
            <a:ext cx="2592288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TP Chaîne audionumérique DARwIn 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6093296"/>
            <a:ext cx="2160240" cy="360040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Narrow" pitchFamily="34" charset="0"/>
              </a:rPr>
              <a:t>TP Chaîne vidéo DARwIn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1835696" y="34290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/>
          <p:cNvSpPr/>
          <p:nvPr/>
        </p:nvSpPr>
        <p:spPr>
          <a:xfrm flipV="1">
            <a:off x="1835696" y="537321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flipH="1">
            <a:off x="4572000" y="35010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flipH="1" flipV="1">
            <a:off x="4644008" y="53012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lasseu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8"/>
            <a:ext cx="1440160" cy="1034002"/>
          </a:xfrm>
          <a:prstGeom prst="rect">
            <a:avLst/>
          </a:prstGeom>
        </p:spPr>
      </p:pic>
      <p:pic>
        <p:nvPicPr>
          <p:cNvPr id="41" name="Image 40" descr="eye-sig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229200"/>
            <a:ext cx="1152130" cy="755350"/>
          </a:xfrm>
          <a:prstGeom prst="rect">
            <a:avLst/>
          </a:prstGeom>
        </p:spPr>
      </p:pic>
      <p:pic>
        <p:nvPicPr>
          <p:cNvPr id="42" name="Image 41" descr="Machovka_head_s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509120"/>
            <a:ext cx="1440162" cy="1271832"/>
          </a:xfrm>
          <a:prstGeom prst="rect">
            <a:avLst/>
          </a:prstGeom>
        </p:spPr>
      </p:pic>
      <p:pic>
        <p:nvPicPr>
          <p:cNvPr id="43" name="Image 42" descr="darwin-op-mo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1844824"/>
            <a:ext cx="3278894" cy="1296144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323528" y="14127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7740352" y="2060848"/>
          <a:ext cx="1268052" cy="4064008"/>
        </p:xfrm>
        <a:graphic>
          <a:graphicData uri="http://schemas.openxmlformats.org/drawingml/2006/table">
            <a:tbl>
              <a:tblPr/>
              <a:tblGrid>
                <a:gridCol w="422684"/>
                <a:gridCol w="422684"/>
                <a:gridCol w="422684"/>
              </a:tblGrid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S1.3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S2.1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S2.2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S3.1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S3.2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S3.3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S3.5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S4.10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S5.3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S5.6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S5.7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S6.1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S6.4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S6.5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S7.4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S7.5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S7.6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S7.7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S7.8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S7.9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FF"/>
                    </a:solidFill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S7.10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S8.1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S8.2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S8.3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4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latin typeface="Arial"/>
                        </a:rPr>
                        <a:t>S9.2</a:t>
                      </a:r>
                    </a:p>
                  </a:txBody>
                  <a:tcPr marL="5197" marR="5197" marT="5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7538368" y="1556792"/>
            <a:ext cx="160563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23" name="Légende encadrée 1 22"/>
          <p:cNvSpPr/>
          <p:nvPr/>
        </p:nvSpPr>
        <p:spPr>
          <a:xfrm>
            <a:off x="2771800" y="3861049"/>
            <a:ext cx="4896544" cy="864096"/>
          </a:xfrm>
          <a:prstGeom prst="borderCallout1">
            <a:avLst>
              <a:gd name="adj1" fmla="val 282388"/>
              <a:gd name="adj2" fmla="val -10746"/>
              <a:gd name="adj3" fmla="val 101800"/>
              <a:gd name="adj4" fmla="val 49665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dirty="0" smtClean="0"/>
              <a:t>Etude des structures matérielles liées à la chaîne vidéo</a:t>
            </a:r>
          </a:p>
          <a:p>
            <a:r>
              <a:rPr lang="fr-FR" sz="1600" dirty="0" smtClean="0"/>
              <a:t>Capturer un flux vidéo</a:t>
            </a:r>
          </a:p>
          <a:p>
            <a:r>
              <a:rPr lang="fr-FR" sz="1600" dirty="0" smtClean="0"/>
              <a:t>Transporter un flux vidéo sur un réseau IP (CODEC)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EC (1)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268"/>
            <a:ext cx="6605786" cy="33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EC 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268"/>
            <a:ext cx="6605786" cy="33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467544" y="3068959"/>
            <a:ext cx="5616624" cy="2114201"/>
          </a:xfrm>
          <a:prstGeom prst="borderCallout1">
            <a:avLst>
              <a:gd name="adj1" fmla="val -20682"/>
              <a:gd name="adj2" fmla="val 94303"/>
              <a:gd name="adj3" fmla="val 388"/>
              <a:gd name="adj4" fmla="val 49045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Principe de fonctionnement d’un servomoteur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Découverte du bus </a:t>
            </a:r>
            <a:r>
              <a:rPr lang="fr-FR" sz="1600" dirty="0" err="1" smtClean="0">
                <a:ea typeface="Calibri"/>
                <a:cs typeface="Times New Roman"/>
              </a:rPr>
              <a:t>dynamixel</a:t>
            </a:r>
            <a:r>
              <a:rPr lang="fr-FR" sz="1600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a typeface="Calibri"/>
                <a:cs typeface="Times New Roman"/>
              </a:rPr>
              <a:t>	</a:t>
            </a:r>
            <a:r>
              <a:rPr lang="fr-FR" sz="1600" i="1" dirty="0" smtClean="0">
                <a:ea typeface="Calibri"/>
                <a:cs typeface="Times New Roman"/>
              </a:rPr>
              <a:t>liaison série RS485 et TTL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Programmation d’un mouvement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	</a:t>
            </a:r>
            <a:r>
              <a:rPr lang="fr-FR" sz="1600" i="1" dirty="0" smtClean="0">
                <a:effectLst/>
                <a:ea typeface="Calibri"/>
                <a:cs typeface="Times New Roman"/>
              </a:rPr>
              <a:t>Utilisation de bibliothèques objets</a:t>
            </a:r>
            <a:endParaRPr lang="fr-FR" sz="1600" i="1" dirty="0">
              <a:effectLst/>
              <a:ea typeface="Calibri"/>
              <a:cs typeface="Times New Roman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9"/>
          <a:stretch/>
        </p:blipFill>
        <p:spPr bwMode="auto">
          <a:xfrm>
            <a:off x="7884368" y="1920943"/>
            <a:ext cx="269032" cy="36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380312" y="1538547"/>
            <a:ext cx="16056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380312" y="1538547"/>
            <a:ext cx="16056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EC 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268"/>
            <a:ext cx="6605786" cy="33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1619672" y="1556792"/>
            <a:ext cx="6101730" cy="2332113"/>
          </a:xfrm>
          <a:prstGeom prst="borderCallout1">
            <a:avLst>
              <a:gd name="adj1" fmla="val 143566"/>
              <a:gd name="adj2" fmla="val 20686"/>
              <a:gd name="adj3" fmla="val 99053"/>
              <a:gd name="adj4" fmla="val 49723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Caractéristiques d’un capteur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Numérisation d’un signal analogique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a typeface="Calibri"/>
                <a:cs typeface="Times New Roman"/>
              </a:rPr>
              <a:t>	</a:t>
            </a:r>
            <a:r>
              <a:rPr lang="fr-FR" sz="1600" i="1" dirty="0" smtClean="0">
                <a:ea typeface="Calibri"/>
                <a:cs typeface="Times New Roman"/>
              </a:rPr>
              <a:t>Convertisseur analogique / numérique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Programmation d’une lecture de capteur sur un système </a:t>
            </a:r>
            <a:r>
              <a:rPr lang="fr-FR" sz="1600" dirty="0" err="1" smtClean="0">
                <a:effectLst/>
                <a:ea typeface="Calibri"/>
                <a:cs typeface="Times New Roman"/>
              </a:rPr>
              <a:t>micro-programmé</a:t>
            </a:r>
            <a:endParaRPr lang="fr-FR" sz="16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	</a:t>
            </a:r>
            <a:r>
              <a:rPr lang="fr-FR" sz="1600" i="1" dirty="0" smtClean="0">
                <a:effectLst/>
                <a:ea typeface="Calibri"/>
                <a:cs typeface="Times New Roman"/>
              </a:rPr>
              <a:t>Utilisation de bibliothèques objets</a:t>
            </a:r>
            <a:endParaRPr lang="fr-FR" sz="1600" i="1" dirty="0">
              <a:effectLst/>
              <a:ea typeface="Calibri"/>
              <a:cs typeface="Times New Roman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7"/>
          <a:stretch/>
        </p:blipFill>
        <p:spPr bwMode="auto">
          <a:xfrm>
            <a:off x="7884367" y="1920943"/>
            <a:ext cx="488107" cy="36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EC (4)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268"/>
            <a:ext cx="6605786" cy="33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202664" y="1484784"/>
            <a:ext cx="6101730" cy="2448272"/>
          </a:xfrm>
          <a:prstGeom prst="borderCallout1">
            <a:avLst>
              <a:gd name="adj1" fmla="val 128863"/>
              <a:gd name="adj2" fmla="val 90932"/>
              <a:gd name="adj3" fmla="val 99053"/>
              <a:gd name="adj4" fmla="val 49723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Communication TCP IP sur Wifi ou Ethernet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Architecture Client / Serveur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Implantation d’une application serveur sur un système embarqué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i="1" dirty="0" smtClean="0">
                <a:ea typeface="Calibri"/>
                <a:cs typeface="Times New Roman"/>
              </a:rPr>
              <a:t>	programmation procédurale C++</a:t>
            </a:r>
            <a:endParaRPr lang="fr-FR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a typeface="Calibri"/>
                <a:cs typeface="Times New Roman"/>
              </a:rPr>
              <a:t>Développement d’une application cliente sur un PC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a typeface="Calibri"/>
                <a:cs typeface="Times New Roman"/>
              </a:rPr>
              <a:t>	</a:t>
            </a:r>
            <a:r>
              <a:rPr lang="fr-FR" sz="1400" i="1" dirty="0" smtClean="0">
                <a:ea typeface="Calibri"/>
                <a:cs typeface="Times New Roman"/>
              </a:rPr>
              <a:t>utilisation d’un logiciel de développement par flux de données </a:t>
            </a:r>
            <a:endParaRPr lang="fr-FR" sz="1600" i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ea typeface="Calibri"/>
              <a:cs typeface="Times New Roman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560"/>
          <a:stretch/>
        </p:blipFill>
        <p:spPr bwMode="auto">
          <a:xfrm>
            <a:off x="7884367" y="1920943"/>
            <a:ext cx="811958" cy="36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380312" y="1538547"/>
            <a:ext cx="16056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Savoirs associés :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Activités préparatoires EC (5)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3 Etudes proposées pour préparer le CCF première situation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268"/>
            <a:ext cx="6605786" cy="33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2370" y="5183161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• Documents numériques permettant :</a:t>
            </a:r>
          </a:p>
          <a:p>
            <a:r>
              <a:rPr lang="fr-FR" dirty="0"/>
              <a:t>	- de structurer le « classeur » de l’étudiant</a:t>
            </a:r>
          </a:p>
          <a:p>
            <a:r>
              <a:rPr lang="fr-FR" dirty="0"/>
              <a:t>	- d’intégrer des contenus multimédia</a:t>
            </a:r>
          </a:p>
          <a:p>
            <a:r>
              <a:rPr lang="fr-FR" dirty="0"/>
              <a:t>	- d’obtenir immédiatement </a:t>
            </a:r>
            <a:r>
              <a:rPr lang="fr-FR" dirty="0" smtClean="0"/>
              <a:t>et en tout lieu toutes </a:t>
            </a:r>
            <a:r>
              <a:rPr lang="fr-FR" dirty="0"/>
              <a:t>les informations utiles 	- de compléter </a:t>
            </a:r>
            <a:r>
              <a:rPr lang="fr-FR" dirty="0" smtClean="0"/>
              <a:t>directement en </a:t>
            </a:r>
            <a:r>
              <a:rPr lang="fr-FR" dirty="0"/>
              <a:t>TP les documents réponses prévus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560"/>
          <a:stretch/>
        </p:blipFill>
        <p:spPr bwMode="auto">
          <a:xfrm>
            <a:off x="7884367" y="1920943"/>
            <a:ext cx="811958" cy="36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égende encadrée 1 8"/>
          <p:cNvSpPr/>
          <p:nvPr/>
        </p:nvSpPr>
        <p:spPr>
          <a:xfrm>
            <a:off x="1835696" y="3531714"/>
            <a:ext cx="6533778" cy="1481462"/>
          </a:xfrm>
          <a:prstGeom prst="borderCallout1">
            <a:avLst>
              <a:gd name="adj1" fmla="val -36483"/>
              <a:gd name="adj2" fmla="val -2418"/>
              <a:gd name="adj3" fmla="val -1322"/>
              <a:gd name="adj4" fmla="val 49723"/>
            </a:avLst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effectLst/>
                <a:ea typeface="Calibri"/>
                <a:cs typeface="Times New Roman"/>
              </a:rPr>
              <a:t>Ressources intégrant 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i="1" dirty="0" smtClean="0">
                <a:effectLst/>
                <a:ea typeface="Calibri"/>
                <a:cs typeface="Times New Roman"/>
              </a:rPr>
              <a:t>Documentations et ressources techniques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i="1" dirty="0" smtClean="0">
                <a:ea typeface="Calibri"/>
                <a:cs typeface="Times New Roman"/>
              </a:rPr>
              <a:t>Fiches de synthèse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600" i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4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Organisation de l’Evaluation certificative EC/IR (1)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1" y="1484784"/>
            <a:ext cx="8467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Organisation de l’Evaluation certificative EC/IR (2)</a:t>
            </a:r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48198"/>
              </p:ext>
            </p:extLst>
          </p:nvPr>
        </p:nvGraphicFramePr>
        <p:xfrm>
          <a:off x="394552" y="1484784"/>
          <a:ext cx="8532706" cy="402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92"/>
                <a:gridCol w="1224136"/>
                <a:gridCol w="216024"/>
                <a:gridCol w="936104"/>
                <a:gridCol w="860877"/>
                <a:gridCol w="876143"/>
                <a:gridCol w="116840"/>
                <a:gridCol w="768268"/>
                <a:gridCol w="1661122"/>
              </a:tblGrid>
              <a:tr h="2830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Préparer</a:t>
                      </a:r>
                      <a:r>
                        <a:rPr lang="fr-FR" sz="1400" baseline="0" dirty="0" smtClean="0"/>
                        <a:t> la solution et le plan d’action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2880">
                <a:tc rowSpan="4">
                  <a:txBody>
                    <a:bodyPr/>
                    <a:lstStyle/>
                    <a:p>
                      <a:r>
                        <a:rPr lang="fr-FR" sz="1400" dirty="0" smtClean="0"/>
                        <a:t>Suivre la planification</a:t>
                      </a:r>
                      <a:r>
                        <a:rPr lang="fr-FR" sz="1400" baseline="0" dirty="0" smtClean="0"/>
                        <a:t> du projet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6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Exécuter les tâches techniques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Recette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91880" y="1300695"/>
            <a:ext cx="554461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sées 8"/>
          <p:cNvSpPr/>
          <p:nvPr/>
        </p:nvSpPr>
        <p:spPr>
          <a:xfrm>
            <a:off x="3996601" y="3501008"/>
            <a:ext cx="3217916" cy="764704"/>
          </a:xfrm>
          <a:prstGeom prst="cloudCallout">
            <a:avLst>
              <a:gd name="adj1" fmla="val -74900"/>
              <a:gd name="adj2" fmla="val -196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Activités Chef de projet de type Préparation (1 * 2h)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56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Organisation de l’Evaluation certificative EC/IR (2)</a:t>
            </a:r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86290"/>
              </p:ext>
            </p:extLst>
          </p:nvPr>
        </p:nvGraphicFramePr>
        <p:xfrm>
          <a:off x="394552" y="1484784"/>
          <a:ext cx="8532706" cy="402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92"/>
                <a:gridCol w="1224136"/>
                <a:gridCol w="216024"/>
                <a:gridCol w="936104"/>
                <a:gridCol w="860877"/>
                <a:gridCol w="876143"/>
                <a:gridCol w="116840"/>
                <a:gridCol w="768268"/>
                <a:gridCol w="1661122"/>
              </a:tblGrid>
              <a:tr h="2830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Préparer</a:t>
                      </a:r>
                      <a:r>
                        <a:rPr lang="fr-FR" sz="1400" baseline="0" dirty="0" smtClean="0"/>
                        <a:t> la solution et le plan d’action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2880">
                <a:tc rowSpan="4">
                  <a:txBody>
                    <a:bodyPr/>
                    <a:lstStyle/>
                    <a:p>
                      <a:r>
                        <a:rPr lang="fr-FR" sz="1400" dirty="0" smtClean="0"/>
                        <a:t>Suivre la planification</a:t>
                      </a:r>
                      <a:r>
                        <a:rPr lang="fr-FR" sz="1400" baseline="0" dirty="0" smtClean="0"/>
                        <a:t> du projet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6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Exécuter les tâches techniques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Recette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07904" y="1300695"/>
            <a:ext cx="5328592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3733056" y="2697805"/>
            <a:ext cx="2880320" cy="836712"/>
          </a:xfrm>
          <a:prstGeom prst="cloudCallout">
            <a:avLst>
              <a:gd name="adj1" fmla="val -54690"/>
              <a:gd name="adj2" fmla="val 137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Laisser du temps aux éventuelles commandes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504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Organisation de l’Evaluation certificative EC/IR (2)</a:t>
            </a:r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82496"/>
              </p:ext>
            </p:extLst>
          </p:nvPr>
        </p:nvGraphicFramePr>
        <p:xfrm>
          <a:off x="394552" y="1484784"/>
          <a:ext cx="8532706" cy="402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92"/>
                <a:gridCol w="1224136"/>
                <a:gridCol w="216024"/>
                <a:gridCol w="936104"/>
                <a:gridCol w="860877"/>
                <a:gridCol w="876143"/>
                <a:gridCol w="116840"/>
                <a:gridCol w="768268"/>
                <a:gridCol w="1661122"/>
              </a:tblGrid>
              <a:tr h="2830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Préparer</a:t>
                      </a:r>
                      <a:r>
                        <a:rPr lang="fr-FR" sz="1400" baseline="0" dirty="0" smtClean="0"/>
                        <a:t> la solution et le plan d’action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2880">
                <a:tc rowSpan="4">
                  <a:txBody>
                    <a:bodyPr/>
                    <a:lstStyle/>
                    <a:p>
                      <a:r>
                        <a:rPr lang="fr-FR" sz="1400" dirty="0" smtClean="0"/>
                        <a:t>Suivre la planification</a:t>
                      </a:r>
                      <a:r>
                        <a:rPr lang="fr-FR" sz="1400" baseline="0" dirty="0" smtClean="0"/>
                        <a:t> du projet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6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Exécuter les tâches techniques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Recette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226027" y="1300695"/>
            <a:ext cx="181046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7380312" y="1916832"/>
            <a:ext cx="1763688" cy="836712"/>
          </a:xfrm>
          <a:prstGeom prst="cloudCallout">
            <a:avLst>
              <a:gd name="adj1" fmla="val -97578"/>
              <a:gd name="adj2" fmla="val 10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Suivi de projet</a:t>
            </a:r>
          </a:p>
          <a:p>
            <a:pPr algn="ctr"/>
            <a:r>
              <a:rPr lang="fr-FR" sz="1200" dirty="0" smtClean="0"/>
              <a:t>(4*2h)</a:t>
            </a:r>
            <a:endParaRPr lang="fr-FR" sz="1200" dirty="0"/>
          </a:p>
        </p:txBody>
      </p:sp>
      <p:sp>
        <p:nvSpPr>
          <p:cNvPr id="8" name="Pensées 7"/>
          <p:cNvSpPr/>
          <p:nvPr/>
        </p:nvSpPr>
        <p:spPr>
          <a:xfrm>
            <a:off x="2163817" y="5589240"/>
            <a:ext cx="2880320" cy="836712"/>
          </a:xfrm>
          <a:prstGeom prst="cloudCallout">
            <a:avLst>
              <a:gd name="adj1" fmla="val 31282"/>
              <a:gd name="adj2" fmla="val -140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Activités  techniques (8h)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736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CCF1 : Compétences Evaluées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2" y="1684395"/>
            <a:ext cx="8497928" cy="361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Organisation de l’Evaluation certificative EC/IR (2)</a:t>
            </a:r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08596"/>
              </p:ext>
            </p:extLst>
          </p:nvPr>
        </p:nvGraphicFramePr>
        <p:xfrm>
          <a:off x="394552" y="1484784"/>
          <a:ext cx="8532706" cy="402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92"/>
                <a:gridCol w="1224136"/>
                <a:gridCol w="216024"/>
                <a:gridCol w="936104"/>
                <a:gridCol w="860877"/>
                <a:gridCol w="876143"/>
                <a:gridCol w="116840"/>
                <a:gridCol w="768268"/>
                <a:gridCol w="1661122"/>
              </a:tblGrid>
              <a:tr h="2830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Préparer</a:t>
                      </a:r>
                      <a:r>
                        <a:rPr lang="fr-FR" sz="1400" baseline="0" dirty="0" smtClean="0"/>
                        <a:t> la solution et le plan d’action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2880">
                <a:tc rowSpan="4">
                  <a:txBody>
                    <a:bodyPr/>
                    <a:lstStyle/>
                    <a:p>
                      <a:r>
                        <a:rPr lang="fr-FR" sz="1400" dirty="0" smtClean="0"/>
                        <a:t>Suivre la planification</a:t>
                      </a:r>
                      <a:r>
                        <a:rPr lang="fr-FR" sz="1400" baseline="0" dirty="0" smtClean="0"/>
                        <a:t> du projet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6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Exécuter les tâches techniques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93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Recette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A,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C, </a:t>
                      </a:r>
                      <a:r>
                        <a:rPr lang="fr-FR" sz="1400" dirty="0" err="1" smtClean="0"/>
                        <a:t>Etud</a:t>
                      </a:r>
                      <a:r>
                        <a:rPr lang="fr-FR" sz="1400" dirty="0" smtClean="0"/>
                        <a:t> D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0" name="Pensées 9"/>
          <p:cNvSpPr/>
          <p:nvPr/>
        </p:nvSpPr>
        <p:spPr>
          <a:xfrm>
            <a:off x="5785867" y="3955368"/>
            <a:ext cx="2880320" cy="836712"/>
          </a:xfrm>
          <a:prstGeom prst="cloudCallout">
            <a:avLst>
              <a:gd name="adj1" fmla="val 36820"/>
              <a:gd name="adj2" fmla="val 6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Recette de l’équipe</a:t>
            </a:r>
          </a:p>
          <a:p>
            <a:pPr algn="ctr"/>
            <a:r>
              <a:rPr lang="fr-FR" sz="1200" dirty="0" smtClean="0"/>
              <a:t>(2h)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650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</a:t>
            </a:r>
            <a:r>
              <a:rPr lang="fr-FR" sz="2800" dirty="0" smtClean="0"/>
              <a:t> : Contrat (1)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" y="1628800"/>
            <a:ext cx="8467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</a:t>
            </a:r>
            <a:r>
              <a:rPr lang="fr-FR" sz="2800" dirty="0" smtClean="0"/>
              <a:t> : Contrat (2)</a:t>
            </a:r>
            <a:endParaRPr lang="fr-FR" sz="2800" dirty="0"/>
          </a:p>
        </p:txBody>
      </p:sp>
      <p:pic>
        <p:nvPicPr>
          <p:cNvPr id="8" name="Image 7" descr="Démantèlement site nucléai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41219"/>
            <a:ext cx="7236296" cy="5516781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796136" y="3861048"/>
            <a:ext cx="334786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Utiliser DARwIn-OP pour démanteler un site nucléaire (cas d’utilisation réel au CEA)</a:t>
            </a:r>
            <a:endParaRPr lang="fr-FR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05705" y="4099609"/>
            <a:ext cx="3347864" cy="2425735"/>
            <a:chOff x="305705" y="4099609"/>
            <a:chExt cx="3347864" cy="242573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961729" y="4099609"/>
              <a:ext cx="2386135" cy="1057583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05705" y="5229200"/>
              <a:ext cx="334786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Activités reproduites lors du CCF proposé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4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</a:t>
            </a:r>
            <a:r>
              <a:rPr lang="fr-FR" sz="2800" dirty="0" smtClean="0"/>
              <a:t> : Contrat (3)</a:t>
            </a:r>
            <a:endParaRPr lang="fr-FR" sz="2800" dirty="0"/>
          </a:p>
        </p:txBody>
      </p:sp>
      <p:pic>
        <p:nvPicPr>
          <p:cNvPr id="7" name="Image 6" descr="maquette-globale-dema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16832"/>
            <a:ext cx="9144000" cy="39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Préparer le démantèlement d'un site nucléa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14237"/>
            <a:ext cx="8748464" cy="5543763"/>
          </a:xfrm>
          <a:prstGeom prst="rect">
            <a:avLst/>
          </a:prstGeom>
        </p:spPr>
      </p:pic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 : </a:t>
            </a:r>
            <a:r>
              <a:rPr lang="fr-FR" sz="2800" dirty="0" smtClean="0"/>
              <a:t>Contrat (4)</a:t>
            </a:r>
            <a:endParaRPr lang="fr-FR" sz="2800" dirty="0"/>
          </a:p>
        </p:txBody>
      </p:sp>
      <p:pic>
        <p:nvPicPr>
          <p:cNvPr id="7" name="Image 6" descr="darwin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700808"/>
            <a:ext cx="1440162" cy="2111968"/>
          </a:xfrm>
          <a:prstGeom prst="rect">
            <a:avLst/>
          </a:prstGeom>
        </p:spPr>
      </p:pic>
      <p:pic>
        <p:nvPicPr>
          <p:cNvPr id="11" name="Image 10" descr="poissons fukushim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772816"/>
            <a:ext cx="1899592" cy="10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 : </a:t>
            </a:r>
            <a:r>
              <a:rPr lang="fr-FR" sz="2800" dirty="0" smtClean="0"/>
              <a:t>Contrat (5)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détaille les contraintes générales de l’installation 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9004"/>
            <a:ext cx="8709004" cy="39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 : </a:t>
            </a:r>
            <a:r>
              <a:rPr lang="fr-FR" sz="2800" dirty="0" smtClean="0"/>
              <a:t>Contrat (6)</a:t>
            </a:r>
            <a:endParaRPr lang="fr-FR" sz="28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5" y="1538107"/>
            <a:ext cx="78295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 : </a:t>
            </a:r>
            <a:r>
              <a:rPr lang="fr-FR" sz="2800" dirty="0" smtClean="0"/>
              <a:t>Contrat (7)</a:t>
            </a:r>
            <a:endParaRPr lang="fr-FR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78246" cy="42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 : </a:t>
            </a:r>
            <a:r>
              <a:rPr lang="fr-FR" sz="2800" dirty="0" smtClean="0"/>
              <a:t>Contrat (8)</a:t>
            </a:r>
            <a:endParaRPr lang="fr-FR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116596" cy="406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55976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Préparer la solution (1)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1" y="1484784"/>
            <a:ext cx="8467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compétence C5.1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7" y="1775966"/>
            <a:ext cx="8528813" cy="302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55976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Préparer la solution (2)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Contrat de tâche professionnelle du  chef d’équipe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6092" y="2420888"/>
            <a:ext cx="32143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Quatre types de tâches représentatives d’une activité de chef de projet sont retenues.</a:t>
            </a:r>
          </a:p>
          <a:p>
            <a:pPr algn="just"/>
            <a:endParaRPr lang="fr-FR" i="1" dirty="0" smtClean="0"/>
          </a:p>
          <a:p>
            <a:pPr algn="just"/>
            <a:r>
              <a:rPr lang="fr-FR" i="1" dirty="0" smtClean="0"/>
              <a:t>Trois tâches concernent la préparation du travail</a:t>
            </a:r>
          </a:p>
          <a:p>
            <a:pPr algn="just"/>
            <a:endParaRPr lang="fr-FR" i="1" dirty="0" smtClean="0"/>
          </a:p>
          <a:p>
            <a:pPr algn="just"/>
            <a:r>
              <a:rPr lang="fr-FR" i="1" dirty="0" smtClean="0"/>
              <a:t>Nous avons opté pour une durée de 2 heures permettant à chaque étudiant de réaliser chacune d’entre elles sur les activités techniques qu’il aura à mener.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" y="2636912"/>
            <a:ext cx="51625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9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Préparer la </a:t>
            </a:r>
            <a:r>
              <a:rPr lang="fr-FR" sz="2800" dirty="0" smtClean="0"/>
              <a:t>solution (3)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8493"/>
            <a:ext cx="8589670" cy="48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Organiser la planification (1)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771800" y="148478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contrat de tâche professionnelle du chef d’équipe liée à la tâche «Organiser la planification du travail »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36282"/>
              </p:ext>
            </p:extLst>
          </p:nvPr>
        </p:nvGraphicFramePr>
        <p:xfrm>
          <a:off x="683568" y="2636912"/>
          <a:ext cx="8208912" cy="3379573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7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Planifier le travail :</a:t>
                      </a:r>
                    </a:p>
                    <a:p>
                      <a:pPr marL="742950" lvl="1" indent="-285750" algn="just">
                        <a:spcAft>
                          <a:spcPts val="60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Identifier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les tâches professionnelles à réaliser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60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Créer un tableau de tâches </a:t>
                      </a:r>
                    </a:p>
                    <a:p>
                      <a:pPr marL="457200" lvl="1" indent="0" algn="just">
                        <a:spcAft>
                          <a:spcPts val="600"/>
                        </a:spcAft>
                        <a:buSzPts val="900"/>
                        <a:buFont typeface="Arial"/>
                        <a:buNone/>
                        <a:tabLst>
                          <a:tab pos="685800" algn="l"/>
                        </a:tabLst>
                      </a:pPr>
                      <a:r>
                        <a:rPr lang="fr-FR" sz="1600" i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(exemple</a:t>
                      </a:r>
                      <a:r>
                        <a:rPr lang="fr-FR" sz="1600" i="1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d’outils : Carte mentale, site </a:t>
                      </a:r>
                      <a:r>
                        <a:rPr lang="fr-FR" sz="1600" i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https://trello.com...)</a:t>
                      </a:r>
                      <a:endParaRPr lang="fr-FR" sz="1600" i="1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Réaliser le planning des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tâches professionnelles en accord avec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l'équipe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Outils de planification : </a:t>
                      </a:r>
                      <a:r>
                        <a:rPr lang="fr-FR" sz="1600" i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(Carte mentale, site</a:t>
                      </a:r>
                      <a:r>
                        <a:rPr lang="fr-FR" sz="1600" i="1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</a:t>
                      </a:r>
                      <a:r>
                        <a:rPr lang="fr-FR" sz="1600" i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https://trello.com...)</a:t>
                      </a:r>
                      <a:endParaRPr lang="fr-FR" sz="1600" i="1" dirty="0">
                        <a:solidFill>
                          <a:srgbClr val="FF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Dossier d'installation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Les tâches professionnelles sont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recensées,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affectées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aux membres de l'équipe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et planifiées. 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6" t="32402"/>
          <a:stretch/>
        </p:blipFill>
        <p:spPr bwMode="auto">
          <a:xfrm>
            <a:off x="803172" y="1390760"/>
            <a:ext cx="1629404" cy="1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Organiser la planification </a:t>
            </a:r>
            <a:r>
              <a:rPr lang="fr-FR" sz="2800" dirty="0" smtClean="0"/>
              <a:t>(2)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trell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858" y="2420888"/>
            <a:ext cx="8559644" cy="36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85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Exemple de production de travail étudiant  avec l’outil </a:t>
            </a:r>
            <a:r>
              <a:rPr lang="fr-FR" dirty="0" smtClean="0"/>
              <a:t>« </a:t>
            </a:r>
            <a:r>
              <a:rPr lang="fr-FR" dirty="0" err="1" smtClean="0"/>
              <a:t>Trello</a:t>
            </a:r>
            <a:r>
              <a:rPr lang="fr-FR" dirty="0" smtClean="0"/>
              <a:t> »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Organiser la planification </a:t>
            </a:r>
            <a:r>
              <a:rPr lang="fr-FR" sz="2800" dirty="0" smtClean="0"/>
              <a:t>(3)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3068960"/>
            <a:ext cx="8497024" cy="330145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2572" y="1638093"/>
            <a:ext cx="5112648" cy="17909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148478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production de travail étudiant  avec l’outil </a:t>
            </a:r>
            <a:r>
              <a:rPr lang="fr-FR" dirty="0" err="1" smtClean="0"/>
              <a:t>Mindview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Contrôler les ressources (1)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9" y="1700808"/>
            <a:ext cx="8529527" cy="48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Contrôler les ressources </a:t>
            </a:r>
            <a:r>
              <a:rPr lang="fr-FR" sz="2800" dirty="0" smtClean="0"/>
              <a:t>(2)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267744" y="148478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contrat de tâche professionnelle du chef d’équipe liée à la tâche «Contrôler les ressources et les approvisionnements »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75936"/>
              </p:ext>
            </p:extLst>
          </p:nvPr>
        </p:nvGraphicFramePr>
        <p:xfrm>
          <a:off x="683568" y="2636912"/>
          <a:ext cx="8208912" cy="3471013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7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Préparer les matériels nécessaires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 :</a:t>
                      </a:r>
                    </a:p>
                    <a:p>
                      <a:pPr marL="742950" lvl="1" indent="-285750" algn="just">
                        <a:spcAft>
                          <a:spcPts val="60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Identifier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les matériels et ressources nécessaires à la réalisation des tâches professionnelles </a:t>
                      </a:r>
                    </a:p>
                    <a:p>
                      <a:pPr marL="742950" lvl="1" indent="-285750" algn="just">
                        <a:spcAft>
                          <a:spcPts val="60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Effectuer 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éventuellement les commandes nécessaires</a:t>
                      </a:r>
                    </a:p>
                    <a:p>
                      <a:pPr marL="742950" lvl="1" indent="-285750" algn="just">
                        <a:spcAft>
                          <a:spcPts val="600"/>
                        </a:spcAft>
                        <a:buSzPts val="900"/>
                        <a:buFont typeface="Arial"/>
                        <a:buChar char="◦"/>
                        <a:tabLst>
                          <a:tab pos="685800" algn="l"/>
                        </a:tabLst>
                      </a:pP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Préparer et ranger les matériels et ressources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Notices d’installation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Catalogues</a:t>
                      </a:r>
                      <a:r>
                        <a:rPr lang="fr-FR" sz="1600" i="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fournisseurs</a:t>
                      </a:r>
                      <a:endParaRPr lang="fr-FR" sz="1600" i="1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Matériels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déjà disponibles (Robot, concentrateur, Point d’accès…)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Les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ressources et matériels nécessaires sont rangés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et prêts à être utilisés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33119"/>
          <a:stretch/>
        </p:blipFill>
        <p:spPr bwMode="auto">
          <a:xfrm>
            <a:off x="688511" y="1412776"/>
            <a:ext cx="1560827" cy="11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9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Contrôler les ressources </a:t>
            </a:r>
            <a:r>
              <a:rPr lang="fr-FR" sz="2800" dirty="0" smtClean="0"/>
              <a:t>(3)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production de travail étudiant 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24699"/>
              </p:ext>
            </p:extLst>
          </p:nvPr>
        </p:nvGraphicFramePr>
        <p:xfrm>
          <a:off x="611560" y="2060848"/>
          <a:ext cx="584962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9075"/>
                <a:gridCol w="630555"/>
                <a:gridCol w="539750"/>
                <a:gridCol w="6502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Matériel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Disponible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installer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commander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Robot DARwIn-OP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pince référence </a:t>
                      </a:r>
                      <a:r>
                        <a:rPr lang="fr-FR" sz="1100" dirty="0" smtClean="0">
                          <a:effectLst/>
                        </a:rPr>
                        <a:t>DOF4  avec câble </a:t>
                      </a:r>
                      <a:r>
                        <a:rPr lang="fr-FR" sz="1100" dirty="0" err="1" smtClean="0">
                          <a:effectLst/>
                        </a:rPr>
                        <a:t>Dynamixel</a:t>
                      </a:r>
                      <a:r>
                        <a:rPr lang="fr-FR" sz="1100" dirty="0" smtClean="0">
                          <a:effectLst/>
                        </a:rPr>
                        <a:t> + outillage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 PC disposant 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100">
                          <a:effectLst/>
                        </a:rPr>
                        <a:t>du logiciel roboplus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100">
                          <a:effectLst/>
                        </a:rPr>
                        <a:t>de la chaîne de développement Eclipse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100">
                          <a:effectLst/>
                        </a:rPr>
                        <a:t>d’un logiciel de programmation par flux de données (ici labview utilisé en exemple)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 sonde USB2DXL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 connexion Ethernet/Wifi avec le robot: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sym typeface="Wingdings"/>
                        </a:rPr>
                        <a:t>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38695"/>
              </p:ext>
            </p:extLst>
          </p:nvPr>
        </p:nvGraphicFramePr>
        <p:xfrm>
          <a:off x="611560" y="4869160"/>
          <a:ext cx="5849620" cy="127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9075"/>
                <a:gridCol w="630555"/>
                <a:gridCol w="539750"/>
                <a:gridCol w="6502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Ressource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Disponible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installer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 commander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Notice d’installation de la pince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Logiciel de Pilotage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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Logiciel source Robot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sym typeface="Wingdings"/>
                        </a:rPr>
                        <a:t>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sym typeface="Wingdings"/>
                        </a:rPr>
                        <a:t>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Organiser la recette (1) </a:t>
            </a:r>
            <a:endParaRPr lang="fr-F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1700808"/>
            <a:ext cx="8540053" cy="482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Organiser la </a:t>
            </a:r>
            <a:r>
              <a:rPr lang="fr-FR" sz="2800" dirty="0"/>
              <a:t>recette </a:t>
            </a:r>
            <a:r>
              <a:rPr lang="fr-FR" sz="2800" dirty="0" smtClean="0"/>
              <a:t>(2)  </a:t>
            </a:r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41310"/>
              </p:ext>
            </p:extLst>
          </p:nvPr>
        </p:nvGraphicFramePr>
        <p:xfrm>
          <a:off x="683568" y="2636912"/>
          <a:ext cx="8208912" cy="3513201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71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S’approprier la fiche de recette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Identifier les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processus de mesure et/ou de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test permettant de réaliser celle-ci 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Organiser et planifier le processus de recette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Fiches recettes réalisées par le professeur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Notices d’installation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Planning prévisionnel</a:t>
                      </a:r>
                      <a:endParaRPr lang="fr-FR" sz="1600" i="1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Matériels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déjà disponibles (Robot, concentrateur, Point d’accès…)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fiches de recette sont comprises par les étudiants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Elles  seront complétées lors de la procédure de recette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67744" y="148478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contrat de tâche professionnelle du chef d’équipe liée à la tâche «S’approprier et Organiser la recette »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33299"/>
          <a:stretch/>
        </p:blipFill>
        <p:spPr bwMode="auto">
          <a:xfrm>
            <a:off x="683568" y="1412776"/>
            <a:ext cx="14685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compétence C5.2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1" y="1890514"/>
            <a:ext cx="8564549" cy="35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4127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 Narrow" pitchFamily="34" charset="0"/>
                <a:cs typeface="Arial" pitchFamily="34" charset="0"/>
              </a:rPr>
              <a:t> Cahier de r</a:t>
            </a:r>
            <a:r>
              <a:rPr lang="fr-FR" b="1" u="sng" dirty="0" smtClean="0"/>
              <a:t>ecette </a:t>
            </a:r>
            <a:r>
              <a:rPr lang="fr-FR" dirty="0" smtClean="0"/>
              <a:t>: exemple de test fonctionnel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5536" y="1988840"/>
          <a:ext cx="8352927" cy="4365148"/>
        </p:xfrm>
        <a:graphic>
          <a:graphicData uri="http://schemas.openxmlformats.org/drawingml/2006/table">
            <a:tbl>
              <a:tblPr/>
              <a:tblGrid>
                <a:gridCol w="572141"/>
                <a:gridCol w="1998809"/>
                <a:gridCol w="2482550"/>
                <a:gridCol w="1628023"/>
                <a:gridCol w="1671404"/>
              </a:tblGrid>
              <a:tr h="26337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Test fonctionnel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 : Test Diriger en local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7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Objectif 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: Vérifier que l'on peut diriger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depuis le poste de supervision local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7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Éléments à tester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 : DARwIn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7606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Conditions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 réalisation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 : 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L'architecture réseau est en place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est opérationnel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 logiciel de contrôle à distance est lancé sur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7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Initialisation 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: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Scénario</a:t>
                      </a: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ID</a:t>
                      </a: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Démarche</a:t>
                      </a: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Données en entrée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Comportement attendu</a:t>
                      </a: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OK ?</a:t>
                      </a: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43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1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On entre l'url de DARwIn dans le navigateur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http://@IP-DARwIn:8080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La page de contrôle de DARwIn s'affiche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2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On clique sur Avancer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 avance 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3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On clique sur Tourner à droite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 tourne à droite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5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On clique sur Stopper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DARwIn stoppe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Organiser la recette (3)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394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4127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 Narrow" pitchFamily="34" charset="0"/>
                <a:cs typeface="Arial" pitchFamily="34" charset="0"/>
              </a:rPr>
              <a:t> Cahier de r</a:t>
            </a:r>
            <a:r>
              <a:rPr lang="fr-FR" b="1" u="sng" dirty="0" smtClean="0"/>
              <a:t>ecette </a:t>
            </a:r>
            <a:r>
              <a:rPr lang="fr-FR" dirty="0" smtClean="0"/>
              <a:t>: exemple de test fonctionnel (suite)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1560" y="1988840"/>
          <a:ext cx="7776864" cy="3312367"/>
        </p:xfrm>
        <a:graphic>
          <a:graphicData uri="http://schemas.openxmlformats.org/drawingml/2006/table">
            <a:tbl>
              <a:tblPr/>
              <a:tblGrid>
                <a:gridCol w="2393644"/>
                <a:gridCol w="2311340"/>
                <a:gridCol w="3071880"/>
              </a:tblGrid>
              <a:tr h="588643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Rapport de test		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Testé par :		</a:t>
                      </a: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Le :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9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Fonctionnalité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Conformité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Ergonomie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/>
                        <a:ea typeface="HG Mincho Light J"/>
                        <a:cs typeface="Times New Roman"/>
                      </a:endParaRP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267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Excellente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Bonne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Moyenne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Faible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Excellente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Moyenne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Faible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Excellente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Moyenne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Wingdings"/>
                          <a:ea typeface="HG Mincho Light J"/>
                          <a:cs typeface="Times New Roman"/>
                        </a:rPr>
                        <a:t>q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Faible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16"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Commentaire 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:						</a:t>
                      </a: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Approbation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 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Fiches d'anomalies émises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/>
                          <a:ea typeface="HG Mincho Light J"/>
                          <a:cs typeface="Times New Roman"/>
                        </a:rPr>
                        <a:t> :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Organiser la recette (4)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647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55976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Suivre et Mettre en œuvre (1)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5" y="1484784"/>
            <a:ext cx="8467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55976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Suivre et Mettre en œuvre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Contrat de tâche professionnelle  de technicien et de  chef d’équipe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6092" y="2420888"/>
            <a:ext cx="3214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Deux types de tâches sont retenues.</a:t>
            </a:r>
          </a:p>
          <a:p>
            <a:pPr algn="just"/>
            <a:endParaRPr lang="fr-FR" i="1" dirty="0" smtClean="0"/>
          </a:p>
          <a:p>
            <a:pPr algn="just"/>
            <a:r>
              <a:rPr lang="fr-FR" i="1" dirty="0" smtClean="0"/>
              <a:t>La première concerne la tâche d’exécution des Tâches (Rôle de Technicien)</a:t>
            </a:r>
          </a:p>
          <a:p>
            <a:pPr algn="just"/>
            <a:endParaRPr lang="fr-FR" i="1" dirty="0" smtClean="0"/>
          </a:p>
          <a:p>
            <a:pPr algn="just"/>
            <a:r>
              <a:rPr lang="fr-FR" i="1" dirty="0" smtClean="0"/>
              <a:t>La seconde concerne le suivi de l’installation (Rôle de chef d’Equipe)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3" y="2564904"/>
            <a:ext cx="5296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1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Contrat de tâche professionnelle des techniciens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Exécuter les tâches Techniques (1)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8" y="2214563"/>
            <a:ext cx="8515014" cy="41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67744" y="148478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contrat de tâche professionnelle de Technicien EC lié à la tâche «Exécuter les tâches techniques »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08890"/>
              </p:ext>
            </p:extLst>
          </p:nvPr>
        </p:nvGraphicFramePr>
        <p:xfrm>
          <a:off x="540631" y="2420888"/>
          <a:ext cx="8208912" cy="354243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</a:t>
                      </a: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tâche EC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4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Exécuter la procédure d’installation de l’équipement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 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Exécuter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les mesures et tests appropriés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Vérifier la conformité de fonctionnement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Planning prévisionnel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Ressources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 l’atelier (PC, logiciels, Matériel de mesure, Outillage)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Matériel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disponible selon planning (Robot, Réseau…)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Les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jalons de livrable sont respectés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L’exécution des tâches satisfait les règles métier et les procédures constructeur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 ’équipement satisfait aux exigences fonctionnelles</a:t>
                      </a:r>
                      <a:endParaRPr lang="fr-FR" sz="1600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</a:t>
            </a:r>
            <a:r>
              <a:rPr lang="fr-FR" sz="2800" dirty="0"/>
              <a:t>Exécuter les tâches Techniques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224136" cy="9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67744" y="148478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contrat de tâche professionnelle de Technicien IR lié à la tâche «Exécuter les tâches techniques »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50351"/>
              </p:ext>
            </p:extLst>
          </p:nvPr>
        </p:nvGraphicFramePr>
        <p:xfrm>
          <a:off x="634509" y="2420888"/>
          <a:ext cx="8208912" cy="387771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 IR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Rendre la solution opérationnelle et la documenter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Rendre opérationnel le système d’exploitation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Documenter la bibliothèque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Assurer la traçabilité des interventions et des tests.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Garantir la continuité des services au cours de l’intervention.</a:t>
                      </a:r>
                      <a:endParaRPr lang="fr-FR" sz="1600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Planning prévisionnel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Ressources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 l’atelier (PC, logiciels, Matériel de mesure, Outillage)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Matériel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disponible selon planning (Robot, Réseau…)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Les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jalons de livrable sont respectés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L’exécution des tâches satisfait les règles métier et les procédures constructeur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 ’équipement satisfait aux exigences fonctionnelles</a:t>
                      </a:r>
                      <a:endParaRPr lang="fr-FR" sz="1600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</a:t>
            </a:r>
            <a:r>
              <a:rPr lang="fr-FR" sz="2800" dirty="0"/>
              <a:t>Exécuter les tâches Techniques </a:t>
            </a:r>
            <a:r>
              <a:rPr lang="fr-FR" sz="2800" dirty="0" smtClean="0"/>
              <a:t>(3)</a:t>
            </a:r>
            <a:endParaRPr lang="fr-FR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224136" cy="9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 tâches professionnelles des techniciens EC/IR sur </a:t>
            </a:r>
            <a:r>
              <a:rPr lang="fr-FR" dirty="0" err="1" smtClean="0"/>
              <a:t>DARwIn</a:t>
            </a:r>
            <a:r>
              <a:rPr lang="fr-FR" dirty="0" smtClean="0"/>
              <a:t>-OP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2674198"/>
            <a:ext cx="4714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64484" y="2168697"/>
            <a:ext cx="24333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Tâches EC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3768" y="6012839"/>
            <a:ext cx="244827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Tâches IR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</a:t>
            </a:r>
            <a:r>
              <a:rPr lang="fr-FR" sz="2800" dirty="0"/>
              <a:t>Exécuter les tâches Techniques </a:t>
            </a:r>
            <a:r>
              <a:rPr lang="fr-FR" sz="2800" dirty="0" smtClean="0"/>
              <a:t>(4)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97873" y="4037197"/>
            <a:ext cx="243338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Tâche EC/IR</a:t>
            </a:r>
            <a:endParaRPr lang="fr-FR" dirty="0"/>
          </a:p>
        </p:txBody>
      </p:sp>
      <p:pic>
        <p:nvPicPr>
          <p:cNvPr id="1026" name="Picture 2" descr="C:\Users\Damien\Documents\darwin\TP Damien\mindview darwin\darw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82" y="2004156"/>
            <a:ext cx="1653398" cy="24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4"/>
          <a:stretch/>
        </p:blipFill>
        <p:spPr bwMode="auto">
          <a:xfrm>
            <a:off x="234493" y="1484784"/>
            <a:ext cx="8422129" cy="24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</a:t>
            </a:r>
            <a:r>
              <a:rPr lang="fr-FR" sz="2800" dirty="0"/>
              <a:t>: Exécuter les tâches Techniques </a:t>
            </a:r>
            <a:r>
              <a:rPr lang="fr-FR" sz="2800" dirty="0" smtClean="0"/>
              <a:t>(5)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445556" y="1484784"/>
            <a:ext cx="444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Planning </a:t>
            </a:r>
            <a:r>
              <a:rPr lang="fr-FR" dirty="0"/>
              <a:t>Etudiant </a:t>
            </a:r>
            <a:r>
              <a:rPr lang="fr-FR" dirty="0" smtClean="0"/>
              <a:t>A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2" b="6597"/>
          <a:stretch/>
        </p:blipFill>
        <p:spPr bwMode="auto">
          <a:xfrm>
            <a:off x="304680" y="3839466"/>
            <a:ext cx="8606647" cy="29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436830" y="4797152"/>
            <a:ext cx="444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Planning </a:t>
            </a:r>
            <a:r>
              <a:rPr lang="fr-FR" dirty="0"/>
              <a:t>Etudiant </a:t>
            </a:r>
            <a:r>
              <a:rPr lang="fr-FR" dirty="0" smtClean="0"/>
              <a:t>C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Contrat de tâche professionnelle de Chef d’Equipe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Suivre la planification(1)</a:t>
            </a: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8" y="2214563"/>
            <a:ext cx="8443006" cy="41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compétence C5.3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5" y="1916832"/>
            <a:ext cx="8600156" cy="26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Suivre la </a:t>
            </a:r>
            <a:r>
              <a:rPr lang="fr-FR" sz="2800" dirty="0" smtClean="0"/>
              <a:t>planification(2)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14847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/>
              <a:t>Exemple de contrat de tâche professionnelle de </a:t>
            </a:r>
            <a:r>
              <a:rPr lang="fr-FR" dirty="0" smtClean="0"/>
              <a:t>Chef d’équipe </a:t>
            </a:r>
            <a:r>
              <a:rPr lang="fr-FR" dirty="0"/>
              <a:t>lié à la tâche </a:t>
            </a:r>
            <a:r>
              <a:rPr lang="fr-FR" dirty="0" smtClean="0"/>
              <a:t>«Suivre la planification de l’installation»</a:t>
            </a:r>
            <a:r>
              <a:rPr lang="fr-FR" dirty="0"/>
              <a:t>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98976"/>
              </p:ext>
            </p:extLst>
          </p:nvPr>
        </p:nvGraphicFramePr>
        <p:xfrm>
          <a:off x="503548" y="2492896"/>
          <a:ext cx="8208912" cy="374817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46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Bef>
                          <a:spcPts val="285"/>
                        </a:spcBef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Suivre l'installation en veillant au respect des </a:t>
                      </a:r>
                      <a:r>
                        <a:rPr lang="fr-FR" sz="1600" kern="12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process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, de la qualité et des délais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Intervenir en cas de difficulté technique, apporter les ajustements nécessaires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Proposer des avenants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Renseigner les documents de suivi pour la traçabilité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Planning prévisionnel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Logiciel de suivi de projet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Projet en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cours de réalisation par les étudiants affectés aux tâches de technicien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Etat d’avancement de</a:t>
                      </a:r>
                      <a:r>
                        <a:rPr lang="fr-FR" sz="1600" kern="12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l’installation</a:t>
                      </a:r>
                      <a:endParaRPr lang="fr-FR" sz="1600" kern="12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Réajustement éventuel du planning en cas de difficulté ou d’amélioration proposée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Aide technique à l’équipe</a:t>
                      </a:r>
                      <a:endParaRPr lang="fr-FR" sz="1600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2" y="1412776"/>
            <a:ext cx="1276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Suivre la </a:t>
            </a:r>
            <a:r>
              <a:rPr lang="fr-FR" sz="2800" dirty="0" smtClean="0"/>
              <a:t>planification(3)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19771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Suivi d’Installation : Utilisation des fonctionnalités de suivi de projet et de génération </a:t>
            </a:r>
            <a:r>
              <a:rPr lang="fr-FR" dirty="0"/>
              <a:t>automatique </a:t>
            </a:r>
            <a:r>
              <a:rPr lang="fr-FR" dirty="0" smtClean="0"/>
              <a:t>de rapport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752328" cy="2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55976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Evaluation certificative : Effectuer la recette(1) </a:t>
            </a:r>
            <a:endParaRPr lang="fr-FR" sz="28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3" y="1556792"/>
            <a:ext cx="866871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Evaluation certificative : </a:t>
            </a:r>
            <a:r>
              <a:rPr lang="fr-FR" sz="2800" dirty="0" smtClean="0"/>
              <a:t>Effectuer la recette 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14847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/>
              <a:t>Exemple de contrat de tâche professionnelle de Technicien lié à la tâche </a:t>
            </a:r>
            <a:r>
              <a:rPr lang="fr-FR" dirty="0" smtClean="0"/>
              <a:t>«Effectuer la recette»</a:t>
            </a:r>
            <a:r>
              <a:rPr lang="fr-FR" dirty="0"/>
              <a:t> :</a:t>
            </a: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18659"/>
              </p:ext>
            </p:extLst>
          </p:nvPr>
        </p:nvGraphicFramePr>
        <p:xfrm>
          <a:off x="503548" y="2492896"/>
          <a:ext cx="8208912" cy="322239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 de tâche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46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Bef>
                          <a:spcPts val="285"/>
                        </a:spcBef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Exécuter</a:t>
                      </a:r>
                      <a:r>
                        <a:rPr lang="fr-FR" sz="1600" kern="12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la procédure de recette devant le client (EC/IR),</a:t>
                      </a:r>
                      <a:endParaRPr lang="fr-FR" sz="1600" kern="12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Exécuter les mesures de tests appropriés devant le client (EC)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Vérifier la conformité du fonctionnement devant le client (EC)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Condition de réalisation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Contrat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Fiches de préparation (planning, fiches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 suivi, fiche de recette)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Matériel de mesure nécessaire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Produit installé</a:t>
                      </a: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Résultats attendus</a:t>
                      </a:r>
                      <a:endParaRPr lang="fr-FR" sz="160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3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Installation conforme aux exigences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Cahier</a:t>
                      </a:r>
                      <a:r>
                        <a:rPr lang="fr-FR" sz="1600" kern="12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HG Mincho Light J"/>
                          <a:cs typeface="Times New Roman"/>
                        </a:rPr>
                        <a:t> de recette complété et signé parle client</a:t>
                      </a:r>
                      <a:endParaRPr lang="fr-FR" sz="1600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HG Mincho Light J"/>
                        <a:cs typeface="Times New Roman"/>
                      </a:endParaRPr>
                    </a:p>
                  </a:txBody>
                  <a:tcPr marL="18343" marR="18343" marT="18343" marB="183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1" y="1484784"/>
            <a:ext cx="174089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375756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Fiche d'évaluation EC / IR</a:t>
            </a:r>
            <a:endParaRPr lang="fr-FR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83185"/>
              </p:ext>
            </p:extLst>
          </p:nvPr>
        </p:nvGraphicFramePr>
        <p:xfrm>
          <a:off x="394554" y="1268760"/>
          <a:ext cx="8497925" cy="525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118"/>
                <a:gridCol w="2304256"/>
                <a:gridCol w="2785188"/>
                <a:gridCol w="326054"/>
                <a:gridCol w="299885"/>
                <a:gridCol w="299885"/>
                <a:gridCol w="309787"/>
                <a:gridCol w="473876"/>
                <a:gridCol w="473876"/>
              </a:tblGrid>
              <a:tr h="11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Compétences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Tâches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Résultats attendus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Niveau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Note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</a:tr>
              <a:tr h="1179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--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+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++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93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C51 : </a:t>
                      </a:r>
                      <a:endParaRPr lang="fr-FR" sz="105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Préparer la solution </a:t>
                      </a:r>
                      <a:endParaRPr lang="fr-FR" sz="105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et le plan d’action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Organiser la planification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travail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(rôle CE)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tâches sont recensées sans oubli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</a:tr>
              <a:tr h="1282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durée des tâches est cohérente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3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Les tâches sont planifiées en tenant compte des durées estimées, des ressources humaines et matérielles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18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Contrôler les ressources et  approvisionnements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(rôle CE)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ressources et matériels nécessaires sont rangés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et prêts à être utilisés.</a:t>
                      </a:r>
                      <a:endParaRPr lang="fr-FR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3908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C52 :</a:t>
                      </a:r>
                      <a:endParaRPr lang="fr-FR" sz="105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Mettre en œuvre une solution </a:t>
                      </a:r>
                      <a:endParaRPr lang="fr-FR" sz="105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matérielle / logicielle en situation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vert="vert27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Exécuter des tâches techniques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(rôle TECH)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règles métier et les  procédures constructeur de mise en œuvre sont respectées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</a:tr>
              <a:tr h="1842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jalons de livrable sont respectés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97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mesures et tests appropriés sont correctement réalisés 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7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L’équipement satisfait aux exigences fonctionnelles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9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Suivre la planification de l’installation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(rôle CE)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L’avancement de l’installation est renseigné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</a:tr>
              <a:tr h="2359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Une aide technique aux membres de l’équipe est apportée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9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Un avenant au projet est proposé en cas de problème 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93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C53 : </a:t>
                      </a:r>
                      <a:endParaRPr lang="fr-F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Effectuer la recette d’un produit avec le client</a:t>
                      </a:r>
                      <a:endParaRPr lang="fr-FR" sz="105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vert="vert27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Effectuer la recette d’un produit avec le client</a:t>
                      </a:r>
                      <a:endParaRPr lang="fr-F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(rôle TECH)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 procédure de recette est correctement suivie devant le </a:t>
                      </a:r>
                      <a:r>
                        <a:rPr lang="fr-FR" sz="1000" dirty="0" smtClean="0">
                          <a:effectLst/>
                        </a:rPr>
                        <a:t>client,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</a:tr>
              <a:tr h="353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Les tests et mesures appropriés sont effectués correctement devant le </a:t>
                      </a:r>
                      <a:r>
                        <a:rPr lang="fr-FR" sz="1000" dirty="0" smtClean="0">
                          <a:effectLst/>
                        </a:rPr>
                        <a:t>client (EC)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 conformité du fonctionnement est validée devant le </a:t>
                      </a:r>
                      <a:r>
                        <a:rPr lang="fr-FR" sz="1000" dirty="0" smtClean="0">
                          <a:effectLst/>
                        </a:rPr>
                        <a:t>client (EC)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54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documentations sont finalisées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1" marR="51291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375756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Complément de la fiche d'évaluation IR</a:t>
            </a:r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33905"/>
              </p:ext>
            </p:extLst>
          </p:nvPr>
        </p:nvGraphicFramePr>
        <p:xfrm>
          <a:off x="323528" y="1600199"/>
          <a:ext cx="8568952" cy="3131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47"/>
                <a:gridCol w="2122447"/>
                <a:gridCol w="2122447"/>
                <a:gridCol w="328780"/>
                <a:gridCol w="302391"/>
                <a:gridCol w="302391"/>
                <a:gridCol w="312377"/>
                <a:gridCol w="477836"/>
                <a:gridCol w="477836"/>
              </a:tblGrid>
              <a:tr h="2772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Compétences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Tâches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Résultats attendus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Niveau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Note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</a:tr>
              <a:tr h="2772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--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+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++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3176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C54 :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Installer Système / Bibliothèque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Configurer les services utiles du Système d’Exp.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(rôle TECH)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Les services sont opérationnels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</a:tr>
              <a:tr h="3594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Documenter une bibliothèque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La documentation est exploitable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62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C55 : 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Installer un dispositif de correctiion</a:t>
                      </a:r>
                      <a:endParaRPr lang="fr-FR" sz="11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Installer un correctif en assurant la continuité de service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(rôle TECH)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Le correctif est opérationnel.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La continuité de service a été assurée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Le compte rendu d’intervention est fourni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64" marR="465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9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76352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épreuve de CCF fait travailler en parallèle  4 étudiants.</a:t>
            </a:r>
          </a:p>
          <a:p>
            <a:endParaRPr lang="fr-FR" dirty="0"/>
          </a:p>
          <a:p>
            <a:r>
              <a:rPr lang="fr-FR" dirty="0" smtClean="0"/>
              <a:t>Elle impose donc la possibilité pour ceux-ci d’intervenir simultanément sur le système.</a:t>
            </a:r>
          </a:p>
          <a:p>
            <a:r>
              <a:rPr lang="fr-FR" dirty="0" smtClean="0"/>
              <a:t>	</a:t>
            </a:r>
            <a:endParaRPr lang="fr-FR" dirty="0"/>
          </a:p>
          <a:p>
            <a:r>
              <a:rPr lang="fr-FR" dirty="0" smtClean="0"/>
              <a:t>Par ses nombreuses déclinaisons, </a:t>
            </a:r>
            <a:r>
              <a:rPr lang="fr-FR" dirty="0" err="1" smtClean="0"/>
              <a:t>DARwIn</a:t>
            </a:r>
            <a:r>
              <a:rPr lang="fr-FR" dirty="0" smtClean="0"/>
              <a:t>-OP répond à cette contrainte :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92220" y="3717032"/>
            <a:ext cx="3036404" cy="2301167"/>
            <a:chOff x="292220" y="3717032"/>
            <a:chExt cx="3036404" cy="230116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20" y="3717032"/>
              <a:ext cx="2934392" cy="161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76296" y="5494979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Sous-systèmes (servomoteurs, cartes électronique, capteurs….)</a:t>
              </a:r>
              <a:endParaRPr lang="fr-FR" sz="1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932039" y="3501008"/>
            <a:ext cx="3442162" cy="3255855"/>
            <a:chOff x="4932039" y="3501008"/>
            <a:chExt cx="3442162" cy="325585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01008"/>
              <a:ext cx="3442161" cy="238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932039" y="6018199"/>
              <a:ext cx="34421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Environnement de réalité virtuelle permettant le développement logiciel dans un environnement simulé</a:t>
              </a:r>
              <a:endParaRPr lang="fr-FR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211960" y="-3123728"/>
            <a:ext cx="648072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smtClean="0"/>
              <a:t>Robot DARwIn-OP </a:t>
            </a:r>
            <a:r>
              <a:rPr lang="fr-FR" sz="2800" dirty="0" smtClean="0"/>
              <a:t>de DMS-Education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251520" y="1628800"/>
            <a:ext cx="864096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4163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err="1" smtClean="0">
                <a:latin typeface="Arial Narrow" pitchFamily="34" charset="0"/>
              </a:rPr>
              <a:t>Didactisé</a:t>
            </a:r>
            <a:r>
              <a:rPr lang="fr-FR" sz="2000" dirty="0" smtClean="0">
                <a:latin typeface="Arial Narrow" pitchFamily="34" charset="0"/>
              </a:rPr>
              <a:t> et commercialisé par DMS en partenariat avec </a:t>
            </a:r>
            <a:r>
              <a:rPr lang="fr-FR" sz="2000" dirty="0" err="1" smtClean="0">
                <a:latin typeface="Arial Narrow" pitchFamily="34" charset="0"/>
              </a:rPr>
              <a:t>Robotis</a:t>
            </a:r>
            <a:r>
              <a:rPr lang="fr-FR" sz="2000" dirty="0" smtClean="0">
                <a:latin typeface="Arial Narrow" pitchFamily="34" charset="0"/>
              </a:rPr>
              <a:t>, le robot DARwIn-OP complet est livré dans une mallette de transport avec :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79512" y="2420889"/>
          <a:ext cx="8821488" cy="4307279"/>
        </p:xfrm>
        <a:graphic>
          <a:graphicData uri="http://schemas.openxmlformats.org/drawingml/2006/table">
            <a:tbl>
              <a:tblPr/>
              <a:tblGrid>
                <a:gridCol w="1728192"/>
                <a:gridCol w="7093296"/>
              </a:tblGrid>
              <a:tr h="373717"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Robot </a:t>
                      </a:r>
                      <a:r>
                        <a:rPr lang="fr-FR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didactisé</a:t>
                      </a: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DARwIn-OP</a:t>
                      </a:r>
                      <a:endParaRPr lang="fr-FR" sz="2000" b="1" kern="1200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5207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Matériel et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Logiciel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Un robot DARwIn-OP</a:t>
                      </a:r>
                      <a:r>
                        <a:rPr kumimoji="0" lang="fr-F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Un servomoteur seul, membre seul possible (bras, jambe),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Une  interface pour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Labview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Matlab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Scilab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Le logiciel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Webots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permettant la simulation complète dans un</a:t>
                      </a:r>
                      <a:b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environnement 3D, puis "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remote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control" et "cross compilation"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267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Documentation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b="1" u="sng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Dossier Pédagogique complet </a:t>
                      </a:r>
                      <a:r>
                        <a:rPr lang="fr-FR" sz="1800" b="0" u="non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rganisé par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centres d'intérêt et réalisable au sein d'un îlot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 3 à 4 poste de travail,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La modélisation 3D complète sous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SolidWorks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Une description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SysML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complète sous </a:t>
                      </a:r>
                      <a:r>
                        <a:rPr lang="fr-FR" sz="18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MagicDraw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Un dossier Technique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dématérialisé et évolutif pour réaliser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les documents ressources nécessaires aux activités pratiques,</a:t>
                      </a: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Les schémas électroniques d'origine, etc.</a:t>
                      </a:r>
                      <a:endParaRPr lang="fr-FR" sz="1800" b="1" u="sng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mage 15" descr="logo_d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420888"/>
            <a:ext cx="1296144" cy="454492"/>
          </a:xfrm>
          <a:prstGeom prst="rect">
            <a:avLst/>
          </a:prstGeom>
        </p:spPr>
      </p:pic>
      <p:pic>
        <p:nvPicPr>
          <p:cNvPr id="21" name="Image 20" descr="darwin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261" y="3356992"/>
            <a:ext cx="2092739" cy="30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compétence C5.4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71662"/>
            <a:ext cx="8568953" cy="356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de la compétence C5.5</a:t>
            </a:r>
            <a:endParaRPr lang="fr-FR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25"/>
            <a:ext cx="8568952" cy="351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Définition du contexte (1)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96106" y="2381421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dirty="0" smtClean="0"/>
              <a:t>Plan d'action groupe :    </a:t>
            </a:r>
            <a:r>
              <a:rPr lang="fr-FR" dirty="0" smtClean="0">
                <a:latin typeface="Arial Narrow" pitchFamily="34" charset="0"/>
                <a:cs typeface="Arial" pitchFamily="34" charset="0"/>
              </a:rPr>
              <a:t> 4 systèmes différents pour 4 équipes de 3 à 4 étudiants</a:t>
            </a:r>
          </a:p>
          <a:p>
            <a:pPr lvl="1">
              <a:buFont typeface="Arial" pitchFamily="34" charset="0"/>
              <a:buChar char="•"/>
            </a:pPr>
            <a:endParaRPr lang="fr-FR" dirty="0" smtClean="0">
              <a:latin typeface="Arial Narrow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fr-FR" dirty="0" smtClean="0">
              <a:latin typeface="Arial Narrow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fr-FR" dirty="0" smtClean="0">
              <a:latin typeface="Arial Narrow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fr-FR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297768" y="3151506"/>
            <a:ext cx="2664296" cy="2304256"/>
            <a:chOff x="4994177" y="3151506"/>
            <a:chExt cx="2664296" cy="2304256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6434337" y="3151506"/>
              <a:ext cx="1224136" cy="76808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Système2</a:t>
              </a:r>
              <a:endParaRPr lang="fr-FR" dirty="0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994177" y="3151506"/>
              <a:ext cx="1224136" cy="76808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Système1</a:t>
              </a:r>
              <a:endParaRPr lang="fr-FR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4994177" y="4687677"/>
              <a:ext cx="1224136" cy="76808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Système3</a:t>
              </a:r>
              <a:endParaRPr lang="fr-FR" dirty="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6434337" y="4687677"/>
              <a:ext cx="1224136" cy="76808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Système4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070317" y="3151506"/>
            <a:ext cx="2592288" cy="2304256"/>
            <a:chOff x="961729" y="3151506"/>
            <a:chExt cx="2592288" cy="2304256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961729" y="3151506"/>
              <a:ext cx="1152128" cy="76808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Equipe1</a:t>
              </a:r>
              <a:endParaRPr lang="fr-FR" dirty="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961729" y="4687677"/>
              <a:ext cx="1152128" cy="76808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Equipe2</a:t>
              </a:r>
              <a:endParaRPr lang="fr-FR" dirty="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2401889" y="3151506"/>
              <a:ext cx="1152128" cy="76808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Equipe3</a:t>
              </a:r>
              <a:endParaRPr lang="fr-FR" dirty="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2401889" y="4687677"/>
              <a:ext cx="1152128" cy="76808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Equipe4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12971" y="1388675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Exemple de Classe STS SN :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Un groupe IR de 15 étudiants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Arial" pitchFamily="34" charset="0"/>
              </a:rPr>
              <a:t> Un groupe EC de 15 étudiants</a:t>
            </a:r>
          </a:p>
        </p:txBody>
      </p:sp>
    </p:spTree>
    <p:extLst>
      <p:ext uri="{BB962C8B-B14F-4D97-AF65-F5344CB8AC3E}">
        <p14:creationId xmlns:p14="http://schemas.microsoft.com/office/powerpoint/2010/main" val="2013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</TotalTime>
  <Words>3790</Words>
  <Application>Microsoft Office PowerPoint</Application>
  <PresentationFormat>Affichage à l'écran (4:3)</PresentationFormat>
  <Paragraphs>1246</Paragraphs>
  <Slides>67</Slides>
  <Notes>56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Galloy Damien</cp:lastModifiedBy>
  <cp:revision>346</cp:revision>
  <dcterms:created xsi:type="dcterms:W3CDTF">2013-03-22T19:15:01Z</dcterms:created>
  <dcterms:modified xsi:type="dcterms:W3CDTF">2014-03-27T17:02:04Z</dcterms:modified>
</cp:coreProperties>
</file>