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84" r:id="rId5"/>
    <p:sldMasterId id="2147483659" r:id="rId6"/>
    <p:sldMasterId id="2147483661" r:id="rId7"/>
    <p:sldMasterId id="2147483682" r:id="rId8"/>
    <p:sldMasterId id="2147483689" r:id="rId9"/>
    <p:sldMasterId id="2147483696" r:id="rId10"/>
    <p:sldMasterId id="2147483702" r:id="rId11"/>
    <p:sldMasterId id="2147483708" r:id="rId12"/>
    <p:sldMasterId id="2147483714" r:id="rId13"/>
    <p:sldMasterId id="2147483720" r:id="rId14"/>
    <p:sldMasterId id="2147483726" r:id="rId15"/>
    <p:sldMasterId id="2147483732" r:id="rId16"/>
    <p:sldMasterId id="2147483738" r:id="rId17"/>
    <p:sldMasterId id="2147483744" r:id="rId18"/>
  </p:sldMasterIdLst>
  <p:notesMasterIdLst>
    <p:notesMasterId r:id="rId47"/>
  </p:notesMasterIdLst>
  <p:handoutMasterIdLst>
    <p:handoutMasterId r:id="rId48"/>
  </p:handoutMasterIdLst>
  <p:sldIdLst>
    <p:sldId id="283" r:id="rId19"/>
    <p:sldId id="284" r:id="rId20"/>
    <p:sldId id="320" r:id="rId21"/>
    <p:sldId id="319" r:id="rId22"/>
    <p:sldId id="321" r:id="rId23"/>
    <p:sldId id="289" r:id="rId24"/>
    <p:sldId id="291" r:id="rId25"/>
    <p:sldId id="292" r:id="rId26"/>
    <p:sldId id="288" r:id="rId27"/>
    <p:sldId id="290" r:id="rId28"/>
    <p:sldId id="317" r:id="rId29"/>
    <p:sldId id="314" r:id="rId30"/>
    <p:sldId id="312" r:id="rId31"/>
    <p:sldId id="310" r:id="rId32"/>
    <p:sldId id="311" r:id="rId33"/>
    <p:sldId id="300" r:id="rId34"/>
    <p:sldId id="322" r:id="rId35"/>
    <p:sldId id="323" r:id="rId36"/>
    <p:sldId id="327" r:id="rId37"/>
    <p:sldId id="324" r:id="rId38"/>
    <p:sldId id="296" r:id="rId39"/>
    <p:sldId id="298" r:id="rId40"/>
    <p:sldId id="297" r:id="rId41"/>
    <p:sldId id="299" r:id="rId42"/>
    <p:sldId id="325" r:id="rId43"/>
    <p:sldId id="326" r:id="rId44"/>
    <p:sldId id="328" r:id="rId45"/>
    <p:sldId id="278" r:id="rId4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torat" initials="R"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347"/>
    <a:srgbClr val="00A6BE"/>
    <a:srgbClr val="8B2934"/>
    <a:srgbClr val="005E8B"/>
    <a:srgbClr val="6E902B"/>
    <a:srgbClr val="DA0D57"/>
    <a:srgbClr val="CC0047"/>
    <a:srgbClr val="9B008A"/>
    <a:srgbClr val="7800FF"/>
    <a:srgbClr val="8800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3" autoAdjust="0"/>
    <p:restoredTop sz="90148" autoAdjust="0"/>
  </p:normalViewPr>
  <p:slideViewPr>
    <p:cSldViewPr snapToGrid="0" snapToObjects="1">
      <p:cViewPr>
        <p:scale>
          <a:sx n="73" d="100"/>
          <a:sy n="73" d="100"/>
        </p:scale>
        <p:origin x="-133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1773"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27T10:28:04.492"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1-27T10:28:17.139" idx="2">
    <p:pos x="10" y="10"/>
    <p:text>Dans une approche multi-métiers (plusieurs spécialités de baccalauréats professionnels), Il s'agit d'un travail préparatoire dans lequel le projet est décrit, raconté, découpé, structuré avant d'être proposé aux apprenants. Pour le formateur, le scénario pédagogique est l'occasion de  formaliser dans un document les différents éléments et étapes nécessaires pour l'action de formation qu'il prépare.</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9186E-EAA7-3A42-AFD2-CC349621202A}" type="datetimeFigureOut">
              <a:rPr lang="fr-FR" smtClean="0"/>
              <a:pPr/>
              <a:t>01/02/2019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a:t>Famille des métiers</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8815B8-4CE2-F247-96EE-D0C173663BEB}" type="slidenum">
              <a:rPr lang="fr-FR" smtClean="0"/>
              <a:pPr/>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EF2D4-44B9-F34D-AC77-36ED78FDDA30}" type="datetimeFigureOut">
              <a:rPr lang="fr-FR" smtClean="0"/>
              <a:pPr/>
              <a:t>01/02/2019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fr-FR"/>
              <a:t>Famille des métiers</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7BDEA-8EA0-FE4F-8E67-406CE035A260}" type="slidenum">
              <a:rPr lang="fr-FR" smtClean="0"/>
              <a:pPr/>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sldNum="0"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u pied de page 4">
            <a:extLst>
              <a:ext uri="{FF2B5EF4-FFF2-40B4-BE49-F238E27FC236}">
                <a16:creationId xmlns="" xmlns:a16="http://schemas.microsoft.com/office/drawing/2014/main" id="{0BEAE842-4AED-5848-AFB8-4DE437801D6F}"/>
              </a:ext>
            </a:extLst>
          </p:cNvPr>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138245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295374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une approche multi-métiers (plusieurs spécialités de baccalauréats professionnels), Il s'agit d'un travail préparatoire dans lequel le projet est décrit, raconté, découpé, structuré avant d'être proposé aux apprenants. Pour le formateur, le scénario pédagogique est l'occasion de  formaliser dans un document les différents éléments et étapes nécessaires pour l'action de formation qu'il prépare.</a:t>
            </a:r>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95089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Culture</a:t>
            </a:r>
            <a:r>
              <a:rPr lang="fr-FR" sz="1200" kern="1200" baseline="0" dirty="0" smtClean="0">
                <a:solidFill>
                  <a:schemeClr val="tx1"/>
                </a:solidFill>
                <a:effectLst/>
                <a:latin typeface="+mn-lt"/>
                <a:ea typeface="+mn-ea"/>
                <a:cs typeface="+mn-cs"/>
              </a:rPr>
              <a:t> générale BIM  </a:t>
            </a:r>
            <a:r>
              <a:rPr lang="fr-FR" sz="1200" kern="1200" dirty="0" smtClean="0">
                <a:solidFill>
                  <a:schemeClr val="tx1"/>
                </a:solidFill>
                <a:effectLst/>
                <a:latin typeface="+mn-lt"/>
                <a:ea typeface="+mn-ea"/>
                <a:cs typeface="+mn-cs"/>
              </a:rPr>
              <a:t>Plan de Transition Numérique du Bâtiment  devenu le Plan BIM 2022 </a:t>
            </a:r>
          </a:p>
          <a:p>
            <a:r>
              <a:rPr lang="fr-FR" sz="1200" kern="1200" dirty="0" smtClean="0">
                <a:solidFill>
                  <a:schemeClr val="tx1"/>
                </a:solidFill>
                <a:effectLst/>
                <a:latin typeface="+mn-lt"/>
                <a:ea typeface="+mn-ea"/>
                <a:cs typeface="+mn-cs"/>
              </a:rPr>
              <a:t>Lettre Bertrand DELCAMBRE </a:t>
            </a:r>
          </a:p>
          <a:p>
            <a:r>
              <a:rPr lang="fr-FR" sz="1200" kern="1200" dirty="0" smtClean="0">
                <a:solidFill>
                  <a:schemeClr val="tx1"/>
                </a:solidFill>
                <a:effectLst/>
                <a:latin typeface="+mn-lt"/>
                <a:ea typeface="+mn-ea"/>
                <a:cs typeface="+mn-cs"/>
              </a:rPr>
              <a:t>Les</a:t>
            </a:r>
            <a:r>
              <a:rPr lang="fr-FR" sz="1200" kern="1200" baseline="0" dirty="0" smtClean="0">
                <a:solidFill>
                  <a:schemeClr val="tx1"/>
                </a:solidFill>
                <a:effectLst/>
                <a:latin typeface="+mn-lt"/>
                <a:ea typeface="+mn-ea"/>
                <a:cs typeface="+mn-cs"/>
              </a:rPr>
              <a:t> outils en fonction des usages  (tutoriels, </a:t>
            </a:r>
            <a:r>
              <a:rPr lang="fr-FR" sz="1200" kern="1200" baseline="0" dirty="0" err="1" smtClean="0">
                <a:solidFill>
                  <a:schemeClr val="tx1"/>
                </a:solidFill>
                <a:effectLst/>
                <a:latin typeface="+mn-lt"/>
                <a:ea typeface="+mn-ea"/>
                <a:cs typeface="+mn-cs"/>
              </a:rPr>
              <a:t>etc</a:t>
            </a:r>
            <a:r>
              <a:rPr lang="fr-FR" sz="1200" kern="1200" baseline="0" dirty="0" smtClean="0">
                <a:solidFill>
                  <a:schemeClr val="tx1"/>
                </a:solidFill>
                <a:effectLst/>
                <a:latin typeface="+mn-lt"/>
                <a:ea typeface="+mn-ea"/>
                <a:cs typeface="+mn-cs"/>
              </a:rPr>
              <a:t>,  )</a:t>
            </a:r>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388933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Scénario</a:t>
            </a:r>
            <a:r>
              <a:rPr lang="fr-FR" baseline="0" dirty="0" smtClean="0"/>
              <a:t> qui répond à une ou des questions autour de l’acte de construire, rénover,  qui ont du sens pour les jeunes </a:t>
            </a:r>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134454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Séquences dimension multi métiers organisées</a:t>
            </a:r>
            <a:r>
              <a:rPr lang="fr-FR" baseline="0" dirty="0" smtClean="0"/>
              <a:t> autour des compétences communes</a:t>
            </a:r>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10157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Description d’une séquence</a:t>
            </a:r>
            <a:r>
              <a:rPr lang="fr-FR" baseline="0" dirty="0" smtClean="0"/>
              <a:t> avec son déroulement,  les  démarches pédagogiques à privilégier   Toujours dimension multi métiers</a:t>
            </a:r>
          </a:p>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965665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Déclinaison par métier</a:t>
            </a:r>
          </a:p>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148177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 donner une vision globale d'un ouvrage, comprendre les actions de chacun dans l'acte de construire et montrer l'importance des interfaces métiers (facteurs déterminants pour les performances énergétiques).</a:t>
            </a:r>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386138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282821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397431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403621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u pied de page 4">
            <a:extLst>
              <a:ext uri="{FF2B5EF4-FFF2-40B4-BE49-F238E27FC236}">
                <a16:creationId xmlns="" xmlns:a16="http://schemas.microsoft.com/office/drawing/2014/main" id="{4E01545E-325B-5D4F-8BE9-D1894A04D783}"/>
              </a:ext>
            </a:extLst>
          </p:cNvPr>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180158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198364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a:t>
            </a:r>
            <a:r>
              <a:rPr lang="fr-FR" baseline="0" dirty="0" smtClean="0"/>
              <a:t> concept de la Famille validée par la profession qui y trouve du sens</a:t>
            </a:r>
            <a:endParaRPr lang="fr-FR" dirty="0"/>
          </a:p>
        </p:txBody>
      </p:sp>
      <p:sp>
        <p:nvSpPr>
          <p:cNvPr id="4" name="Espace réservé du pied de page 3"/>
          <p:cNvSpPr>
            <a:spLocks noGrp="1"/>
          </p:cNvSpPr>
          <p:nvPr>
            <p:ph type="ftr" sz="quarter" idx="4"/>
          </p:nvPr>
        </p:nvSpPr>
        <p:spPr/>
        <p:txBody>
          <a:bodyPr/>
          <a:lstStyle/>
          <a:p>
            <a:r>
              <a:rPr lang="fr-FR"/>
              <a:t>Famille des métiers</a:t>
            </a:r>
          </a:p>
        </p:txBody>
      </p:sp>
    </p:spTree>
    <p:extLst>
      <p:ext uri="{BB962C8B-B14F-4D97-AF65-F5344CB8AC3E}">
        <p14:creationId xmlns:p14="http://schemas.microsoft.com/office/powerpoint/2010/main" val="414578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Professionnalité des situations</a:t>
            </a:r>
            <a:r>
              <a:rPr lang="fr-FR" baseline="0" dirty="0" smtClean="0"/>
              <a:t> d’apprentissage </a:t>
            </a:r>
            <a:r>
              <a:rPr lang="fr-FR" dirty="0" smtClean="0"/>
              <a:t>recherchée</a:t>
            </a:r>
            <a:r>
              <a:rPr lang="fr-FR" baseline="0" dirty="0" smtClean="0"/>
              <a:t>: par les supports, l’organisation des activités et la place et le rôle des élèves (en lien avec la vraie vie) </a:t>
            </a:r>
          </a:p>
          <a:p>
            <a:endParaRPr lang="fr-FR" baseline="0" dirty="0" smtClean="0"/>
          </a:p>
          <a:p>
            <a:r>
              <a:rPr lang="fr-FR" baseline="0" dirty="0" smtClean="0"/>
              <a:t>Des supports d’étude à dimension professionnelle affirmée (accessible grâce au numérique) et qui déclinent plusieurs métiers</a:t>
            </a:r>
          </a:p>
          <a:p>
            <a:endParaRPr lang="fr-FR" baseline="0" dirty="0" smtClean="0"/>
          </a:p>
          <a:p>
            <a:r>
              <a:rPr lang="fr-FR" baseline="0" dirty="0" smtClean="0"/>
              <a:t>Intégration des usages du numérique y c dans sa dimension professionnelle (supports et outils)</a:t>
            </a:r>
          </a:p>
          <a:p>
            <a:endParaRPr lang="fr-FR" baseline="0" dirty="0" smtClean="0"/>
          </a:p>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3539961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Souci</a:t>
            </a:r>
            <a:r>
              <a:rPr lang="fr-FR" baseline="0" dirty="0" smtClean="0"/>
              <a:t> d’intégrer la dimension collaborative dans la phase étude</a:t>
            </a:r>
          </a:p>
          <a:p>
            <a:endParaRPr lang="fr-FR" baseline="0" dirty="0" smtClean="0"/>
          </a:p>
          <a:p>
            <a:r>
              <a:rPr lang="fr-FR" baseline="0" dirty="0" smtClean="0"/>
              <a:t>La </a:t>
            </a:r>
            <a:r>
              <a:rPr lang="fr-FR" baseline="0" dirty="0" err="1" smtClean="0"/>
              <a:t>co</a:t>
            </a:r>
            <a:r>
              <a:rPr lang="fr-FR" baseline="0" dirty="0" smtClean="0"/>
              <a:t> activité à une place importante eu égard à l’obligation de résultat imposée par la RT (passer du geste professionnel à l’attitude professionnelle)</a:t>
            </a:r>
          </a:p>
          <a:p>
            <a:endParaRPr lang="fr-FR" baseline="0" dirty="0" smtClean="0"/>
          </a:p>
          <a:p>
            <a:r>
              <a:rPr lang="fr-FR" baseline="0" dirty="0" smtClean="0"/>
              <a:t>Des démarches pédagogiques qui rendent les élèves acteurs dans projets à dimension professionnelle affirmée</a:t>
            </a:r>
          </a:p>
          <a:p>
            <a:r>
              <a:rPr lang="fr-FR" baseline="0" dirty="0" smtClean="0"/>
              <a:t> </a:t>
            </a:r>
          </a:p>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353924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smtClean="0"/>
              <a:t>Famille des métiers</a:t>
            </a:r>
            <a:endParaRPr lang="fr-FR"/>
          </a:p>
        </p:txBody>
      </p:sp>
    </p:spTree>
    <p:extLst>
      <p:ext uri="{BB962C8B-B14F-4D97-AF65-F5344CB8AC3E}">
        <p14:creationId xmlns:p14="http://schemas.microsoft.com/office/powerpoint/2010/main" val="223679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333979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1FC8907D-B208-DC44-82F5-2940ECA1C9FA}" type="slidenum">
              <a:rPr lang="fr-FR" smtClean="0"/>
              <a:pPr/>
              <a:t>‹N°›</a:t>
            </a:fld>
            <a:endParaRPr lang="fr-FR" dirty="0"/>
          </a:p>
        </p:txBody>
      </p:sp>
      <p:sp>
        <p:nvSpPr>
          <p:cNvPr id="2"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3"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10" name="Grouper 9"/>
          <p:cNvGrpSpPr/>
          <p:nvPr userDrawn="1"/>
        </p:nvGrpSpPr>
        <p:grpSpPr>
          <a:xfrm>
            <a:off x="3184313" y="2238108"/>
            <a:ext cx="525531" cy="171686"/>
            <a:chOff x="5391302" y="1426464"/>
            <a:chExt cx="604579" cy="197510"/>
          </a:xfrm>
          <a:solidFill>
            <a:schemeClr val="bg1"/>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a:extLst>
              <a:ext uri="{FF2B5EF4-FFF2-40B4-BE49-F238E27FC236}">
                <a16:creationId xmlns="" xmlns:a16="http://schemas.microsoft.com/office/drawing/2014/main" id="{F700D3E5-2C83-1F4B-9DF8-EE71BCF9957E}"/>
              </a:ext>
            </a:extLst>
          </p:cNvPr>
          <p:cNvPicPr>
            <a:picLocks noChangeAspect="1"/>
          </p:cNvPicPr>
          <p:nvPr userDrawn="1"/>
        </p:nvPicPr>
        <p:blipFill>
          <a:blip r:embed="rId2"/>
          <a:stretch>
            <a:fillRect/>
          </a:stretch>
        </p:blipFill>
        <p:spPr>
          <a:xfrm>
            <a:off x="13750" y="4094"/>
            <a:ext cx="9131201" cy="6853905"/>
          </a:xfrm>
          <a:prstGeom prst="rect">
            <a:avLst/>
          </a:prstGeom>
        </p:spPr>
      </p:pic>
      <p:pic>
        <p:nvPicPr>
          <p:cNvPr id="5" name="Image 4" descr="transformer_gri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6759" y="556415"/>
            <a:ext cx="1688721" cy="612000"/>
          </a:xfrm>
          <a:prstGeom prst="rect">
            <a:avLst/>
          </a:prstGeom>
        </p:spPr>
      </p:pic>
    </p:spTree>
    <p:extLst>
      <p:ext uri="{BB962C8B-B14F-4D97-AF65-F5344CB8AC3E}">
        <p14:creationId xmlns:p14="http://schemas.microsoft.com/office/powerpoint/2010/main" val="2633674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chemeClr val="bg1"/>
          </a:solidFill>
        </p:grpSpPr>
        <p:sp>
          <p:nvSpPr>
            <p:cNvPr id="8" name="Rectangle 7"/>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 xmlns:a16="http://schemas.microsoft.com/office/drawing/2014/main" id="{4F6C58C5-3CD1-DC40-904B-C6FFC13F3EDB}"/>
              </a:ext>
            </a:extLst>
          </p:cNvPr>
          <p:cNvPicPr>
            <a:picLocks noChangeAspect="1"/>
          </p:cNvPicPr>
          <p:nvPr userDrawn="1"/>
        </p:nvPicPr>
        <p:blipFill>
          <a:blip r:embed="rId2"/>
          <a:stretch>
            <a:fillRect/>
          </a:stretch>
        </p:blipFill>
        <p:spPr>
          <a:xfrm>
            <a:off x="4069" y="8247"/>
            <a:ext cx="9155061" cy="6847687"/>
          </a:xfrm>
          <a:prstGeom prst="rect">
            <a:avLst/>
          </a:prstGeom>
        </p:spPr>
      </p:pic>
      <p:pic>
        <p:nvPicPr>
          <p:cNvPr id="2" name="Image 1" descr="transformer_grisocr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570" y="559963"/>
            <a:ext cx="1688719" cy="612000"/>
          </a:xfrm>
          <a:prstGeom prst="rect">
            <a:avLst/>
          </a:prstGeom>
        </p:spPr>
      </p:pic>
    </p:spTree>
    <p:extLst>
      <p:ext uri="{BB962C8B-B14F-4D97-AF65-F5344CB8AC3E}">
        <p14:creationId xmlns:p14="http://schemas.microsoft.com/office/powerpoint/2010/main" val="207126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hasCustomPrompt="1"/>
          </p:nvPr>
        </p:nvSpPr>
        <p:spPr>
          <a:xfrm>
            <a:off x="1097485" y="3901509"/>
            <a:ext cx="6931817" cy="1679346"/>
          </a:xfrm>
        </p:spPr>
        <p:txBody>
          <a:bodyPr anchor="t" anchorCtr="0">
            <a:normAutofit/>
          </a:bodyPr>
          <a:lstStyle>
            <a:lvl1pPr>
              <a:defRPr sz="1200" b="0" i="0" baseline="0">
                <a:latin typeface="Arial" charset="0"/>
                <a:ea typeface="Arial" charset="0"/>
                <a:cs typeface="Arial" charset="0"/>
              </a:defRPr>
            </a:lvl1pPr>
          </a:lstStyle>
          <a:p>
            <a:r>
              <a:rPr lang="fr-FR" dirty="0"/>
              <a:t>Contacts :</a:t>
            </a:r>
          </a:p>
        </p:txBody>
      </p:sp>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2471" y="1867896"/>
            <a:ext cx="3735880" cy="1550944"/>
          </a:xfrm>
          <a:prstGeom prst="rect">
            <a:avLst/>
          </a:prstGeom>
        </p:spPr>
      </p:pic>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02590" y="5585455"/>
            <a:ext cx="697747" cy="923238"/>
          </a:xfrm>
          <a:prstGeom prst="rect">
            <a:avLst/>
          </a:prstGeom>
        </p:spPr>
      </p:pic>
    </p:spTree>
    <p:extLst>
      <p:ext uri="{BB962C8B-B14F-4D97-AF65-F5344CB8AC3E}">
        <p14:creationId xmlns:p14="http://schemas.microsoft.com/office/powerpoint/2010/main" val="227072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extLst>
      <p:ext uri="{BB962C8B-B14F-4D97-AF65-F5344CB8AC3E}">
        <p14:creationId xmlns:p14="http://schemas.microsoft.com/office/powerpoint/2010/main" val="4024325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extLst>
      <p:ext uri="{BB962C8B-B14F-4D97-AF65-F5344CB8AC3E}">
        <p14:creationId xmlns:p14="http://schemas.microsoft.com/office/powerpoint/2010/main" val="107082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6"/>
          <p:cNvSpPr>
            <a:spLocks noGrp="1"/>
          </p:cNvSpPr>
          <p:nvPr>
            <p:ph type="body" sz="quarter" idx="13"/>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5"/>
          <p:cNvSpPr>
            <a:spLocks noGrp="1"/>
          </p:cNvSpPr>
          <p:nvPr>
            <p:ph type="sldNum" sz="quarter" idx="14"/>
          </p:nvPr>
        </p:nvSpPr>
        <p:spPr/>
        <p:txBody>
          <a:bodyPr/>
          <a:lstStyle>
            <a:lvl1pPr>
              <a:defRPr/>
            </a:lvl1pPr>
          </a:lstStyle>
          <a:p>
            <a:fld id="{C8836CC7-DAA8-478B-B70F-737D327A1B0C}" type="slidenum">
              <a:rPr lang="fr-FR" altLang="fr-FR"/>
              <a:pPr/>
              <a:t>‹N°›</a:t>
            </a:fld>
            <a:endParaRPr lang="fr-FR" altLang="fr-FR"/>
          </a:p>
        </p:txBody>
      </p:sp>
    </p:spTree>
    <p:extLst>
      <p:ext uri="{BB962C8B-B14F-4D97-AF65-F5344CB8AC3E}">
        <p14:creationId xmlns:p14="http://schemas.microsoft.com/office/powerpoint/2010/main" val="889120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de contenu avec texte et graphiqu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p:txBody>
          <a:bodyPr/>
          <a:lstStyle/>
          <a:p>
            <a:r>
              <a:rPr lang="fr-FR"/>
              <a:t>Modifiez le style du titre</a:t>
            </a:r>
          </a:p>
        </p:txBody>
      </p:sp>
      <p:sp>
        <p:nvSpPr>
          <p:cNvPr id="4" name="Espace réservé du numéro de diapositive 5"/>
          <p:cNvSpPr>
            <a:spLocks noGrp="1"/>
          </p:cNvSpPr>
          <p:nvPr>
            <p:ph type="sldNum" sz="quarter" idx="10"/>
          </p:nvPr>
        </p:nvSpPr>
        <p:spPr/>
        <p:txBody>
          <a:bodyPr/>
          <a:lstStyle>
            <a:lvl1pPr>
              <a:defRPr/>
            </a:lvl1pPr>
          </a:lstStyle>
          <a:p>
            <a:fld id="{BDE47443-FC72-4A85-A8FA-371DAF78B060}" type="slidenum">
              <a:rPr lang="fr-FR" altLang="fr-FR"/>
              <a:pPr/>
              <a:t>‹N°›</a:t>
            </a:fld>
            <a:endParaRPr lang="fr-FR" altLang="fr-FR"/>
          </a:p>
        </p:txBody>
      </p:sp>
    </p:spTree>
    <p:extLst>
      <p:ext uri="{BB962C8B-B14F-4D97-AF65-F5344CB8AC3E}">
        <p14:creationId xmlns:p14="http://schemas.microsoft.com/office/powerpoint/2010/main" val="3889214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7" name="Espace réservé du texte 6"/>
          <p:cNvSpPr>
            <a:spLocks noGrp="1"/>
          </p:cNvSpPr>
          <p:nvPr>
            <p:ph type="body" sz="quarter" idx="13"/>
          </p:nvPr>
        </p:nvSpPr>
        <p:spPr>
          <a:xfrm>
            <a:off x="804863" y="1469378"/>
            <a:ext cx="7881937" cy="4397375"/>
          </a:xfrm>
        </p:spPr>
        <p:txBody>
          <a:bodyPr/>
          <a:lstStyle>
            <a:lvl1pPr>
              <a:buClr>
                <a:srgbClr val="43A5C1"/>
              </a:buClr>
              <a:defRPr>
                <a:solidFill>
                  <a:srgbClr val="000000"/>
                </a:solidFill>
              </a:defRPr>
            </a:lvl1pPr>
          </a:lstStyle>
          <a:p>
            <a:pPr lvl="0"/>
            <a:r>
              <a:rPr lang="fr-FR"/>
              <a:t>Modifiez les styles du texte du masque</a:t>
            </a:r>
          </a:p>
        </p:txBody>
      </p:sp>
      <p:sp>
        <p:nvSpPr>
          <p:cNvPr id="4" name="Espace réservé du numéro de diapositive 5"/>
          <p:cNvSpPr>
            <a:spLocks noGrp="1"/>
          </p:cNvSpPr>
          <p:nvPr>
            <p:ph type="sldNum" sz="quarter" idx="14"/>
          </p:nvPr>
        </p:nvSpPr>
        <p:spPr/>
        <p:txBody>
          <a:bodyPr/>
          <a:lstStyle>
            <a:lvl1pPr>
              <a:defRPr/>
            </a:lvl1pPr>
          </a:lstStyle>
          <a:p>
            <a:fld id="{28D99F30-DB7A-4072-A6AA-62374814AD8D}" type="slidenum">
              <a:rPr lang="fr-FR" altLang="fr-FR"/>
              <a:pPr/>
              <a:t>‹N°›</a:t>
            </a:fld>
            <a:endParaRPr lang="fr-FR" altLang="fr-FR"/>
          </a:p>
        </p:txBody>
      </p:sp>
    </p:spTree>
    <p:extLst>
      <p:ext uri="{BB962C8B-B14F-4D97-AF65-F5344CB8AC3E}">
        <p14:creationId xmlns:p14="http://schemas.microsoft.com/office/powerpoint/2010/main" val="166377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u numéro de diapositive 5"/>
          <p:cNvSpPr>
            <a:spLocks noGrp="1"/>
          </p:cNvSpPr>
          <p:nvPr>
            <p:ph type="sldNum" sz="quarter" idx="10"/>
          </p:nvPr>
        </p:nvSpPr>
        <p:spPr/>
        <p:txBody>
          <a:bodyPr/>
          <a:lstStyle>
            <a:lvl1pPr>
              <a:defRPr/>
            </a:lvl1pPr>
          </a:lstStyle>
          <a:p>
            <a:fld id="{916A4BF8-EAC4-4FC0-BA7E-97066C1FE829}" type="slidenum">
              <a:rPr lang="fr-FR" altLang="fr-FR"/>
              <a:pPr/>
              <a:t>‹N°›</a:t>
            </a:fld>
            <a:endParaRPr lang="fr-FR" altLang="fr-FR"/>
          </a:p>
        </p:txBody>
      </p:sp>
    </p:spTree>
    <p:extLst>
      <p:ext uri="{BB962C8B-B14F-4D97-AF65-F5344CB8AC3E}">
        <p14:creationId xmlns:p14="http://schemas.microsoft.com/office/powerpoint/2010/main" val="120196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a:xfrm>
            <a:off x="804863" y="182563"/>
            <a:ext cx="7881937" cy="1287462"/>
          </a:xfrm>
          <a:prstGeom prst="rect">
            <a:avLst/>
          </a:prstGeom>
        </p:spPr>
        <p:txBody>
          <a:bodyPr/>
          <a:lstStyle/>
          <a:p>
            <a:r>
              <a:rPr lang="fr-FR"/>
              <a:t>Cliquez et modifiez le titre</a:t>
            </a:r>
          </a:p>
        </p:txBody>
      </p:sp>
      <p:sp>
        <p:nvSpPr>
          <p:cNvPr id="6" name="Espace réservé du texte 6"/>
          <p:cNvSpPr>
            <a:spLocks noGrp="1"/>
          </p:cNvSpPr>
          <p:nvPr>
            <p:ph type="body" sz="quarter" idx="13"/>
          </p:nvPr>
        </p:nvSpPr>
        <p:spPr>
          <a:xfrm>
            <a:off x="804863" y="1471083"/>
            <a:ext cx="7881937" cy="4598988"/>
          </a:xfrm>
          <a:prstGeom prst="rect">
            <a:avLst/>
          </a:prstGeo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5"/>
          <p:cNvSpPr>
            <a:spLocks noGrp="1"/>
          </p:cNvSpPr>
          <p:nvPr>
            <p:ph type="sldNum" sz="quarter" idx="14"/>
          </p:nvPr>
        </p:nvSpPr>
        <p:spPr>
          <a:xfrm>
            <a:off x="8150225" y="6391275"/>
            <a:ext cx="450850" cy="365125"/>
          </a:xfrm>
          <a:prstGeom prst="rect">
            <a:avLst/>
          </a:prstGeom>
        </p:spPr>
        <p:txBody>
          <a:bodyPr/>
          <a:lstStyle>
            <a:lvl1pPr>
              <a:defRPr/>
            </a:lvl1pPr>
          </a:lstStyle>
          <a:p>
            <a:pPr eaLnBrk="0" fontAlgn="base" hangingPunct="0">
              <a:spcBef>
                <a:spcPct val="0"/>
              </a:spcBef>
              <a:spcAft>
                <a:spcPct val="0"/>
              </a:spcAft>
            </a:pPr>
            <a:fld id="{C8836CC7-DAA8-478B-B70F-737D327A1B0C}" type="slidenum">
              <a:rPr lang="fr-FR" altLang="fr-FR">
                <a:solidFill>
                  <a:prstClr val="black"/>
                </a:solidFill>
                <a:ea typeface="MS PGothic" panose="020B0600070205080204" pitchFamily="34" charset="-128"/>
              </a:rPr>
              <a:pPr eaLnBrk="0" fontAlgn="base" hangingPunct="0">
                <a:spcBef>
                  <a:spcPct val="0"/>
                </a:spcBef>
                <a:spcAft>
                  <a:spcPct val="0"/>
                </a:spcAft>
              </a:pPr>
              <a:t>‹N°›</a:t>
            </a:fld>
            <a:endParaRPr lang="fr-FR" altLang="fr-FR">
              <a:solidFill>
                <a:prstClr val="black"/>
              </a:solidFill>
              <a:ea typeface="MS PGothic" panose="020B0600070205080204" pitchFamily="34" charset="-128"/>
            </a:endParaRPr>
          </a:p>
        </p:txBody>
      </p:sp>
    </p:spTree>
    <p:extLst>
      <p:ext uri="{BB962C8B-B14F-4D97-AF65-F5344CB8AC3E}">
        <p14:creationId xmlns:p14="http://schemas.microsoft.com/office/powerpoint/2010/main" val="232377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68153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de contenu avec texte et graphiqu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5400" y="1476296"/>
            <a:ext cx="7881400" cy="4525963"/>
          </a:xfrm>
          <a:prstGeom prst="rect">
            <a:avLst/>
          </a:prstGeo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a:xfrm>
            <a:off x="804863" y="182563"/>
            <a:ext cx="7881937" cy="1287462"/>
          </a:xfrm>
          <a:prstGeom prst="rect">
            <a:avLst/>
          </a:prstGeom>
        </p:spPr>
        <p:txBody>
          <a:bodyPr/>
          <a:lstStyle/>
          <a:p>
            <a:r>
              <a:rPr lang="fr-FR"/>
              <a:t>Modifiez le style du titre</a:t>
            </a:r>
          </a:p>
        </p:txBody>
      </p:sp>
      <p:sp>
        <p:nvSpPr>
          <p:cNvPr id="4" name="Espace réservé du numéro de diapositive 5"/>
          <p:cNvSpPr>
            <a:spLocks noGrp="1"/>
          </p:cNvSpPr>
          <p:nvPr>
            <p:ph type="sldNum" sz="quarter" idx="10"/>
          </p:nvPr>
        </p:nvSpPr>
        <p:spPr>
          <a:xfrm>
            <a:off x="8150225" y="6391275"/>
            <a:ext cx="450850" cy="365125"/>
          </a:xfrm>
          <a:prstGeom prst="rect">
            <a:avLst/>
          </a:prstGeom>
        </p:spPr>
        <p:txBody>
          <a:bodyPr/>
          <a:lstStyle>
            <a:lvl1pPr>
              <a:defRPr/>
            </a:lvl1pPr>
          </a:lstStyle>
          <a:p>
            <a:pPr eaLnBrk="0" fontAlgn="base" hangingPunct="0">
              <a:spcBef>
                <a:spcPct val="0"/>
              </a:spcBef>
              <a:spcAft>
                <a:spcPct val="0"/>
              </a:spcAft>
            </a:pPr>
            <a:fld id="{BDE47443-FC72-4A85-A8FA-371DAF78B060}" type="slidenum">
              <a:rPr lang="fr-FR" altLang="fr-FR">
                <a:solidFill>
                  <a:prstClr val="black"/>
                </a:solidFill>
                <a:ea typeface="MS PGothic" panose="020B0600070205080204" pitchFamily="34" charset="-128"/>
              </a:rPr>
              <a:pPr eaLnBrk="0" fontAlgn="base" hangingPunct="0">
                <a:spcBef>
                  <a:spcPct val="0"/>
                </a:spcBef>
                <a:spcAft>
                  <a:spcPct val="0"/>
                </a:spcAft>
              </a:pPr>
              <a:t>‹N°›</a:t>
            </a:fld>
            <a:endParaRPr lang="fr-FR" altLang="fr-FR">
              <a:solidFill>
                <a:prstClr val="black"/>
              </a:solidFill>
              <a:ea typeface="MS PGothic" panose="020B0600070205080204" pitchFamily="34" charset="-128"/>
            </a:endParaRPr>
          </a:p>
        </p:txBody>
      </p:sp>
    </p:spTree>
    <p:extLst>
      <p:ext uri="{BB962C8B-B14F-4D97-AF65-F5344CB8AC3E}">
        <p14:creationId xmlns:p14="http://schemas.microsoft.com/office/powerpoint/2010/main" val="1082046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a:xfrm>
            <a:off x="804863" y="182563"/>
            <a:ext cx="7881937" cy="1287462"/>
          </a:xfrm>
          <a:prstGeom prst="rect">
            <a:avLst/>
          </a:prstGeom>
        </p:spPr>
        <p:txBody>
          <a:bodyPr/>
          <a:lstStyle/>
          <a:p>
            <a:r>
              <a:rPr lang="fr-FR" dirty="0"/>
              <a:t>Cliquez et modifiez le titre</a:t>
            </a:r>
          </a:p>
        </p:txBody>
      </p:sp>
      <p:sp>
        <p:nvSpPr>
          <p:cNvPr id="7" name="Espace réservé du texte 6"/>
          <p:cNvSpPr>
            <a:spLocks noGrp="1"/>
          </p:cNvSpPr>
          <p:nvPr>
            <p:ph type="body" sz="quarter" idx="13"/>
          </p:nvPr>
        </p:nvSpPr>
        <p:spPr>
          <a:xfrm>
            <a:off x="804863" y="1469378"/>
            <a:ext cx="7881937" cy="4397375"/>
          </a:xfrm>
          <a:prstGeom prst="rect">
            <a:avLst/>
          </a:prstGeom>
        </p:spPr>
        <p:txBody>
          <a:bodyPr/>
          <a:lstStyle>
            <a:lvl1pPr>
              <a:buClr>
                <a:srgbClr val="43A5C1"/>
              </a:buClr>
              <a:defRPr>
                <a:solidFill>
                  <a:srgbClr val="000000"/>
                </a:solidFill>
              </a:defRPr>
            </a:lvl1pPr>
          </a:lstStyle>
          <a:p>
            <a:pPr lvl="0"/>
            <a:r>
              <a:rPr lang="fr-FR"/>
              <a:t>Modifiez les styles du texte du masque</a:t>
            </a:r>
          </a:p>
        </p:txBody>
      </p:sp>
      <p:sp>
        <p:nvSpPr>
          <p:cNvPr id="4" name="Espace réservé du numéro de diapositive 5"/>
          <p:cNvSpPr>
            <a:spLocks noGrp="1"/>
          </p:cNvSpPr>
          <p:nvPr>
            <p:ph type="sldNum" sz="quarter" idx="14"/>
          </p:nvPr>
        </p:nvSpPr>
        <p:spPr>
          <a:xfrm>
            <a:off x="8150225" y="6391275"/>
            <a:ext cx="450850" cy="365125"/>
          </a:xfrm>
          <a:prstGeom prst="rect">
            <a:avLst/>
          </a:prstGeom>
        </p:spPr>
        <p:txBody>
          <a:bodyPr/>
          <a:lstStyle>
            <a:lvl1pPr>
              <a:defRPr/>
            </a:lvl1pPr>
          </a:lstStyle>
          <a:p>
            <a:pPr eaLnBrk="0" fontAlgn="base" hangingPunct="0">
              <a:spcBef>
                <a:spcPct val="0"/>
              </a:spcBef>
              <a:spcAft>
                <a:spcPct val="0"/>
              </a:spcAft>
            </a:pPr>
            <a:fld id="{28D99F30-DB7A-4072-A6AA-62374814AD8D}" type="slidenum">
              <a:rPr lang="fr-FR" altLang="fr-FR">
                <a:solidFill>
                  <a:prstClr val="black"/>
                </a:solidFill>
                <a:ea typeface="MS PGothic" panose="020B0600070205080204" pitchFamily="34" charset="-128"/>
              </a:rPr>
              <a:pPr eaLnBrk="0" fontAlgn="base" hangingPunct="0">
                <a:spcBef>
                  <a:spcPct val="0"/>
                </a:spcBef>
                <a:spcAft>
                  <a:spcPct val="0"/>
                </a:spcAft>
              </a:pPr>
              <a:t>‹N°›</a:t>
            </a:fld>
            <a:endParaRPr lang="fr-FR" altLang="fr-FR">
              <a:solidFill>
                <a:prstClr val="black"/>
              </a:solidFill>
              <a:ea typeface="MS PGothic" panose="020B0600070205080204" pitchFamily="34" charset="-128"/>
            </a:endParaRPr>
          </a:p>
        </p:txBody>
      </p:sp>
    </p:spTree>
    <p:extLst>
      <p:ext uri="{BB962C8B-B14F-4D97-AF65-F5344CB8AC3E}">
        <p14:creationId xmlns:p14="http://schemas.microsoft.com/office/powerpoint/2010/main" val="3183229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a:prstGeom prst="rect">
            <a:avLst/>
          </a:prstGeom>
        </p:spPr>
        <p:txBody>
          <a:bodyPr anchor="b"/>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677333" y="5367338"/>
            <a:ext cx="7923066"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u numéro de diapositive 5"/>
          <p:cNvSpPr>
            <a:spLocks noGrp="1"/>
          </p:cNvSpPr>
          <p:nvPr>
            <p:ph type="sldNum" sz="quarter" idx="10"/>
          </p:nvPr>
        </p:nvSpPr>
        <p:spPr>
          <a:xfrm>
            <a:off x="8150225" y="6391275"/>
            <a:ext cx="450850" cy="365125"/>
          </a:xfrm>
          <a:prstGeom prst="rect">
            <a:avLst/>
          </a:prstGeom>
        </p:spPr>
        <p:txBody>
          <a:bodyPr/>
          <a:lstStyle>
            <a:lvl1pPr>
              <a:defRPr/>
            </a:lvl1pPr>
          </a:lstStyle>
          <a:p>
            <a:pPr eaLnBrk="0" fontAlgn="base" hangingPunct="0">
              <a:spcBef>
                <a:spcPct val="0"/>
              </a:spcBef>
              <a:spcAft>
                <a:spcPct val="0"/>
              </a:spcAft>
            </a:pPr>
            <a:fld id="{916A4BF8-EAC4-4FC0-BA7E-97066C1FE829}" type="slidenum">
              <a:rPr lang="fr-FR" altLang="fr-FR">
                <a:solidFill>
                  <a:prstClr val="black"/>
                </a:solidFill>
                <a:ea typeface="MS PGothic" panose="020B0600070205080204" pitchFamily="34" charset="-128"/>
              </a:rPr>
              <a:pPr eaLnBrk="0" fontAlgn="base" hangingPunct="0">
                <a:spcBef>
                  <a:spcPct val="0"/>
                </a:spcBef>
                <a:spcAft>
                  <a:spcPct val="0"/>
                </a:spcAft>
              </a:pPr>
              <a:t>‹N°›</a:t>
            </a:fld>
            <a:endParaRPr lang="fr-FR" altLang="fr-FR">
              <a:solidFill>
                <a:prstClr val="black"/>
              </a:solidFill>
              <a:ea typeface="MS PGothic" panose="020B0600070205080204" pitchFamily="34" charset="-128"/>
            </a:endParaRPr>
          </a:p>
        </p:txBody>
      </p:sp>
    </p:spTree>
    <p:extLst>
      <p:ext uri="{BB962C8B-B14F-4D97-AF65-F5344CB8AC3E}">
        <p14:creationId xmlns:p14="http://schemas.microsoft.com/office/powerpoint/2010/main" val="386636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6" name="Espace réservé du texte 6"/>
          <p:cNvSpPr>
            <a:spLocks noGrp="1"/>
          </p:cNvSpPr>
          <p:nvPr>
            <p:ph type="body" sz="quarter" idx="13"/>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5"/>
          <p:cNvSpPr>
            <a:spLocks noGrp="1"/>
          </p:cNvSpPr>
          <p:nvPr>
            <p:ph type="sldNum" sz="quarter" idx="14"/>
          </p:nvPr>
        </p:nvSpPr>
        <p:spPr/>
        <p:txBody>
          <a:bodyPr/>
          <a:lstStyle>
            <a:lvl1pPr>
              <a:defRPr/>
            </a:lvl1pPr>
          </a:lstStyle>
          <a:p>
            <a:fld id="{C8836CC7-DAA8-478B-B70F-737D327A1B0C}" type="slidenum">
              <a:rPr lang="fr-FR" altLang="fr-FR"/>
              <a:pPr/>
              <a:t>‹N°›</a:t>
            </a:fld>
            <a:endParaRPr lang="fr-FR" altLang="fr-FR"/>
          </a:p>
        </p:txBody>
      </p:sp>
    </p:spTree>
    <p:extLst>
      <p:ext uri="{BB962C8B-B14F-4D97-AF65-F5344CB8AC3E}">
        <p14:creationId xmlns:p14="http://schemas.microsoft.com/office/powerpoint/2010/main" val="3888823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de contenu avec texte et graphiqu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43A5C1"/>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
                <a:srgbClr val="43A5C1"/>
              </a:buClr>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43A5C1"/>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
                <a:srgbClr val="43A5C1"/>
              </a:buClr>
              <a:buSzTx/>
              <a:buFont typeface="Arial"/>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Titre 4"/>
          <p:cNvSpPr>
            <a:spLocks noGrp="1"/>
          </p:cNvSpPr>
          <p:nvPr>
            <p:ph type="title"/>
          </p:nvPr>
        </p:nvSpPr>
        <p:spPr/>
        <p:txBody>
          <a:bodyPr/>
          <a:lstStyle/>
          <a:p>
            <a:r>
              <a:rPr lang="fr-FR"/>
              <a:t>Modifiez le style du titre</a:t>
            </a:r>
          </a:p>
        </p:txBody>
      </p:sp>
      <p:sp>
        <p:nvSpPr>
          <p:cNvPr id="4" name="Espace réservé du numéro de diapositive 5"/>
          <p:cNvSpPr>
            <a:spLocks noGrp="1"/>
          </p:cNvSpPr>
          <p:nvPr>
            <p:ph type="sldNum" sz="quarter" idx="10"/>
          </p:nvPr>
        </p:nvSpPr>
        <p:spPr/>
        <p:txBody>
          <a:bodyPr/>
          <a:lstStyle>
            <a:lvl1pPr>
              <a:defRPr/>
            </a:lvl1pPr>
          </a:lstStyle>
          <a:p>
            <a:fld id="{BDE47443-FC72-4A85-A8FA-371DAF78B060}" type="slidenum">
              <a:rPr lang="fr-FR" altLang="fr-FR"/>
              <a:pPr/>
              <a:t>‹N°›</a:t>
            </a:fld>
            <a:endParaRPr lang="fr-FR" altLang="fr-FR"/>
          </a:p>
        </p:txBody>
      </p:sp>
    </p:spTree>
    <p:extLst>
      <p:ext uri="{BB962C8B-B14F-4D97-AF65-F5344CB8AC3E}">
        <p14:creationId xmlns:p14="http://schemas.microsoft.com/office/powerpoint/2010/main" val="1899371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7" name="Espace réservé du texte 6"/>
          <p:cNvSpPr>
            <a:spLocks noGrp="1"/>
          </p:cNvSpPr>
          <p:nvPr>
            <p:ph type="body" sz="quarter" idx="13"/>
          </p:nvPr>
        </p:nvSpPr>
        <p:spPr>
          <a:xfrm>
            <a:off x="804863" y="1469378"/>
            <a:ext cx="7881937" cy="4397375"/>
          </a:xfrm>
        </p:spPr>
        <p:txBody>
          <a:bodyPr/>
          <a:lstStyle>
            <a:lvl1pPr>
              <a:buClr>
                <a:srgbClr val="43A5C1"/>
              </a:buClr>
              <a:defRPr>
                <a:solidFill>
                  <a:srgbClr val="000000"/>
                </a:solidFill>
              </a:defRPr>
            </a:lvl1pPr>
          </a:lstStyle>
          <a:p>
            <a:pPr lvl="0"/>
            <a:r>
              <a:rPr lang="fr-FR"/>
              <a:t>Modifiez les styles du texte du masque</a:t>
            </a:r>
          </a:p>
        </p:txBody>
      </p:sp>
      <p:sp>
        <p:nvSpPr>
          <p:cNvPr id="4" name="Espace réservé du numéro de diapositive 5"/>
          <p:cNvSpPr>
            <a:spLocks noGrp="1"/>
          </p:cNvSpPr>
          <p:nvPr>
            <p:ph type="sldNum" sz="quarter" idx="14"/>
          </p:nvPr>
        </p:nvSpPr>
        <p:spPr/>
        <p:txBody>
          <a:bodyPr/>
          <a:lstStyle>
            <a:lvl1pPr>
              <a:defRPr/>
            </a:lvl1pPr>
          </a:lstStyle>
          <a:p>
            <a:fld id="{28D99F30-DB7A-4072-A6AA-62374814AD8D}" type="slidenum">
              <a:rPr lang="fr-FR" altLang="fr-FR"/>
              <a:pPr/>
              <a:t>‹N°›</a:t>
            </a:fld>
            <a:endParaRPr lang="fr-FR" altLang="fr-FR"/>
          </a:p>
        </p:txBody>
      </p:sp>
    </p:spTree>
    <p:extLst>
      <p:ext uri="{BB962C8B-B14F-4D97-AF65-F5344CB8AC3E}">
        <p14:creationId xmlns:p14="http://schemas.microsoft.com/office/powerpoint/2010/main" val="1905643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u numéro de diapositive 5"/>
          <p:cNvSpPr>
            <a:spLocks noGrp="1"/>
          </p:cNvSpPr>
          <p:nvPr>
            <p:ph type="sldNum" sz="quarter" idx="10"/>
          </p:nvPr>
        </p:nvSpPr>
        <p:spPr/>
        <p:txBody>
          <a:bodyPr/>
          <a:lstStyle>
            <a:lvl1pPr>
              <a:defRPr/>
            </a:lvl1pPr>
          </a:lstStyle>
          <a:p>
            <a:fld id="{916A4BF8-EAC4-4FC0-BA7E-97066C1FE829}" type="slidenum">
              <a:rPr lang="fr-FR" altLang="fr-FR"/>
              <a:pPr/>
              <a:t>‹N°›</a:t>
            </a:fld>
            <a:endParaRPr lang="fr-FR" altLang="fr-FR"/>
          </a:p>
        </p:txBody>
      </p:sp>
    </p:spTree>
    <p:extLst>
      <p:ext uri="{BB962C8B-B14F-4D97-AF65-F5344CB8AC3E}">
        <p14:creationId xmlns:p14="http://schemas.microsoft.com/office/powerpoint/2010/main" val="4090030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3295252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294234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56353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1917172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487131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316998121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3466788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687156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226379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618383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21545919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1743774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056939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68692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2430925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833501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144355625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2451248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52721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2507433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024783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295013052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2561102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070702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339796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pPr eaLnBrk="0" fontAlgn="base" hangingPunct="0">
              <a:spcBef>
                <a:spcPct val="0"/>
              </a:spcBef>
              <a:spcAft>
                <a:spcPct val="0"/>
              </a:spcAft>
            </a:pPr>
            <a:fld id="{710ED78F-CCAD-452B-A63B-363C6BD8E31E}" type="datetimeFigureOut">
              <a:rPr lang="fr-FR" smtClean="0">
                <a:solidFill>
                  <a:prstClr val="black"/>
                </a:solidFill>
                <a:ea typeface="MS PGothic" panose="020B0600070205080204" pitchFamily="34" charset="-128"/>
              </a:rPr>
              <a:pPr eaLnBrk="0" fontAlgn="base" hangingPunct="0">
                <a:spcBef>
                  <a:spcPct val="0"/>
                </a:spcBef>
                <a:spcAft>
                  <a:spcPct val="0"/>
                </a:spcAft>
              </a:pPr>
              <a:t>01/02/2019</a:t>
            </a:fld>
            <a:endParaRPr lang="fr-FR">
              <a:solidFill>
                <a:prstClr val="black"/>
              </a:solidFill>
              <a:ea typeface="MS PGothic" panose="020B0600070205080204" pitchFamily="34" charset="-128"/>
            </a:endParaRPr>
          </a:p>
        </p:txBody>
      </p:sp>
      <p:sp>
        <p:nvSpPr>
          <p:cNvPr id="5" name="Espace réservé du pied de page 4"/>
          <p:cNvSpPr>
            <a:spLocks noGrp="1"/>
          </p:cNvSpPr>
          <p:nvPr>
            <p:ph type="ftr" sz="quarter" idx="11"/>
          </p:nvPr>
        </p:nvSpPr>
        <p:spPr/>
        <p:txBody>
          <a:bodyPr/>
          <a:lstStyle/>
          <a:p>
            <a:pPr eaLnBrk="0" fontAlgn="base" hangingPunct="0">
              <a:spcBef>
                <a:spcPct val="0"/>
              </a:spcBef>
              <a:spcAft>
                <a:spcPct val="0"/>
              </a:spcAft>
            </a:pPr>
            <a:endParaRPr lang="fr-FR">
              <a:solidFill>
                <a:prstClr val="black"/>
              </a:solidFill>
              <a:ea typeface="MS PGothic" panose="020B0600070205080204" pitchFamily="34" charset="-128"/>
            </a:endParaRPr>
          </a:p>
        </p:txBody>
      </p:sp>
      <p:sp>
        <p:nvSpPr>
          <p:cNvPr id="6" name="Espace réservé du numéro de diapositive 5"/>
          <p:cNvSpPr>
            <a:spLocks noGrp="1"/>
          </p:cNvSpPr>
          <p:nvPr>
            <p:ph type="sldNum" sz="quarter" idx="12"/>
          </p:nvPr>
        </p:nvSpPr>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1826555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246674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296435831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1418598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175036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3158942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3879825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216370099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solidFill>
                  <a:srgbClr val="00A6BE"/>
                </a:solidFill>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1455849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a:pPr>
            <a:r>
              <a:rPr kumimoji="0" lang="fr-FR" sz="1800" b="1" i="0" u="none" strike="noStrike" kern="1200" cap="none" spc="0" normalizeH="0" baseline="0" noProof="0" dirty="0">
                <a:ln>
                  <a:noFill/>
                </a:ln>
                <a:solidFill>
                  <a:srgbClr val="00A6BE"/>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A6BE"/>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842886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A6BE"/>
              </a:buClr>
              <a:defRPr>
                <a:solidFill>
                  <a:srgbClr val="00A6BE"/>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609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solidFill>
                  <a:srgbClr val="E0B347"/>
                </a:solidFill>
              </a:defRPr>
            </a:lvl1pPr>
            <a:lvl2pPr marL="627063" marR="0" indent="-169863" algn="l" defTabSz="457200" rtl="0" eaLnBrk="1" fontAlgn="auto" latinLnBrk="0" hangingPunct="1">
              <a:lnSpc>
                <a:spcPct val="100000"/>
              </a:lnSpc>
              <a:spcBef>
                <a:spcPct val="20000"/>
              </a:spcBef>
              <a:spcAft>
                <a:spcPts val="0"/>
              </a:spcAft>
              <a:buClr>
                <a:srgbClr val="E0B347"/>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E0B347"/>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pPr>
            <a:r>
              <a:rPr kumimoji="0" lang="fr-FR" sz="1800" b="1" i="0" u="none" strike="noStrike" kern="1200" cap="none" spc="0" normalizeH="0" baseline="0" noProof="0" dirty="0">
                <a:ln>
                  <a:noFill/>
                </a:ln>
                <a:solidFill>
                  <a:srgbClr val="E0B347"/>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E0B347"/>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E0B347"/>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1244661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dirty="0">
              <a:solidFill>
                <a:prstClr val="black"/>
              </a:solidFill>
            </a:endParaRPr>
          </a:p>
        </p:txBody>
      </p:sp>
      <p:sp>
        <p:nvSpPr>
          <p:cNvPr id="5" name="Espace réservé du pied de page 4"/>
          <p:cNvSpPr>
            <a:spLocks noGrp="1"/>
          </p:cNvSpPr>
          <p:nvPr>
            <p:ph type="ftr" sz="quarter" idx="11"/>
          </p:nvPr>
        </p:nvSpPr>
        <p:spPr/>
        <p:txBody>
          <a:bodyPr/>
          <a:lstStyle/>
          <a:p>
            <a:endParaRPr lang="fr-FR" dirty="0">
              <a:solidFill>
                <a:prstClr val="black"/>
              </a:solidFill>
            </a:endParaRPr>
          </a:p>
        </p:txBody>
      </p:sp>
      <p:sp>
        <p:nvSpPr>
          <p:cNvPr id="6" name="Espace réservé du numéro de diapositive 5"/>
          <p:cNvSpPr>
            <a:spLocks noGrp="1"/>
          </p:cNvSpPr>
          <p:nvPr>
            <p:ph type="sldNum" sz="quarter" idx="12"/>
          </p:nvPr>
        </p:nvSpPr>
        <p:spPr>
          <a:xfrm>
            <a:off x="8150225" y="6391275"/>
            <a:ext cx="450850" cy="365125"/>
          </a:xfrm>
          <a:prstGeom prst="rect">
            <a:avLst/>
          </a:prstGeom>
        </p:spPr>
        <p:txBody>
          <a:bodyPr/>
          <a:lstStyle/>
          <a:p>
            <a:fld id="{9FF85FC8-472D-4DB5-BCC6-9F3BDF12CB54}" type="slidenum">
              <a:rPr lang="fr-FR" smtClean="0"/>
              <a:pPr/>
              <a:t>‹N°›</a:t>
            </a:fld>
            <a:endParaRPr lang="fr-FR"/>
          </a:p>
        </p:txBody>
      </p:sp>
    </p:spTree>
    <p:extLst>
      <p:ext uri="{BB962C8B-B14F-4D97-AF65-F5344CB8AC3E}">
        <p14:creationId xmlns:p14="http://schemas.microsoft.com/office/powerpoint/2010/main" val="24933659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solidFill>
                  <a:srgbClr val="E0B347"/>
                </a:solidFill>
              </a:defRPr>
            </a:lvl1pPr>
            <a:lvl2pPr marL="627063" marR="0" indent="-169863" algn="l" defTabSz="457200" rtl="0" eaLnBrk="1" fontAlgn="auto" latinLnBrk="0" hangingPunct="1">
              <a:lnSpc>
                <a:spcPct val="100000"/>
              </a:lnSpc>
              <a:spcBef>
                <a:spcPct val="20000"/>
              </a:spcBef>
              <a:spcAft>
                <a:spcPts val="0"/>
              </a:spcAft>
              <a:buClr>
                <a:srgbClr val="E0B347"/>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E0B347"/>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pPr>
            <a:r>
              <a:rPr kumimoji="0" lang="fr-FR" sz="1800" b="1" i="0" u="none" strike="noStrike" kern="1200" cap="none" spc="0" normalizeH="0" baseline="0" noProof="0" dirty="0">
                <a:ln>
                  <a:noFill/>
                </a:ln>
                <a:solidFill>
                  <a:srgbClr val="E0B347"/>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E0B347"/>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E0B347"/>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marL="177800" marR="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solidFill>
                  <a:srgbClr val="E0B347"/>
                </a:solidFill>
              </a:defRPr>
            </a:lvl1pPr>
          </a:lstStyle>
          <a:p>
            <a:pPr marL="177800" marR="0" lvl="0" indent="-177800" algn="l" defTabSz="457200" rtl="0" eaLnBrk="1" fontAlgn="auto" latinLnBrk="0" hangingPunct="1">
              <a:lnSpc>
                <a:spcPct val="100000"/>
              </a:lnSpc>
              <a:spcBef>
                <a:spcPct val="20000"/>
              </a:spcBef>
              <a:spcAft>
                <a:spcPts val="0"/>
              </a:spcAft>
              <a:buClr>
                <a:srgbClr val="E0B347"/>
              </a:buClr>
              <a:buSzPct val="114000"/>
              <a:buFont typeface="Wingdings" charset="2"/>
              <a:buChar char="§"/>
              <a:tabLst/>
              <a:defRPr/>
            </a:pPr>
            <a:r>
              <a:rPr kumimoji="0" lang="fr-FR" sz="1800" b="1" i="0" u="none" strike="noStrike" kern="1200" cap="none" spc="0" normalizeH="0" baseline="0" noProof="0" dirty="0">
                <a:ln>
                  <a:noFill/>
                </a:ln>
                <a:solidFill>
                  <a:srgbClr val="E0B347"/>
                </a:solidFill>
                <a:effectLst/>
                <a:uLnTx/>
                <a:uFillTx/>
                <a:latin typeface="Arial" charset="0"/>
                <a:ea typeface="Arial" charset="0"/>
                <a:cs typeface="Arial" charset="0"/>
              </a:rPr>
              <a:t> Cliquez pour modifier les styles du texte du masque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0.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9.xml"/><Relationship Id="rId7"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11.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2.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image" Target="../media/image1.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1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54.xml"/><Relationship Id="rId7"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4.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image" Target="../media/image1.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5.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theme" Target="../theme/theme6.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7.xml"/><Relationship Id="rId4"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8.xml"/><Relationship Id="rId4"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9.xml"/><Relationship Id="rId7"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9.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 xmlns:a16="http://schemas.microsoft.com/office/drawing/2014/main"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2331756272"/>
      </p:ext>
    </p:extLst>
  </p:cSld>
  <p:clrMap bg1="lt1" tx1="dk1" bg2="lt2" tx2="dk2" accent1="accent1" accent2="accent2" accent3="accent3" accent4="accent4" accent5="accent5" accent6="accent6" hlink="hlink" folHlink="folHlink"/>
  <p:sldLayoutIdLst>
    <p:sldLayoutId id="2147483676" r:id="rId1"/>
    <p:sldLayoutId id="2147483665" r:id="rId2"/>
    <p:sldLayoutId id="2147483680" r:id="rId3"/>
    <p:sldLayoutId id="2147483672" r:id="rId4"/>
    <p:sldLayoutId id="2147483707" r:id="rId5"/>
  </p:sldLayoutIdLst>
  <p:hf hdr="0" ft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17908350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17236032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40641931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34966412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238880063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22040016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b="0" i="0" dirty="0">
              <a:solidFill>
                <a:schemeClr val="tx1">
                  <a:lumMod val="75000"/>
                  <a:lumOff val="25000"/>
                </a:scheme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4" name="Imag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14850348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E0B347"/>
        </a:buClr>
        <a:buSzPct val="114000"/>
        <a:buFont typeface="Wingdings" charset="2"/>
        <a:buChar char="§"/>
        <a:defRPr sz="1800" b="1" i="0" kern="1200">
          <a:solidFill>
            <a:srgbClr val="E0B347"/>
          </a:solidFill>
          <a:latin typeface="Arial" charset="0"/>
          <a:ea typeface="Arial" charset="0"/>
          <a:cs typeface="Arial" charset="0"/>
        </a:defRPr>
      </a:lvl1pPr>
      <a:lvl2pPr marL="627063" indent="-169863" algn="l" defTabSz="457200" rtl="0" eaLnBrk="1" latinLnBrk="0" hangingPunct="1">
        <a:spcBef>
          <a:spcPct val="20000"/>
        </a:spcBef>
        <a:buClr>
          <a:srgbClr val="E0B347"/>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0B34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97485" y="915840"/>
            <a:ext cx="7982797" cy="2548962"/>
          </a:xfrm>
          <a:prstGeom prst="rect">
            <a:avLst/>
          </a:prstGeom>
        </p:spPr>
        <p:txBody>
          <a:bodyPr vert="horz" lIns="91440" tIns="45720" rIns="91440" bIns="45720" rtlCol="0" anchor="ctr">
            <a:noAutofit/>
          </a:bodyPr>
          <a:lstStyle/>
          <a:p>
            <a:r>
              <a:rPr lang="fr-FR" dirty="0"/>
              <a:t>CLIQUEZ ET MODIFIEZ </a:t>
            </a:r>
            <a:br>
              <a:rPr lang="fr-FR" dirty="0"/>
            </a:br>
            <a:r>
              <a:rPr lang="fr-FR" dirty="0"/>
              <a:t>LE TITRE</a:t>
            </a:r>
          </a:p>
        </p:txBody>
      </p:sp>
      <p:sp>
        <p:nvSpPr>
          <p:cNvPr id="3" name="Espace réservé du texte 2"/>
          <p:cNvSpPr>
            <a:spLocks noGrp="1"/>
          </p:cNvSpPr>
          <p:nvPr>
            <p:ph type="body" idx="1"/>
          </p:nvPr>
        </p:nvSpPr>
        <p:spPr>
          <a:xfrm>
            <a:off x="1097486" y="3464803"/>
            <a:ext cx="7589313" cy="1249263"/>
          </a:xfrm>
          <a:prstGeom prst="rect">
            <a:avLst/>
          </a:prstGeom>
        </p:spPr>
        <p:txBody>
          <a:bodyPr vert="horz" lIns="91440" tIns="45720" rIns="91440" bIns="45720" rtlCol="0">
            <a:normAutofit/>
          </a:bodyPr>
          <a:lstStyle/>
          <a:p>
            <a:pPr lvl="0"/>
            <a:r>
              <a:rPr lang="fr-FR" dirty="0"/>
              <a:t>Cliquez pour modifier les styles du texte </a:t>
            </a:r>
            <a:br>
              <a:rPr lang="fr-FR" dirty="0"/>
            </a:br>
            <a:r>
              <a:rPr lang="fr-FR" dirty="0"/>
              <a:t>du masque</a:t>
            </a:r>
          </a:p>
        </p:txBody>
      </p:sp>
      <p:sp>
        <p:nvSpPr>
          <p:cNvPr id="6" name="Espace réservé du numéro de diapositive 5"/>
          <p:cNvSpPr>
            <a:spLocks noGrp="1"/>
          </p:cNvSpPr>
          <p:nvPr>
            <p:ph type="sldNum" sz="quarter" idx="4"/>
          </p:nvPr>
        </p:nvSpPr>
        <p:spPr>
          <a:xfrm>
            <a:off x="8197502" y="6390910"/>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2" name="Espace réservé du pied de page 4"/>
          <p:cNvSpPr txBox="1">
            <a:spLocks/>
          </p:cNvSpPr>
          <p:nvPr userDrawn="1"/>
        </p:nvSpPr>
        <p:spPr>
          <a:xfrm>
            <a:off x="2369032" y="6146185"/>
            <a:ext cx="4620586"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rgbClr val="00919D"/>
                </a:solidFill>
              </a:rPr>
              <a:t/>
            </a:r>
            <a:br>
              <a:rPr lang="fr-FR" dirty="0">
                <a:solidFill>
                  <a:srgbClr val="00919D"/>
                </a:solidFill>
              </a:rPr>
            </a:br>
            <a:r>
              <a:rPr lang="fr-FR" sz="1000" b="0" i="0" dirty="0" smtClean="0">
                <a:solidFill>
                  <a:schemeClr val="tx1">
                    <a:lumMod val="75000"/>
                    <a:lumOff val="25000"/>
                  </a:schemeClr>
                </a:solidFill>
                <a:latin typeface="Arial" charset="0"/>
                <a:ea typeface="Arial" charset="0"/>
                <a:cs typeface="Arial" charset="0"/>
              </a:rPr>
              <a:t>FAMILLE</a:t>
            </a:r>
            <a:r>
              <a:rPr lang="fr-FR" sz="10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1000" b="0" i="0" dirty="0" smtClean="0">
              <a:solidFill>
                <a:schemeClr val="tx1">
                  <a:lumMod val="75000"/>
                  <a:lumOff val="25000"/>
                </a:schemeClr>
              </a:solidFill>
              <a:latin typeface="Arial" charset="0"/>
              <a:ea typeface="Arial" charset="0"/>
              <a:cs typeface="Arial" charset="0"/>
            </a:endParaRPr>
          </a:p>
          <a:p>
            <a:endParaRPr lang="fr-FR" dirty="0"/>
          </a:p>
        </p:txBody>
      </p:sp>
      <p:pic>
        <p:nvPicPr>
          <p:cNvPr id="8" name="Image 7">
            <a:extLst>
              <a:ext uri="{FF2B5EF4-FFF2-40B4-BE49-F238E27FC236}">
                <a16:creationId xmlns="" xmlns:a16="http://schemas.microsoft.com/office/drawing/2014/main" id="{DB9F2CB5-F14A-6B4E-A43B-921923DC80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81" r:id="rId2"/>
    <p:sldLayoutId id="2147483675" r:id="rId3"/>
  </p:sldLayoutIdLst>
  <p:hf hdr="0" ftr="0"/>
  <p:txStyles>
    <p:titleStyle>
      <a:lvl1pPr algn="l" defTabSz="457200" rtl="0" eaLnBrk="1" latinLnBrk="0" hangingPunct="1">
        <a:spcBef>
          <a:spcPct val="0"/>
        </a:spcBef>
        <a:buNone/>
        <a:defRPr sz="3600" b="1" i="0" kern="1200">
          <a:solidFill>
            <a:schemeClr val="tx1">
              <a:lumMod val="75000"/>
              <a:lumOff val="25000"/>
            </a:schemeClr>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rgbClr val="005E8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8A57E84A-A76A-AE47-8ECF-AE75B0DC7573}"/>
              </a:ext>
            </a:extLst>
          </p:cNvPr>
          <p:cNvPicPr>
            <a:picLocks noChangeAspect="1"/>
          </p:cNvPicPr>
          <p:nvPr userDrawn="1"/>
        </p:nvPicPr>
        <p:blipFill>
          <a:blip r:embed="rId3"/>
          <a:stretch>
            <a:fillRect/>
          </a:stretch>
        </p:blipFill>
        <p:spPr>
          <a:xfrm>
            <a:off x="-3233" y="6876"/>
            <a:ext cx="9167859" cy="6857260"/>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sp>
        <p:nvSpPr>
          <p:cNvPr id="6" name="Espace réservé du numéro de diapositive 5"/>
          <p:cNvSpPr>
            <a:spLocks noGrp="1"/>
          </p:cNvSpPr>
          <p:nvPr>
            <p:ph type="sldNum" sz="quarter" idx="4"/>
          </p:nvPr>
        </p:nvSpPr>
        <p:spPr>
          <a:xfrm>
            <a:off x="8249851" y="6390910"/>
            <a:ext cx="351529" cy="365125"/>
          </a:xfrm>
          <a:prstGeom prst="rect">
            <a:avLst/>
          </a:prstGeom>
        </p:spPr>
        <p:txBody>
          <a:bodyPr vert="horz" lIns="91440" tIns="45720" rIns="91440" bIns="45720" rtlCol="0" anchor="ctr"/>
          <a:lstStyle>
            <a:lvl1pPr algn="r">
              <a:defRPr sz="1000" b="1">
                <a:solidFill>
                  <a:srgbClr val="000000"/>
                </a:solidFill>
              </a:defRPr>
            </a:lvl1pPr>
          </a:lstStyle>
          <a:p>
            <a:fld id="{C6B7B3CB-E3BA-F74C-AB76-86EFC5843CD6}" type="slidenum">
              <a:rPr lang="fr-FR" smtClean="0"/>
              <a:pPr/>
              <a:t>‹N°›</a:t>
            </a:fld>
            <a:endParaRPr lang="fr-FR" dirty="0"/>
          </a:p>
        </p:txBody>
      </p:sp>
      <p:sp>
        <p:nvSpPr>
          <p:cNvPr id="11" name="Espace réservé du pied de page 4"/>
          <p:cNvSpPr txBox="1">
            <a:spLocks/>
          </p:cNvSpPr>
          <p:nvPr userDrawn="1"/>
        </p:nvSpPr>
        <p:spPr>
          <a:xfrm>
            <a:off x="3095354" y="6146185"/>
            <a:ext cx="4620586"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rgbClr val="00919D"/>
                </a:solidFill>
              </a:rPr>
              <a:t/>
            </a:r>
            <a:br>
              <a:rPr lang="fr-FR" dirty="0">
                <a:solidFill>
                  <a:srgbClr val="00919D"/>
                </a:solidFill>
              </a:rPr>
            </a:br>
            <a:r>
              <a:rPr lang="fr-FR" sz="1000" b="0" i="0" dirty="0" smtClean="0">
                <a:solidFill>
                  <a:schemeClr val="tx1">
                    <a:lumMod val="75000"/>
                    <a:lumOff val="25000"/>
                  </a:schemeClr>
                </a:solidFill>
                <a:latin typeface="Arial" charset="0"/>
                <a:ea typeface="Arial" charset="0"/>
                <a:cs typeface="Arial" charset="0"/>
              </a:rPr>
              <a:t>FAMILLE</a:t>
            </a:r>
            <a:r>
              <a:rPr lang="fr-FR" sz="10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1000" b="0" i="0" dirty="0" smtClean="0">
              <a:solidFill>
                <a:schemeClr val="tx1">
                  <a:lumMod val="75000"/>
                  <a:lumOff val="25000"/>
                </a:schemeClr>
              </a:solidFill>
              <a:latin typeface="Arial" charset="0"/>
              <a:ea typeface="Arial" charset="0"/>
              <a:cs typeface="Arial" charset="0"/>
            </a:endParaRPr>
          </a:p>
          <a:p>
            <a:endParaRPr lang="fr-FR" dirty="0"/>
          </a:p>
        </p:txBody>
      </p:sp>
      <p:grpSp>
        <p:nvGrpSpPr>
          <p:cNvPr id="9" name="Grouper 8"/>
          <p:cNvGrpSpPr/>
          <p:nvPr userDrawn="1"/>
        </p:nvGrpSpPr>
        <p:grpSpPr>
          <a:xfrm>
            <a:off x="3121481" y="2132720"/>
            <a:ext cx="525531" cy="171686"/>
            <a:chOff x="5391302" y="1426464"/>
            <a:chExt cx="604579" cy="197510"/>
          </a:xfrm>
          <a:solidFill>
            <a:srgbClr val="00A6BE"/>
          </a:solidFill>
        </p:grpSpPr>
        <p:sp>
          <p:nvSpPr>
            <p:cNvPr id="10" name="Rectangle 9"/>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8B"/>
                </a:solidFill>
              </a:endParaRPr>
            </a:p>
          </p:txBody>
        </p:sp>
        <p:sp>
          <p:nvSpPr>
            <p:cNvPr id="13" name="Rectangle 12"/>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E8B"/>
                </a:solidFill>
              </a:endParaRPr>
            </a:p>
          </p:txBody>
        </p:sp>
      </p:grpSp>
      <p:pic>
        <p:nvPicPr>
          <p:cNvPr id="4" name="Image 3" descr="transformer_bleu.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620" y="533142"/>
            <a:ext cx="1935656" cy="701491"/>
          </a:xfrm>
          <a:prstGeom prst="rect">
            <a:avLst/>
          </a:prstGeom>
        </p:spPr>
      </p:pic>
      <p:pic>
        <p:nvPicPr>
          <p:cNvPr id="5" name="Image 4" descr="transformer_bleu.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72" y="533142"/>
            <a:ext cx="1935656" cy="701491"/>
          </a:xfrm>
          <a:prstGeom prst="rect">
            <a:avLst/>
          </a:prstGeom>
        </p:spPr>
      </p:pic>
    </p:spTree>
    <p:extLst>
      <p:ext uri="{BB962C8B-B14F-4D97-AF65-F5344CB8AC3E}">
        <p14:creationId xmlns:p14="http://schemas.microsoft.com/office/powerpoint/2010/main" val="1917411295"/>
      </p:ext>
    </p:extLst>
  </p:cSld>
  <p:clrMap bg1="lt1" tx1="dk1" bg2="lt2" tx2="dk2" accent1="accent1" accent2="accent2" accent3="accent3" accent4="accent4" accent5="accent5" accent6="accent6" hlink="hlink" folHlink="folHlink"/>
  <p:sldLayoutIdLst>
    <p:sldLayoutId id="2147483679" r:id="rId1"/>
  </p:sldLayoutIdLst>
  <p:hf hdr="0" ftr="0"/>
  <p:txStyles>
    <p:titleStyle>
      <a:lvl1pPr algn="l" defTabSz="457200" rtl="0" eaLnBrk="1" latinLnBrk="0" hangingPunct="1">
        <a:spcBef>
          <a:spcPct val="0"/>
        </a:spcBef>
        <a:buNone/>
        <a:defRPr sz="3200" b="1" i="0" kern="1200">
          <a:solidFill>
            <a:srgbClr val="00A6BE"/>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D4325835-A224-FD4F-B2B4-E4378CAE699B}"/>
              </a:ext>
            </a:extLst>
          </p:cNvPr>
          <p:cNvPicPr>
            <a:picLocks noChangeAspect="1"/>
          </p:cNvPicPr>
          <p:nvPr userDrawn="1"/>
        </p:nvPicPr>
        <p:blipFill>
          <a:blip r:embed="rId3"/>
          <a:stretch>
            <a:fillRect/>
          </a:stretch>
        </p:blipFill>
        <p:spPr>
          <a:xfrm>
            <a:off x="0" y="9293"/>
            <a:ext cx="9142636" cy="6838394"/>
          </a:xfrm>
          <a:prstGeom prst="rect">
            <a:avLst/>
          </a:prstGeom>
        </p:spPr>
      </p:pic>
      <p:pic>
        <p:nvPicPr>
          <p:cNvPr id="15" name="Image 14">
            <a:extLst>
              <a:ext uri="{FF2B5EF4-FFF2-40B4-BE49-F238E27FC236}">
                <a16:creationId xmlns="" xmlns:a16="http://schemas.microsoft.com/office/drawing/2014/main" id="{DF44B2DF-6333-D145-8E04-D4E4780F3A17}"/>
              </a:ext>
            </a:extLst>
          </p:cNvPr>
          <p:cNvPicPr>
            <a:picLocks noChangeAspect="1"/>
          </p:cNvPicPr>
          <p:nvPr userDrawn="1"/>
        </p:nvPicPr>
        <p:blipFill>
          <a:blip r:embed="rId3"/>
          <a:stretch>
            <a:fillRect/>
          </a:stretch>
        </p:blipFill>
        <p:spPr>
          <a:xfrm>
            <a:off x="1364" y="0"/>
            <a:ext cx="9142636" cy="6838394"/>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sp>
        <p:nvSpPr>
          <p:cNvPr id="6" name="Espace réservé du numéro de diapositive 5"/>
          <p:cNvSpPr>
            <a:spLocks noGrp="1"/>
          </p:cNvSpPr>
          <p:nvPr>
            <p:ph type="sldNum" sz="quarter" idx="4"/>
          </p:nvPr>
        </p:nvSpPr>
        <p:spPr>
          <a:xfrm>
            <a:off x="8249851" y="6390910"/>
            <a:ext cx="351529" cy="365125"/>
          </a:xfrm>
          <a:prstGeom prst="rect">
            <a:avLst/>
          </a:prstGeom>
        </p:spPr>
        <p:txBody>
          <a:bodyPr vert="horz" lIns="91440" tIns="45720" rIns="91440" bIns="45720" rtlCol="0" anchor="ctr"/>
          <a:lstStyle>
            <a:lvl1pPr algn="r">
              <a:defRPr sz="1000" b="1">
                <a:solidFill>
                  <a:srgbClr val="000000"/>
                </a:solidFill>
              </a:defRPr>
            </a:lvl1pPr>
          </a:lstStyle>
          <a:p>
            <a:fld id="{C6B7B3CB-E3BA-F74C-AB76-86EFC5843CD6}" type="slidenum">
              <a:rPr lang="fr-FR" smtClean="0"/>
              <a:pPr/>
              <a:t>‹N°›</a:t>
            </a:fld>
            <a:endParaRPr lang="fr-FR" dirty="0"/>
          </a:p>
        </p:txBody>
      </p:sp>
      <p:sp>
        <p:nvSpPr>
          <p:cNvPr id="11" name="Espace réservé du pied de page 4"/>
          <p:cNvSpPr txBox="1">
            <a:spLocks/>
          </p:cNvSpPr>
          <p:nvPr userDrawn="1"/>
        </p:nvSpPr>
        <p:spPr>
          <a:xfrm>
            <a:off x="3095354" y="6146185"/>
            <a:ext cx="4620586"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rgbClr val="00919D"/>
                </a:solidFill>
              </a:rPr>
              <a:t/>
            </a:r>
            <a:br>
              <a:rPr lang="fr-FR" dirty="0">
                <a:solidFill>
                  <a:srgbClr val="00919D"/>
                </a:solidFill>
              </a:rPr>
            </a:br>
            <a:r>
              <a:rPr lang="fr-FR" dirty="0">
                <a:solidFill>
                  <a:schemeClr val="tx1">
                    <a:lumMod val="75000"/>
                    <a:lumOff val="25000"/>
                  </a:schemeClr>
                </a:solidFill>
              </a:rPr>
              <a:t>titre de la présentation</a:t>
            </a:r>
          </a:p>
          <a:p>
            <a:endParaRPr lang="fr-FR" dirty="0"/>
          </a:p>
        </p:txBody>
      </p:sp>
      <p:grpSp>
        <p:nvGrpSpPr>
          <p:cNvPr id="10" name="Grouper 9"/>
          <p:cNvGrpSpPr/>
          <p:nvPr userDrawn="1"/>
        </p:nvGrpSpPr>
        <p:grpSpPr>
          <a:xfrm>
            <a:off x="3121481" y="2132720"/>
            <a:ext cx="525531" cy="171686"/>
            <a:chOff x="5391302" y="1426464"/>
            <a:chExt cx="604579" cy="197510"/>
          </a:xfrm>
          <a:solidFill>
            <a:srgbClr val="E0B347"/>
          </a:solidFill>
        </p:grpSpPr>
        <p:sp>
          <p:nvSpPr>
            <p:cNvPr id="13" name="Rectangle 12"/>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descr="transformer_ocr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1006" y="527392"/>
            <a:ext cx="1919941" cy="695796"/>
          </a:xfrm>
          <a:prstGeom prst="rect">
            <a:avLst/>
          </a:prstGeom>
        </p:spPr>
      </p:pic>
    </p:spTree>
    <p:extLst>
      <p:ext uri="{BB962C8B-B14F-4D97-AF65-F5344CB8AC3E}">
        <p14:creationId xmlns:p14="http://schemas.microsoft.com/office/powerpoint/2010/main" val="1931084026"/>
      </p:ext>
    </p:extLst>
  </p:cSld>
  <p:clrMap bg1="lt1" tx1="dk1" bg2="lt2" tx2="dk2" accent1="accent1" accent2="accent2" accent3="accent3" accent4="accent4" accent5="accent5" accent6="accent6" hlink="hlink" folHlink="folHlink"/>
  <p:sldLayoutIdLst>
    <p:sldLayoutId id="2147483683" r:id="rId1"/>
  </p:sldLayoutIdLst>
  <p:hf hdr="0" ftr="0"/>
  <p:txStyles>
    <p:titleStyle>
      <a:lvl1pPr algn="l" defTabSz="457200" rtl="0" eaLnBrk="1" latinLnBrk="0" hangingPunct="1">
        <a:spcBef>
          <a:spcPct val="0"/>
        </a:spcBef>
        <a:buNone/>
        <a:defRPr sz="3200" b="1" i="0" kern="1200">
          <a:solidFill>
            <a:srgbClr val="E0B347"/>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4863" y="182563"/>
            <a:ext cx="7881937" cy="1287462"/>
          </a:xfrm>
          <a:prstGeom prst="rect">
            <a:avLst/>
          </a:prstGeom>
        </p:spPr>
        <p:txBody>
          <a:bodyPr vert="horz" lIns="91440" tIns="45720" rIns="91440" bIns="45720" rtlCol="0" anchor="ctr">
            <a:normAutofit/>
          </a:bodyPr>
          <a:lstStyle/>
          <a:p>
            <a:r>
              <a:rPr lang="fr-FR" dirty="0"/>
              <a:t>Cliquez et modifiez le titre</a:t>
            </a:r>
          </a:p>
        </p:txBody>
      </p:sp>
      <p:sp>
        <p:nvSpPr>
          <p:cNvPr id="1027" name="Espace réservé du texte 2"/>
          <p:cNvSpPr>
            <a:spLocks noGrp="1"/>
          </p:cNvSpPr>
          <p:nvPr>
            <p:ph type="body" idx="1"/>
          </p:nvPr>
        </p:nvSpPr>
        <p:spPr bwMode="auto">
          <a:xfrm>
            <a:off x="804863" y="1476375"/>
            <a:ext cx="78819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 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6" name="Espace réservé du numéro de diapositive 5"/>
          <p:cNvSpPr>
            <a:spLocks noGrp="1"/>
          </p:cNvSpPr>
          <p:nvPr>
            <p:ph type="sldNum" sz="quarter" idx="4"/>
          </p:nvPr>
        </p:nvSpPr>
        <p:spPr>
          <a:xfrm>
            <a:off x="8150225" y="6391275"/>
            <a:ext cx="4508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rgbClr val="404040"/>
                </a:solidFill>
                <a:latin typeface="Arial" panose="020B0604020202020204" pitchFamily="34" charset="0"/>
                <a:cs typeface="Arial" panose="020B0604020202020204" pitchFamily="34" charset="0"/>
              </a:defRPr>
            </a:lvl1pPr>
          </a:lstStyle>
          <a:p>
            <a:pPr fontAlgn="base">
              <a:spcBef>
                <a:spcPct val="0"/>
              </a:spcBef>
              <a:spcAft>
                <a:spcPct val="0"/>
              </a:spcAft>
            </a:pPr>
            <a:fld id="{B73B3D15-1C02-472C-9005-FBC2A2645129}" type="slidenum">
              <a:rPr lang="fr-FR" altLang="fr-FR">
                <a:ea typeface="MS PGothic" panose="020B0600070205080204" pitchFamily="34" charset="-128"/>
              </a:rPr>
              <a:pPr fontAlgn="base">
                <a:spcBef>
                  <a:spcPct val="0"/>
                </a:spcBef>
                <a:spcAft>
                  <a:spcPct val="0"/>
                </a:spcAft>
              </a:pPr>
              <a:t>‹N°›</a:t>
            </a:fld>
            <a:endParaRPr lang="fr-FR" altLang="fr-FR">
              <a:ea typeface="MS PGothic" panose="020B0600070205080204" pitchFamily="34" charset="-128"/>
            </a:endParaRPr>
          </a:p>
        </p:txBody>
      </p:sp>
      <p:sp>
        <p:nvSpPr>
          <p:cNvPr id="14" name="Espace réservé du pied de page 4"/>
          <p:cNvSpPr txBox="1">
            <a:spLocks/>
          </p:cNvSpPr>
          <p:nvPr userDrawn="1"/>
        </p:nvSpPr>
        <p:spPr>
          <a:xfrm>
            <a:off x="2368550" y="6146800"/>
            <a:ext cx="3544888" cy="676275"/>
          </a:xfrm>
          <a:prstGeom prst="rect">
            <a:avLst/>
          </a:prstGeom>
        </p:spPr>
        <p:txBody>
          <a:bodyPr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defRPr/>
            </a:pPr>
            <a:endParaRPr lang="fr-FR" sz="900" dirty="0">
              <a:solidFill>
                <a:prstClr val="black">
                  <a:lumMod val="75000"/>
                  <a:lumOff val="25000"/>
                </a:prstClr>
              </a:solidFill>
              <a:latin typeface="Arial" charset="0"/>
              <a:ea typeface="Arial" charset="0"/>
              <a:cs typeface="Arial" charset="0"/>
            </a:endParaRPr>
          </a:p>
          <a:p>
            <a:pPr>
              <a:lnSpc>
                <a:spcPts val="1320"/>
              </a:lnSpc>
              <a:defRPr/>
            </a:pPr>
            <a:r>
              <a:rPr lang="fr-FR" sz="900" dirty="0">
                <a:solidFill>
                  <a:prstClr val="black">
                    <a:lumMod val="75000"/>
                    <a:lumOff val="25000"/>
                  </a:prstClr>
                </a:solidFill>
                <a:latin typeface="Arial" charset="0"/>
                <a:ea typeface="Arial" charset="0"/>
                <a:cs typeface="Arial" charset="0"/>
              </a:rPr>
              <a:t>La transformation de la voie professionnelle</a:t>
            </a:r>
          </a:p>
        </p:txBody>
      </p:sp>
      <p:pic>
        <p:nvPicPr>
          <p:cNvPr id="1031" name="Imag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04863" y="6310313"/>
            <a:ext cx="12414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9"/>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00113" y="176213"/>
            <a:ext cx="90011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1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83250" y="6318250"/>
            <a:ext cx="110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595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p:txStyles>
    <p:titleStyle>
      <a:lvl1pPr algn="l" defTabSz="457200" rtl="0" eaLnBrk="0" fontAlgn="base" hangingPunct="0">
        <a:spcBef>
          <a:spcPct val="0"/>
        </a:spcBef>
        <a:spcAft>
          <a:spcPct val="0"/>
        </a:spcAft>
        <a:defRPr sz="2500" b="1" kern="1200" cap="all">
          <a:solidFill>
            <a:srgbClr val="404040"/>
          </a:solidFill>
          <a:latin typeface="Arial Black" charset="0"/>
          <a:ea typeface="MS PGothic" panose="020B0600070205080204" pitchFamily="34" charset="-128"/>
          <a:cs typeface="Arial Black" charset="0"/>
        </a:defRPr>
      </a:lvl1pPr>
      <a:lvl2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2pPr>
      <a:lvl3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3pPr>
      <a:lvl4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4pPr>
      <a:lvl5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5pPr>
      <a:lvl6pPr marL="4572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9pPr>
    </p:titleStyle>
    <p:bodyStyle>
      <a:lvl1pPr marL="177800" indent="-177800" algn="l" defTabSz="457200" rtl="0" eaLnBrk="0" fontAlgn="base" hangingPunct="0">
        <a:spcBef>
          <a:spcPct val="20000"/>
        </a:spcBef>
        <a:spcAft>
          <a:spcPct val="0"/>
        </a:spcAft>
        <a:buClr>
          <a:srgbClr val="43A5C1"/>
        </a:buClr>
        <a:buSzPct val="100000"/>
        <a:buFont typeface="Arial" panose="020B0604020202020204" pitchFamily="34" charset="0"/>
        <a:buChar char="■"/>
        <a:defRPr kern="1200">
          <a:solidFill>
            <a:srgbClr val="43A5C1"/>
          </a:solidFill>
          <a:latin typeface="Arial" charset="0"/>
          <a:ea typeface="MS PGothic" panose="020B0600070205080204" pitchFamily="34" charset="-128"/>
          <a:cs typeface="Arial" charset="0"/>
        </a:defRPr>
      </a:lvl1pPr>
      <a:lvl2pPr marL="627063" indent="-169863" algn="l" defTabSz="457200" rtl="0" eaLnBrk="0" fontAlgn="base" hangingPunct="0">
        <a:spcBef>
          <a:spcPct val="20000"/>
        </a:spcBef>
        <a:spcAft>
          <a:spcPct val="0"/>
        </a:spcAft>
        <a:buClr>
          <a:srgbClr val="43A5C1"/>
        </a:buClr>
        <a:buFont typeface="Arial Italic" pitchFamily="2" charset="0"/>
        <a:buChar char="■"/>
        <a:defRPr sz="1300" kern="1200">
          <a:solidFill>
            <a:schemeClr val="tx1"/>
          </a:solidFill>
          <a:latin typeface="Arial" charset="0"/>
          <a:ea typeface="Arial" charset="0"/>
          <a:cs typeface="Arial" charset="0"/>
        </a:defRPr>
      </a:lvl2pPr>
      <a:lvl3pPr marL="627063" indent="287338" algn="l" defTabSz="457200" rtl="0" eaLnBrk="0" fontAlgn="base" hangingPunct="0">
        <a:spcBef>
          <a:spcPct val="20000"/>
        </a:spcBef>
        <a:spcAft>
          <a:spcPct val="0"/>
        </a:spcAft>
        <a:buClr>
          <a:srgbClr val="43A5C1"/>
        </a:buClr>
        <a:buFont typeface="Arial" panose="020B0604020202020204" pitchFamily="34" charset="0"/>
        <a:defRPr sz="1300" kern="1200">
          <a:solidFill>
            <a:schemeClr val="tx1"/>
          </a:solidFill>
          <a:latin typeface="Arial" charset="0"/>
          <a:ea typeface="Arial" charset="0"/>
          <a:cs typeface="Arial" charset="0"/>
        </a:defRPr>
      </a:lvl3pPr>
      <a:lvl4pPr marL="627063" indent="177800" algn="l" defTabSz="457200" rtl="0" eaLnBrk="0" fontAlgn="base" hangingPunct="0">
        <a:spcBef>
          <a:spcPct val="20000"/>
        </a:spcBef>
        <a:spcAft>
          <a:spcPct val="0"/>
        </a:spcAft>
        <a:buClr>
          <a:srgbClr val="43A5C1"/>
        </a:buClr>
        <a:buFont typeface="Arial" panose="020B0604020202020204" pitchFamily="34" charset="0"/>
        <a:buChar char="–"/>
        <a:defRPr sz="1100" kern="1200">
          <a:solidFill>
            <a:schemeClr val="tx1"/>
          </a:solidFill>
          <a:latin typeface="Arial" charset="0"/>
          <a:ea typeface="Arial" charset="0"/>
          <a:cs typeface="Arial" charset="0"/>
        </a:defRPr>
      </a:lvl4pPr>
      <a:lvl5pPr marL="806450" indent="1022350" algn="l" defTabSz="457200" rtl="0" eaLnBrk="0" fontAlgn="base" hangingPunct="0">
        <a:spcBef>
          <a:spcPct val="20000"/>
        </a:spcBef>
        <a:spcAft>
          <a:spcPct val="0"/>
        </a:spcAft>
        <a:buClr>
          <a:srgbClr val="43A5C1"/>
        </a:buClr>
        <a:buFont typeface="Arial" panose="020B0604020202020204" pitchFamily="34" charset="0"/>
        <a:defRPr sz="11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4369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hdr="0" ftr="0"/>
  <p:txStyles>
    <p:titleStyle>
      <a:lvl1pPr algn="l" defTabSz="457200" rtl="0" eaLnBrk="0" fontAlgn="base" hangingPunct="0">
        <a:spcBef>
          <a:spcPct val="0"/>
        </a:spcBef>
        <a:spcAft>
          <a:spcPct val="0"/>
        </a:spcAft>
        <a:defRPr sz="2500" b="1" kern="1200" cap="all">
          <a:solidFill>
            <a:srgbClr val="404040"/>
          </a:solidFill>
          <a:latin typeface="Arial Black" charset="0"/>
          <a:ea typeface="MS PGothic" panose="020B0600070205080204" pitchFamily="34" charset="-128"/>
          <a:cs typeface="Arial Black" charset="0"/>
        </a:defRPr>
      </a:lvl1pPr>
      <a:lvl2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2pPr>
      <a:lvl3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3pPr>
      <a:lvl4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4pPr>
      <a:lvl5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5pPr>
      <a:lvl6pPr marL="4572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9pPr>
    </p:titleStyle>
    <p:bodyStyle>
      <a:lvl1pPr marL="177800" indent="-177800" algn="l" defTabSz="457200" rtl="0" eaLnBrk="0" fontAlgn="base" hangingPunct="0">
        <a:spcBef>
          <a:spcPct val="20000"/>
        </a:spcBef>
        <a:spcAft>
          <a:spcPct val="0"/>
        </a:spcAft>
        <a:buClr>
          <a:srgbClr val="43A5C1"/>
        </a:buClr>
        <a:buSzPct val="100000"/>
        <a:buFont typeface="Arial" panose="020B0604020202020204" pitchFamily="34" charset="0"/>
        <a:buChar char="■"/>
        <a:defRPr kern="1200">
          <a:solidFill>
            <a:srgbClr val="43A5C1"/>
          </a:solidFill>
          <a:latin typeface="Arial" charset="0"/>
          <a:ea typeface="MS PGothic" panose="020B0600070205080204" pitchFamily="34" charset="-128"/>
          <a:cs typeface="Arial" charset="0"/>
        </a:defRPr>
      </a:lvl1pPr>
      <a:lvl2pPr marL="627063" indent="-169863" algn="l" defTabSz="457200" rtl="0" eaLnBrk="0" fontAlgn="base" hangingPunct="0">
        <a:spcBef>
          <a:spcPct val="20000"/>
        </a:spcBef>
        <a:spcAft>
          <a:spcPct val="0"/>
        </a:spcAft>
        <a:buClr>
          <a:srgbClr val="43A5C1"/>
        </a:buClr>
        <a:buFont typeface="Arial Italic" pitchFamily="2" charset="0"/>
        <a:buChar char="■"/>
        <a:defRPr sz="1300" kern="1200">
          <a:solidFill>
            <a:schemeClr val="tx1"/>
          </a:solidFill>
          <a:latin typeface="Arial" charset="0"/>
          <a:ea typeface="Arial" charset="0"/>
          <a:cs typeface="Arial" charset="0"/>
        </a:defRPr>
      </a:lvl2pPr>
      <a:lvl3pPr marL="627063" indent="287338" algn="l" defTabSz="457200" rtl="0" eaLnBrk="0" fontAlgn="base" hangingPunct="0">
        <a:spcBef>
          <a:spcPct val="20000"/>
        </a:spcBef>
        <a:spcAft>
          <a:spcPct val="0"/>
        </a:spcAft>
        <a:buClr>
          <a:srgbClr val="43A5C1"/>
        </a:buClr>
        <a:buFont typeface="Arial" panose="020B0604020202020204" pitchFamily="34" charset="0"/>
        <a:defRPr sz="1300" kern="1200">
          <a:solidFill>
            <a:schemeClr val="tx1"/>
          </a:solidFill>
          <a:latin typeface="Arial" charset="0"/>
          <a:ea typeface="Arial" charset="0"/>
          <a:cs typeface="Arial" charset="0"/>
        </a:defRPr>
      </a:lvl3pPr>
      <a:lvl4pPr marL="627063" indent="177800" algn="l" defTabSz="457200" rtl="0" eaLnBrk="0" fontAlgn="base" hangingPunct="0">
        <a:spcBef>
          <a:spcPct val="20000"/>
        </a:spcBef>
        <a:spcAft>
          <a:spcPct val="0"/>
        </a:spcAft>
        <a:buClr>
          <a:srgbClr val="43A5C1"/>
        </a:buClr>
        <a:buFont typeface="Arial" panose="020B0604020202020204" pitchFamily="34" charset="0"/>
        <a:buChar char="–"/>
        <a:defRPr sz="1100" kern="1200">
          <a:solidFill>
            <a:schemeClr val="tx1"/>
          </a:solidFill>
          <a:latin typeface="Arial" charset="0"/>
          <a:ea typeface="Arial" charset="0"/>
          <a:cs typeface="Arial" charset="0"/>
        </a:defRPr>
      </a:lvl4pPr>
      <a:lvl5pPr marL="806450" indent="1022350" algn="l" defTabSz="457200" rtl="0" eaLnBrk="0" fontAlgn="base" hangingPunct="0">
        <a:spcBef>
          <a:spcPct val="20000"/>
        </a:spcBef>
        <a:spcAft>
          <a:spcPct val="0"/>
        </a:spcAft>
        <a:buClr>
          <a:srgbClr val="43A5C1"/>
        </a:buClr>
        <a:buFont typeface="Arial" panose="020B0604020202020204" pitchFamily="34" charset="0"/>
        <a:defRPr sz="11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4863" y="182563"/>
            <a:ext cx="7881937" cy="1287462"/>
          </a:xfrm>
          <a:prstGeom prst="rect">
            <a:avLst/>
          </a:prstGeom>
        </p:spPr>
        <p:txBody>
          <a:bodyPr vert="horz" lIns="91440" tIns="45720" rIns="91440" bIns="45720" rtlCol="0" anchor="ctr">
            <a:normAutofit/>
          </a:bodyPr>
          <a:lstStyle/>
          <a:p>
            <a:r>
              <a:rPr lang="fr-FR" dirty="0"/>
              <a:t>Cliquez et modifiez le titre</a:t>
            </a:r>
          </a:p>
        </p:txBody>
      </p:sp>
      <p:sp>
        <p:nvSpPr>
          <p:cNvPr id="1027" name="Espace réservé du texte 2"/>
          <p:cNvSpPr>
            <a:spLocks noGrp="1"/>
          </p:cNvSpPr>
          <p:nvPr>
            <p:ph type="body" idx="1"/>
          </p:nvPr>
        </p:nvSpPr>
        <p:spPr bwMode="auto">
          <a:xfrm>
            <a:off x="804863" y="1476375"/>
            <a:ext cx="78819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 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6" name="Espace réservé du numéro de diapositive 5"/>
          <p:cNvSpPr>
            <a:spLocks noGrp="1"/>
          </p:cNvSpPr>
          <p:nvPr>
            <p:ph type="sldNum" sz="quarter" idx="4"/>
          </p:nvPr>
        </p:nvSpPr>
        <p:spPr>
          <a:xfrm>
            <a:off x="8150225" y="6391275"/>
            <a:ext cx="4508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1">
                <a:solidFill>
                  <a:srgbClr val="404040"/>
                </a:solidFill>
                <a:latin typeface="Arial" panose="020B0604020202020204" pitchFamily="34" charset="0"/>
                <a:cs typeface="Arial" panose="020B0604020202020204" pitchFamily="34" charset="0"/>
              </a:defRPr>
            </a:lvl1pPr>
          </a:lstStyle>
          <a:p>
            <a:pPr fontAlgn="base">
              <a:spcBef>
                <a:spcPct val="0"/>
              </a:spcBef>
              <a:spcAft>
                <a:spcPct val="0"/>
              </a:spcAft>
            </a:pPr>
            <a:fld id="{B73B3D15-1C02-472C-9005-FBC2A2645129}" type="slidenum">
              <a:rPr lang="fr-FR" altLang="fr-FR">
                <a:ea typeface="MS PGothic" panose="020B0600070205080204" pitchFamily="34" charset="-128"/>
              </a:rPr>
              <a:pPr fontAlgn="base">
                <a:spcBef>
                  <a:spcPct val="0"/>
                </a:spcBef>
                <a:spcAft>
                  <a:spcPct val="0"/>
                </a:spcAft>
              </a:pPr>
              <a:t>‹N°›</a:t>
            </a:fld>
            <a:endParaRPr lang="fr-FR" altLang="fr-FR">
              <a:ea typeface="MS PGothic" panose="020B0600070205080204" pitchFamily="34" charset="-128"/>
            </a:endParaRPr>
          </a:p>
        </p:txBody>
      </p:sp>
    </p:spTree>
    <p:extLst>
      <p:ext uri="{BB962C8B-B14F-4D97-AF65-F5344CB8AC3E}">
        <p14:creationId xmlns:p14="http://schemas.microsoft.com/office/powerpoint/2010/main" val="28441119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ftr="0"/>
  <p:txStyles>
    <p:titleStyle>
      <a:lvl1pPr algn="l" defTabSz="457200" rtl="0" eaLnBrk="0" fontAlgn="base" hangingPunct="0">
        <a:spcBef>
          <a:spcPct val="0"/>
        </a:spcBef>
        <a:spcAft>
          <a:spcPct val="0"/>
        </a:spcAft>
        <a:defRPr sz="2500" b="1" kern="1200" cap="all">
          <a:solidFill>
            <a:srgbClr val="404040"/>
          </a:solidFill>
          <a:latin typeface="Arial Black" charset="0"/>
          <a:ea typeface="MS PGothic" panose="020B0600070205080204" pitchFamily="34" charset="-128"/>
          <a:cs typeface="Arial Black" charset="0"/>
        </a:defRPr>
      </a:lvl1pPr>
      <a:lvl2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2pPr>
      <a:lvl3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3pPr>
      <a:lvl4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4pPr>
      <a:lvl5pPr algn="l" defTabSz="457200" rtl="0" eaLnBrk="0" fontAlgn="base" hangingPunct="0">
        <a:spcBef>
          <a:spcPct val="0"/>
        </a:spcBef>
        <a:spcAft>
          <a:spcPct val="0"/>
        </a:spcAft>
        <a:defRPr sz="2500" b="1">
          <a:solidFill>
            <a:srgbClr val="404040"/>
          </a:solidFill>
          <a:latin typeface="Arial Black" pitchFamily="34" charset="0"/>
          <a:ea typeface="MS PGothic" panose="020B0600070205080204" pitchFamily="34" charset="-128"/>
          <a:cs typeface="Arial Black" pitchFamily="34" charset="0"/>
        </a:defRPr>
      </a:lvl5pPr>
      <a:lvl6pPr marL="4572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2500" b="1">
          <a:solidFill>
            <a:srgbClr val="404040"/>
          </a:solidFill>
          <a:latin typeface="Arial Black" pitchFamily="34" charset="0"/>
          <a:ea typeface="Arial Black" pitchFamily="34" charset="0"/>
          <a:cs typeface="Arial Black" pitchFamily="34" charset="0"/>
        </a:defRPr>
      </a:lvl9pPr>
    </p:titleStyle>
    <p:bodyStyle>
      <a:lvl1pPr marL="177800" indent="-177800" algn="l" defTabSz="457200" rtl="0" eaLnBrk="0" fontAlgn="base" hangingPunct="0">
        <a:spcBef>
          <a:spcPct val="20000"/>
        </a:spcBef>
        <a:spcAft>
          <a:spcPct val="0"/>
        </a:spcAft>
        <a:buClr>
          <a:srgbClr val="43A5C1"/>
        </a:buClr>
        <a:buSzPct val="100000"/>
        <a:buFont typeface="Arial" panose="020B0604020202020204" pitchFamily="34" charset="0"/>
        <a:buChar char="■"/>
        <a:defRPr kern="1200">
          <a:solidFill>
            <a:srgbClr val="43A5C1"/>
          </a:solidFill>
          <a:latin typeface="Arial" charset="0"/>
          <a:ea typeface="MS PGothic" panose="020B0600070205080204" pitchFamily="34" charset="-128"/>
          <a:cs typeface="Arial" charset="0"/>
        </a:defRPr>
      </a:lvl1pPr>
      <a:lvl2pPr marL="627063" indent="-169863" algn="l" defTabSz="457200" rtl="0" eaLnBrk="0" fontAlgn="base" hangingPunct="0">
        <a:spcBef>
          <a:spcPct val="20000"/>
        </a:spcBef>
        <a:spcAft>
          <a:spcPct val="0"/>
        </a:spcAft>
        <a:buClr>
          <a:srgbClr val="43A5C1"/>
        </a:buClr>
        <a:buFont typeface="Arial Italic" pitchFamily="2" charset="0"/>
        <a:buChar char="■"/>
        <a:defRPr sz="1300" kern="1200">
          <a:solidFill>
            <a:schemeClr val="tx1"/>
          </a:solidFill>
          <a:latin typeface="Arial" charset="0"/>
          <a:ea typeface="Arial" charset="0"/>
          <a:cs typeface="Arial" charset="0"/>
        </a:defRPr>
      </a:lvl2pPr>
      <a:lvl3pPr marL="627063" indent="287338" algn="l" defTabSz="457200" rtl="0" eaLnBrk="0" fontAlgn="base" hangingPunct="0">
        <a:spcBef>
          <a:spcPct val="20000"/>
        </a:spcBef>
        <a:spcAft>
          <a:spcPct val="0"/>
        </a:spcAft>
        <a:buClr>
          <a:srgbClr val="43A5C1"/>
        </a:buClr>
        <a:buFont typeface="Arial" panose="020B0604020202020204" pitchFamily="34" charset="0"/>
        <a:defRPr sz="1300" kern="1200">
          <a:solidFill>
            <a:schemeClr val="tx1"/>
          </a:solidFill>
          <a:latin typeface="Arial" charset="0"/>
          <a:ea typeface="Arial" charset="0"/>
          <a:cs typeface="Arial" charset="0"/>
        </a:defRPr>
      </a:lvl3pPr>
      <a:lvl4pPr marL="627063" indent="177800" algn="l" defTabSz="457200" rtl="0" eaLnBrk="0" fontAlgn="base" hangingPunct="0">
        <a:spcBef>
          <a:spcPct val="20000"/>
        </a:spcBef>
        <a:spcAft>
          <a:spcPct val="0"/>
        </a:spcAft>
        <a:buClr>
          <a:srgbClr val="43A5C1"/>
        </a:buClr>
        <a:buFont typeface="Arial" panose="020B0604020202020204" pitchFamily="34" charset="0"/>
        <a:buChar char="–"/>
        <a:defRPr sz="1100" kern="1200">
          <a:solidFill>
            <a:schemeClr val="tx1"/>
          </a:solidFill>
          <a:latin typeface="Arial" charset="0"/>
          <a:ea typeface="Arial" charset="0"/>
          <a:cs typeface="Arial" charset="0"/>
        </a:defRPr>
      </a:lvl4pPr>
      <a:lvl5pPr marL="806450" indent="1022350" algn="l" defTabSz="457200" rtl="0" eaLnBrk="0" fontAlgn="base" hangingPunct="0">
        <a:spcBef>
          <a:spcPct val="20000"/>
        </a:spcBef>
        <a:spcAft>
          <a:spcPct val="0"/>
        </a:spcAft>
        <a:buClr>
          <a:srgbClr val="43A5C1"/>
        </a:buClr>
        <a:buFont typeface="Arial" panose="020B0604020202020204" pitchFamily="34" charset="0"/>
        <a:defRPr sz="11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sp>
        <p:nvSpPr>
          <p:cNvPr id="14" name="Espace réservé du pied de page 4"/>
          <p:cNvSpPr txBox="1">
            <a:spLocks/>
          </p:cNvSpPr>
          <p:nvPr userDrawn="1"/>
        </p:nvSpPr>
        <p:spPr>
          <a:xfrm>
            <a:off x="2369032" y="6146185"/>
            <a:ext cx="3544088"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320"/>
              </a:lnSpc>
            </a:pPr>
            <a:endParaRPr lang="fr-FR" sz="900" dirty="0">
              <a:solidFill>
                <a:prstClr val="black">
                  <a:lumMod val="75000"/>
                  <a:lumOff val="25000"/>
                </a:prstClr>
              </a:solidFill>
              <a:latin typeface="Arial" charset="0"/>
              <a:ea typeface="Arial" charset="0"/>
              <a:cs typeface="Arial" charset="0"/>
            </a:endParaRPr>
          </a:p>
          <a:p>
            <a:pPr>
              <a:lnSpc>
                <a:spcPts val="1320"/>
              </a:lnSpc>
            </a:pPr>
            <a:r>
              <a:rPr lang="fr-FR" sz="900" b="0" i="0" dirty="0" smtClean="0">
                <a:solidFill>
                  <a:schemeClr val="tx1">
                    <a:lumMod val="75000"/>
                    <a:lumOff val="25000"/>
                  </a:schemeClr>
                </a:solidFill>
                <a:latin typeface="Arial" charset="0"/>
                <a:ea typeface="Arial" charset="0"/>
                <a:cs typeface="Arial" charset="0"/>
              </a:rPr>
              <a:t>FAMILLE</a:t>
            </a:r>
            <a:r>
              <a:rPr lang="fr-FR" sz="900" b="0" i="0" baseline="0" dirty="0" smtClean="0">
                <a:solidFill>
                  <a:schemeClr val="tx1">
                    <a:lumMod val="75000"/>
                    <a:lumOff val="25000"/>
                  </a:schemeClr>
                </a:solidFill>
                <a:latin typeface="Arial" charset="0"/>
                <a:ea typeface="Arial" charset="0"/>
                <a:cs typeface="Arial" charset="0"/>
              </a:rPr>
              <a:t> DES MÉTIERS DE LA CONSTRUCTION DURABLE DU BÂTIMENT ET DES TRAVAUX PUBLICS </a:t>
            </a:r>
            <a:endParaRPr lang="fr-FR" sz="900" b="0" i="0" dirty="0">
              <a:solidFill>
                <a:schemeClr val="tx1">
                  <a:lumMod val="75000"/>
                  <a:lumOff val="25000"/>
                </a:schemeClr>
              </a:solidFill>
              <a:latin typeface="Arial" charset="0"/>
              <a:ea typeface="Arial" charset="0"/>
              <a:cs typeface="Arial" charset="0"/>
            </a:endParaRPr>
          </a:p>
        </p:txBody>
      </p:sp>
      <p:pic>
        <p:nvPicPr>
          <p:cNvPr id="11" name="Imag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pic>
        <p:nvPicPr>
          <p:cNvPr id="9" name="Image 8">
            <a:extLst>
              <a:ext uri="{FF2B5EF4-FFF2-40B4-BE49-F238E27FC236}">
                <a16:creationId xmlns:a16="http://schemas.microsoft.com/office/drawing/2014/main" xmlns="" id="{19F21F5D-F93F-7E43-AC00-B854D2AC55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4648"/>
            <a:ext cx="1231891" cy="376623"/>
          </a:xfrm>
          <a:prstGeom prst="rect">
            <a:avLst/>
          </a:prstGeom>
        </p:spPr>
      </p:pic>
    </p:spTree>
    <p:extLst>
      <p:ext uri="{BB962C8B-B14F-4D97-AF65-F5344CB8AC3E}">
        <p14:creationId xmlns:p14="http://schemas.microsoft.com/office/powerpoint/2010/main" val="2358590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00A6BE"/>
        </a:buClr>
        <a:buSzPct val="114000"/>
        <a:buFont typeface="Wingdings" charset="2"/>
        <a:buChar char="§"/>
        <a:defRPr sz="1800" b="1" i="0" kern="1200">
          <a:solidFill>
            <a:srgbClr val="00A6BE"/>
          </a:solidFill>
          <a:latin typeface="Arial" charset="0"/>
          <a:ea typeface="Arial" charset="0"/>
          <a:cs typeface="Arial" charset="0"/>
        </a:defRPr>
      </a:lvl1pPr>
      <a:lvl2pPr marL="627063" indent="-169863" algn="l" defTabSz="457200" rtl="0" eaLnBrk="1" latinLnBrk="0" hangingPunct="1">
        <a:spcBef>
          <a:spcPct val="20000"/>
        </a:spcBef>
        <a:buClr>
          <a:srgbClr val="00A6BE"/>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00A6BE"/>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notesSlide" Target="../notesSlides/notesSlide11.xml"/><Relationship Id="rId7" Type="http://schemas.openxmlformats.org/officeDocument/2006/relationships/image" Target="../media/image28.png"/><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hyperlink" Target="https://magistere.education.fr/dgesco/course/view.php?id=1519" TargetMode="External"/><Relationship Id="rId2" Type="http://schemas.openxmlformats.org/officeDocument/2006/relationships/hyperlink" Target="https://magistere.education.fr/dgesco/"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1069" y="2279747"/>
            <a:ext cx="5590311" cy="2006323"/>
          </a:xfrm>
        </p:spPr>
        <p:txBody>
          <a:bodyPr>
            <a:normAutofit fontScale="90000"/>
          </a:bodyPr>
          <a:lstStyle/>
          <a:p>
            <a:r>
              <a:rPr lang="fr-FR" dirty="0"/>
              <a:t>Seconde de la famille des métiers de la construction durable du bâtiment et des travaux publics </a:t>
            </a:r>
          </a:p>
        </p:txBody>
      </p:sp>
      <p:sp>
        <p:nvSpPr>
          <p:cNvPr id="5" name="Espace réservé du numéro de diapositive 4"/>
          <p:cNvSpPr>
            <a:spLocks noGrp="1"/>
          </p:cNvSpPr>
          <p:nvPr>
            <p:ph type="sldNum" sz="quarter" idx="12"/>
          </p:nvPr>
        </p:nvSpPr>
        <p:spPr/>
        <p:txBody>
          <a:bodyPr/>
          <a:lstStyle/>
          <a:p>
            <a:fld id="{C6B7B3CB-E3BA-F74C-AB76-86EFC5843CD6}" type="slidenum">
              <a:rPr lang="fr-FR" smtClean="0"/>
              <a:pPr/>
              <a:t>1</a:t>
            </a:fld>
            <a:endParaRPr lang="fr-FR" dirty="0"/>
          </a:p>
        </p:txBody>
      </p:sp>
      <p:sp>
        <p:nvSpPr>
          <p:cNvPr id="6" name="Espace réservé du texte 5"/>
          <p:cNvSpPr>
            <a:spLocks noGrp="1"/>
          </p:cNvSpPr>
          <p:nvPr>
            <p:ph type="body" sz="quarter" idx="13"/>
          </p:nvPr>
        </p:nvSpPr>
        <p:spPr>
          <a:xfrm>
            <a:off x="3107055" y="4241260"/>
            <a:ext cx="5338302" cy="1604736"/>
          </a:xfrm>
        </p:spPr>
        <p:txBody>
          <a:bodyPr>
            <a:normAutofit fontScale="62500" lnSpcReduction="20000"/>
          </a:bodyPr>
          <a:lstStyle/>
          <a:p>
            <a:r>
              <a:rPr lang="fr-FR" dirty="0"/>
              <a:t/>
            </a:r>
            <a:br>
              <a:rPr lang="fr-FR" dirty="0"/>
            </a:br>
            <a:endParaRPr lang="fr-FR" dirty="0"/>
          </a:p>
          <a:p>
            <a:pPr algn="r"/>
            <a:r>
              <a:rPr lang="fr-FR" dirty="0"/>
              <a:t>Jean Michel SCHMITT, </a:t>
            </a:r>
            <a:r>
              <a:rPr lang="fr-FR" dirty="0" smtClean="0"/>
              <a:t>IGEN</a:t>
            </a:r>
          </a:p>
          <a:p>
            <a:pPr algn="r"/>
            <a:endParaRPr lang="fr-FR" dirty="0"/>
          </a:p>
          <a:p>
            <a:pPr algn="r"/>
            <a:r>
              <a:rPr lang="fr-FR" dirty="0"/>
              <a:t>Landry BOURGUIGNON, IA-IPR STI</a:t>
            </a:r>
          </a:p>
          <a:p>
            <a:pPr algn="r"/>
            <a:r>
              <a:rPr lang="fr-FR" dirty="0" smtClean="0"/>
              <a:t>Sophia CZERNIC, </a:t>
            </a:r>
            <a:r>
              <a:rPr lang="fr-FR" dirty="0"/>
              <a:t>IEN ET/STI</a:t>
            </a:r>
          </a:p>
          <a:p>
            <a:pPr algn="r"/>
            <a:r>
              <a:rPr lang="fr-FR" dirty="0" smtClean="0"/>
              <a:t>Hubert GLAD, </a:t>
            </a:r>
            <a:r>
              <a:rPr lang="fr-FR" dirty="0"/>
              <a:t>IEN </a:t>
            </a:r>
            <a:r>
              <a:rPr lang="fr-FR" dirty="0" smtClean="0"/>
              <a:t>ET/STI</a:t>
            </a:r>
          </a:p>
          <a:p>
            <a:pPr algn="r"/>
            <a:r>
              <a:rPr lang="fr-FR" dirty="0" smtClean="0"/>
              <a:t>Didier MAGNIER, </a:t>
            </a:r>
            <a:r>
              <a:rPr lang="fr-FR" dirty="0"/>
              <a:t>IA-IPR STI</a:t>
            </a:r>
            <a:r>
              <a:rPr lang="fr-FR" dirty="0" smtClean="0"/>
              <a:t>   </a:t>
            </a:r>
            <a:endParaRPr lang="fr-FR" dirty="0"/>
          </a:p>
          <a:p>
            <a:pPr algn="r"/>
            <a:r>
              <a:rPr lang="fr-FR" dirty="0" smtClean="0"/>
              <a:t>Eric VANNIER, IEN ET/STI</a:t>
            </a:r>
          </a:p>
          <a:p>
            <a:pPr algn="r"/>
            <a:endParaRPr lang="fr-FR" dirty="0"/>
          </a:p>
          <a:p>
            <a:pPr algn="r"/>
            <a:r>
              <a:rPr lang="fr-FR" dirty="0" smtClean="0"/>
              <a:t>PNF 29 janvier 2019, lycée Elisa Lemonnier Paris </a:t>
            </a:r>
            <a:endParaRPr lang="fr-FR" dirty="0"/>
          </a:p>
        </p:txBody>
      </p:sp>
    </p:spTree>
    <p:extLst>
      <p:ext uri="{BB962C8B-B14F-4D97-AF65-F5344CB8AC3E}">
        <p14:creationId xmlns:p14="http://schemas.microsoft.com/office/powerpoint/2010/main" val="82645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Prise en compte des enjeux de la famille dans la mise en œuvre des </a:t>
            </a:r>
            <a:r>
              <a:rPr lang="fr-FR" b="0" dirty="0"/>
              <a:t>ressources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10</a:t>
            </a:fld>
            <a:endParaRPr lang="fr-FR" dirty="0"/>
          </a:p>
        </p:txBody>
      </p:sp>
      <p:sp>
        <p:nvSpPr>
          <p:cNvPr id="6" name="Espace réservé du texte 5"/>
          <p:cNvSpPr>
            <a:spLocks noGrp="1"/>
          </p:cNvSpPr>
          <p:nvPr>
            <p:ph type="body" sz="quarter" idx="13"/>
          </p:nvPr>
        </p:nvSpPr>
        <p:spPr>
          <a:xfrm>
            <a:off x="804863" y="1804863"/>
            <a:ext cx="7881937" cy="4265208"/>
          </a:xfrm>
        </p:spPr>
        <p:txBody>
          <a:bodyPr/>
          <a:lstStyle/>
          <a:p>
            <a:pPr algn="just"/>
            <a:r>
              <a:rPr lang="fr-FR" dirty="0">
                <a:solidFill>
                  <a:schemeClr val="tx1"/>
                </a:solidFill>
                <a:latin typeface="Arial" panose="020B0604020202020204" pitchFamily="34" charset="0"/>
                <a:ea typeface="MS Mincho" panose="02020609040205080304" pitchFamily="49" charset="-128"/>
                <a:cs typeface="Arial" panose="020B0604020202020204" pitchFamily="34" charset="0"/>
              </a:rPr>
              <a:t>L’accent est mis sur les (nouvelles) valeurs à intégrer dans les formations : </a:t>
            </a:r>
            <a:r>
              <a:rPr lang="fr-FR" dirty="0">
                <a:solidFill>
                  <a:schemeClr val="tx1"/>
                </a:solidFill>
                <a:latin typeface="Arial" panose="020B0604020202020204" pitchFamily="34" charset="0"/>
                <a:cs typeface="Arial" panose="020B0604020202020204" pitchFamily="34" charset="0"/>
              </a:rPr>
              <a:t>travailler au sein d’une équipe, rechercher et analyser des informations, communiquer et entreprendre, décloisonner « horizontalement et verticalement » les métiers </a:t>
            </a:r>
            <a:r>
              <a:rPr lang="fr-FR" dirty="0">
                <a:solidFill>
                  <a:schemeClr val="tx1"/>
                </a:solidFill>
                <a:latin typeface="Arial" panose="020B0604020202020204" pitchFamily="34" charset="0"/>
                <a:ea typeface="MS Mincho" panose="02020609040205080304" pitchFamily="49" charset="-128"/>
                <a:cs typeface="Arial" panose="020B0604020202020204" pitchFamily="34" charset="0"/>
              </a:rPr>
              <a:t>au sens de la transition numérique.</a:t>
            </a:r>
          </a:p>
          <a:p>
            <a:pPr algn="just"/>
            <a:endParaRPr lang="fr-FR" dirty="0">
              <a:solidFill>
                <a:schemeClr val="tx1"/>
              </a:solidFill>
              <a:ea typeface="MS Mincho" panose="02020609040205080304" pitchFamily="49" charset="-128"/>
              <a:cs typeface="Times New Roman" panose="02020603050405020304" pitchFamily="18" charset="0"/>
            </a:endParaRPr>
          </a:p>
          <a:p>
            <a:pPr algn="just"/>
            <a:r>
              <a:rPr lang="fr-FR" dirty="0">
                <a:solidFill>
                  <a:schemeClr val="tx1"/>
                </a:solidFill>
                <a:ea typeface="MS Mincho" panose="02020609040205080304" pitchFamily="49" charset="-128"/>
                <a:cs typeface="Times New Roman" panose="02020603050405020304" pitchFamily="18" charset="0"/>
              </a:rPr>
              <a:t>L’intervention de chaque corps d’état est prise en compte. La </a:t>
            </a:r>
            <a:r>
              <a:rPr lang="fr-FR" dirty="0" err="1">
                <a:solidFill>
                  <a:schemeClr val="tx1"/>
                </a:solidFill>
                <a:ea typeface="MS Mincho" panose="02020609040205080304" pitchFamily="49" charset="-128"/>
                <a:cs typeface="Times New Roman" panose="02020603050405020304" pitchFamily="18" charset="0"/>
              </a:rPr>
              <a:t>co</a:t>
            </a:r>
            <a:r>
              <a:rPr lang="fr-FR" dirty="0">
                <a:solidFill>
                  <a:schemeClr val="tx1"/>
                </a:solidFill>
                <a:ea typeface="MS Mincho" panose="02020609040205080304" pitchFamily="49" charset="-128"/>
                <a:cs typeface="Times New Roman" panose="02020603050405020304" pitchFamily="18" charset="0"/>
              </a:rPr>
              <a:t>-activité a une place importante.</a:t>
            </a:r>
          </a:p>
          <a:p>
            <a:pPr marL="0" indent="0" algn="just">
              <a:buNone/>
            </a:pPr>
            <a:endParaRPr lang="fr-FR" dirty="0" smtClean="0">
              <a:solidFill>
                <a:schemeClr val="tx1"/>
              </a:solidFill>
              <a:latin typeface="Arial" panose="020B0604020202020204" pitchFamily="34" charset="0"/>
              <a:ea typeface="MS Mincho" panose="02020609040205080304" pitchFamily="49" charset="-128"/>
              <a:cs typeface="Arial" panose="020B0604020202020204" pitchFamily="34" charset="0"/>
            </a:endParaRPr>
          </a:p>
          <a:p>
            <a:pPr algn="just"/>
            <a:r>
              <a:rPr lang="fr-FR" dirty="0">
                <a:solidFill>
                  <a:schemeClr val="tx1"/>
                </a:solidFill>
                <a:ea typeface="MS Mincho" panose="02020609040205080304" pitchFamily="49" charset="-128"/>
                <a:cs typeface="Times New Roman" panose="02020603050405020304" pitchFamily="18" charset="0"/>
              </a:rPr>
              <a:t>Des démarches pédagogiques à privilégier (de conduite de projet, d’investigation,  de résolution de problème technique).</a:t>
            </a:r>
          </a:p>
          <a:p>
            <a:pPr algn="just"/>
            <a:endParaRPr lang="fr-FR"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8844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2 exemples de projet de construction</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11</a:t>
            </a:fld>
            <a:endParaRPr lang="fr-FR" dirty="0"/>
          </a:p>
        </p:txBody>
      </p:sp>
      <p:sp>
        <p:nvSpPr>
          <p:cNvPr id="6" name="Espace réservé du texte 5"/>
          <p:cNvSpPr>
            <a:spLocks noGrp="1"/>
          </p:cNvSpPr>
          <p:nvPr>
            <p:ph type="body" sz="quarter" idx="13"/>
          </p:nvPr>
        </p:nvSpPr>
        <p:spPr/>
        <p:txBody>
          <a:bodyPr/>
          <a:lstStyle/>
          <a:p>
            <a:pPr marL="0" indent="0" algn="just">
              <a:buNone/>
            </a:pPr>
            <a:r>
              <a:rPr lang="fr-FR" dirty="0">
                <a:latin typeface="Calibri" panose="020F0502020204030204" pitchFamily="34" charset="0"/>
                <a:ea typeface="MS Mincho" panose="02020609040205080304" pitchFamily="49" charset="-128"/>
                <a:cs typeface="Times New Roman" panose="02020603050405020304" pitchFamily="18" charset="0"/>
              </a:rPr>
              <a:t>				</a:t>
            </a:r>
          </a:p>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746213" y="289627"/>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p:cNvPicPr>
            <a:picLocks noChangeAspect="1"/>
          </p:cNvPicPr>
          <p:nvPr/>
        </p:nvPicPr>
        <p:blipFill>
          <a:blip r:embed="rId3"/>
          <a:stretch>
            <a:fillRect/>
          </a:stretch>
        </p:blipFill>
        <p:spPr>
          <a:xfrm>
            <a:off x="764774" y="2152028"/>
            <a:ext cx="3559097" cy="2639751"/>
          </a:xfrm>
          <a:prstGeom prst="rect">
            <a:avLst/>
          </a:prstGeom>
        </p:spPr>
      </p:pic>
      <p:pic>
        <p:nvPicPr>
          <p:cNvPr id="8" name="Image 7"/>
          <p:cNvPicPr>
            <a:picLocks noChangeAspect="1"/>
          </p:cNvPicPr>
          <p:nvPr/>
        </p:nvPicPr>
        <p:blipFill>
          <a:blip r:embed="rId4"/>
          <a:stretch>
            <a:fillRect/>
          </a:stretch>
        </p:blipFill>
        <p:spPr>
          <a:xfrm>
            <a:off x="4484695" y="2195146"/>
            <a:ext cx="4368448" cy="2657712"/>
          </a:xfrm>
          <a:prstGeom prst="rect">
            <a:avLst/>
          </a:prstGeom>
        </p:spPr>
      </p:pic>
      <p:sp>
        <p:nvSpPr>
          <p:cNvPr id="9" name="ZoneTexte 8"/>
          <p:cNvSpPr txBox="1"/>
          <p:nvPr/>
        </p:nvSpPr>
        <p:spPr>
          <a:xfrm>
            <a:off x="1043059" y="5036092"/>
            <a:ext cx="6883273" cy="923330"/>
          </a:xfrm>
          <a:prstGeom prst="rect">
            <a:avLst/>
          </a:prstGeom>
          <a:noFill/>
        </p:spPr>
        <p:txBody>
          <a:bodyPr wrap="square" rtlCol="0">
            <a:spAutoFit/>
          </a:bodyPr>
          <a:lstStyle/>
          <a:p>
            <a:r>
              <a:rPr lang="fr-FR" dirty="0"/>
              <a:t>Des dossiers techniques complets (pièces écrites et graphiques)</a:t>
            </a:r>
          </a:p>
          <a:p>
            <a:r>
              <a:rPr lang="fr-FR" dirty="0"/>
              <a:t>Des ressources graphiques aux formats </a:t>
            </a:r>
            <a:r>
              <a:rPr lang="fr-FR" dirty="0" err="1"/>
              <a:t>pdf</a:t>
            </a:r>
            <a:r>
              <a:rPr lang="fr-FR" dirty="0"/>
              <a:t>, </a:t>
            </a:r>
            <a:r>
              <a:rPr lang="fr-FR" dirty="0" err="1"/>
              <a:t>rvt</a:t>
            </a:r>
            <a:r>
              <a:rPr lang="fr-FR" dirty="0"/>
              <a:t> et </a:t>
            </a:r>
            <a:r>
              <a:rPr lang="fr-FR" dirty="0" err="1"/>
              <a:t>ifc</a:t>
            </a:r>
            <a:r>
              <a:rPr lang="fr-FR" dirty="0"/>
              <a:t> </a:t>
            </a:r>
          </a:p>
          <a:p>
            <a:pPr marL="285750" indent="-285750">
              <a:buFont typeface="Wingdings" panose="05000000000000000000" pitchFamily="2" charset="2"/>
              <a:buChar char="Ø"/>
            </a:pPr>
            <a:r>
              <a:rPr lang="fr-FR" dirty="0"/>
              <a:t>Utilisables à différents niveaux  de compétences</a:t>
            </a:r>
          </a:p>
        </p:txBody>
      </p:sp>
      <p:sp>
        <p:nvSpPr>
          <p:cNvPr id="14" name="ZoneTexte 13"/>
          <p:cNvSpPr txBox="1"/>
          <p:nvPr/>
        </p:nvSpPr>
        <p:spPr>
          <a:xfrm>
            <a:off x="888860" y="1364149"/>
            <a:ext cx="3310923" cy="830997"/>
          </a:xfrm>
          <a:prstGeom prst="rect">
            <a:avLst/>
          </a:prstGeom>
          <a:noFill/>
        </p:spPr>
        <p:txBody>
          <a:bodyPr wrap="square" rtlCol="0">
            <a:spAutoFit/>
          </a:bodyPr>
          <a:lstStyle/>
          <a:p>
            <a:r>
              <a:rPr lang="fr-FR" sz="1600" dirty="0"/>
              <a:t>Restructuration d’un bâtiment patrimonial en secteur sauvegardé, BEPOS,  100%  autonome en énergie </a:t>
            </a:r>
          </a:p>
        </p:txBody>
      </p:sp>
      <p:sp>
        <p:nvSpPr>
          <p:cNvPr id="15" name="ZoneTexte 14"/>
          <p:cNvSpPr txBox="1"/>
          <p:nvPr/>
        </p:nvSpPr>
        <p:spPr>
          <a:xfrm>
            <a:off x="4535240" y="1364149"/>
            <a:ext cx="3310923" cy="830997"/>
          </a:xfrm>
          <a:prstGeom prst="rect">
            <a:avLst/>
          </a:prstGeom>
          <a:noFill/>
        </p:spPr>
        <p:txBody>
          <a:bodyPr wrap="square" rtlCol="0">
            <a:spAutoFit/>
          </a:bodyPr>
          <a:lstStyle/>
          <a:p>
            <a:r>
              <a:rPr lang="fr-FR" sz="1600" dirty="0"/>
              <a:t>Projet de construction d’un groupe scolaire intégrant les enjeux de la transition énergétique </a:t>
            </a:r>
          </a:p>
        </p:txBody>
      </p:sp>
      <p:pic>
        <p:nvPicPr>
          <p:cNvPr id="16" name="image6.jpg"/>
          <p:cNvPicPr/>
          <p:nvPr/>
        </p:nvPicPr>
        <p:blipFill>
          <a:blip r:embed="rId5"/>
          <a:srcRect/>
          <a:stretch>
            <a:fillRect/>
          </a:stretch>
        </p:blipFill>
        <p:spPr>
          <a:xfrm>
            <a:off x="2614732" y="3625435"/>
            <a:ext cx="1703619" cy="1049890"/>
          </a:xfrm>
          <a:prstGeom prst="rect">
            <a:avLst/>
          </a:prstGeom>
          <a:ln/>
        </p:spPr>
      </p:pic>
      <p:pic>
        <p:nvPicPr>
          <p:cNvPr id="17" name="Image 16"/>
          <p:cNvPicPr/>
          <p:nvPr/>
        </p:nvPicPr>
        <p:blipFill>
          <a:blip r:embed="rId6"/>
          <a:srcRect/>
          <a:stretch>
            <a:fillRect/>
          </a:stretch>
        </p:blipFill>
        <p:spPr bwMode="auto">
          <a:xfrm>
            <a:off x="4944193" y="3625435"/>
            <a:ext cx="2003745" cy="1089818"/>
          </a:xfrm>
          <a:prstGeom prst="rect">
            <a:avLst/>
          </a:prstGeom>
          <a:noFill/>
          <a:ln w="0">
            <a:solidFill>
              <a:schemeClr val="tx1"/>
            </a:solidFill>
            <a:miter lim="800000"/>
            <a:headEnd/>
            <a:tailEnd/>
          </a:ln>
        </p:spPr>
      </p:pic>
    </p:spTree>
    <p:extLst>
      <p:ext uri="{BB962C8B-B14F-4D97-AF65-F5344CB8AC3E}">
        <p14:creationId xmlns:p14="http://schemas.microsoft.com/office/powerpoint/2010/main" val="2005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à coins arrondis 53"/>
          <p:cNvSpPr/>
          <p:nvPr/>
        </p:nvSpPr>
        <p:spPr>
          <a:xfrm>
            <a:off x="1688723" y="1468167"/>
            <a:ext cx="6326587" cy="333954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2"/>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r-FR"/>
          </a:p>
        </p:txBody>
      </p:sp>
      <p:sp>
        <p:nvSpPr>
          <p:cNvPr id="44" name="Ellipse 43"/>
          <p:cNvSpPr/>
          <p:nvPr/>
        </p:nvSpPr>
        <p:spPr>
          <a:xfrm>
            <a:off x="2820236" y="1932394"/>
            <a:ext cx="1230878" cy="98321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b="1"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Projet 1</a:t>
            </a:r>
          </a:p>
        </p:txBody>
      </p:sp>
      <p:sp>
        <p:nvSpPr>
          <p:cNvPr id="45" name="Ellipse 44"/>
          <p:cNvSpPr/>
          <p:nvPr/>
        </p:nvSpPr>
        <p:spPr>
          <a:xfrm>
            <a:off x="2280628" y="2350408"/>
            <a:ext cx="644248" cy="353101"/>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OBM</a:t>
            </a:r>
          </a:p>
        </p:txBody>
      </p:sp>
      <p:sp>
        <p:nvSpPr>
          <p:cNvPr id="46" name="Ellipse 45"/>
          <p:cNvSpPr/>
          <p:nvPr/>
        </p:nvSpPr>
        <p:spPr>
          <a:xfrm>
            <a:off x="3838618" y="2500357"/>
            <a:ext cx="534419" cy="281172"/>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IPB</a:t>
            </a:r>
          </a:p>
        </p:txBody>
      </p:sp>
      <p:sp>
        <p:nvSpPr>
          <p:cNvPr id="47" name="Ellipse 46"/>
          <p:cNvSpPr/>
          <p:nvPr/>
        </p:nvSpPr>
        <p:spPr>
          <a:xfrm>
            <a:off x="3730550" y="1946143"/>
            <a:ext cx="734835" cy="307328"/>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ORGO</a:t>
            </a:r>
          </a:p>
        </p:txBody>
      </p:sp>
      <p:sp>
        <p:nvSpPr>
          <p:cNvPr id="48" name="Ellipse 47"/>
          <p:cNvSpPr/>
          <p:nvPr/>
        </p:nvSpPr>
        <p:spPr>
          <a:xfrm>
            <a:off x="2761086" y="2808565"/>
            <a:ext cx="534419" cy="281172"/>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dirty="0">
                <a:ea typeface="Calibri" panose="020F0502020204030204" pitchFamily="34" charset="0"/>
                <a:cs typeface="Times New Roman" panose="02020603050405020304" pitchFamily="18" charset="0"/>
              </a:rPr>
              <a:t>AFB</a:t>
            </a:r>
          </a:p>
        </p:txBody>
      </p:sp>
      <p:sp>
        <p:nvSpPr>
          <p:cNvPr id="39" name="Ellipse 38"/>
          <p:cNvSpPr/>
          <p:nvPr/>
        </p:nvSpPr>
        <p:spPr>
          <a:xfrm>
            <a:off x="5216958" y="1966166"/>
            <a:ext cx="1276027" cy="965840"/>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dirty="0">
                <a:ea typeface="Calibri" panose="020F0502020204030204" pitchFamily="34" charset="0"/>
                <a:cs typeface="Times New Roman" panose="02020603050405020304" pitchFamily="18" charset="0"/>
              </a:rPr>
              <a:t> </a:t>
            </a:r>
            <a:r>
              <a:rPr lang="fr-FR" sz="825" b="1" dirty="0">
                <a:ea typeface="Calibri" panose="020F0502020204030204" pitchFamily="34" charset="0"/>
                <a:cs typeface="Times New Roman" panose="02020603050405020304" pitchFamily="18" charset="0"/>
              </a:rPr>
              <a:t>Projet 2</a:t>
            </a:r>
          </a:p>
          <a:p>
            <a:pPr algn="ctr">
              <a:lnSpc>
                <a:spcPct val="107000"/>
              </a:lnSpc>
              <a:spcAft>
                <a:spcPts val="600"/>
              </a:spcAft>
            </a:pPr>
            <a:endParaRPr lang="fr-FR" sz="825" dirty="0">
              <a:ea typeface="Calibri" panose="020F0502020204030204" pitchFamily="34" charset="0"/>
              <a:cs typeface="Times New Roman" panose="02020603050405020304" pitchFamily="18" charset="0"/>
            </a:endParaRPr>
          </a:p>
          <a:p>
            <a:pPr algn="ctr">
              <a:lnSpc>
                <a:spcPct val="107000"/>
              </a:lnSpc>
              <a:spcAft>
                <a:spcPts val="600"/>
              </a:spcAft>
            </a:pPr>
            <a:endParaRPr lang="fr-FR" sz="825" dirty="0">
              <a:ea typeface="Calibri" panose="020F0502020204030204" pitchFamily="34" charset="0"/>
              <a:cs typeface="Times New Roman" panose="02020603050405020304" pitchFamily="18" charset="0"/>
            </a:endParaRPr>
          </a:p>
        </p:txBody>
      </p:sp>
      <p:sp>
        <p:nvSpPr>
          <p:cNvPr id="40" name="Ellipse 39"/>
          <p:cNvSpPr/>
          <p:nvPr/>
        </p:nvSpPr>
        <p:spPr>
          <a:xfrm>
            <a:off x="5038773" y="1833502"/>
            <a:ext cx="583055" cy="315877"/>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TP</a:t>
            </a:r>
          </a:p>
        </p:txBody>
      </p:sp>
      <p:sp>
        <p:nvSpPr>
          <p:cNvPr id="41" name="Ellipse 40"/>
          <p:cNvSpPr/>
          <p:nvPr/>
        </p:nvSpPr>
        <p:spPr>
          <a:xfrm>
            <a:off x="4662410" y="2250745"/>
            <a:ext cx="676005" cy="396682"/>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OBM</a:t>
            </a:r>
          </a:p>
        </p:txBody>
      </p:sp>
      <p:sp>
        <p:nvSpPr>
          <p:cNvPr id="42" name="Ellipse 41"/>
          <p:cNvSpPr/>
          <p:nvPr/>
        </p:nvSpPr>
        <p:spPr>
          <a:xfrm>
            <a:off x="6244564" y="2016750"/>
            <a:ext cx="633755" cy="308531"/>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MAV</a:t>
            </a:r>
          </a:p>
        </p:txBody>
      </p:sp>
      <p:sp>
        <p:nvSpPr>
          <p:cNvPr id="43" name="Ellipse 42"/>
          <p:cNvSpPr/>
          <p:nvPr/>
        </p:nvSpPr>
        <p:spPr>
          <a:xfrm>
            <a:off x="5813356" y="2692343"/>
            <a:ext cx="686900" cy="345261"/>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ORGO</a:t>
            </a:r>
          </a:p>
        </p:txBody>
      </p:sp>
      <p:grpSp>
        <p:nvGrpSpPr>
          <p:cNvPr id="23" name="Groupe 22"/>
          <p:cNvGrpSpPr/>
          <p:nvPr/>
        </p:nvGrpSpPr>
        <p:grpSpPr>
          <a:xfrm>
            <a:off x="3642583" y="3584919"/>
            <a:ext cx="2039653" cy="1105784"/>
            <a:chOff x="0" y="0"/>
            <a:chExt cx="2057400" cy="1533525"/>
          </a:xfrm>
        </p:grpSpPr>
        <p:sp>
          <p:nvSpPr>
            <p:cNvPr id="34" name="Ellipse 33"/>
            <p:cNvSpPr/>
            <p:nvPr/>
          </p:nvSpPr>
          <p:spPr>
            <a:xfrm>
              <a:off x="619091" y="295153"/>
              <a:ext cx="1007063" cy="914400"/>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b="1" dirty="0">
                  <a:ea typeface="Calibri" panose="020F0502020204030204" pitchFamily="34" charset="0"/>
                  <a:cs typeface="Times New Roman" panose="02020603050405020304" pitchFamily="18" charset="0"/>
                </a:rPr>
                <a:t>Projet 3</a:t>
              </a:r>
            </a:p>
          </p:txBody>
        </p:sp>
        <p:sp>
          <p:nvSpPr>
            <p:cNvPr id="35" name="Ellipse 34"/>
            <p:cNvSpPr/>
            <p:nvPr/>
          </p:nvSpPr>
          <p:spPr>
            <a:xfrm>
              <a:off x="733425" y="0"/>
              <a:ext cx="657225" cy="40957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dirty="0">
                  <a:ea typeface="Calibri" panose="020F0502020204030204" pitchFamily="34" charset="0"/>
                  <a:cs typeface="Times New Roman" panose="02020603050405020304" pitchFamily="18" charset="0"/>
                </a:rPr>
                <a:t>TP</a:t>
              </a:r>
            </a:p>
          </p:txBody>
        </p:sp>
        <p:sp>
          <p:nvSpPr>
            <p:cNvPr id="36" name="Ellipse 35"/>
            <p:cNvSpPr/>
            <p:nvPr/>
          </p:nvSpPr>
          <p:spPr>
            <a:xfrm>
              <a:off x="0" y="295275"/>
              <a:ext cx="762000" cy="514350"/>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OBM</a:t>
              </a:r>
            </a:p>
          </p:txBody>
        </p:sp>
        <p:sp>
          <p:nvSpPr>
            <p:cNvPr id="37" name="Ellipse 36"/>
            <p:cNvSpPr/>
            <p:nvPr/>
          </p:nvSpPr>
          <p:spPr>
            <a:xfrm>
              <a:off x="1343025" y="323850"/>
              <a:ext cx="714375" cy="400050"/>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MAV</a:t>
              </a:r>
            </a:p>
          </p:txBody>
        </p:sp>
        <p:sp>
          <p:nvSpPr>
            <p:cNvPr id="38" name="Ellipse 37"/>
            <p:cNvSpPr/>
            <p:nvPr/>
          </p:nvSpPr>
          <p:spPr>
            <a:xfrm>
              <a:off x="695325" y="1123950"/>
              <a:ext cx="657225" cy="40957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a:ea typeface="Calibri" panose="020F0502020204030204" pitchFamily="34" charset="0"/>
                  <a:cs typeface="Times New Roman" panose="02020603050405020304" pitchFamily="18" charset="0"/>
                </a:rPr>
                <a:t>AF</a:t>
              </a:r>
            </a:p>
          </p:txBody>
        </p:sp>
      </p:grpSp>
      <p:sp>
        <p:nvSpPr>
          <p:cNvPr id="27" name="Zone de texte 2"/>
          <p:cNvSpPr txBox="1">
            <a:spLocks noChangeArrowheads="1"/>
          </p:cNvSpPr>
          <p:nvPr/>
        </p:nvSpPr>
        <p:spPr bwMode="auto">
          <a:xfrm>
            <a:off x="3741832" y="2885949"/>
            <a:ext cx="1805948" cy="68306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algn="ctr">
              <a:lnSpc>
                <a:spcPct val="107000"/>
              </a:lnSpc>
              <a:spcAft>
                <a:spcPts val="600"/>
              </a:spcAft>
            </a:pPr>
            <a:r>
              <a:rPr lang="fr-FR" sz="900" dirty="0">
                <a:ea typeface="Calibri" panose="020F0502020204030204" pitchFamily="34" charset="0"/>
                <a:cs typeface="Times New Roman" panose="02020603050405020304" pitchFamily="18" charset="0"/>
              </a:rPr>
              <a:t>Activités mobilisant fortement le numérique : MN, RA, RV, …</a:t>
            </a:r>
          </a:p>
        </p:txBody>
      </p:sp>
      <p:sp>
        <p:nvSpPr>
          <p:cNvPr id="51" name="Zone de texte 2"/>
          <p:cNvSpPr txBox="1">
            <a:spLocks noChangeArrowheads="1"/>
          </p:cNvSpPr>
          <p:nvPr/>
        </p:nvSpPr>
        <p:spPr bwMode="auto">
          <a:xfrm>
            <a:off x="7124527" y="2737551"/>
            <a:ext cx="1102913" cy="400390"/>
          </a:xfrm>
          <a:prstGeom prst="rect">
            <a:avLst/>
          </a:prstGeom>
          <a:solidFill>
            <a:srgbClr val="FFC000"/>
          </a:solidFill>
          <a:ln w="9525">
            <a:solidFill>
              <a:srgbClr val="000000"/>
            </a:solidFill>
            <a:miter lim="800000"/>
            <a:headEnd/>
            <a:tailEnd/>
          </a:ln>
        </p:spPr>
        <p:txBody>
          <a:bodyPr rot="0" vert="horz" wrap="square" lIns="68580" tIns="34290" rIns="68580" bIns="34290" anchor="t" anchorCtr="0">
            <a:noAutofit/>
          </a:bodyPr>
          <a:lstStyle/>
          <a:p>
            <a:pPr algn="ctr">
              <a:lnSpc>
                <a:spcPct val="107000"/>
              </a:lnSpc>
              <a:spcAft>
                <a:spcPts val="600"/>
              </a:spcAft>
            </a:pPr>
            <a:r>
              <a:rPr lang="fr-FR" sz="1050" dirty="0">
                <a:ea typeface="Calibri" panose="020F0502020204030204" pitchFamily="34" charset="0"/>
                <a:cs typeface="Times New Roman" panose="02020603050405020304" pitchFamily="18" charset="0"/>
              </a:rPr>
              <a:t>Tâches professionnelles</a:t>
            </a:r>
          </a:p>
        </p:txBody>
      </p:sp>
      <p:cxnSp>
        <p:nvCxnSpPr>
          <p:cNvPr id="53" name="Connecteur droit avec flèche 52"/>
          <p:cNvCxnSpPr>
            <a:endCxn id="42" idx="5"/>
          </p:cNvCxnSpPr>
          <p:nvPr/>
        </p:nvCxnSpPr>
        <p:spPr>
          <a:xfrm flipH="1" flipV="1">
            <a:off x="6785508" y="2280098"/>
            <a:ext cx="418997" cy="340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a:endCxn id="43" idx="6"/>
          </p:cNvCxnSpPr>
          <p:nvPr/>
        </p:nvCxnSpPr>
        <p:spPr>
          <a:xfrm flipH="1" flipV="1">
            <a:off x="6500256" y="2864974"/>
            <a:ext cx="555294" cy="13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a:off x="5840302" y="3137941"/>
            <a:ext cx="1247289" cy="821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637213" y="6269038"/>
            <a:ext cx="2319337" cy="48736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pic>
        <p:nvPicPr>
          <p:cNvPr id="3" name="Image 2"/>
          <p:cNvPicPr>
            <a:picLocks noChangeAspect="1"/>
          </p:cNvPicPr>
          <p:nvPr/>
        </p:nvPicPr>
        <p:blipFill>
          <a:blip r:embed="rId2"/>
          <a:stretch>
            <a:fillRect/>
          </a:stretch>
        </p:blipFill>
        <p:spPr>
          <a:xfrm>
            <a:off x="3132831" y="2002170"/>
            <a:ext cx="497082" cy="348238"/>
          </a:xfrm>
          <a:prstGeom prst="rect">
            <a:avLst/>
          </a:prstGeom>
        </p:spPr>
      </p:pic>
      <p:pic>
        <p:nvPicPr>
          <p:cNvPr id="6" name="Image 5"/>
          <p:cNvPicPr>
            <a:picLocks noChangeAspect="1"/>
          </p:cNvPicPr>
          <p:nvPr/>
        </p:nvPicPr>
        <p:blipFill>
          <a:blip r:embed="rId3"/>
          <a:stretch>
            <a:fillRect/>
          </a:stretch>
        </p:blipFill>
        <p:spPr>
          <a:xfrm>
            <a:off x="3248677" y="2490479"/>
            <a:ext cx="493169" cy="345496"/>
          </a:xfrm>
          <a:prstGeom prst="rect">
            <a:avLst/>
          </a:prstGeom>
        </p:spPr>
      </p:pic>
      <p:sp>
        <p:nvSpPr>
          <p:cNvPr id="50" name="Ellipse 49"/>
          <p:cNvSpPr/>
          <p:nvPr/>
        </p:nvSpPr>
        <p:spPr>
          <a:xfrm>
            <a:off x="2450304" y="1856442"/>
            <a:ext cx="666251" cy="353101"/>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dirty="0">
                <a:ea typeface="Calibri" panose="020F0502020204030204" pitchFamily="34" charset="0"/>
                <a:cs typeface="Times New Roman" panose="02020603050405020304" pitchFamily="18" charset="0"/>
              </a:rPr>
              <a:t>TP</a:t>
            </a:r>
          </a:p>
        </p:txBody>
      </p:sp>
      <p:pic>
        <p:nvPicPr>
          <p:cNvPr id="7" name="Image 6"/>
          <p:cNvPicPr>
            <a:picLocks noChangeAspect="1"/>
          </p:cNvPicPr>
          <p:nvPr/>
        </p:nvPicPr>
        <p:blipFill>
          <a:blip r:embed="rId4"/>
          <a:stretch>
            <a:fillRect/>
          </a:stretch>
        </p:blipFill>
        <p:spPr>
          <a:xfrm flipH="1">
            <a:off x="5364515" y="2378073"/>
            <a:ext cx="1053587" cy="222477"/>
          </a:xfrm>
          <a:prstGeom prst="rect">
            <a:avLst/>
          </a:prstGeom>
        </p:spPr>
      </p:pic>
      <p:sp>
        <p:nvSpPr>
          <p:cNvPr id="52" name="Ellipse 51"/>
          <p:cNvSpPr/>
          <p:nvPr/>
        </p:nvSpPr>
        <p:spPr>
          <a:xfrm>
            <a:off x="5739953" y="1757318"/>
            <a:ext cx="534419" cy="281172"/>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fr-FR" sz="825" dirty="0">
                <a:ea typeface="Calibri" panose="020F0502020204030204" pitchFamily="34" charset="0"/>
                <a:cs typeface="Times New Roman" panose="02020603050405020304" pitchFamily="18" charset="0"/>
              </a:rPr>
              <a:t>AFB</a:t>
            </a:r>
          </a:p>
        </p:txBody>
      </p:sp>
      <p:sp>
        <p:nvSpPr>
          <p:cNvPr id="56" name="ZoneTexte 55"/>
          <p:cNvSpPr txBox="1"/>
          <p:nvPr/>
        </p:nvSpPr>
        <p:spPr>
          <a:xfrm>
            <a:off x="2450304" y="1463040"/>
            <a:ext cx="5159094" cy="307777"/>
          </a:xfrm>
          <a:prstGeom prst="rect">
            <a:avLst/>
          </a:prstGeom>
          <a:noFill/>
        </p:spPr>
        <p:txBody>
          <a:bodyPr wrap="square" rtlCol="0">
            <a:spAutoFit/>
          </a:bodyPr>
          <a:lstStyle/>
          <a:p>
            <a:r>
              <a:rPr lang="fr-FR" sz="1400" dirty="0"/>
              <a:t>Séquence 1 :</a:t>
            </a:r>
          </a:p>
        </p:txBody>
      </p:sp>
      <p:pic>
        <p:nvPicPr>
          <p:cNvPr id="59" name="Image 58"/>
          <p:cNvPicPr>
            <a:picLocks noChangeAspect="1"/>
          </p:cNvPicPr>
          <p:nvPr/>
        </p:nvPicPr>
        <p:blipFill rotWithShape="1">
          <a:blip r:embed="rId5"/>
          <a:srcRect l="18278" t="15788" r="20230" b="14891"/>
          <a:stretch/>
        </p:blipFill>
        <p:spPr>
          <a:xfrm>
            <a:off x="3932051" y="3201008"/>
            <a:ext cx="558155" cy="353760"/>
          </a:xfrm>
          <a:prstGeom prst="rect">
            <a:avLst/>
          </a:prstGeom>
        </p:spPr>
      </p:pic>
      <p:pic>
        <p:nvPicPr>
          <p:cNvPr id="60" name="Image 59"/>
          <p:cNvPicPr>
            <a:picLocks noChangeAspect="1"/>
          </p:cNvPicPr>
          <p:nvPr/>
        </p:nvPicPr>
        <p:blipFill rotWithShape="1">
          <a:blip r:embed="rId6"/>
          <a:srcRect l="3260" t="14139" r="4624" b="16093"/>
          <a:stretch/>
        </p:blipFill>
        <p:spPr>
          <a:xfrm>
            <a:off x="4648897" y="3211382"/>
            <a:ext cx="779752" cy="332037"/>
          </a:xfrm>
          <a:prstGeom prst="rect">
            <a:avLst/>
          </a:prstGeom>
        </p:spPr>
      </p:pic>
      <p:sp>
        <p:nvSpPr>
          <p:cNvPr id="58" name="Titre 1"/>
          <p:cNvSpPr txBox="1">
            <a:spLocks/>
          </p:cNvSpPr>
          <p:nvPr/>
        </p:nvSpPr>
        <p:spPr>
          <a:xfrm>
            <a:off x="754760" y="-390202"/>
            <a:ext cx="7881400" cy="128693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500" b="1" i="0" kern="1200" cap="none">
                <a:solidFill>
                  <a:schemeClr val="tx1">
                    <a:lumMod val="75000"/>
                    <a:lumOff val="25000"/>
                  </a:schemeClr>
                </a:solidFill>
                <a:latin typeface="Arial Black" charset="0"/>
                <a:ea typeface="Arial Black" charset="0"/>
                <a:cs typeface="Arial Black" charset="0"/>
              </a:defRPr>
            </a:lvl1pPr>
          </a:lstStyle>
          <a:p>
            <a:r>
              <a:rPr lang="fr-FR" sz="2400" dirty="0"/>
              <a:t>Une organisation possible </a:t>
            </a:r>
          </a:p>
        </p:txBody>
      </p:sp>
      <p:sp>
        <p:nvSpPr>
          <p:cNvPr id="2" name="Espace réservé du numéro de diapositive 1">
            <a:extLst>
              <a:ext uri="{FF2B5EF4-FFF2-40B4-BE49-F238E27FC236}">
                <a16:creationId xmlns="" xmlns:a16="http://schemas.microsoft.com/office/drawing/2014/main" id="{233538C0-FD7F-CC44-B519-0AE5E461C20F}"/>
              </a:ext>
            </a:extLst>
          </p:cNvPr>
          <p:cNvSpPr>
            <a:spLocks noGrp="1"/>
          </p:cNvSpPr>
          <p:nvPr>
            <p:ph type="sldNum" sz="quarter" idx="12"/>
          </p:nvPr>
        </p:nvSpPr>
        <p:spPr/>
        <p:txBody>
          <a:bodyPr/>
          <a:lstStyle/>
          <a:p>
            <a:fld id="{9FF85FC8-472D-4DB5-BCC6-9F3BDF12CB54}" type="slidenum">
              <a:rPr lang="fr-FR" smtClean="0"/>
              <a:pPr/>
              <a:t>12</a:t>
            </a:fld>
            <a:endParaRPr lang="fr-FR"/>
          </a:p>
        </p:txBody>
      </p:sp>
      <p:pic>
        <p:nvPicPr>
          <p:cNvPr id="5" name="Image 4"/>
          <p:cNvPicPr>
            <a:picLocks noChangeAspect="1"/>
          </p:cNvPicPr>
          <p:nvPr/>
        </p:nvPicPr>
        <p:blipFill>
          <a:blip r:embed="rId7"/>
          <a:stretch>
            <a:fillRect/>
          </a:stretch>
        </p:blipFill>
        <p:spPr>
          <a:xfrm>
            <a:off x="920732" y="270054"/>
            <a:ext cx="524301" cy="170703"/>
          </a:xfrm>
          <a:prstGeom prst="rect">
            <a:avLst/>
          </a:prstGeom>
        </p:spPr>
      </p:pic>
    </p:spTree>
    <p:extLst>
      <p:ext uri="{BB962C8B-B14F-4D97-AF65-F5344CB8AC3E}">
        <p14:creationId xmlns:p14="http://schemas.microsoft.com/office/powerpoint/2010/main" val="39283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Connecteur droit 50"/>
          <p:cNvCxnSpPr/>
          <p:nvPr/>
        </p:nvCxnSpPr>
        <p:spPr>
          <a:xfrm flipV="1">
            <a:off x="1159672" y="2693571"/>
            <a:ext cx="7601556" cy="2095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rotWithShape="1">
          <a:blip r:embed="rId2"/>
          <a:srcRect l="20039" t="39748" r="41370" b="24726"/>
          <a:stretch/>
        </p:blipFill>
        <p:spPr>
          <a:xfrm>
            <a:off x="6789956" y="1854458"/>
            <a:ext cx="2161934" cy="1118956"/>
          </a:xfrm>
          <a:prstGeom prst="rect">
            <a:avLst/>
          </a:prstGeom>
        </p:spPr>
      </p:pic>
      <p:sp>
        <p:nvSpPr>
          <p:cNvPr id="4" name="Rectangle 2"/>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fr-FR">
              <a:solidFill>
                <a:prstClr val="black"/>
              </a:solidFill>
              <a:ea typeface="MS PGothic" panose="020B0600070205080204" pitchFamily="34" charset="-128"/>
            </a:endParaRPr>
          </a:p>
        </p:txBody>
      </p:sp>
      <p:cxnSp>
        <p:nvCxnSpPr>
          <p:cNvPr id="5" name="Connecteur droit avec flèche 4"/>
          <p:cNvCxnSpPr/>
          <p:nvPr/>
        </p:nvCxnSpPr>
        <p:spPr>
          <a:xfrm>
            <a:off x="1106905" y="397042"/>
            <a:ext cx="21386" cy="595873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9" name="Rectangle à coins arrondis 8"/>
          <p:cNvSpPr/>
          <p:nvPr/>
        </p:nvSpPr>
        <p:spPr>
          <a:xfrm>
            <a:off x="3056410" y="372170"/>
            <a:ext cx="3358038" cy="438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eaLnBrk="0" fontAlgn="base" hangingPunct="0">
              <a:lnSpc>
                <a:spcPct val="107000"/>
              </a:lnSpc>
              <a:spcBef>
                <a:spcPct val="0"/>
              </a:spcBef>
              <a:spcAft>
                <a:spcPts val="600"/>
              </a:spcAft>
            </a:pPr>
            <a:r>
              <a:rPr lang="fr-FR" sz="1600" dirty="0">
                <a:solidFill>
                  <a:prstClr val="white"/>
                </a:solidFill>
              </a:rPr>
              <a:t>Période d’accueil et d’intégration</a:t>
            </a:r>
          </a:p>
        </p:txBody>
      </p:sp>
      <p:sp>
        <p:nvSpPr>
          <p:cNvPr id="10" name="Zone de texte 2"/>
          <p:cNvSpPr txBox="1">
            <a:spLocks noChangeArrowheads="1"/>
          </p:cNvSpPr>
          <p:nvPr/>
        </p:nvSpPr>
        <p:spPr bwMode="auto">
          <a:xfrm>
            <a:off x="1145292" y="506192"/>
            <a:ext cx="1163643"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1 semaine</a:t>
            </a:r>
          </a:p>
        </p:txBody>
      </p:sp>
      <p:cxnSp>
        <p:nvCxnSpPr>
          <p:cNvPr id="11" name="Connecteur droit 10"/>
          <p:cNvCxnSpPr/>
          <p:nvPr/>
        </p:nvCxnSpPr>
        <p:spPr>
          <a:xfrm flipV="1">
            <a:off x="1081730" y="907355"/>
            <a:ext cx="7914429" cy="3222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3" name="Zone de texte 2"/>
          <p:cNvSpPr txBox="1">
            <a:spLocks noChangeArrowheads="1"/>
          </p:cNvSpPr>
          <p:nvPr/>
        </p:nvSpPr>
        <p:spPr bwMode="auto">
          <a:xfrm>
            <a:off x="1139543" y="1167594"/>
            <a:ext cx="1153845"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6 semaines</a:t>
            </a:r>
          </a:p>
        </p:txBody>
      </p:sp>
      <p:sp>
        <p:nvSpPr>
          <p:cNvPr id="16" name="ZoneTexte 15"/>
          <p:cNvSpPr txBox="1"/>
          <p:nvPr/>
        </p:nvSpPr>
        <p:spPr>
          <a:xfrm>
            <a:off x="4485269" y="1196542"/>
            <a:ext cx="1364917" cy="369332"/>
          </a:xfrm>
          <a:prstGeom prst="rect">
            <a:avLst/>
          </a:prstGeom>
          <a:noFill/>
        </p:spPr>
        <p:txBody>
          <a:bodyPr wrap="square" rtlCol="0">
            <a:spAutoFit/>
          </a:bodyPr>
          <a:lstStyle/>
          <a:p>
            <a:pPr eaLnBrk="0" fontAlgn="base" hangingPunct="0">
              <a:spcBef>
                <a:spcPct val="0"/>
              </a:spcBef>
              <a:spcAft>
                <a:spcPct val="0"/>
              </a:spcAft>
            </a:pPr>
            <a:r>
              <a:rPr lang="fr-FR" b="1" dirty="0">
                <a:solidFill>
                  <a:prstClr val="black"/>
                </a:solidFill>
                <a:ea typeface="MS PGothic" panose="020B0600070205080204" pitchFamily="34" charset="-128"/>
              </a:rPr>
              <a:t>PHASE 1</a:t>
            </a:r>
          </a:p>
        </p:txBody>
      </p:sp>
      <p:cxnSp>
        <p:nvCxnSpPr>
          <p:cNvPr id="49" name="Connecteur droit 48"/>
          <p:cNvCxnSpPr/>
          <p:nvPr/>
        </p:nvCxnSpPr>
        <p:spPr>
          <a:xfrm flipV="1">
            <a:off x="1081730" y="1766073"/>
            <a:ext cx="7870160" cy="35814"/>
          </a:xfrm>
          <a:prstGeom prst="line">
            <a:avLst/>
          </a:prstGeom>
          <a:ln w="44450">
            <a:prstDash val="solid"/>
          </a:ln>
        </p:spPr>
        <p:style>
          <a:lnRef idx="1">
            <a:schemeClr val="accent1"/>
          </a:lnRef>
          <a:fillRef idx="0">
            <a:schemeClr val="accent1"/>
          </a:fillRef>
          <a:effectRef idx="0">
            <a:schemeClr val="accent1"/>
          </a:effectRef>
          <a:fontRef idx="minor">
            <a:schemeClr val="tx1"/>
          </a:fontRef>
        </p:style>
      </p:cxnSp>
      <p:sp>
        <p:nvSpPr>
          <p:cNvPr id="50" name="Rectangle à coins arrondis 49"/>
          <p:cNvSpPr/>
          <p:nvPr/>
        </p:nvSpPr>
        <p:spPr>
          <a:xfrm rot="10800000" flipV="1">
            <a:off x="2914231" y="2821243"/>
            <a:ext cx="4158597" cy="418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fr-FR" sz="1600" dirty="0">
                <a:solidFill>
                  <a:prstClr val="white"/>
                </a:solidFill>
              </a:rPr>
              <a:t>Semaine de préparation à la première PFMP</a:t>
            </a:r>
          </a:p>
        </p:txBody>
      </p:sp>
      <p:sp>
        <p:nvSpPr>
          <p:cNvPr id="52" name="Zone de texte 2"/>
          <p:cNvSpPr txBox="1">
            <a:spLocks noChangeArrowheads="1"/>
          </p:cNvSpPr>
          <p:nvPr/>
        </p:nvSpPr>
        <p:spPr bwMode="auto">
          <a:xfrm>
            <a:off x="1151612" y="2919851"/>
            <a:ext cx="1153845"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1 semaine</a:t>
            </a:r>
          </a:p>
        </p:txBody>
      </p:sp>
      <p:sp>
        <p:nvSpPr>
          <p:cNvPr id="56" name="Zone de texte 2"/>
          <p:cNvSpPr txBox="1">
            <a:spLocks noChangeArrowheads="1"/>
          </p:cNvSpPr>
          <p:nvPr/>
        </p:nvSpPr>
        <p:spPr bwMode="auto">
          <a:xfrm>
            <a:off x="1156019" y="2033431"/>
            <a:ext cx="1183237"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6 semaines</a:t>
            </a:r>
          </a:p>
        </p:txBody>
      </p:sp>
      <p:sp>
        <p:nvSpPr>
          <p:cNvPr id="58" name="ZoneTexte 57"/>
          <p:cNvSpPr txBox="1"/>
          <p:nvPr/>
        </p:nvSpPr>
        <p:spPr>
          <a:xfrm>
            <a:off x="4485269" y="2106585"/>
            <a:ext cx="1364915" cy="369332"/>
          </a:xfrm>
          <a:prstGeom prst="rect">
            <a:avLst/>
          </a:prstGeom>
          <a:noFill/>
        </p:spPr>
        <p:txBody>
          <a:bodyPr wrap="square" rtlCol="0">
            <a:spAutoFit/>
          </a:bodyPr>
          <a:lstStyle/>
          <a:p>
            <a:pPr eaLnBrk="0" fontAlgn="base" hangingPunct="0">
              <a:spcBef>
                <a:spcPct val="0"/>
              </a:spcBef>
              <a:spcAft>
                <a:spcPct val="0"/>
              </a:spcAft>
            </a:pPr>
            <a:r>
              <a:rPr lang="fr-FR" b="1" dirty="0">
                <a:solidFill>
                  <a:prstClr val="black"/>
                </a:solidFill>
                <a:ea typeface="MS PGothic" panose="020B0600070205080204" pitchFamily="34" charset="-128"/>
              </a:rPr>
              <a:t>PHASE 2</a:t>
            </a:r>
          </a:p>
        </p:txBody>
      </p:sp>
      <p:sp>
        <p:nvSpPr>
          <p:cNvPr id="60" name="ZoneTexte 59"/>
          <p:cNvSpPr txBox="1"/>
          <p:nvPr/>
        </p:nvSpPr>
        <p:spPr>
          <a:xfrm>
            <a:off x="4447877" y="3484718"/>
            <a:ext cx="1330155" cy="369332"/>
          </a:xfrm>
          <a:prstGeom prst="rect">
            <a:avLst/>
          </a:prstGeom>
          <a:noFill/>
        </p:spPr>
        <p:txBody>
          <a:bodyPr wrap="square" rtlCol="0">
            <a:spAutoFit/>
          </a:bodyPr>
          <a:lstStyle/>
          <a:p>
            <a:pPr eaLnBrk="0" fontAlgn="base" hangingPunct="0">
              <a:spcBef>
                <a:spcPct val="0"/>
              </a:spcBef>
              <a:spcAft>
                <a:spcPct val="0"/>
              </a:spcAft>
            </a:pPr>
            <a:r>
              <a:rPr lang="fr-FR" b="1" dirty="0">
                <a:solidFill>
                  <a:prstClr val="black"/>
                </a:solidFill>
                <a:ea typeface="MS PGothic" panose="020B0600070205080204" pitchFamily="34" charset="-128"/>
              </a:rPr>
              <a:t>PHASE 3</a:t>
            </a:r>
          </a:p>
        </p:txBody>
      </p:sp>
      <p:sp>
        <p:nvSpPr>
          <p:cNvPr id="61" name="Zone de texte 2"/>
          <p:cNvSpPr txBox="1">
            <a:spLocks noChangeArrowheads="1"/>
          </p:cNvSpPr>
          <p:nvPr/>
        </p:nvSpPr>
        <p:spPr bwMode="auto">
          <a:xfrm>
            <a:off x="1149765" y="3576591"/>
            <a:ext cx="1153847"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6 semaines</a:t>
            </a:r>
          </a:p>
        </p:txBody>
      </p:sp>
      <p:sp>
        <p:nvSpPr>
          <p:cNvPr id="63" name="Rectangle à coins arrondis 62"/>
          <p:cNvSpPr/>
          <p:nvPr/>
        </p:nvSpPr>
        <p:spPr>
          <a:xfrm>
            <a:off x="3803977" y="4290964"/>
            <a:ext cx="2046209" cy="326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fr-FR" sz="1600" dirty="0">
                <a:solidFill>
                  <a:prstClr val="white"/>
                </a:solidFill>
              </a:rPr>
              <a:t>PFMP</a:t>
            </a:r>
          </a:p>
        </p:txBody>
      </p:sp>
      <p:sp>
        <p:nvSpPr>
          <p:cNvPr id="64" name="Zone de texte 2"/>
          <p:cNvSpPr txBox="1">
            <a:spLocks noChangeArrowheads="1"/>
          </p:cNvSpPr>
          <p:nvPr/>
        </p:nvSpPr>
        <p:spPr bwMode="auto">
          <a:xfrm>
            <a:off x="1151612" y="4353976"/>
            <a:ext cx="1173441"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3 semaines</a:t>
            </a:r>
          </a:p>
        </p:txBody>
      </p:sp>
      <p:sp>
        <p:nvSpPr>
          <p:cNvPr id="66" name="ZoneTexte 65"/>
          <p:cNvSpPr txBox="1"/>
          <p:nvPr/>
        </p:nvSpPr>
        <p:spPr>
          <a:xfrm>
            <a:off x="4425742" y="4799976"/>
            <a:ext cx="1330155" cy="369332"/>
          </a:xfrm>
          <a:prstGeom prst="rect">
            <a:avLst/>
          </a:prstGeom>
          <a:noFill/>
        </p:spPr>
        <p:txBody>
          <a:bodyPr wrap="square" rtlCol="0">
            <a:spAutoFit/>
          </a:bodyPr>
          <a:lstStyle/>
          <a:p>
            <a:pPr eaLnBrk="0" fontAlgn="base" hangingPunct="0">
              <a:spcBef>
                <a:spcPct val="0"/>
              </a:spcBef>
              <a:spcAft>
                <a:spcPct val="0"/>
              </a:spcAft>
            </a:pPr>
            <a:r>
              <a:rPr lang="fr-FR" b="1" dirty="0">
                <a:solidFill>
                  <a:prstClr val="black"/>
                </a:solidFill>
                <a:ea typeface="MS PGothic" panose="020B0600070205080204" pitchFamily="34" charset="-128"/>
              </a:rPr>
              <a:t>PHASE 4</a:t>
            </a:r>
          </a:p>
        </p:txBody>
      </p:sp>
      <p:sp>
        <p:nvSpPr>
          <p:cNvPr id="69" name="Zone de texte 2"/>
          <p:cNvSpPr txBox="1">
            <a:spLocks noChangeArrowheads="1"/>
          </p:cNvSpPr>
          <p:nvPr/>
        </p:nvSpPr>
        <p:spPr bwMode="auto">
          <a:xfrm>
            <a:off x="1153466" y="4984642"/>
            <a:ext cx="1173441"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8 à 10 semaines</a:t>
            </a:r>
          </a:p>
        </p:txBody>
      </p:sp>
      <p:sp>
        <p:nvSpPr>
          <p:cNvPr id="70" name="Zone de texte 2"/>
          <p:cNvSpPr txBox="1">
            <a:spLocks noChangeArrowheads="1"/>
          </p:cNvSpPr>
          <p:nvPr/>
        </p:nvSpPr>
        <p:spPr bwMode="auto">
          <a:xfrm>
            <a:off x="1157716" y="5560822"/>
            <a:ext cx="1126673" cy="244623"/>
          </a:xfrm>
          <a:prstGeom prst="rect">
            <a:avLst/>
          </a:prstGeom>
          <a:solidFill>
            <a:srgbClr val="FFFF00"/>
          </a:solidFill>
          <a:ln w="9525">
            <a:solidFill>
              <a:srgbClr val="000000"/>
            </a:solidFill>
            <a:miter lim="800000"/>
            <a:headEnd/>
            <a:tailEnd/>
          </a:ln>
        </p:spPr>
        <p:txBody>
          <a:bodyPr rot="0" vert="horz" wrap="square" lIns="68580" tIns="34290" rIns="68580" bIns="34290" anchor="t" anchorCtr="0">
            <a:noAutofit/>
          </a:bodyPr>
          <a:lstStyle/>
          <a:p>
            <a:pPr eaLnBrk="0" fontAlgn="base" hangingPunct="0">
              <a:lnSpc>
                <a:spcPct val="107000"/>
              </a:lnSpc>
              <a:spcBef>
                <a:spcPct val="0"/>
              </a:spcBef>
              <a:spcAft>
                <a:spcPts val="600"/>
              </a:spcAft>
            </a:pPr>
            <a:r>
              <a:rPr lang="fr-FR" sz="1200" dirty="0">
                <a:solidFill>
                  <a:prstClr val="black"/>
                </a:solidFill>
                <a:ea typeface="Calibri" panose="020F0502020204030204" pitchFamily="34" charset="0"/>
                <a:cs typeface="Times New Roman" panose="02020603050405020304" pitchFamily="18" charset="0"/>
              </a:rPr>
              <a:t>3 semaines</a:t>
            </a:r>
          </a:p>
        </p:txBody>
      </p:sp>
      <p:sp>
        <p:nvSpPr>
          <p:cNvPr id="14" name="ZoneTexte 13"/>
          <p:cNvSpPr txBox="1"/>
          <p:nvPr/>
        </p:nvSpPr>
        <p:spPr>
          <a:xfrm>
            <a:off x="527732" y="1408417"/>
            <a:ext cx="553998" cy="4131900"/>
          </a:xfrm>
          <a:prstGeom prst="rect">
            <a:avLst/>
          </a:prstGeom>
          <a:solidFill>
            <a:schemeClr val="bg1"/>
          </a:solidFill>
        </p:spPr>
        <p:txBody>
          <a:bodyPr vert="vert270" wrap="square" rtlCol="0">
            <a:spAutoFit/>
          </a:bodyPr>
          <a:lstStyle/>
          <a:p>
            <a:pPr algn="ctr" eaLnBrk="0" fontAlgn="base" hangingPunct="0">
              <a:spcBef>
                <a:spcPct val="0"/>
              </a:spcBef>
              <a:spcAft>
                <a:spcPct val="0"/>
              </a:spcAft>
            </a:pPr>
            <a:r>
              <a:rPr lang="fr-FR" sz="2400" b="1" dirty="0">
                <a:solidFill>
                  <a:prstClr val="black"/>
                </a:solidFill>
                <a:ea typeface="MS PGothic" panose="020B0600070205080204" pitchFamily="34" charset="-128"/>
              </a:rPr>
              <a:t>Classe de seconde</a:t>
            </a:r>
          </a:p>
        </p:txBody>
      </p:sp>
      <p:sp>
        <p:nvSpPr>
          <p:cNvPr id="3" name="ZoneTexte 2"/>
          <p:cNvSpPr txBox="1"/>
          <p:nvPr/>
        </p:nvSpPr>
        <p:spPr>
          <a:xfrm rot="16200000">
            <a:off x="-2534247" y="3204364"/>
            <a:ext cx="5887318" cy="415498"/>
          </a:xfrm>
          <a:prstGeom prst="rect">
            <a:avLst/>
          </a:prstGeom>
          <a:solidFill>
            <a:srgbClr val="92D050"/>
          </a:solidFill>
        </p:spPr>
        <p:txBody>
          <a:bodyPr wrap="square" rtlCol="0">
            <a:spAutoFit/>
          </a:bodyPr>
          <a:lstStyle/>
          <a:p>
            <a:pPr algn="ctr" eaLnBrk="0" fontAlgn="base" hangingPunct="0">
              <a:spcBef>
                <a:spcPct val="0"/>
              </a:spcBef>
              <a:spcAft>
                <a:spcPct val="0"/>
              </a:spcAft>
            </a:pPr>
            <a:r>
              <a:rPr lang="fr-FR" sz="2100" b="1" dirty="0">
                <a:solidFill>
                  <a:prstClr val="black"/>
                </a:solidFill>
                <a:ea typeface="MS PGothic" panose="020B0600070205080204" pitchFamily="34" charset="-128"/>
              </a:rPr>
              <a:t>Travail sur les compétences communes </a:t>
            </a:r>
          </a:p>
        </p:txBody>
      </p:sp>
      <p:sp>
        <p:nvSpPr>
          <p:cNvPr id="35" name="Rectangle 34"/>
          <p:cNvSpPr/>
          <p:nvPr/>
        </p:nvSpPr>
        <p:spPr>
          <a:xfrm>
            <a:off x="5637213" y="6269038"/>
            <a:ext cx="2319337" cy="48736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endParaRPr lang="fr-FR">
              <a:solidFill>
                <a:prstClr val="black"/>
              </a:solidFill>
            </a:endParaRPr>
          </a:p>
        </p:txBody>
      </p:sp>
      <p:cxnSp>
        <p:nvCxnSpPr>
          <p:cNvPr id="44" name="Connecteur droit 43"/>
          <p:cNvCxnSpPr/>
          <p:nvPr/>
        </p:nvCxnSpPr>
        <p:spPr>
          <a:xfrm flipV="1">
            <a:off x="1103864" y="3342520"/>
            <a:ext cx="7870160" cy="35814"/>
          </a:xfrm>
          <a:prstGeom prst="line">
            <a:avLst/>
          </a:prstGeom>
          <a:ln w="44450">
            <a:prstDash val="solid"/>
          </a:ln>
        </p:spPr>
        <p:style>
          <a:lnRef idx="1">
            <a:schemeClr val="accent1"/>
          </a:lnRef>
          <a:fillRef idx="0">
            <a:schemeClr val="accent1"/>
          </a:fillRef>
          <a:effectRef idx="0">
            <a:schemeClr val="accent1"/>
          </a:effectRef>
          <a:fontRef idx="minor">
            <a:schemeClr val="tx1"/>
          </a:fontRef>
        </p:style>
      </p:cxnSp>
      <p:pic>
        <p:nvPicPr>
          <p:cNvPr id="24" name="Image 23"/>
          <p:cNvPicPr>
            <a:picLocks noChangeAspect="1"/>
          </p:cNvPicPr>
          <p:nvPr/>
        </p:nvPicPr>
        <p:blipFill rotWithShape="1">
          <a:blip r:embed="rId3"/>
          <a:srcRect l="39605" t="40364" r="23060" b="14584"/>
          <a:stretch/>
        </p:blipFill>
        <p:spPr>
          <a:xfrm>
            <a:off x="6790693" y="178778"/>
            <a:ext cx="2257342" cy="1531450"/>
          </a:xfrm>
          <a:prstGeom prst="rect">
            <a:avLst/>
          </a:prstGeom>
        </p:spPr>
      </p:pic>
      <p:cxnSp>
        <p:nvCxnSpPr>
          <p:cNvPr id="53" name="Connecteur droit 52"/>
          <p:cNvCxnSpPr/>
          <p:nvPr/>
        </p:nvCxnSpPr>
        <p:spPr>
          <a:xfrm flipV="1">
            <a:off x="1155740" y="4742208"/>
            <a:ext cx="7870160" cy="35814"/>
          </a:xfrm>
          <a:prstGeom prst="line">
            <a:avLst/>
          </a:prstGeom>
          <a:ln w="44450">
            <a:prstDash val="solid"/>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1177875" y="6071919"/>
            <a:ext cx="7870160" cy="35814"/>
          </a:xfrm>
          <a:prstGeom prst="line">
            <a:avLst/>
          </a:prstGeom>
          <a:ln w="44450">
            <a:prstDash val="solid"/>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1103864" y="4216517"/>
            <a:ext cx="7531657" cy="1699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71" name="Rectangle à coins arrondis 70"/>
          <p:cNvSpPr/>
          <p:nvPr/>
        </p:nvSpPr>
        <p:spPr>
          <a:xfrm>
            <a:off x="3803977" y="5519948"/>
            <a:ext cx="2046209" cy="326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fr-FR" sz="1600" dirty="0">
                <a:solidFill>
                  <a:prstClr val="white"/>
                </a:solidFill>
              </a:rPr>
              <a:t>PFMP</a:t>
            </a:r>
          </a:p>
        </p:txBody>
      </p:sp>
      <p:pic>
        <p:nvPicPr>
          <p:cNvPr id="31" name="Image 30"/>
          <p:cNvPicPr>
            <a:picLocks noChangeAspect="1"/>
          </p:cNvPicPr>
          <p:nvPr/>
        </p:nvPicPr>
        <p:blipFill rotWithShape="1">
          <a:blip r:embed="rId4"/>
          <a:srcRect l="32576" t="31250" r="26428" b="24740"/>
          <a:stretch/>
        </p:blipFill>
        <p:spPr>
          <a:xfrm>
            <a:off x="6856455" y="3395207"/>
            <a:ext cx="2115781" cy="1277024"/>
          </a:xfrm>
          <a:prstGeom prst="rect">
            <a:avLst/>
          </a:prstGeom>
        </p:spPr>
      </p:pic>
      <p:pic>
        <p:nvPicPr>
          <p:cNvPr id="33" name="Image 32"/>
          <p:cNvPicPr>
            <a:picLocks noChangeAspect="1"/>
          </p:cNvPicPr>
          <p:nvPr/>
        </p:nvPicPr>
        <p:blipFill rotWithShape="1">
          <a:blip r:embed="rId5"/>
          <a:srcRect l="36969" t="35677" r="28185" b="16927"/>
          <a:stretch/>
        </p:blipFill>
        <p:spPr>
          <a:xfrm>
            <a:off x="7072828" y="4888650"/>
            <a:ext cx="1327160" cy="1014887"/>
          </a:xfrm>
          <a:prstGeom prst="rect">
            <a:avLst/>
          </a:prstGeom>
        </p:spPr>
      </p:pic>
      <p:sp>
        <p:nvSpPr>
          <p:cNvPr id="2" name="Rectangle 1"/>
          <p:cNvSpPr/>
          <p:nvPr/>
        </p:nvSpPr>
        <p:spPr>
          <a:xfrm>
            <a:off x="2756985" y="-77814"/>
            <a:ext cx="5013118" cy="461665"/>
          </a:xfrm>
          <a:prstGeom prst="rect">
            <a:avLst/>
          </a:prstGeom>
        </p:spPr>
        <p:txBody>
          <a:bodyPr wrap="square">
            <a:spAutoFit/>
          </a:bodyPr>
          <a:lstStyle/>
          <a:p>
            <a:r>
              <a:rPr lang="fr-FR" sz="2400" b="1" dirty="0"/>
              <a:t>Une organisation possible </a:t>
            </a:r>
          </a:p>
        </p:txBody>
      </p:sp>
      <p:sp>
        <p:nvSpPr>
          <p:cNvPr id="6" name="Espace réservé du numéro de diapositive 5">
            <a:extLst>
              <a:ext uri="{FF2B5EF4-FFF2-40B4-BE49-F238E27FC236}">
                <a16:creationId xmlns="" xmlns:a16="http://schemas.microsoft.com/office/drawing/2014/main" id="{9F22E296-C6B0-6E41-9237-915A44337719}"/>
              </a:ext>
            </a:extLst>
          </p:cNvPr>
          <p:cNvSpPr>
            <a:spLocks noGrp="1"/>
          </p:cNvSpPr>
          <p:nvPr>
            <p:ph type="sldNum" sz="quarter" idx="12"/>
          </p:nvPr>
        </p:nvSpPr>
        <p:spPr/>
        <p:txBody>
          <a:bodyPr/>
          <a:lstStyle/>
          <a:p>
            <a:fld id="{9FF85FC8-472D-4DB5-BCC6-9F3BDF12CB54}" type="slidenum">
              <a:rPr lang="fr-FR" smtClean="0"/>
              <a:pPr/>
              <a:t>13</a:t>
            </a:fld>
            <a:endParaRPr lang="fr-FR"/>
          </a:p>
        </p:txBody>
      </p:sp>
    </p:spTree>
    <p:extLst>
      <p:ext uri="{BB962C8B-B14F-4D97-AF65-F5344CB8AC3E}">
        <p14:creationId xmlns:p14="http://schemas.microsoft.com/office/powerpoint/2010/main" val="232774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endParaRPr lang="fr-FR" dirty="0">
              <a:solidFill>
                <a:prstClr val="black"/>
              </a:solidFill>
            </a:endParaRPr>
          </a:p>
        </p:txBody>
      </p:sp>
      <p:pic>
        <p:nvPicPr>
          <p:cNvPr id="10" name="Image 9"/>
          <p:cNvPicPr>
            <a:picLocks noChangeAspect="1"/>
          </p:cNvPicPr>
          <p:nvPr/>
        </p:nvPicPr>
        <p:blipFill rotWithShape="1">
          <a:blip r:embed="rId2"/>
          <a:srcRect l="29934" t="31908" r="31229" b="20888"/>
          <a:stretch/>
        </p:blipFill>
        <p:spPr>
          <a:xfrm>
            <a:off x="261297" y="757990"/>
            <a:ext cx="4116400" cy="2875548"/>
          </a:xfrm>
          <a:prstGeom prst="rect">
            <a:avLst/>
          </a:prstGeom>
        </p:spPr>
      </p:pic>
      <p:pic>
        <p:nvPicPr>
          <p:cNvPr id="11" name="Image 10"/>
          <p:cNvPicPr>
            <a:picLocks noChangeAspect="1"/>
          </p:cNvPicPr>
          <p:nvPr/>
        </p:nvPicPr>
        <p:blipFill rotWithShape="1">
          <a:blip r:embed="rId3"/>
          <a:srcRect l="29841" t="30428" r="31691" b="27138"/>
          <a:stretch/>
        </p:blipFill>
        <p:spPr>
          <a:xfrm>
            <a:off x="248129" y="3269781"/>
            <a:ext cx="4472509" cy="2848977"/>
          </a:xfrm>
          <a:prstGeom prst="rect">
            <a:avLst/>
          </a:prstGeom>
        </p:spPr>
      </p:pic>
      <p:pic>
        <p:nvPicPr>
          <p:cNvPr id="12" name="Image 11"/>
          <p:cNvPicPr>
            <a:picLocks noChangeAspect="1"/>
          </p:cNvPicPr>
          <p:nvPr/>
        </p:nvPicPr>
        <p:blipFill rotWithShape="1">
          <a:blip r:embed="rId4"/>
          <a:srcRect l="29841" t="25658" r="31598" b="35526"/>
          <a:stretch/>
        </p:blipFill>
        <p:spPr>
          <a:xfrm>
            <a:off x="4738079" y="757990"/>
            <a:ext cx="4103026" cy="2322096"/>
          </a:xfrm>
          <a:prstGeom prst="rect">
            <a:avLst/>
          </a:prstGeom>
        </p:spPr>
      </p:pic>
      <p:pic>
        <p:nvPicPr>
          <p:cNvPr id="16" name="Image 15"/>
          <p:cNvPicPr>
            <a:picLocks noChangeAspect="1"/>
          </p:cNvPicPr>
          <p:nvPr/>
        </p:nvPicPr>
        <p:blipFill rotWithShape="1">
          <a:blip r:embed="rId5"/>
          <a:srcRect l="29749" t="27402" r="33725" b="14967"/>
          <a:stretch/>
        </p:blipFill>
        <p:spPr>
          <a:xfrm>
            <a:off x="4714013" y="3092110"/>
            <a:ext cx="3862997" cy="3426769"/>
          </a:xfrm>
          <a:prstGeom prst="rect">
            <a:avLst/>
          </a:prstGeom>
        </p:spPr>
      </p:pic>
      <p:sp>
        <p:nvSpPr>
          <p:cNvPr id="17" name="Rectangle 2"/>
          <p:cNvSpPr>
            <a:spLocks noChangeArrowheads="1"/>
          </p:cNvSpPr>
          <p:nvPr/>
        </p:nvSpPr>
        <p:spPr bwMode="auto">
          <a:xfrm>
            <a:off x="-26448" y="522185"/>
            <a:ext cx="886755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fr-FR" sz="1200" b="1" dirty="0">
                <a:solidFill>
                  <a:srgbClr val="FF0000"/>
                </a:solidFill>
                <a:ea typeface="MS PGothic" panose="020B0600070205080204" pitchFamily="34" charset="-128"/>
              </a:rPr>
              <a:t>CAS 1 : Elève entrant dans la famille des métiers de la construction durable du bâtiment et des TP et motivé pour le bac pro IPB</a:t>
            </a:r>
          </a:p>
        </p:txBody>
      </p:sp>
      <p:sp>
        <p:nvSpPr>
          <p:cNvPr id="18" name="Ellipse 17"/>
          <p:cNvSpPr/>
          <p:nvPr/>
        </p:nvSpPr>
        <p:spPr>
          <a:xfrm>
            <a:off x="1760202" y="1848055"/>
            <a:ext cx="412842" cy="230673"/>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19" name="Ellipse 18"/>
          <p:cNvSpPr/>
          <p:nvPr/>
        </p:nvSpPr>
        <p:spPr>
          <a:xfrm>
            <a:off x="1760202" y="3811209"/>
            <a:ext cx="418082" cy="23792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0" name="ZoneTexte 19"/>
          <p:cNvSpPr txBox="1"/>
          <p:nvPr/>
        </p:nvSpPr>
        <p:spPr>
          <a:xfrm>
            <a:off x="6827677" y="2947010"/>
            <a:ext cx="1042988" cy="253916"/>
          </a:xfrm>
          <a:prstGeom prst="rect">
            <a:avLst/>
          </a:prstGeom>
          <a:noFill/>
          <a:ln w="57150">
            <a:solidFill>
              <a:srgbClr val="FF0000"/>
            </a:solidFill>
          </a:ln>
        </p:spPr>
        <p:txBody>
          <a:bodyPr wrap="square" rtlCol="0">
            <a:spAutoFit/>
          </a:bodyPr>
          <a:lstStyle/>
          <a:p>
            <a:pPr eaLnBrk="0" fontAlgn="base" hangingPunct="0">
              <a:spcBef>
                <a:spcPct val="0"/>
              </a:spcBef>
              <a:spcAft>
                <a:spcPct val="0"/>
              </a:spcAft>
            </a:pPr>
            <a:r>
              <a:rPr lang="fr-FR" sz="1050" b="1" dirty="0">
                <a:solidFill>
                  <a:srgbClr val="FF0000"/>
                </a:solidFill>
                <a:ea typeface="MS PGothic" panose="020B0600070205080204" pitchFamily="34" charset="-128"/>
              </a:rPr>
              <a:t>Entreprise IPB</a:t>
            </a:r>
          </a:p>
        </p:txBody>
      </p:sp>
      <p:sp>
        <p:nvSpPr>
          <p:cNvPr id="21" name="ZoneTexte 20"/>
          <p:cNvSpPr txBox="1"/>
          <p:nvPr/>
        </p:nvSpPr>
        <p:spPr>
          <a:xfrm>
            <a:off x="6875524" y="6391921"/>
            <a:ext cx="1042988" cy="253916"/>
          </a:xfrm>
          <a:prstGeom prst="rect">
            <a:avLst/>
          </a:prstGeom>
          <a:noFill/>
          <a:ln w="57150">
            <a:solidFill>
              <a:srgbClr val="FF0000"/>
            </a:solidFill>
          </a:ln>
        </p:spPr>
        <p:txBody>
          <a:bodyPr wrap="square" rtlCol="0">
            <a:spAutoFit/>
          </a:bodyPr>
          <a:lstStyle/>
          <a:p>
            <a:pPr eaLnBrk="0" fontAlgn="base" hangingPunct="0">
              <a:spcBef>
                <a:spcPct val="0"/>
              </a:spcBef>
              <a:spcAft>
                <a:spcPct val="0"/>
              </a:spcAft>
            </a:pPr>
            <a:r>
              <a:rPr lang="fr-FR" sz="1050" b="1" dirty="0">
                <a:solidFill>
                  <a:srgbClr val="FF0000"/>
                </a:solidFill>
                <a:ea typeface="MS PGothic" panose="020B0600070205080204" pitchFamily="34" charset="-128"/>
              </a:rPr>
              <a:t>Entreprise IPB</a:t>
            </a:r>
          </a:p>
        </p:txBody>
      </p:sp>
      <p:sp>
        <p:nvSpPr>
          <p:cNvPr id="22" name="Ellipse 21"/>
          <p:cNvSpPr/>
          <p:nvPr/>
        </p:nvSpPr>
        <p:spPr>
          <a:xfrm>
            <a:off x="6170942" y="1378451"/>
            <a:ext cx="374914" cy="17375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3" name="Ellipse 22"/>
          <p:cNvSpPr/>
          <p:nvPr/>
        </p:nvSpPr>
        <p:spPr>
          <a:xfrm>
            <a:off x="6491177" y="4743205"/>
            <a:ext cx="558209" cy="456116"/>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5" name="Forme libre 24"/>
          <p:cNvSpPr/>
          <p:nvPr/>
        </p:nvSpPr>
        <p:spPr>
          <a:xfrm>
            <a:off x="913729" y="1967023"/>
            <a:ext cx="915071" cy="2062717"/>
          </a:xfrm>
          <a:custGeom>
            <a:avLst/>
            <a:gdLst>
              <a:gd name="connsiteX0" fmla="*/ 798113 w 915071"/>
              <a:gd name="connsiteY0" fmla="*/ 0 h 2062717"/>
              <a:gd name="connsiteX1" fmla="*/ 671 w 915071"/>
              <a:gd name="connsiteY1" fmla="*/ 1350335 h 2062717"/>
              <a:gd name="connsiteX2" fmla="*/ 915071 w 915071"/>
              <a:gd name="connsiteY2" fmla="*/ 2062717 h 2062717"/>
            </a:gdLst>
            <a:ahLst/>
            <a:cxnLst>
              <a:cxn ang="0">
                <a:pos x="connsiteX0" y="connsiteY0"/>
              </a:cxn>
              <a:cxn ang="0">
                <a:pos x="connsiteX1" y="connsiteY1"/>
              </a:cxn>
              <a:cxn ang="0">
                <a:pos x="connsiteX2" y="connsiteY2"/>
              </a:cxn>
            </a:cxnLst>
            <a:rect l="l" t="t" r="r" b="b"/>
            <a:pathLst>
              <a:path w="915071" h="2062717">
                <a:moveTo>
                  <a:pt x="798113" y="0"/>
                </a:moveTo>
                <a:cubicBezTo>
                  <a:pt x="389645" y="503274"/>
                  <a:pt x="-18822" y="1006549"/>
                  <a:pt x="671" y="1350335"/>
                </a:cubicBezTo>
                <a:cubicBezTo>
                  <a:pt x="20164" y="1694121"/>
                  <a:pt x="760899" y="1940443"/>
                  <a:pt x="915071" y="2062717"/>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7" name="Forme libre 26"/>
          <p:cNvSpPr/>
          <p:nvPr/>
        </p:nvSpPr>
        <p:spPr>
          <a:xfrm>
            <a:off x="807806" y="4072270"/>
            <a:ext cx="1169850" cy="1711842"/>
          </a:xfrm>
          <a:custGeom>
            <a:avLst/>
            <a:gdLst>
              <a:gd name="connsiteX0" fmla="*/ 1084789 w 1169850"/>
              <a:gd name="connsiteY0" fmla="*/ 0 h 1711842"/>
              <a:gd name="connsiteX1" fmla="*/ 268 w 1169850"/>
              <a:gd name="connsiteY1" fmla="*/ 893135 h 1711842"/>
              <a:gd name="connsiteX2" fmla="*/ 1169850 w 1169850"/>
              <a:gd name="connsiteY2" fmla="*/ 1711842 h 1711842"/>
            </a:gdLst>
            <a:ahLst/>
            <a:cxnLst>
              <a:cxn ang="0">
                <a:pos x="connsiteX0" y="connsiteY0"/>
              </a:cxn>
              <a:cxn ang="0">
                <a:pos x="connsiteX1" y="connsiteY1"/>
              </a:cxn>
              <a:cxn ang="0">
                <a:pos x="connsiteX2" y="connsiteY2"/>
              </a:cxn>
            </a:cxnLst>
            <a:rect l="l" t="t" r="r" b="b"/>
            <a:pathLst>
              <a:path w="1169850" h="1711842">
                <a:moveTo>
                  <a:pt x="1084789" y="0"/>
                </a:moveTo>
                <a:cubicBezTo>
                  <a:pt x="535440" y="303914"/>
                  <a:pt x="-13909" y="607828"/>
                  <a:pt x="268" y="893135"/>
                </a:cubicBezTo>
                <a:cubicBezTo>
                  <a:pt x="14445" y="1178442"/>
                  <a:pt x="592147" y="1445142"/>
                  <a:pt x="1169850" y="1711842"/>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8" name="Forme libre 27"/>
          <p:cNvSpPr/>
          <p:nvPr/>
        </p:nvSpPr>
        <p:spPr>
          <a:xfrm>
            <a:off x="4338084" y="1477926"/>
            <a:ext cx="1786269" cy="4306186"/>
          </a:xfrm>
          <a:custGeom>
            <a:avLst/>
            <a:gdLst>
              <a:gd name="connsiteX0" fmla="*/ 0 w 1786269"/>
              <a:gd name="connsiteY0" fmla="*/ 4306186 h 4306186"/>
              <a:gd name="connsiteX1" fmla="*/ 1010093 w 1786269"/>
              <a:gd name="connsiteY1" fmla="*/ 1945758 h 4306186"/>
              <a:gd name="connsiteX2" fmla="*/ 1786269 w 1786269"/>
              <a:gd name="connsiteY2" fmla="*/ 0 h 4306186"/>
            </a:gdLst>
            <a:ahLst/>
            <a:cxnLst>
              <a:cxn ang="0">
                <a:pos x="connsiteX0" y="connsiteY0"/>
              </a:cxn>
              <a:cxn ang="0">
                <a:pos x="connsiteX1" y="connsiteY1"/>
              </a:cxn>
              <a:cxn ang="0">
                <a:pos x="connsiteX2" y="connsiteY2"/>
              </a:cxn>
            </a:cxnLst>
            <a:rect l="l" t="t" r="r" b="b"/>
            <a:pathLst>
              <a:path w="1786269" h="4306186">
                <a:moveTo>
                  <a:pt x="0" y="4306186"/>
                </a:moveTo>
                <a:cubicBezTo>
                  <a:pt x="356191" y="3484820"/>
                  <a:pt x="712382" y="2663455"/>
                  <a:pt x="1010093" y="1945758"/>
                </a:cubicBezTo>
                <a:cubicBezTo>
                  <a:pt x="1307804" y="1228061"/>
                  <a:pt x="1660451" y="363279"/>
                  <a:pt x="1786269" y="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29" name="Forme libre 28"/>
          <p:cNvSpPr/>
          <p:nvPr/>
        </p:nvSpPr>
        <p:spPr>
          <a:xfrm>
            <a:off x="6549656" y="1435395"/>
            <a:ext cx="992254" cy="1520456"/>
          </a:xfrm>
          <a:custGeom>
            <a:avLst/>
            <a:gdLst>
              <a:gd name="connsiteX0" fmla="*/ 0 w 992254"/>
              <a:gd name="connsiteY0" fmla="*/ 0 h 1520456"/>
              <a:gd name="connsiteX1" fmla="*/ 839972 w 992254"/>
              <a:gd name="connsiteY1" fmla="*/ 542261 h 1520456"/>
              <a:gd name="connsiteX2" fmla="*/ 988828 w 992254"/>
              <a:gd name="connsiteY2" fmla="*/ 1520456 h 1520456"/>
            </a:gdLst>
            <a:ahLst/>
            <a:cxnLst>
              <a:cxn ang="0">
                <a:pos x="connsiteX0" y="connsiteY0"/>
              </a:cxn>
              <a:cxn ang="0">
                <a:pos x="connsiteX1" y="connsiteY1"/>
              </a:cxn>
              <a:cxn ang="0">
                <a:pos x="connsiteX2" y="connsiteY2"/>
              </a:cxn>
            </a:cxnLst>
            <a:rect l="l" t="t" r="r" b="b"/>
            <a:pathLst>
              <a:path w="992254" h="1520456">
                <a:moveTo>
                  <a:pt x="0" y="0"/>
                </a:moveTo>
                <a:cubicBezTo>
                  <a:pt x="337583" y="144426"/>
                  <a:pt x="675167" y="288852"/>
                  <a:pt x="839972" y="542261"/>
                </a:cubicBezTo>
                <a:cubicBezTo>
                  <a:pt x="1004777" y="795670"/>
                  <a:pt x="996802" y="1158063"/>
                  <a:pt x="988828" y="1520456"/>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30" name="Forme libre 29"/>
          <p:cNvSpPr/>
          <p:nvPr/>
        </p:nvSpPr>
        <p:spPr>
          <a:xfrm>
            <a:off x="6008900" y="3221665"/>
            <a:ext cx="1316933" cy="1796902"/>
          </a:xfrm>
          <a:custGeom>
            <a:avLst/>
            <a:gdLst>
              <a:gd name="connsiteX0" fmla="*/ 1316933 w 1316933"/>
              <a:gd name="connsiteY0" fmla="*/ 0 h 1796902"/>
              <a:gd name="connsiteX1" fmla="*/ 19760 w 1316933"/>
              <a:gd name="connsiteY1" fmla="*/ 925033 h 1796902"/>
              <a:gd name="connsiteX2" fmla="*/ 498226 w 1316933"/>
              <a:gd name="connsiteY2" fmla="*/ 1796902 h 1796902"/>
            </a:gdLst>
            <a:ahLst/>
            <a:cxnLst>
              <a:cxn ang="0">
                <a:pos x="connsiteX0" y="connsiteY0"/>
              </a:cxn>
              <a:cxn ang="0">
                <a:pos x="connsiteX1" y="connsiteY1"/>
              </a:cxn>
              <a:cxn ang="0">
                <a:pos x="connsiteX2" y="connsiteY2"/>
              </a:cxn>
            </a:cxnLst>
            <a:rect l="l" t="t" r="r" b="b"/>
            <a:pathLst>
              <a:path w="1316933" h="1796902">
                <a:moveTo>
                  <a:pt x="1316933" y="0"/>
                </a:moveTo>
                <a:cubicBezTo>
                  <a:pt x="736572" y="312774"/>
                  <a:pt x="156211" y="625549"/>
                  <a:pt x="19760" y="925033"/>
                </a:cubicBezTo>
                <a:cubicBezTo>
                  <a:pt x="-116691" y="1224517"/>
                  <a:pt x="498226" y="1796902"/>
                  <a:pt x="498226" y="1796902"/>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31" name="Forme libre 30"/>
          <p:cNvSpPr/>
          <p:nvPr/>
        </p:nvSpPr>
        <p:spPr>
          <a:xfrm>
            <a:off x="6249680" y="5209953"/>
            <a:ext cx="629585" cy="1286540"/>
          </a:xfrm>
          <a:custGeom>
            <a:avLst/>
            <a:gdLst>
              <a:gd name="connsiteX0" fmla="*/ 459464 w 629585"/>
              <a:gd name="connsiteY0" fmla="*/ 0 h 1286540"/>
              <a:gd name="connsiteX1" fmla="*/ 2264 w 629585"/>
              <a:gd name="connsiteY1" fmla="*/ 808075 h 1286540"/>
              <a:gd name="connsiteX2" fmla="*/ 629585 w 629585"/>
              <a:gd name="connsiteY2" fmla="*/ 1286540 h 1286540"/>
            </a:gdLst>
            <a:ahLst/>
            <a:cxnLst>
              <a:cxn ang="0">
                <a:pos x="connsiteX0" y="connsiteY0"/>
              </a:cxn>
              <a:cxn ang="0">
                <a:pos x="connsiteX1" y="connsiteY1"/>
              </a:cxn>
              <a:cxn ang="0">
                <a:pos x="connsiteX2" y="connsiteY2"/>
              </a:cxn>
            </a:cxnLst>
            <a:rect l="l" t="t" r="r" b="b"/>
            <a:pathLst>
              <a:path w="629585" h="1286540">
                <a:moveTo>
                  <a:pt x="459464" y="0"/>
                </a:moveTo>
                <a:cubicBezTo>
                  <a:pt x="216687" y="296826"/>
                  <a:pt x="-26089" y="593652"/>
                  <a:pt x="2264" y="808075"/>
                </a:cubicBezTo>
                <a:cubicBezTo>
                  <a:pt x="30617" y="1022498"/>
                  <a:pt x="330101" y="1154519"/>
                  <a:pt x="629585" y="128654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33" name="Forme libre 32"/>
          <p:cNvSpPr/>
          <p:nvPr/>
        </p:nvSpPr>
        <p:spPr>
          <a:xfrm>
            <a:off x="1217514" y="1169581"/>
            <a:ext cx="866467" cy="776177"/>
          </a:xfrm>
          <a:custGeom>
            <a:avLst/>
            <a:gdLst>
              <a:gd name="connsiteX0" fmla="*/ 866467 w 866467"/>
              <a:gd name="connsiteY0" fmla="*/ 0 h 776177"/>
              <a:gd name="connsiteX1" fmla="*/ 5230 w 866467"/>
              <a:gd name="connsiteY1" fmla="*/ 499731 h 776177"/>
              <a:gd name="connsiteX2" fmla="*/ 504960 w 866467"/>
              <a:gd name="connsiteY2" fmla="*/ 776177 h 776177"/>
            </a:gdLst>
            <a:ahLst/>
            <a:cxnLst>
              <a:cxn ang="0">
                <a:pos x="connsiteX0" y="connsiteY0"/>
              </a:cxn>
              <a:cxn ang="0">
                <a:pos x="connsiteX1" y="connsiteY1"/>
              </a:cxn>
              <a:cxn ang="0">
                <a:pos x="connsiteX2" y="connsiteY2"/>
              </a:cxn>
            </a:cxnLst>
            <a:rect l="l" t="t" r="r" b="b"/>
            <a:pathLst>
              <a:path w="866467" h="776177">
                <a:moveTo>
                  <a:pt x="866467" y="0"/>
                </a:moveTo>
                <a:cubicBezTo>
                  <a:pt x="465974" y="185184"/>
                  <a:pt x="65481" y="370368"/>
                  <a:pt x="5230" y="499731"/>
                </a:cubicBezTo>
                <a:cubicBezTo>
                  <a:pt x="-55021" y="629094"/>
                  <a:pt x="423444" y="744279"/>
                  <a:pt x="504960" y="776177"/>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34" name="ZoneTexte 33"/>
          <p:cNvSpPr txBox="1"/>
          <p:nvPr/>
        </p:nvSpPr>
        <p:spPr>
          <a:xfrm rot="16200000">
            <a:off x="-2581722" y="3364133"/>
            <a:ext cx="5418907" cy="415498"/>
          </a:xfrm>
          <a:prstGeom prst="rect">
            <a:avLst/>
          </a:prstGeom>
          <a:solidFill>
            <a:srgbClr val="92D050"/>
          </a:solidFill>
        </p:spPr>
        <p:txBody>
          <a:bodyPr wrap="square" rtlCol="0">
            <a:spAutoFit/>
          </a:bodyPr>
          <a:lstStyle/>
          <a:p>
            <a:pPr algn="ctr" eaLnBrk="0" fontAlgn="base" hangingPunct="0">
              <a:spcBef>
                <a:spcPct val="0"/>
              </a:spcBef>
              <a:spcAft>
                <a:spcPct val="0"/>
              </a:spcAft>
            </a:pPr>
            <a:r>
              <a:rPr lang="fr-FR" sz="2100" b="1" dirty="0">
                <a:solidFill>
                  <a:prstClr val="black"/>
                </a:solidFill>
                <a:ea typeface="MS PGothic" panose="020B0600070205080204" pitchFamily="34" charset="-128"/>
              </a:rPr>
              <a:t>Travail sur les compétences communes</a:t>
            </a:r>
          </a:p>
        </p:txBody>
      </p:sp>
      <p:sp>
        <p:nvSpPr>
          <p:cNvPr id="2" name="Espace réservé du numéro de diapositive 1">
            <a:extLst>
              <a:ext uri="{FF2B5EF4-FFF2-40B4-BE49-F238E27FC236}">
                <a16:creationId xmlns="" xmlns:a16="http://schemas.microsoft.com/office/drawing/2014/main" id="{8561A951-B58E-B040-B650-47492238859E}"/>
              </a:ext>
            </a:extLst>
          </p:cNvPr>
          <p:cNvSpPr>
            <a:spLocks noGrp="1"/>
          </p:cNvSpPr>
          <p:nvPr>
            <p:ph type="sldNum" sz="quarter" idx="12"/>
          </p:nvPr>
        </p:nvSpPr>
        <p:spPr/>
        <p:txBody>
          <a:bodyPr/>
          <a:lstStyle/>
          <a:p>
            <a:fld id="{9FF85FC8-472D-4DB5-BCC6-9F3BDF12CB54}" type="slidenum">
              <a:rPr lang="fr-FR" smtClean="0"/>
              <a:pPr/>
              <a:t>14</a:t>
            </a:fld>
            <a:endParaRPr lang="fr-FR"/>
          </a:p>
        </p:txBody>
      </p:sp>
      <p:pic>
        <p:nvPicPr>
          <p:cNvPr id="3" name="Image 2"/>
          <p:cNvPicPr>
            <a:picLocks noChangeAspect="1"/>
          </p:cNvPicPr>
          <p:nvPr/>
        </p:nvPicPr>
        <p:blipFill>
          <a:blip r:embed="rId6"/>
          <a:stretch>
            <a:fillRect/>
          </a:stretch>
        </p:blipFill>
        <p:spPr>
          <a:xfrm>
            <a:off x="45243" y="148228"/>
            <a:ext cx="524301" cy="170703"/>
          </a:xfrm>
          <a:prstGeom prst="rect">
            <a:avLst/>
          </a:prstGeom>
        </p:spPr>
      </p:pic>
    </p:spTree>
    <p:extLst>
      <p:ext uri="{BB962C8B-B14F-4D97-AF65-F5344CB8AC3E}">
        <p14:creationId xmlns:p14="http://schemas.microsoft.com/office/powerpoint/2010/main" val="10524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27" grpId="0" animBg="1"/>
      <p:bldP spid="28" grpId="0" animBg="1"/>
      <p:bldP spid="29" grpId="0" animBg="1"/>
      <p:bldP spid="30" grpId="0" animBg="1"/>
      <p:bldP spid="31"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endParaRPr lang="fr-FR" dirty="0"/>
          </a:p>
        </p:txBody>
      </p:sp>
      <p:pic>
        <p:nvPicPr>
          <p:cNvPr id="10" name="Image 9"/>
          <p:cNvPicPr>
            <a:picLocks noChangeAspect="1"/>
          </p:cNvPicPr>
          <p:nvPr/>
        </p:nvPicPr>
        <p:blipFill rotWithShape="1">
          <a:blip r:embed="rId2"/>
          <a:srcRect l="29934" t="31908" r="31229" b="20888"/>
          <a:stretch/>
        </p:blipFill>
        <p:spPr>
          <a:xfrm>
            <a:off x="156409" y="757990"/>
            <a:ext cx="4208120" cy="2875548"/>
          </a:xfrm>
          <a:prstGeom prst="rect">
            <a:avLst/>
          </a:prstGeom>
        </p:spPr>
      </p:pic>
      <p:pic>
        <p:nvPicPr>
          <p:cNvPr id="11" name="Image 10"/>
          <p:cNvPicPr>
            <a:picLocks noChangeAspect="1"/>
          </p:cNvPicPr>
          <p:nvPr/>
        </p:nvPicPr>
        <p:blipFill rotWithShape="1">
          <a:blip r:embed="rId3"/>
          <a:srcRect l="29841" t="30428" r="31691" b="27138"/>
          <a:stretch/>
        </p:blipFill>
        <p:spPr>
          <a:xfrm>
            <a:off x="144377" y="3287128"/>
            <a:ext cx="4593701" cy="2848977"/>
          </a:xfrm>
          <a:prstGeom prst="rect">
            <a:avLst/>
          </a:prstGeom>
        </p:spPr>
      </p:pic>
      <p:pic>
        <p:nvPicPr>
          <p:cNvPr id="12" name="Image 11"/>
          <p:cNvPicPr>
            <a:picLocks noChangeAspect="1"/>
          </p:cNvPicPr>
          <p:nvPr/>
        </p:nvPicPr>
        <p:blipFill rotWithShape="1">
          <a:blip r:embed="rId4"/>
          <a:srcRect l="29841" t="25658" r="31598" b="35526"/>
          <a:stretch/>
        </p:blipFill>
        <p:spPr>
          <a:xfrm>
            <a:off x="4738079" y="757990"/>
            <a:ext cx="4103026" cy="2322096"/>
          </a:xfrm>
          <a:prstGeom prst="rect">
            <a:avLst/>
          </a:prstGeom>
        </p:spPr>
      </p:pic>
      <p:pic>
        <p:nvPicPr>
          <p:cNvPr id="16" name="Image 15"/>
          <p:cNvPicPr>
            <a:picLocks noChangeAspect="1"/>
          </p:cNvPicPr>
          <p:nvPr/>
        </p:nvPicPr>
        <p:blipFill rotWithShape="1">
          <a:blip r:embed="rId5"/>
          <a:srcRect l="29749" t="27402" r="33725" b="14967"/>
          <a:stretch/>
        </p:blipFill>
        <p:spPr>
          <a:xfrm>
            <a:off x="4714013" y="3092110"/>
            <a:ext cx="3862997" cy="3426769"/>
          </a:xfrm>
          <a:prstGeom prst="rect">
            <a:avLst/>
          </a:prstGeom>
        </p:spPr>
      </p:pic>
      <p:sp>
        <p:nvSpPr>
          <p:cNvPr id="9" name="Rectangle 2"/>
          <p:cNvSpPr>
            <a:spLocks noChangeArrowheads="1"/>
          </p:cNvSpPr>
          <p:nvPr/>
        </p:nvSpPr>
        <p:spPr bwMode="auto">
          <a:xfrm>
            <a:off x="144377" y="371104"/>
            <a:ext cx="886755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r>
              <a:rPr lang="fr-FR" sz="1200" b="1" dirty="0">
                <a:solidFill>
                  <a:srgbClr val="FF0000"/>
                </a:solidFill>
              </a:rPr>
              <a:t>CAS 2 : Elève entrant dans la famille des métiers de la construction durable du bâtiment et des TP sans choix prédéterminé.</a:t>
            </a:r>
          </a:p>
        </p:txBody>
      </p:sp>
      <p:sp>
        <p:nvSpPr>
          <p:cNvPr id="13" name="Ellipse 12"/>
          <p:cNvSpPr/>
          <p:nvPr/>
        </p:nvSpPr>
        <p:spPr>
          <a:xfrm>
            <a:off x="2366601" y="1869194"/>
            <a:ext cx="479838" cy="17375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323562" y="3762866"/>
            <a:ext cx="374914" cy="211915"/>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6414678" y="1748236"/>
            <a:ext cx="374914" cy="17375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7048500" y="3781916"/>
            <a:ext cx="868763" cy="368414"/>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6827677" y="2947010"/>
            <a:ext cx="1042988" cy="253916"/>
          </a:xfrm>
          <a:prstGeom prst="rect">
            <a:avLst/>
          </a:prstGeom>
          <a:noFill/>
          <a:ln w="57150">
            <a:solidFill>
              <a:srgbClr val="FF0000"/>
            </a:solidFill>
          </a:ln>
        </p:spPr>
        <p:txBody>
          <a:bodyPr wrap="square" rtlCol="0">
            <a:spAutoFit/>
          </a:bodyPr>
          <a:lstStyle/>
          <a:p>
            <a:r>
              <a:rPr lang="fr-FR" sz="1050" b="1" dirty="0">
                <a:solidFill>
                  <a:srgbClr val="FF0000"/>
                </a:solidFill>
              </a:rPr>
              <a:t>Entreprise TP</a:t>
            </a:r>
          </a:p>
        </p:txBody>
      </p:sp>
      <p:sp>
        <p:nvSpPr>
          <p:cNvPr id="20" name="ZoneTexte 19"/>
          <p:cNvSpPr txBox="1"/>
          <p:nvPr/>
        </p:nvSpPr>
        <p:spPr>
          <a:xfrm>
            <a:off x="6980077" y="6391921"/>
            <a:ext cx="1042988" cy="253916"/>
          </a:xfrm>
          <a:prstGeom prst="rect">
            <a:avLst/>
          </a:prstGeom>
          <a:noFill/>
          <a:ln w="57150">
            <a:solidFill>
              <a:srgbClr val="FF0000"/>
            </a:solidFill>
          </a:ln>
        </p:spPr>
        <p:txBody>
          <a:bodyPr wrap="square" rtlCol="0">
            <a:spAutoFit/>
          </a:bodyPr>
          <a:lstStyle/>
          <a:p>
            <a:r>
              <a:rPr lang="fr-FR" sz="1050" b="1" dirty="0">
                <a:solidFill>
                  <a:srgbClr val="FF0000"/>
                </a:solidFill>
              </a:rPr>
              <a:t>Entreprise TP</a:t>
            </a:r>
          </a:p>
        </p:txBody>
      </p:sp>
      <p:sp>
        <p:nvSpPr>
          <p:cNvPr id="2" name="Forme libre 1"/>
          <p:cNvSpPr/>
          <p:nvPr/>
        </p:nvSpPr>
        <p:spPr>
          <a:xfrm>
            <a:off x="2028825" y="1171575"/>
            <a:ext cx="628061" cy="695325"/>
          </a:xfrm>
          <a:custGeom>
            <a:avLst/>
            <a:gdLst>
              <a:gd name="connsiteX0" fmla="*/ 0 w 628061"/>
              <a:gd name="connsiteY0" fmla="*/ 0 h 695325"/>
              <a:gd name="connsiteX1" fmla="*/ 581025 w 628061"/>
              <a:gd name="connsiteY1" fmla="*/ 400050 h 695325"/>
              <a:gd name="connsiteX2" fmla="*/ 619125 w 628061"/>
              <a:gd name="connsiteY2" fmla="*/ 695325 h 695325"/>
            </a:gdLst>
            <a:ahLst/>
            <a:cxnLst>
              <a:cxn ang="0">
                <a:pos x="connsiteX0" y="connsiteY0"/>
              </a:cxn>
              <a:cxn ang="0">
                <a:pos x="connsiteX1" y="connsiteY1"/>
              </a:cxn>
              <a:cxn ang="0">
                <a:pos x="connsiteX2" y="connsiteY2"/>
              </a:cxn>
            </a:cxnLst>
            <a:rect l="l" t="t" r="r" b="b"/>
            <a:pathLst>
              <a:path w="628061" h="695325">
                <a:moveTo>
                  <a:pt x="0" y="0"/>
                </a:moveTo>
                <a:cubicBezTo>
                  <a:pt x="238919" y="142081"/>
                  <a:pt x="477838" y="284163"/>
                  <a:pt x="581025" y="400050"/>
                </a:cubicBezTo>
                <a:cubicBezTo>
                  <a:pt x="684213" y="515938"/>
                  <a:pt x="579438" y="649288"/>
                  <a:pt x="619125" y="695325"/>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Forme libre 2"/>
          <p:cNvSpPr/>
          <p:nvPr/>
        </p:nvSpPr>
        <p:spPr>
          <a:xfrm>
            <a:off x="2714625" y="2028825"/>
            <a:ext cx="657225" cy="1771650"/>
          </a:xfrm>
          <a:custGeom>
            <a:avLst/>
            <a:gdLst>
              <a:gd name="connsiteX0" fmla="*/ 0 w 657225"/>
              <a:gd name="connsiteY0" fmla="*/ 0 h 1771650"/>
              <a:gd name="connsiteX1" fmla="*/ 276225 w 657225"/>
              <a:gd name="connsiteY1" fmla="*/ 1219200 h 1771650"/>
              <a:gd name="connsiteX2" fmla="*/ 657225 w 657225"/>
              <a:gd name="connsiteY2" fmla="*/ 1771650 h 1771650"/>
            </a:gdLst>
            <a:ahLst/>
            <a:cxnLst>
              <a:cxn ang="0">
                <a:pos x="connsiteX0" y="connsiteY0"/>
              </a:cxn>
              <a:cxn ang="0">
                <a:pos x="connsiteX1" y="connsiteY1"/>
              </a:cxn>
              <a:cxn ang="0">
                <a:pos x="connsiteX2" y="connsiteY2"/>
              </a:cxn>
            </a:cxnLst>
            <a:rect l="l" t="t" r="r" b="b"/>
            <a:pathLst>
              <a:path w="657225" h="1771650">
                <a:moveTo>
                  <a:pt x="0" y="0"/>
                </a:moveTo>
                <a:cubicBezTo>
                  <a:pt x="83344" y="461962"/>
                  <a:pt x="166688" y="923925"/>
                  <a:pt x="276225" y="1219200"/>
                </a:cubicBezTo>
                <a:cubicBezTo>
                  <a:pt x="385763" y="1514475"/>
                  <a:pt x="592138" y="1695450"/>
                  <a:pt x="657225" y="1771650"/>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orme libre 5"/>
          <p:cNvSpPr/>
          <p:nvPr/>
        </p:nvSpPr>
        <p:spPr>
          <a:xfrm>
            <a:off x="3019425" y="3952875"/>
            <a:ext cx="400050" cy="1628775"/>
          </a:xfrm>
          <a:custGeom>
            <a:avLst/>
            <a:gdLst>
              <a:gd name="connsiteX0" fmla="*/ 400050 w 400050"/>
              <a:gd name="connsiteY0" fmla="*/ 0 h 1628775"/>
              <a:gd name="connsiteX1" fmla="*/ 95250 w 400050"/>
              <a:gd name="connsiteY1" fmla="*/ 962025 h 1628775"/>
              <a:gd name="connsiteX2" fmla="*/ 0 w 400050"/>
              <a:gd name="connsiteY2" fmla="*/ 1628775 h 1628775"/>
            </a:gdLst>
            <a:ahLst/>
            <a:cxnLst>
              <a:cxn ang="0">
                <a:pos x="connsiteX0" y="connsiteY0"/>
              </a:cxn>
              <a:cxn ang="0">
                <a:pos x="connsiteX1" y="connsiteY1"/>
              </a:cxn>
              <a:cxn ang="0">
                <a:pos x="connsiteX2" y="connsiteY2"/>
              </a:cxn>
            </a:cxnLst>
            <a:rect l="l" t="t" r="r" b="b"/>
            <a:pathLst>
              <a:path w="400050" h="1628775">
                <a:moveTo>
                  <a:pt x="400050" y="0"/>
                </a:moveTo>
                <a:cubicBezTo>
                  <a:pt x="280987" y="345281"/>
                  <a:pt x="161925" y="690563"/>
                  <a:pt x="95250" y="962025"/>
                </a:cubicBezTo>
                <a:cubicBezTo>
                  <a:pt x="28575" y="1233487"/>
                  <a:pt x="11112" y="1527175"/>
                  <a:pt x="0" y="1628775"/>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orme libre 7"/>
          <p:cNvSpPr/>
          <p:nvPr/>
        </p:nvSpPr>
        <p:spPr>
          <a:xfrm>
            <a:off x="4338084" y="1373811"/>
            <a:ext cx="2105246" cy="4442198"/>
          </a:xfrm>
          <a:custGeom>
            <a:avLst/>
            <a:gdLst>
              <a:gd name="connsiteX0" fmla="*/ 0 w 2105246"/>
              <a:gd name="connsiteY0" fmla="*/ 4442198 h 4442198"/>
              <a:gd name="connsiteX1" fmla="*/ 680483 w 2105246"/>
              <a:gd name="connsiteY1" fmla="*/ 380561 h 4442198"/>
              <a:gd name="connsiteX2" fmla="*/ 2105246 w 2105246"/>
              <a:gd name="connsiteY2" fmla="*/ 412459 h 4442198"/>
            </a:gdLst>
            <a:ahLst/>
            <a:cxnLst>
              <a:cxn ang="0">
                <a:pos x="connsiteX0" y="connsiteY0"/>
              </a:cxn>
              <a:cxn ang="0">
                <a:pos x="connsiteX1" y="connsiteY1"/>
              </a:cxn>
              <a:cxn ang="0">
                <a:pos x="connsiteX2" y="connsiteY2"/>
              </a:cxn>
            </a:cxnLst>
            <a:rect l="l" t="t" r="r" b="b"/>
            <a:pathLst>
              <a:path w="2105246" h="4442198">
                <a:moveTo>
                  <a:pt x="0" y="4442198"/>
                </a:moveTo>
                <a:cubicBezTo>
                  <a:pt x="164804" y="2747191"/>
                  <a:pt x="329609" y="1052184"/>
                  <a:pt x="680483" y="380561"/>
                </a:cubicBezTo>
                <a:cubicBezTo>
                  <a:pt x="1031357" y="-291062"/>
                  <a:pt x="1568301" y="60698"/>
                  <a:pt x="2105246" y="412459"/>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a:off x="6772940" y="1881963"/>
            <a:ext cx="564149" cy="1063256"/>
          </a:xfrm>
          <a:custGeom>
            <a:avLst/>
            <a:gdLst>
              <a:gd name="connsiteX0" fmla="*/ 0 w 564149"/>
              <a:gd name="connsiteY0" fmla="*/ 0 h 1063256"/>
              <a:gd name="connsiteX1" fmla="*/ 499730 w 564149"/>
              <a:gd name="connsiteY1" fmla="*/ 510363 h 1063256"/>
              <a:gd name="connsiteX2" fmla="*/ 542260 w 564149"/>
              <a:gd name="connsiteY2" fmla="*/ 1063256 h 1063256"/>
            </a:gdLst>
            <a:ahLst/>
            <a:cxnLst>
              <a:cxn ang="0">
                <a:pos x="connsiteX0" y="connsiteY0"/>
              </a:cxn>
              <a:cxn ang="0">
                <a:pos x="connsiteX1" y="connsiteY1"/>
              </a:cxn>
              <a:cxn ang="0">
                <a:pos x="connsiteX2" y="connsiteY2"/>
              </a:cxn>
            </a:cxnLst>
            <a:rect l="l" t="t" r="r" b="b"/>
            <a:pathLst>
              <a:path w="564149" h="1063256">
                <a:moveTo>
                  <a:pt x="0" y="0"/>
                </a:moveTo>
                <a:cubicBezTo>
                  <a:pt x="204676" y="166577"/>
                  <a:pt x="409353" y="333154"/>
                  <a:pt x="499730" y="510363"/>
                </a:cubicBezTo>
                <a:cubicBezTo>
                  <a:pt x="590107" y="687572"/>
                  <a:pt x="566183" y="875414"/>
                  <a:pt x="542260" y="1063256"/>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orme libre 21"/>
          <p:cNvSpPr/>
          <p:nvPr/>
        </p:nvSpPr>
        <p:spPr>
          <a:xfrm>
            <a:off x="6973464" y="3221665"/>
            <a:ext cx="448062" cy="542261"/>
          </a:xfrm>
          <a:custGeom>
            <a:avLst/>
            <a:gdLst>
              <a:gd name="connsiteX0" fmla="*/ 331103 w 448062"/>
              <a:gd name="connsiteY0" fmla="*/ 0 h 542261"/>
              <a:gd name="connsiteX1" fmla="*/ 1494 w 448062"/>
              <a:gd name="connsiteY1" fmla="*/ 318977 h 542261"/>
              <a:gd name="connsiteX2" fmla="*/ 448062 w 448062"/>
              <a:gd name="connsiteY2" fmla="*/ 542261 h 542261"/>
            </a:gdLst>
            <a:ahLst/>
            <a:cxnLst>
              <a:cxn ang="0">
                <a:pos x="connsiteX0" y="connsiteY0"/>
              </a:cxn>
              <a:cxn ang="0">
                <a:pos x="connsiteX1" y="connsiteY1"/>
              </a:cxn>
              <a:cxn ang="0">
                <a:pos x="connsiteX2" y="connsiteY2"/>
              </a:cxn>
            </a:cxnLst>
            <a:rect l="l" t="t" r="r" b="b"/>
            <a:pathLst>
              <a:path w="448062" h="542261">
                <a:moveTo>
                  <a:pt x="331103" y="0"/>
                </a:moveTo>
                <a:cubicBezTo>
                  <a:pt x="156552" y="114300"/>
                  <a:pt x="-17999" y="228600"/>
                  <a:pt x="1494" y="318977"/>
                </a:cubicBezTo>
                <a:cubicBezTo>
                  <a:pt x="20987" y="409354"/>
                  <a:pt x="234524" y="475807"/>
                  <a:pt x="448062" y="542261"/>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p:cNvSpPr/>
          <p:nvPr/>
        </p:nvSpPr>
        <p:spPr>
          <a:xfrm>
            <a:off x="7485321" y="4146698"/>
            <a:ext cx="468033" cy="2243469"/>
          </a:xfrm>
          <a:custGeom>
            <a:avLst/>
            <a:gdLst>
              <a:gd name="connsiteX0" fmla="*/ 0 w 468033"/>
              <a:gd name="connsiteY0" fmla="*/ 0 h 2243469"/>
              <a:gd name="connsiteX1" fmla="*/ 467832 w 468033"/>
              <a:gd name="connsiteY1" fmla="*/ 542260 h 2243469"/>
              <a:gd name="connsiteX2" fmla="*/ 63795 w 468033"/>
              <a:gd name="connsiteY2" fmla="*/ 2243469 h 2243469"/>
            </a:gdLst>
            <a:ahLst/>
            <a:cxnLst>
              <a:cxn ang="0">
                <a:pos x="connsiteX0" y="connsiteY0"/>
              </a:cxn>
              <a:cxn ang="0">
                <a:pos x="connsiteX1" y="connsiteY1"/>
              </a:cxn>
              <a:cxn ang="0">
                <a:pos x="connsiteX2" y="connsiteY2"/>
              </a:cxn>
            </a:cxnLst>
            <a:rect l="l" t="t" r="r" b="b"/>
            <a:pathLst>
              <a:path w="468033" h="2243469">
                <a:moveTo>
                  <a:pt x="0" y="0"/>
                </a:moveTo>
                <a:cubicBezTo>
                  <a:pt x="228600" y="84174"/>
                  <a:pt x="457200" y="168349"/>
                  <a:pt x="467832" y="542260"/>
                </a:cubicBezTo>
                <a:cubicBezTo>
                  <a:pt x="478464" y="916171"/>
                  <a:pt x="63795" y="2243469"/>
                  <a:pt x="63795" y="2243469"/>
                </a:cubicBezTo>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rot="16200000">
            <a:off x="-2822451" y="3425789"/>
            <a:ext cx="5542221" cy="415498"/>
          </a:xfrm>
          <a:prstGeom prst="rect">
            <a:avLst/>
          </a:prstGeom>
          <a:solidFill>
            <a:srgbClr val="92D050"/>
          </a:solidFill>
        </p:spPr>
        <p:txBody>
          <a:bodyPr wrap="square" rtlCol="0">
            <a:spAutoFit/>
          </a:bodyPr>
          <a:lstStyle/>
          <a:p>
            <a:pPr algn="ctr"/>
            <a:r>
              <a:rPr lang="fr-FR" sz="2100" b="1" dirty="0"/>
              <a:t>Travail sur les compétences communes</a:t>
            </a:r>
          </a:p>
        </p:txBody>
      </p:sp>
      <p:sp>
        <p:nvSpPr>
          <p:cNvPr id="7" name="Espace réservé du numéro de diapositive 6">
            <a:extLst>
              <a:ext uri="{FF2B5EF4-FFF2-40B4-BE49-F238E27FC236}">
                <a16:creationId xmlns="" xmlns:a16="http://schemas.microsoft.com/office/drawing/2014/main" id="{C00245F1-2A0F-BC40-9F74-751658ACE152}"/>
              </a:ext>
            </a:extLst>
          </p:cNvPr>
          <p:cNvSpPr>
            <a:spLocks noGrp="1"/>
          </p:cNvSpPr>
          <p:nvPr>
            <p:ph type="sldNum" sz="quarter" idx="12"/>
          </p:nvPr>
        </p:nvSpPr>
        <p:spPr/>
        <p:txBody>
          <a:bodyPr/>
          <a:lstStyle/>
          <a:p>
            <a:fld id="{9FF85FC8-472D-4DB5-BCC6-9F3BDF12CB54}" type="slidenum">
              <a:rPr lang="fr-FR" smtClean="0"/>
              <a:pPr/>
              <a:t>15</a:t>
            </a:fld>
            <a:endParaRPr lang="fr-FR"/>
          </a:p>
        </p:txBody>
      </p:sp>
      <p:grpSp>
        <p:nvGrpSpPr>
          <p:cNvPr id="26" name="Grouper 9"/>
          <p:cNvGrpSpPr/>
          <p:nvPr/>
        </p:nvGrpSpPr>
        <p:grpSpPr>
          <a:xfrm>
            <a:off x="89436" y="80715"/>
            <a:ext cx="525531" cy="171686"/>
            <a:chOff x="5391302" y="1426464"/>
            <a:chExt cx="604579" cy="197510"/>
          </a:xfrm>
          <a:solidFill>
            <a:srgbClr val="00A6BE"/>
          </a:solidFill>
        </p:grpSpPr>
        <p:sp>
          <p:nvSpPr>
            <p:cNvPr id="27" name="Rectangle 26"/>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738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9" grpId="0" animBg="1"/>
      <p:bldP spid="20" grpId="0" animBg="1"/>
      <p:bldP spid="2" grpId="0" animBg="1"/>
      <p:bldP spid="3" grpId="0" animBg="1"/>
      <p:bldP spid="6" grpId="0" animBg="1"/>
      <p:bldP spid="8"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Ressources à disposition</a:t>
            </a:r>
            <a:br>
              <a:rPr lang="fr-FR" sz="2800" dirty="0"/>
            </a:br>
            <a:r>
              <a:rPr lang="fr-FR" sz="2800" dirty="0"/>
              <a:t>Parcours </a:t>
            </a:r>
            <a:r>
              <a:rPr lang="fr-FR" sz="2800" dirty="0" err="1"/>
              <a:t>M@gistère</a:t>
            </a:r>
            <a:r>
              <a:rPr lang="fr-FR" sz="2800" dirty="0"/>
              <a:t> </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16</a:t>
            </a:fld>
            <a:endParaRPr lang="fr-FR" dirty="0"/>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rotWithShape="1">
          <a:blip r:embed="rId2"/>
          <a:srcRect t="45831"/>
          <a:stretch/>
        </p:blipFill>
        <p:spPr>
          <a:xfrm>
            <a:off x="860859" y="1547892"/>
            <a:ext cx="6055041" cy="4235329"/>
          </a:xfrm>
          <a:prstGeom prst="rect">
            <a:avLst/>
          </a:prstGeom>
        </p:spPr>
      </p:pic>
    </p:spTree>
    <p:extLst>
      <p:ext uri="{BB962C8B-B14F-4D97-AF65-F5344CB8AC3E}">
        <p14:creationId xmlns:p14="http://schemas.microsoft.com/office/powerpoint/2010/main" val="1183440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Parcours </a:t>
            </a:r>
            <a:r>
              <a:rPr lang="fr-FR" sz="2400" dirty="0" err="1"/>
              <a:t>M@gistère</a:t>
            </a:r>
            <a:r>
              <a:rPr lang="fr-FR" sz="2400" dirty="0"/>
              <a:t> </a:t>
            </a:r>
            <a:r>
              <a:rPr lang="fr-FR" sz="2400" dirty="0" smtClean="0"/>
              <a:t>: L</a:t>
            </a:r>
            <a:r>
              <a:rPr lang="fr-FR" dirty="0" smtClean="0"/>
              <a:t>es démarches pédagogiques</a:t>
            </a:r>
            <a:endParaRPr lang="fr-FR" dirty="0"/>
          </a:p>
        </p:txBody>
      </p:sp>
      <p:pic>
        <p:nvPicPr>
          <p:cNvPr id="6" name="Espace réservé du contenu 5"/>
          <p:cNvPicPr>
            <a:picLocks noGrp="1" noChangeAspect="1"/>
          </p:cNvPicPr>
          <p:nvPr>
            <p:ph idx="1"/>
          </p:nvPr>
        </p:nvPicPr>
        <p:blipFill>
          <a:blip r:embed="rId3"/>
          <a:stretch>
            <a:fillRect/>
          </a:stretch>
        </p:blipFill>
        <p:spPr>
          <a:xfrm>
            <a:off x="1021424" y="2669419"/>
            <a:ext cx="3079758" cy="1850204"/>
          </a:xfrm>
          <a:prstGeom prst="rect">
            <a:avLst/>
          </a:prstGeom>
        </p:spPr>
      </p:pic>
      <p:sp>
        <p:nvSpPr>
          <p:cNvPr id="4" name="Espace réservé du numéro de diapositive 3"/>
          <p:cNvSpPr>
            <a:spLocks noGrp="1"/>
          </p:cNvSpPr>
          <p:nvPr>
            <p:ph type="sldNum" sz="quarter" idx="12"/>
          </p:nvPr>
        </p:nvSpPr>
        <p:spPr/>
        <p:txBody>
          <a:bodyPr/>
          <a:lstStyle/>
          <a:p>
            <a:fld id="{A786685B-2977-D546-9E3D-3CA676A47F0C}" type="slidenum">
              <a:rPr lang="fr-FR" smtClean="0"/>
              <a:pPr/>
              <a:t>17</a:t>
            </a:fld>
            <a:endParaRPr lang="fr-FR"/>
          </a:p>
        </p:txBody>
      </p:sp>
      <p:sp>
        <p:nvSpPr>
          <p:cNvPr id="7" name="ZoneTexte 6"/>
          <p:cNvSpPr txBox="1"/>
          <p:nvPr/>
        </p:nvSpPr>
        <p:spPr>
          <a:xfrm>
            <a:off x="914400" y="1433633"/>
            <a:ext cx="7772400" cy="707886"/>
          </a:xfrm>
          <a:prstGeom prst="rect">
            <a:avLst/>
          </a:prstGeom>
          <a:noFill/>
        </p:spPr>
        <p:txBody>
          <a:bodyPr wrap="square" rtlCol="0">
            <a:spAutoFit/>
          </a:bodyPr>
          <a:lstStyle/>
          <a:p>
            <a:r>
              <a:rPr lang="fr-FR" sz="2000" dirty="0" smtClean="0">
                <a:solidFill>
                  <a:prstClr val="black"/>
                </a:solidFill>
              </a:rPr>
              <a:t>Des projets des démarches et des pratiques pédagogiques pour une </a:t>
            </a:r>
            <a:r>
              <a:rPr lang="fr-FR" sz="2000" dirty="0">
                <a:solidFill>
                  <a:prstClr val="black"/>
                </a:solidFill>
              </a:rPr>
              <a:t>orientation progressive, choisie et réfléchie</a:t>
            </a:r>
          </a:p>
        </p:txBody>
      </p:sp>
      <p:pic>
        <p:nvPicPr>
          <p:cNvPr id="3" name="Image 2"/>
          <p:cNvPicPr>
            <a:picLocks noChangeAspect="1"/>
          </p:cNvPicPr>
          <p:nvPr/>
        </p:nvPicPr>
        <p:blipFill>
          <a:blip r:embed="rId4"/>
          <a:stretch>
            <a:fillRect/>
          </a:stretch>
        </p:blipFill>
        <p:spPr>
          <a:xfrm>
            <a:off x="4426129" y="3685976"/>
            <a:ext cx="3871969" cy="2259888"/>
          </a:xfrm>
          <a:prstGeom prst="rect">
            <a:avLst/>
          </a:prstGeom>
        </p:spPr>
      </p:pic>
      <p:sp>
        <p:nvSpPr>
          <p:cNvPr id="5" name="ZoneTexte 4"/>
          <p:cNvSpPr txBox="1"/>
          <p:nvPr/>
        </p:nvSpPr>
        <p:spPr>
          <a:xfrm>
            <a:off x="914400" y="2300087"/>
            <a:ext cx="2344615" cy="369332"/>
          </a:xfrm>
          <a:prstGeom prst="rect">
            <a:avLst/>
          </a:prstGeom>
          <a:noFill/>
        </p:spPr>
        <p:txBody>
          <a:bodyPr wrap="square" rtlCol="0">
            <a:spAutoFit/>
          </a:bodyPr>
          <a:lstStyle/>
          <a:p>
            <a:r>
              <a:rPr lang="fr-FR" dirty="0" smtClean="0"/>
              <a:t>Les démarches </a:t>
            </a:r>
            <a:endParaRPr lang="fr-FR" dirty="0"/>
          </a:p>
        </p:txBody>
      </p:sp>
      <p:sp>
        <p:nvSpPr>
          <p:cNvPr id="8" name="ZoneTexte 7"/>
          <p:cNvSpPr txBox="1"/>
          <p:nvPr/>
        </p:nvSpPr>
        <p:spPr>
          <a:xfrm>
            <a:off x="4332345" y="3207597"/>
            <a:ext cx="2344615" cy="369332"/>
          </a:xfrm>
          <a:prstGeom prst="rect">
            <a:avLst/>
          </a:prstGeom>
          <a:noFill/>
        </p:spPr>
        <p:txBody>
          <a:bodyPr wrap="square" rtlCol="0">
            <a:spAutoFit/>
          </a:bodyPr>
          <a:lstStyle/>
          <a:p>
            <a:r>
              <a:rPr lang="fr-FR" dirty="0" smtClean="0"/>
              <a:t>L’évaluation </a:t>
            </a:r>
            <a:endParaRPr lang="fr-FR" dirty="0"/>
          </a:p>
        </p:txBody>
      </p:sp>
      <p:pic>
        <p:nvPicPr>
          <p:cNvPr id="9" name="Image 8"/>
          <p:cNvPicPr>
            <a:picLocks noChangeAspect="1"/>
          </p:cNvPicPr>
          <p:nvPr/>
        </p:nvPicPr>
        <p:blipFill>
          <a:blip r:embed="rId5"/>
          <a:stretch>
            <a:fillRect/>
          </a:stretch>
        </p:blipFill>
        <p:spPr>
          <a:xfrm>
            <a:off x="570537" y="238579"/>
            <a:ext cx="524301" cy="170703"/>
          </a:xfrm>
          <a:prstGeom prst="rect">
            <a:avLst/>
          </a:prstGeom>
        </p:spPr>
      </p:pic>
    </p:spTree>
    <p:extLst>
      <p:ext uri="{BB962C8B-B14F-4D97-AF65-F5344CB8AC3E}">
        <p14:creationId xmlns:p14="http://schemas.microsoft.com/office/powerpoint/2010/main" val="98571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Parcours </a:t>
            </a:r>
            <a:r>
              <a:rPr lang="fr-FR" sz="2400" dirty="0" err="1"/>
              <a:t>M@gistère</a:t>
            </a:r>
            <a:r>
              <a:rPr lang="fr-FR" sz="2400" dirty="0"/>
              <a:t> </a:t>
            </a:r>
            <a:r>
              <a:rPr lang="fr-FR" sz="2400" dirty="0" smtClean="0"/>
              <a:t>: </a:t>
            </a:r>
            <a:r>
              <a:rPr lang="fr-FR" sz="2400" dirty="0"/>
              <a:t>démarche </a:t>
            </a:r>
            <a:r>
              <a:rPr lang="fr-FR" sz="2400" dirty="0" smtClean="0"/>
              <a:t>de construction d’un projet</a:t>
            </a:r>
            <a:endParaRPr lang="fr-FR" sz="2400"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18</a:t>
            </a:fld>
            <a:endParaRPr lang="fr-FR"/>
          </a:p>
        </p:txBody>
      </p:sp>
      <p:graphicFrame>
        <p:nvGraphicFramePr>
          <p:cNvPr id="5" name="Espace réservé du contenu 4"/>
          <p:cNvGraphicFramePr>
            <a:graphicFrameLocks noGrp="1" noChangeAspect="1"/>
          </p:cNvGraphicFramePr>
          <p:nvPr>
            <p:ph idx="1"/>
            <p:extLst>
              <p:ext uri="{D42A27DB-BD31-4B8C-83A1-F6EECF244321}">
                <p14:modId xmlns:p14="http://schemas.microsoft.com/office/powerpoint/2010/main" val="3451529802"/>
              </p:ext>
            </p:extLst>
          </p:nvPr>
        </p:nvGraphicFramePr>
        <p:xfrm>
          <a:off x="1068388" y="1457350"/>
          <a:ext cx="5562600" cy="4654550"/>
        </p:xfrm>
        <a:graphic>
          <a:graphicData uri="http://schemas.openxmlformats.org/presentationml/2006/ole">
            <mc:AlternateContent xmlns:mc="http://schemas.openxmlformats.org/markup-compatibility/2006">
              <mc:Choice xmlns:v="urn:schemas-microsoft-com:vml" Requires="v">
                <p:oleObj spid="_x0000_s3123" name="Document" r:id="rId5" imgW="6959315" imgH="5822880" progId="Word.Document.12">
                  <p:embed/>
                </p:oleObj>
              </mc:Choice>
              <mc:Fallback>
                <p:oleObj name="Document" r:id="rId5" imgW="6959315" imgH="5822880" progId="Word.Document.12">
                  <p:embed/>
                  <p:pic>
                    <p:nvPicPr>
                      <p:cNvPr id="0" name="Picture 3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88" y="1457350"/>
                        <a:ext cx="5562600" cy="465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Image 5"/>
          <p:cNvPicPr>
            <a:picLocks noChangeAspect="1"/>
          </p:cNvPicPr>
          <p:nvPr/>
        </p:nvPicPr>
        <p:blipFill>
          <a:blip r:embed="rId7"/>
          <a:stretch>
            <a:fillRect/>
          </a:stretch>
        </p:blipFill>
        <p:spPr>
          <a:xfrm>
            <a:off x="546226" y="293054"/>
            <a:ext cx="524301" cy="170703"/>
          </a:xfrm>
          <a:prstGeom prst="rect">
            <a:avLst/>
          </a:prstGeom>
        </p:spPr>
      </p:pic>
    </p:spTree>
    <p:extLst>
      <p:ext uri="{BB962C8B-B14F-4D97-AF65-F5344CB8AC3E}">
        <p14:creationId xmlns:p14="http://schemas.microsoft.com/office/powerpoint/2010/main" val="40157516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5332" y="199050"/>
            <a:ext cx="7881400" cy="1286937"/>
          </a:xfrm>
        </p:spPr>
        <p:txBody>
          <a:bodyPr>
            <a:normAutofit/>
          </a:bodyPr>
          <a:lstStyle/>
          <a:p>
            <a:r>
              <a:rPr lang="fr-FR" sz="2800" dirty="0"/>
              <a:t>Les productions: </a:t>
            </a:r>
            <a:r>
              <a:rPr lang="fr-FR" sz="2800" dirty="0" smtClean="0"/>
              <a:t>Boite à outils numériques </a:t>
            </a:r>
            <a:endParaRPr lang="fr-FR" sz="2800"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19</a:t>
            </a:fld>
            <a:endParaRPr lang="fr-FR" dirty="0"/>
          </a:p>
        </p:txBody>
      </p:sp>
      <p:pic>
        <p:nvPicPr>
          <p:cNvPr id="3" name="Image 2"/>
          <p:cNvPicPr>
            <a:picLocks noChangeAspect="1"/>
          </p:cNvPicPr>
          <p:nvPr/>
        </p:nvPicPr>
        <p:blipFill>
          <a:blip r:embed="rId3"/>
          <a:stretch>
            <a:fillRect/>
          </a:stretch>
        </p:blipFill>
        <p:spPr>
          <a:xfrm>
            <a:off x="1579779" y="1338512"/>
            <a:ext cx="4315574" cy="4945525"/>
          </a:xfrm>
          <a:prstGeom prst="rect">
            <a:avLst/>
          </a:prstGeom>
        </p:spPr>
      </p:pic>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Tree>
    <p:extLst>
      <p:ext uri="{BB962C8B-B14F-4D97-AF65-F5344CB8AC3E}">
        <p14:creationId xmlns:p14="http://schemas.microsoft.com/office/powerpoint/2010/main" val="2340065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a:t>
            </a:fld>
            <a:endParaRPr lang="fr-FR" dirty="0"/>
          </a:p>
        </p:txBody>
      </p:sp>
      <p:sp>
        <p:nvSpPr>
          <p:cNvPr id="6" name="Espace réservé du texte 5"/>
          <p:cNvSpPr>
            <a:spLocks noGrp="1"/>
          </p:cNvSpPr>
          <p:nvPr>
            <p:ph type="body" sz="quarter" idx="13"/>
          </p:nvPr>
        </p:nvSpPr>
        <p:spPr/>
        <p:txBody>
          <a:bodyPr>
            <a:normAutofit fontScale="85000" lnSpcReduction="20000"/>
          </a:bodyPr>
          <a:lstStyle/>
          <a:p>
            <a:r>
              <a:rPr lang="fr-FR" dirty="0">
                <a:solidFill>
                  <a:schemeClr val="tx1"/>
                </a:solidFill>
              </a:rPr>
              <a:t> </a:t>
            </a:r>
            <a:r>
              <a:rPr lang="fr-FR" dirty="0"/>
              <a:t>Seconde des métiers de la construction durable du bâtiment et des travaux </a:t>
            </a:r>
            <a:r>
              <a:rPr lang="fr-FR" dirty="0" smtClean="0"/>
              <a:t>publics.</a:t>
            </a:r>
            <a:endParaRPr lang="fr-FR" dirty="0"/>
          </a:p>
          <a:p>
            <a:endParaRPr lang="fr-FR" dirty="0">
              <a:solidFill>
                <a:schemeClr val="tx1"/>
              </a:solidFill>
            </a:endParaRPr>
          </a:p>
          <a:p>
            <a:r>
              <a:rPr lang="fr-FR" dirty="0">
                <a:solidFill>
                  <a:schemeClr val="tx1"/>
                </a:solidFill>
              </a:rPr>
              <a:t> </a:t>
            </a:r>
            <a:r>
              <a:rPr lang="fr-FR" dirty="0"/>
              <a:t>Les enjeux de la famille des </a:t>
            </a:r>
            <a:r>
              <a:rPr lang="fr-FR" dirty="0" smtClean="0"/>
              <a:t>métiers.</a:t>
            </a:r>
            <a:endParaRPr lang="fr-FR" dirty="0"/>
          </a:p>
          <a:p>
            <a:endParaRPr lang="fr-FR" dirty="0"/>
          </a:p>
          <a:p>
            <a:r>
              <a:rPr lang="fr-FR" dirty="0">
                <a:solidFill>
                  <a:schemeClr val="tx1"/>
                </a:solidFill>
              </a:rPr>
              <a:t> </a:t>
            </a:r>
            <a:r>
              <a:rPr lang="fr-FR" dirty="0"/>
              <a:t>Les compétences </a:t>
            </a:r>
            <a:r>
              <a:rPr lang="fr-FR" dirty="0" smtClean="0"/>
              <a:t>communes. </a:t>
            </a:r>
            <a:endParaRPr lang="fr-FR" dirty="0"/>
          </a:p>
          <a:p>
            <a:endParaRPr lang="fr-FR" dirty="0"/>
          </a:p>
          <a:p>
            <a:r>
              <a:rPr lang="fr-FR" dirty="0">
                <a:solidFill>
                  <a:schemeClr val="tx1"/>
                </a:solidFill>
              </a:rPr>
              <a:t> </a:t>
            </a:r>
            <a:r>
              <a:rPr lang="fr-FR" dirty="0"/>
              <a:t>Prise en compte des enjeux de la famille dans la mise en œuvre des </a:t>
            </a:r>
            <a:r>
              <a:rPr lang="fr-FR" dirty="0" smtClean="0"/>
              <a:t>ressources.</a:t>
            </a:r>
          </a:p>
          <a:p>
            <a:endParaRPr lang="fr-FR" dirty="0"/>
          </a:p>
          <a:p>
            <a:r>
              <a:rPr lang="fr-FR" dirty="0"/>
              <a:t>2 exemples de projet de construction</a:t>
            </a:r>
          </a:p>
          <a:p>
            <a:endParaRPr lang="fr-FR" dirty="0">
              <a:solidFill>
                <a:schemeClr val="tx1"/>
              </a:solidFill>
            </a:endParaRPr>
          </a:p>
          <a:p>
            <a:r>
              <a:rPr lang="fr-FR" dirty="0"/>
              <a:t>Un exemple d’une organisation </a:t>
            </a:r>
            <a:r>
              <a:rPr lang="fr-FR" dirty="0" smtClean="0"/>
              <a:t>possible.</a:t>
            </a:r>
            <a:endParaRPr lang="fr-FR" dirty="0"/>
          </a:p>
          <a:p>
            <a:pPr marL="0" indent="0">
              <a:buNone/>
            </a:pPr>
            <a:r>
              <a:rPr lang="fr-FR" dirty="0"/>
              <a:t> </a:t>
            </a:r>
          </a:p>
          <a:p>
            <a:r>
              <a:rPr lang="fr-FR" dirty="0">
                <a:solidFill>
                  <a:schemeClr val="tx1"/>
                </a:solidFill>
              </a:rPr>
              <a:t> </a:t>
            </a:r>
            <a:r>
              <a:rPr lang="fr-FR" dirty="0"/>
              <a:t>Démarche d’appropriation d’un </a:t>
            </a:r>
            <a:r>
              <a:rPr lang="fr-FR" dirty="0" smtClean="0"/>
              <a:t>projet.</a:t>
            </a:r>
            <a:endParaRPr lang="fr-FR" dirty="0"/>
          </a:p>
          <a:p>
            <a:endParaRPr lang="fr-FR" dirty="0"/>
          </a:p>
          <a:p>
            <a:r>
              <a:rPr lang="fr-FR" dirty="0" smtClean="0">
                <a:solidFill>
                  <a:schemeClr val="tx1"/>
                </a:solidFill>
              </a:rPr>
              <a:t> </a:t>
            </a:r>
            <a:r>
              <a:rPr lang="fr-FR" dirty="0"/>
              <a:t>Les productions (fiche descriptive, séquences, activités pédagogiques…</a:t>
            </a:r>
            <a:r>
              <a:rPr lang="fr-FR" dirty="0" smtClean="0"/>
              <a:t>).</a:t>
            </a:r>
            <a:endParaRPr lang="fr-FR" dirty="0"/>
          </a:p>
          <a:p>
            <a:endParaRPr lang="fr-FR" dirty="0"/>
          </a:p>
          <a:p>
            <a:r>
              <a:rPr lang="fr-FR" dirty="0">
                <a:latin typeface="Arial" panose="020B0604020202020204" pitchFamily="34" charset="0"/>
                <a:ea typeface="MS Mincho" panose="02020609040205080304" pitchFamily="49" charset="-128"/>
                <a:cs typeface="Arial" panose="020B0604020202020204" pitchFamily="34" charset="0"/>
              </a:rPr>
              <a:t>Ressources à disposition: Parcours </a:t>
            </a:r>
            <a:r>
              <a:rPr lang="fr-FR" dirty="0" err="1">
                <a:latin typeface="Arial" panose="020B0604020202020204" pitchFamily="34" charset="0"/>
                <a:ea typeface="MS Mincho" panose="02020609040205080304" pitchFamily="49" charset="-128"/>
                <a:cs typeface="Arial" panose="020B0604020202020204" pitchFamily="34" charset="0"/>
              </a:rPr>
              <a:t>M@</a:t>
            </a:r>
            <a:r>
              <a:rPr lang="fr-FR" dirty="0" err="1" smtClean="0">
                <a:latin typeface="Arial" panose="020B0604020202020204" pitchFamily="34" charset="0"/>
                <a:ea typeface="MS Mincho" panose="02020609040205080304" pitchFamily="49" charset="-128"/>
                <a:cs typeface="Arial" panose="020B0604020202020204" pitchFamily="34" charset="0"/>
              </a:rPr>
              <a:t>gistère</a:t>
            </a:r>
            <a:r>
              <a:rPr lang="fr-FR" dirty="0" smtClean="0">
                <a:latin typeface="Arial" panose="020B0604020202020204" pitchFamily="34" charset="0"/>
                <a:ea typeface="MS Mincho" panose="02020609040205080304" pitchFamily="49" charset="-128"/>
                <a:cs typeface="Arial" panose="020B0604020202020204" pitchFamily="34" charset="0"/>
              </a:rPr>
              <a:t>.</a:t>
            </a:r>
            <a:endParaRPr lang="fr-FR" dirty="0">
              <a:latin typeface="Arial" panose="020B0604020202020204" pitchFamily="34" charset="0"/>
              <a:ea typeface="MS Mincho" panose="02020609040205080304" pitchFamily="49" charset="-128"/>
              <a:cs typeface="Arial" panose="020B0604020202020204" pitchFamily="34" charset="0"/>
            </a:endParaRPr>
          </a:p>
          <a:p>
            <a:pPr marL="0" indent="0">
              <a:buNone/>
            </a:pPr>
            <a:endParaRPr lang="fr-FR" dirty="0">
              <a:solidFill>
                <a:schemeClr val="tx1"/>
              </a:solidFill>
            </a:endParaRPr>
          </a:p>
          <a:p>
            <a:endParaRPr lang="fr-FR" dirty="0"/>
          </a:p>
        </p:txBody>
      </p:sp>
      <p:grpSp>
        <p:nvGrpSpPr>
          <p:cNvPr id="10" name="Grouper 9"/>
          <p:cNvGrpSpPr/>
          <p:nvPr/>
        </p:nvGrpSpPr>
        <p:grpSpPr>
          <a:xfrm>
            <a:off x="920088" y="403179"/>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68864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productions: Fiches descriptives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20</a:t>
            </a:fld>
            <a:endParaRPr lang="fr-FR" dirty="0"/>
          </a:p>
        </p:txBody>
      </p:sp>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pic>
        <p:nvPicPr>
          <p:cNvPr id="8" name="Image 7"/>
          <p:cNvPicPr>
            <a:picLocks noChangeAspect="1"/>
          </p:cNvPicPr>
          <p:nvPr/>
        </p:nvPicPr>
        <p:blipFill>
          <a:blip r:embed="rId2"/>
          <a:stretch>
            <a:fillRect/>
          </a:stretch>
        </p:blipFill>
        <p:spPr>
          <a:xfrm>
            <a:off x="402161" y="1064216"/>
            <a:ext cx="4137676" cy="5099229"/>
          </a:xfrm>
          <a:prstGeom prst="rect">
            <a:avLst/>
          </a:prstGeom>
        </p:spPr>
      </p:pic>
      <p:pic>
        <p:nvPicPr>
          <p:cNvPr id="9" name="Image 8"/>
          <p:cNvPicPr>
            <a:picLocks noChangeAspect="1"/>
          </p:cNvPicPr>
          <p:nvPr/>
        </p:nvPicPr>
        <p:blipFill>
          <a:blip r:embed="rId3"/>
          <a:stretch>
            <a:fillRect/>
          </a:stretch>
        </p:blipFill>
        <p:spPr>
          <a:xfrm>
            <a:off x="4539836" y="1055567"/>
            <a:ext cx="4288987" cy="5141960"/>
          </a:xfrm>
          <a:prstGeom prst="rect">
            <a:avLst/>
          </a:prstGeom>
        </p:spPr>
      </p:pic>
    </p:spTree>
    <p:extLst>
      <p:ext uri="{BB962C8B-B14F-4D97-AF65-F5344CB8AC3E}">
        <p14:creationId xmlns:p14="http://schemas.microsoft.com/office/powerpoint/2010/main" val="11854142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800" dirty="0"/>
              <a:t>Les productions: Description des scénarios pédagogiques des séquences </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21</a:t>
            </a:fld>
            <a:endParaRPr lang="fr-FR" dirty="0"/>
          </a:p>
        </p:txBody>
      </p:sp>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8"/>
          <p:cNvPicPr>
            <a:picLocks noChangeAspect="1"/>
          </p:cNvPicPr>
          <p:nvPr/>
        </p:nvPicPr>
        <p:blipFill>
          <a:blip r:embed="rId3"/>
          <a:stretch>
            <a:fillRect/>
          </a:stretch>
        </p:blipFill>
        <p:spPr>
          <a:xfrm>
            <a:off x="1751146" y="1256399"/>
            <a:ext cx="4017673" cy="4818694"/>
          </a:xfrm>
          <a:prstGeom prst="rect">
            <a:avLst/>
          </a:prstGeom>
        </p:spPr>
      </p:pic>
    </p:spTree>
    <p:extLst>
      <p:ext uri="{BB962C8B-B14F-4D97-AF65-F5344CB8AC3E}">
        <p14:creationId xmlns:p14="http://schemas.microsoft.com/office/powerpoint/2010/main" val="2063851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Les productions: Description d’une séquence pour les métiers retenus</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22</a:t>
            </a:fld>
            <a:endParaRPr lang="fr-FR" dirty="0"/>
          </a:p>
        </p:txBody>
      </p:sp>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Image 12"/>
          <p:cNvPicPr>
            <a:picLocks noChangeAspect="1"/>
          </p:cNvPicPr>
          <p:nvPr/>
        </p:nvPicPr>
        <p:blipFill>
          <a:blip r:embed="rId3"/>
          <a:stretch>
            <a:fillRect/>
          </a:stretch>
        </p:blipFill>
        <p:spPr>
          <a:xfrm>
            <a:off x="1233714" y="1327673"/>
            <a:ext cx="4351762" cy="4904115"/>
          </a:xfrm>
          <a:prstGeom prst="rect">
            <a:avLst/>
          </a:prstGeom>
        </p:spPr>
      </p:pic>
    </p:spTree>
    <p:extLst>
      <p:ext uri="{BB962C8B-B14F-4D97-AF65-F5344CB8AC3E}">
        <p14:creationId xmlns:p14="http://schemas.microsoft.com/office/powerpoint/2010/main" val="2262801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Les productions: Fiche pédagogique d’une séquence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23</a:t>
            </a:fld>
            <a:endParaRPr lang="fr-FR" dirty="0"/>
          </a:p>
        </p:txBody>
      </p:sp>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Image 13"/>
          <p:cNvPicPr>
            <a:picLocks noChangeAspect="1"/>
          </p:cNvPicPr>
          <p:nvPr/>
        </p:nvPicPr>
        <p:blipFill>
          <a:blip r:embed="rId3"/>
          <a:stretch>
            <a:fillRect/>
          </a:stretch>
        </p:blipFill>
        <p:spPr>
          <a:xfrm>
            <a:off x="1541298" y="1352069"/>
            <a:ext cx="4249902" cy="4982049"/>
          </a:xfrm>
          <a:prstGeom prst="rect">
            <a:avLst/>
          </a:prstGeom>
        </p:spPr>
      </p:pic>
    </p:spTree>
    <p:extLst>
      <p:ext uri="{BB962C8B-B14F-4D97-AF65-F5344CB8AC3E}">
        <p14:creationId xmlns:p14="http://schemas.microsoft.com/office/powerpoint/2010/main" val="1757116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5332" y="199050"/>
            <a:ext cx="7881400" cy="1286937"/>
          </a:xfrm>
        </p:spPr>
        <p:txBody>
          <a:bodyPr>
            <a:normAutofit/>
          </a:bodyPr>
          <a:lstStyle/>
          <a:p>
            <a:r>
              <a:rPr lang="fr-FR" sz="2800" dirty="0"/>
              <a:t>Les productions: Description d’une activité dans un métier</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24</a:t>
            </a:fld>
            <a:endParaRPr lang="fr-FR" dirty="0"/>
          </a:p>
        </p:txBody>
      </p:sp>
      <p:sp>
        <p:nvSpPr>
          <p:cNvPr id="6" name="Espace réservé du texte 5"/>
          <p:cNvSpPr>
            <a:spLocks noGrp="1"/>
          </p:cNvSpPr>
          <p:nvPr>
            <p:ph type="body" sz="quarter" idx="13"/>
          </p:nvPr>
        </p:nvSpPr>
        <p:spPr/>
        <p:txBody>
          <a:bodyPr/>
          <a:lstStyle/>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8"/>
          <p:cNvPicPr>
            <a:picLocks noChangeAspect="1"/>
          </p:cNvPicPr>
          <p:nvPr/>
        </p:nvPicPr>
        <p:blipFill>
          <a:blip r:embed="rId3"/>
          <a:stretch>
            <a:fillRect/>
          </a:stretch>
        </p:blipFill>
        <p:spPr>
          <a:xfrm>
            <a:off x="1524001" y="1282165"/>
            <a:ext cx="3897086" cy="4881701"/>
          </a:xfrm>
          <a:prstGeom prst="rect">
            <a:avLst/>
          </a:prstGeom>
        </p:spPr>
      </p:pic>
    </p:spTree>
    <p:extLst>
      <p:ext uri="{BB962C8B-B14F-4D97-AF65-F5344CB8AC3E}">
        <p14:creationId xmlns:p14="http://schemas.microsoft.com/office/powerpoint/2010/main" val="2776089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90"/>
            <a:ext cx="7881400" cy="702786"/>
          </a:xfrm>
        </p:spPr>
        <p:txBody>
          <a:bodyPr/>
          <a:lstStyle/>
          <a:p>
            <a:r>
              <a:rPr lang="fr-FR" dirty="0" smtClean="0"/>
              <a:t>		Mise </a:t>
            </a:r>
            <a:r>
              <a:rPr lang="fr-FR" dirty="0"/>
              <a:t>en œuvre des ressources </a:t>
            </a:r>
          </a:p>
        </p:txBody>
      </p:sp>
      <p:sp>
        <p:nvSpPr>
          <p:cNvPr id="3" name="Espace réservé du contenu 2"/>
          <p:cNvSpPr>
            <a:spLocks noGrp="1"/>
          </p:cNvSpPr>
          <p:nvPr>
            <p:ph idx="1"/>
          </p:nvPr>
        </p:nvSpPr>
        <p:spPr>
          <a:xfrm>
            <a:off x="643296" y="1058098"/>
            <a:ext cx="8176759" cy="5218230"/>
          </a:xfrm>
        </p:spPr>
        <p:txBody>
          <a:bodyPr>
            <a:normAutofit fontScale="77500" lnSpcReduction="20000"/>
          </a:bodyPr>
          <a:lstStyle/>
          <a:p>
            <a:pPr marL="457200" lvl="1" indent="0">
              <a:buNone/>
            </a:pPr>
            <a:r>
              <a:rPr lang="fr-FR" sz="2300" dirty="0" smtClean="0"/>
              <a:t>Éléments déterminants, points de vigilance dans la mise en oeuvre:</a:t>
            </a:r>
          </a:p>
          <a:p>
            <a:pPr marL="457200" lvl="1" indent="0">
              <a:buNone/>
            </a:pPr>
            <a:endParaRPr lang="fr-FR" dirty="0" smtClean="0"/>
          </a:p>
          <a:p>
            <a:pPr lvl="1">
              <a:buFont typeface="Wingdings" charset="2"/>
              <a:buChar char="§"/>
            </a:pPr>
            <a:r>
              <a:rPr lang="fr-FR" sz="2300" dirty="0" smtClean="0"/>
              <a:t>Le positionnement des élèves: déterminé/ non déterminé.</a:t>
            </a:r>
          </a:p>
          <a:p>
            <a:pPr lvl="1">
              <a:buFont typeface="Wingdings" charset="2"/>
              <a:buChar char="§"/>
            </a:pPr>
            <a:endParaRPr lang="fr-FR" sz="1400" dirty="0" smtClean="0"/>
          </a:p>
          <a:p>
            <a:pPr lvl="1">
              <a:buFont typeface="Wingdings" charset="2"/>
              <a:buChar char="§"/>
            </a:pPr>
            <a:r>
              <a:rPr lang="fr-FR" sz="2300" dirty="0"/>
              <a:t>La notion de parcours et la proposition  de parcours aux élèves prenant en compte leur </a:t>
            </a:r>
            <a:r>
              <a:rPr lang="fr-FR" sz="2300" dirty="0" smtClean="0"/>
              <a:t>positionnement.</a:t>
            </a:r>
            <a:endParaRPr lang="fr-FR" sz="2300" dirty="0"/>
          </a:p>
          <a:p>
            <a:pPr lvl="1">
              <a:buFont typeface="Wingdings" charset="2"/>
              <a:buChar char="§"/>
            </a:pPr>
            <a:endParaRPr lang="fr-FR" dirty="0" smtClean="0"/>
          </a:p>
          <a:p>
            <a:pPr lvl="1">
              <a:buFont typeface="Wingdings" charset="2"/>
              <a:buChar char="§"/>
            </a:pPr>
            <a:r>
              <a:rPr lang="fr-FR" sz="2300" dirty="0"/>
              <a:t>Une réflexion pédagogique </a:t>
            </a:r>
            <a:r>
              <a:rPr lang="fr-FR" sz="2300" dirty="0" smtClean="0"/>
              <a:t>en amont au </a:t>
            </a:r>
            <a:r>
              <a:rPr lang="fr-FR" sz="2300" dirty="0"/>
              <a:t>niveau de l’établissement, le développement du travail en équipe interdisciplinaire (dimension multi métiers). </a:t>
            </a:r>
          </a:p>
          <a:p>
            <a:pPr lvl="1">
              <a:buFont typeface="Wingdings" charset="2"/>
              <a:buChar char="§"/>
            </a:pPr>
            <a:endParaRPr lang="fr-FR" dirty="0"/>
          </a:p>
          <a:p>
            <a:pPr lvl="1">
              <a:buFont typeface="Wingdings" charset="2"/>
              <a:buChar char="§"/>
            </a:pPr>
            <a:r>
              <a:rPr lang="fr-FR" sz="2300" dirty="0"/>
              <a:t>Création au niveau de l’établissement des conditions de la mise en œuvre d’une ingénierie pédagogique. (rôle du DDF, travail en mode projet, ….</a:t>
            </a:r>
            <a:r>
              <a:rPr lang="fr-FR" sz="2300" dirty="0" smtClean="0"/>
              <a:t>).</a:t>
            </a:r>
            <a:endParaRPr lang="fr-FR" sz="2300" dirty="0"/>
          </a:p>
          <a:p>
            <a:pPr lvl="1">
              <a:buFont typeface="Wingdings" charset="2"/>
              <a:buChar char="§"/>
            </a:pPr>
            <a:endParaRPr lang="fr-FR" sz="1400" dirty="0"/>
          </a:p>
          <a:p>
            <a:pPr lvl="1">
              <a:buFont typeface="Wingdings" charset="2"/>
              <a:buChar char="§"/>
            </a:pPr>
            <a:endParaRPr lang="fr-FR" sz="800" dirty="0"/>
          </a:p>
          <a:p>
            <a:pPr lvl="1">
              <a:buFont typeface="Wingdings" charset="2"/>
              <a:buChar char="§"/>
            </a:pPr>
            <a:r>
              <a:rPr lang="fr-FR" sz="2300" dirty="0"/>
              <a:t>Des situations d’apprentissage déclinées autour des compétences partagées et appuyées sur des objets d’étude partagés (</a:t>
            </a:r>
            <a:r>
              <a:rPr lang="fr-FR" sz="2300" dirty="0" err="1"/>
              <a:t>cf</a:t>
            </a:r>
            <a:r>
              <a:rPr lang="fr-FR" sz="2300" dirty="0"/>
              <a:t> documents pour faire la classe, parcours </a:t>
            </a:r>
            <a:r>
              <a:rPr lang="fr-FR" sz="2300" dirty="0" err="1"/>
              <a:t>M@gistère</a:t>
            </a:r>
            <a:r>
              <a:rPr lang="fr-FR" sz="2300" dirty="0" smtClean="0"/>
              <a:t>).</a:t>
            </a:r>
            <a:endParaRPr lang="fr-FR" sz="2300" dirty="0"/>
          </a:p>
          <a:p>
            <a:pPr lvl="1">
              <a:buFont typeface="Wingdings" charset="2"/>
              <a:buChar char="§"/>
            </a:pPr>
            <a:endParaRPr lang="fr-FR" dirty="0" smtClean="0"/>
          </a:p>
          <a:p>
            <a:pPr lvl="1">
              <a:buFont typeface="Wingdings" charset="2"/>
              <a:buChar char="§"/>
            </a:pPr>
            <a:r>
              <a:rPr lang="fr-FR" sz="2300" dirty="0"/>
              <a:t>La place renforcée de </a:t>
            </a:r>
            <a:r>
              <a:rPr lang="fr-FR" sz="2300" dirty="0" smtClean="0"/>
              <a:t>l’étude des constructions pour créer </a:t>
            </a:r>
            <a:r>
              <a:rPr lang="fr-FR" sz="2300" dirty="0"/>
              <a:t>le lien entre les différents « métiers » de la famille au regard des enjeux déjà </a:t>
            </a:r>
            <a:r>
              <a:rPr lang="fr-FR" sz="2300" dirty="0" smtClean="0"/>
              <a:t>énoncés.</a:t>
            </a:r>
            <a:endParaRPr lang="fr-FR" sz="2300" dirty="0"/>
          </a:p>
          <a:p>
            <a:pPr lvl="1">
              <a:buFontTx/>
              <a:buChar char="-"/>
            </a:pPr>
            <a:endParaRPr lang="fr-FR" dirty="0" smtClean="0"/>
          </a:p>
          <a:p>
            <a:pPr lvl="1">
              <a:buFontTx/>
              <a:buChar char="-"/>
            </a:pPr>
            <a:endParaRPr lang="fr-FR" dirty="0" smtClean="0"/>
          </a:p>
          <a:p>
            <a:pPr lvl="1">
              <a:buFontTx/>
              <a:buChar char="-"/>
            </a:pPr>
            <a:endParaRPr lang="fr-FR" dirty="0" smtClean="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25</a:t>
            </a:fld>
            <a:endParaRPr lang="fr-FR"/>
          </a:p>
        </p:txBody>
      </p:sp>
      <p:pic>
        <p:nvPicPr>
          <p:cNvPr id="5" name="Image 4"/>
          <p:cNvPicPr>
            <a:picLocks noChangeAspect="1"/>
          </p:cNvPicPr>
          <p:nvPr/>
        </p:nvPicPr>
        <p:blipFill>
          <a:blip r:embed="rId3"/>
          <a:stretch>
            <a:fillRect/>
          </a:stretch>
        </p:blipFill>
        <p:spPr>
          <a:xfrm>
            <a:off x="672145" y="355311"/>
            <a:ext cx="524301" cy="170703"/>
          </a:xfrm>
          <a:prstGeom prst="rect">
            <a:avLst/>
          </a:prstGeom>
        </p:spPr>
      </p:pic>
    </p:spTree>
    <p:extLst>
      <p:ext uri="{BB962C8B-B14F-4D97-AF65-F5344CB8AC3E}">
        <p14:creationId xmlns:p14="http://schemas.microsoft.com/office/powerpoint/2010/main" val="386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Eléments déterminants, points de vigilance dans la mise en </a:t>
            </a:r>
            <a:r>
              <a:rPr lang="fr-FR" sz="2000" dirty="0" smtClean="0"/>
              <a:t>œuvre (suite)</a:t>
            </a:r>
            <a:endParaRPr lang="fr-FR" sz="2000" dirty="0"/>
          </a:p>
        </p:txBody>
      </p:sp>
      <p:sp>
        <p:nvSpPr>
          <p:cNvPr id="3" name="Espace réservé du contenu 2"/>
          <p:cNvSpPr>
            <a:spLocks noGrp="1"/>
          </p:cNvSpPr>
          <p:nvPr>
            <p:ph idx="1"/>
          </p:nvPr>
        </p:nvSpPr>
        <p:spPr>
          <a:xfrm>
            <a:off x="768640" y="1393586"/>
            <a:ext cx="7881400" cy="4525963"/>
          </a:xfrm>
        </p:spPr>
        <p:txBody>
          <a:bodyPr>
            <a:normAutofit/>
          </a:bodyPr>
          <a:lstStyle/>
          <a:p>
            <a:pPr lvl="1">
              <a:buFont typeface="Wingdings" charset="2"/>
              <a:buChar char="§"/>
            </a:pPr>
            <a:r>
              <a:rPr lang="fr-FR" sz="1800" dirty="0"/>
              <a:t>La montée en puissance des usages du numérique: la maîtrise à minima de l’usage d’une </a:t>
            </a:r>
            <a:r>
              <a:rPr lang="fr-FR" sz="1800" dirty="0" smtClean="0"/>
              <a:t>visionneuse qui permet d’appréhender des projets à dimension professionnelle affirmée.</a:t>
            </a:r>
          </a:p>
          <a:p>
            <a:pPr marL="457200" lvl="1" indent="0">
              <a:buNone/>
            </a:pPr>
            <a:endParaRPr lang="fr-FR" sz="1200" dirty="0"/>
          </a:p>
          <a:p>
            <a:pPr lvl="1">
              <a:buFont typeface="Wingdings" charset="2"/>
              <a:buChar char="§"/>
            </a:pPr>
            <a:r>
              <a:rPr lang="fr-FR" sz="1800" dirty="0"/>
              <a:t>Le suivi de l’acquisition des compétences, la formalisation de ce suivi par un outil </a:t>
            </a:r>
            <a:r>
              <a:rPr lang="fr-FR" sz="1800" dirty="0" smtClean="0"/>
              <a:t>partagé. Mise en œuvre de pratiques de différenciation.</a:t>
            </a:r>
          </a:p>
          <a:p>
            <a:pPr lvl="1">
              <a:buFont typeface="Wingdings" charset="2"/>
              <a:buChar char="§"/>
            </a:pPr>
            <a:endParaRPr lang="fr-FR" sz="1200" dirty="0" smtClean="0"/>
          </a:p>
          <a:p>
            <a:pPr lvl="1">
              <a:buFont typeface="Wingdings" charset="2"/>
              <a:buChar char="§"/>
            </a:pPr>
            <a:r>
              <a:rPr lang="fr-FR" sz="1800" dirty="0" smtClean="0"/>
              <a:t>Les conditions d’une réelle </a:t>
            </a:r>
            <a:r>
              <a:rPr lang="fr-FR" sz="1800" dirty="0" err="1" smtClean="0"/>
              <a:t>co</a:t>
            </a:r>
            <a:r>
              <a:rPr lang="fr-FR" sz="1800" dirty="0" smtClean="0"/>
              <a:t>-activité. </a:t>
            </a:r>
          </a:p>
          <a:p>
            <a:pPr lvl="1">
              <a:buFont typeface="Wingdings" charset="2"/>
              <a:buChar char="§"/>
            </a:pPr>
            <a:endParaRPr lang="fr-FR" sz="1200" dirty="0"/>
          </a:p>
          <a:p>
            <a:pPr lvl="1">
              <a:buFont typeface="Wingdings" charset="2"/>
              <a:buChar char="§"/>
            </a:pPr>
            <a:r>
              <a:rPr lang="fr-FR" sz="1800" dirty="0"/>
              <a:t>La recherche de </a:t>
            </a:r>
            <a:r>
              <a:rPr lang="fr-FR" sz="1800" dirty="0" smtClean="0"/>
              <a:t>complémentarités/mutualisations, mises en réseau </a:t>
            </a:r>
            <a:r>
              <a:rPr lang="fr-FR" sz="1800" dirty="0"/>
              <a:t>entre </a:t>
            </a:r>
            <a:r>
              <a:rPr lang="fr-FR" sz="1800" dirty="0" smtClean="0"/>
              <a:t>établissements, opérateurs </a:t>
            </a:r>
            <a:r>
              <a:rPr lang="fr-FR" sz="1800" dirty="0"/>
              <a:t>de formation, </a:t>
            </a:r>
            <a:r>
              <a:rPr lang="fr-FR" sz="1800" dirty="0" smtClean="0"/>
              <a:t>entreprise.</a:t>
            </a:r>
          </a:p>
          <a:p>
            <a:pPr lvl="1">
              <a:buFont typeface="Wingdings" charset="2"/>
              <a:buChar char="§"/>
            </a:pPr>
            <a:endParaRPr lang="fr-FR" sz="1200" dirty="0" smtClean="0"/>
          </a:p>
          <a:p>
            <a:pPr lvl="1">
              <a:buFont typeface="Wingdings" charset="2"/>
              <a:buChar char="§"/>
            </a:pPr>
            <a:r>
              <a:rPr lang="fr-FR" sz="1800" dirty="0" smtClean="0"/>
              <a:t>L’accompagnement des équipes pour l’appropriation de pratiques pédagogiques adaptées;</a:t>
            </a:r>
            <a:endParaRPr lang="fr-FR" sz="1800" dirty="0"/>
          </a:p>
          <a:p>
            <a:pPr lvl="1">
              <a:buFontTx/>
              <a:buChar char="-"/>
            </a:pPr>
            <a:endParaRPr lang="fr-FR" sz="1600"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26</a:t>
            </a:fld>
            <a:endParaRPr lang="fr-FR"/>
          </a:p>
        </p:txBody>
      </p:sp>
    </p:spTree>
    <p:extLst>
      <p:ext uri="{BB962C8B-B14F-4D97-AF65-F5344CB8AC3E}">
        <p14:creationId xmlns:p14="http://schemas.microsoft.com/office/powerpoint/2010/main" val="38539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Parcours </a:t>
            </a:r>
            <a:r>
              <a:rPr lang="fr-FR" sz="2800" dirty="0" err="1"/>
              <a:t>M@gistère</a:t>
            </a:r>
            <a:endParaRPr lang="fr-FR" dirty="0"/>
          </a:p>
        </p:txBody>
      </p:sp>
      <p:sp>
        <p:nvSpPr>
          <p:cNvPr id="3" name="Espace réservé du contenu 2"/>
          <p:cNvSpPr>
            <a:spLocks noGrp="1"/>
          </p:cNvSpPr>
          <p:nvPr>
            <p:ph idx="1"/>
          </p:nvPr>
        </p:nvSpPr>
        <p:spPr/>
        <p:txBody>
          <a:bodyPr>
            <a:normAutofit/>
          </a:bodyPr>
          <a:lstStyle/>
          <a:p>
            <a:endParaRPr lang="fr-FR" dirty="0" smtClean="0"/>
          </a:p>
          <a:p>
            <a:endParaRPr lang="fr-FR" dirty="0"/>
          </a:p>
          <a:p>
            <a:endParaRPr lang="fr-FR" dirty="0" smtClean="0"/>
          </a:p>
          <a:p>
            <a:pPr marL="0" indent="0" algn="ctr">
              <a:buNone/>
            </a:pPr>
            <a:endParaRPr lang="fr-FR" dirty="0" smtClean="0"/>
          </a:p>
          <a:p>
            <a:pPr marL="0" indent="0" algn="ctr">
              <a:buNone/>
            </a:pPr>
            <a:r>
              <a:rPr lang="fr-FR" sz="2800" dirty="0" smtClean="0"/>
              <a:t>Visualisation des ressources en ligne</a:t>
            </a:r>
          </a:p>
          <a:p>
            <a:pPr marL="0" indent="0" algn="ctr">
              <a:buNone/>
            </a:pPr>
            <a:r>
              <a:rPr lang="fr-FR" sz="1600" dirty="0">
                <a:hlinkClick r:id="rId2"/>
              </a:rPr>
              <a:t>https://magistere.education.fr/dgesco</a:t>
            </a:r>
            <a:r>
              <a:rPr lang="fr-FR" sz="1600" dirty="0" smtClean="0">
                <a:hlinkClick r:id="rId2"/>
              </a:rPr>
              <a:t>/</a:t>
            </a:r>
            <a:endParaRPr lang="fr-FR" sz="1600" dirty="0" smtClean="0"/>
          </a:p>
          <a:p>
            <a:pPr marL="0" indent="0" algn="ctr">
              <a:buNone/>
            </a:pPr>
            <a:endParaRPr lang="fr-FR" sz="1600" dirty="0"/>
          </a:p>
          <a:p>
            <a:pPr marL="0" indent="0" algn="ctr">
              <a:buNone/>
            </a:pPr>
            <a:r>
              <a:rPr lang="fr-FR" sz="1600" dirty="0">
                <a:hlinkClick r:id="rId3"/>
              </a:rPr>
              <a:t>https://</a:t>
            </a:r>
            <a:r>
              <a:rPr lang="fr-FR" sz="1600" dirty="0" smtClean="0">
                <a:hlinkClick r:id="rId3"/>
              </a:rPr>
              <a:t>magistere.education.fr/dgesco/course/view.php?id=1519</a:t>
            </a:r>
            <a:endParaRPr lang="fr-FR" sz="1600" dirty="0" smtClean="0"/>
          </a:p>
          <a:p>
            <a:pPr marL="0" indent="0" algn="ctr">
              <a:buNone/>
            </a:pPr>
            <a:endParaRPr lang="fr-FR" sz="1600" dirty="0"/>
          </a:p>
          <a:p>
            <a:pPr marL="0" indent="0" algn="ctr">
              <a:buNone/>
            </a:pPr>
            <a:endParaRPr lang="fr-FR" sz="800" dirty="0"/>
          </a:p>
          <a:p>
            <a:pPr marL="0" indent="0" algn="ctr">
              <a:buNone/>
            </a:pPr>
            <a:endParaRPr lang="fr-FR" sz="800" dirty="0" smtClean="0"/>
          </a:p>
          <a:p>
            <a:pPr marL="0" indent="0" algn="ctr">
              <a:buNone/>
            </a:pPr>
            <a:endParaRPr lang="fr-FR" sz="1600" dirty="0"/>
          </a:p>
          <a:p>
            <a:pPr marL="0" indent="0" algn="ctr">
              <a:buNone/>
            </a:pPr>
            <a:endParaRPr lang="fr-FR" sz="2800"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27</a:t>
            </a:fld>
            <a:endParaRPr lang="fr-FR"/>
          </a:p>
        </p:txBody>
      </p:sp>
    </p:spTree>
    <p:extLst>
      <p:ext uri="{BB962C8B-B14F-4D97-AF65-F5344CB8AC3E}">
        <p14:creationId xmlns:p14="http://schemas.microsoft.com/office/powerpoint/2010/main" val="201036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dirty="0"/>
          </a:p>
        </p:txBody>
      </p:sp>
    </p:spTree>
    <p:extLst>
      <p:ext uri="{BB962C8B-B14F-4D97-AF65-F5344CB8AC3E}">
        <p14:creationId xmlns:p14="http://schemas.microsoft.com/office/powerpoint/2010/main" val="1720581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90"/>
            <a:ext cx="7881400" cy="979639"/>
          </a:xfrm>
        </p:spPr>
        <p:txBody>
          <a:bodyPr>
            <a:normAutofit/>
          </a:bodyPr>
          <a:lstStyle/>
          <a:p>
            <a:r>
              <a:rPr lang="fr-FR" sz="2400" dirty="0"/>
              <a:t>Seconde des métiers de la construction durable du bâtiment et des travaux publics </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3</a:t>
            </a:fld>
            <a:endParaRPr lang="fr-FR" dirty="0"/>
          </a:p>
        </p:txBody>
      </p:sp>
      <p:sp>
        <p:nvSpPr>
          <p:cNvPr id="6" name="Espace réservé du texte 5"/>
          <p:cNvSpPr>
            <a:spLocks noGrp="1"/>
          </p:cNvSpPr>
          <p:nvPr>
            <p:ph type="body" sz="quarter" idx="13"/>
          </p:nvPr>
        </p:nvSpPr>
        <p:spPr>
          <a:xfrm>
            <a:off x="804863" y="1102794"/>
            <a:ext cx="7881937" cy="4967277"/>
          </a:xfrm>
        </p:spPr>
        <p:txBody>
          <a:bodyPr>
            <a:normAutofit/>
          </a:bodyPr>
          <a:lstStyle/>
          <a:p>
            <a:pPr marL="0" indent="0">
              <a:buNone/>
            </a:pPr>
            <a:r>
              <a:rPr lang="fr-FR" dirty="0"/>
              <a:t> </a:t>
            </a:r>
            <a:endParaRPr lang="fr-FR" sz="1050" dirty="0" smtClean="0"/>
          </a:p>
          <a:p>
            <a:pPr marL="0" indent="0">
              <a:buNone/>
            </a:pPr>
            <a:r>
              <a:rPr lang="fr-FR" sz="2000" dirty="0" smtClean="0">
                <a:solidFill>
                  <a:schemeClr val="tx1"/>
                </a:solidFill>
              </a:rPr>
              <a:t>La commande: produire des documents pour faire la classe </a:t>
            </a:r>
          </a:p>
          <a:p>
            <a:pPr marL="0" indent="0">
              <a:buNone/>
            </a:pPr>
            <a:endParaRPr lang="fr-FR" sz="1100" dirty="0" smtClean="0">
              <a:solidFill>
                <a:schemeClr val="tx1"/>
              </a:solidFill>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4" name="ZoneTexte 3"/>
          <p:cNvSpPr txBox="1"/>
          <p:nvPr/>
        </p:nvSpPr>
        <p:spPr>
          <a:xfrm>
            <a:off x="805401" y="1908693"/>
            <a:ext cx="6253294" cy="1046440"/>
          </a:xfrm>
          <a:prstGeom prst="rect">
            <a:avLst/>
          </a:prstGeom>
          <a:noFill/>
        </p:spPr>
        <p:txBody>
          <a:bodyPr wrap="square" rtlCol="0">
            <a:spAutoFit/>
          </a:bodyPr>
          <a:lstStyle/>
          <a:p>
            <a:r>
              <a:rPr lang="fr-FR" b="1" dirty="0" smtClean="0">
                <a:solidFill>
                  <a:prstClr val="black"/>
                </a:solidFill>
                <a:latin typeface="Arial" charset="0"/>
                <a:cs typeface="Arial" charset="0"/>
              </a:rPr>
              <a:t>Un groupe de travail</a:t>
            </a:r>
            <a:r>
              <a:rPr lang="fr-FR" b="1" u="sng" dirty="0" smtClean="0">
                <a:solidFill>
                  <a:prstClr val="black"/>
                </a:solidFill>
                <a:latin typeface="Arial" charset="0"/>
                <a:cs typeface="Arial" charset="0"/>
              </a:rPr>
              <a:t> </a:t>
            </a:r>
          </a:p>
          <a:p>
            <a:endParaRPr lang="fr-FR" sz="1600" b="1" dirty="0" smtClean="0">
              <a:solidFill>
                <a:prstClr val="black"/>
              </a:solidFill>
              <a:latin typeface="Arial" charset="0"/>
              <a:cs typeface="Arial" charset="0"/>
            </a:endParaRPr>
          </a:p>
          <a:p>
            <a:pPr fontAlgn="t"/>
            <a:r>
              <a:rPr lang="fr-FR" sz="1400" b="1" dirty="0">
                <a:solidFill>
                  <a:prstClr val="black"/>
                </a:solidFill>
              </a:rPr>
              <a:t> </a:t>
            </a:r>
            <a:endParaRPr lang="fr-FR" sz="1400" dirty="0">
              <a:solidFill>
                <a:prstClr val="black"/>
              </a:solidFill>
            </a:endParaRPr>
          </a:p>
          <a:p>
            <a:endParaRPr lang="fr-FR" sz="1400" dirty="0">
              <a:solidFill>
                <a:prstClr val="black"/>
              </a:solidFill>
              <a:latin typeface="Arial" charset="0"/>
              <a:cs typeface="Arial"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1259990020"/>
              </p:ext>
            </p:extLst>
          </p:nvPr>
        </p:nvGraphicFramePr>
        <p:xfrm>
          <a:off x="4236830" y="2232315"/>
          <a:ext cx="2821865" cy="4114800"/>
        </p:xfrm>
        <a:graphic>
          <a:graphicData uri="http://schemas.openxmlformats.org/drawingml/2006/table">
            <a:tbl>
              <a:tblPr>
                <a:tableStyleId>{5C22544A-7EE6-4342-B048-85BDC9FD1C3A}</a:tableStyleId>
              </a:tblPr>
              <a:tblGrid>
                <a:gridCol w="1746641"/>
                <a:gridCol w="1075224"/>
              </a:tblGrid>
              <a:tr h="0">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Enseignant</a:t>
                      </a:r>
                      <a:r>
                        <a:rPr lang="fr-FR" sz="900" b="1" baseline="0" dirty="0" smtClean="0">
                          <a:effectLst/>
                        </a:rPr>
                        <a:t> ou DDF</a:t>
                      </a:r>
                      <a:endParaRPr lang="fr-FR" sz="1000" b="1" dirty="0">
                        <a:effectLst/>
                        <a:latin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Académie</a:t>
                      </a:r>
                      <a:r>
                        <a:rPr lang="fr-FR" sz="900" b="1" baseline="0" dirty="0" smtClean="0">
                          <a:effectLst/>
                        </a:rPr>
                        <a:t> </a:t>
                      </a:r>
                      <a:endParaRPr lang="fr-FR" sz="1000" b="1" dirty="0">
                        <a:effectLst/>
                        <a:latin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ALBIER Christophe </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a:effectLst/>
                        </a:rPr>
                        <a:t>Paris</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AMAT Jean-Philippe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Toulouse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DEVEAUX David</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a:effectLst/>
                        </a:rPr>
                        <a:t> </a:t>
                      </a:r>
                      <a:r>
                        <a:rPr lang="fr-FR" sz="900" b="1" dirty="0" smtClean="0">
                          <a:effectLst/>
                        </a:rPr>
                        <a:t> </a:t>
                      </a:r>
                      <a:r>
                        <a:rPr lang="fr-FR" sz="900" b="1" dirty="0">
                          <a:effectLst/>
                        </a:rPr>
                        <a:t>Caen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ESCAT Lionel</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Toulouse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ESTEBAN Pascal</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 </a:t>
                      </a:r>
                      <a:r>
                        <a:rPr lang="fr-FR" sz="900" b="1" dirty="0">
                          <a:effectLst/>
                        </a:rPr>
                        <a:t>Aix-Marseille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GREGULSKI Nicolas</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Dijon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D’HAILLECOURT Sébastien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Lille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HARDY Franck</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Caen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ITLAHA Hassan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 </a:t>
                      </a:r>
                      <a:r>
                        <a:rPr lang="fr-FR" sz="900" b="1" dirty="0">
                          <a:effectLst/>
                        </a:rPr>
                        <a:t>Paris</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Mme JAUMARD Martine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 </a:t>
                      </a:r>
                      <a:r>
                        <a:rPr lang="fr-FR" sz="900" b="1" dirty="0">
                          <a:effectLst/>
                        </a:rPr>
                        <a:t>Rennes</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PARENT Pascal</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Toulouse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Mme POBERZNICK Delphine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Caen</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RESSAM Medhi</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 </a:t>
                      </a:r>
                      <a:r>
                        <a:rPr lang="fr-FR" sz="900" b="1" dirty="0">
                          <a:effectLst/>
                        </a:rPr>
                        <a:t>Paris</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r h="249617">
                <a:tc>
                  <a:txBody>
                    <a:bodyPr/>
                    <a:lstStyle/>
                    <a:p>
                      <a:pPr>
                        <a:spcAft>
                          <a:spcPts val="0"/>
                        </a:spcAft>
                      </a:pPr>
                      <a:r>
                        <a:rPr lang="fr-FR" sz="900" b="1" dirty="0">
                          <a:effectLst/>
                        </a:rPr>
                        <a:t> </a:t>
                      </a:r>
                      <a:endParaRPr lang="fr-FR" sz="1000" b="1" dirty="0">
                        <a:effectLst/>
                      </a:endParaRPr>
                    </a:p>
                    <a:p>
                      <a:pPr>
                        <a:spcAft>
                          <a:spcPts val="0"/>
                        </a:spcAft>
                      </a:pPr>
                      <a:r>
                        <a:rPr lang="fr-FR" sz="900" b="1" dirty="0">
                          <a:effectLst/>
                        </a:rPr>
                        <a:t>M. RIVOLA Stéphane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c>
                  <a:txBody>
                    <a:bodyPr/>
                    <a:lstStyle/>
                    <a:p>
                      <a:pPr algn="ctr">
                        <a:spcAft>
                          <a:spcPts val="0"/>
                        </a:spcAft>
                      </a:pPr>
                      <a:r>
                        <a:rPr lang="fr-FR" sz="900" b="1" dirty="0">
                          <a:effectLst/>
                        </a:rPr>
                        <a:t> </a:t>
                      </a:r>
                      <a:endParaRPr lang="fr-FR" sz="1000" b="1" dirty="0">
                        <a:effectLst/>
                      </a:endParaRPr>
                    </a:p>
                    <a:p>
                      <a:pPr algn="ctr">
                        <a:spcAft>
                          <a:spcPts val="0"/>
                        </a:spcAft>
                      </a:pPr>
                      <a:r>
                        <a:rPr lang="fr-FR" sz="900" b="1" dirty="0" smtClean="0">
                          <a:effectLst/>
                        </a:rPr>
                        <a:t>Toulouse</a:t>
                      </a:r>
                      <a:endParaRPr lang="fr-FR" sz="1000" b="1" dirty="0">
                        <a:effectLst/>
                        <a:latin typeface="Times New Roman" panose="02020603050405020304" pitchFamily="18" charset="0"/>
                        <a:ea typeface="Times New Roman" panose="02020603050405020304" pitchFamily="18" charset="0"/>
                      </a:endParaRPr>
                    </a:p>
                  </a:txBody>
                  <a:tcPr marL="33848" marR="33848" marT="0" marB="0"/>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098037894"/>
              </p:ext>
            </p:extLst>
          </p:nvPr>
        </p:nvGraphicFramePr>
        <p:xfrm>
          <a:off x="955177" y="2229532"/>
          <a:ext cx="3227604" cy="2696238"/>
        </p:xfrm>
        <a:graphic>
          <a:graphicData uri="http://schemas.openxmlformats.org/drawingml/2006/table">
            <a:tbl>
              <a:tblPr>
                <a:tableStyleId>{5C22544A-7EE6-4342-B048-85BDC9FD1C3A}</a:tableStyleId>
              </a:tblPr>
              <a:tblGrid>
                <a:gridCol w="1632380"/>
                <a:gridCol w="1595224"/>
              </a:tblGrid>
              <a:tr h="385665">
                <a:tc>
                  <a:txBody>
                    <a:bodyPr/>
                    <a:lstStyle/>
                    <a:p>
                      <a:pPr algn="ctr">
                        <a:spcAft>
                          <a:spcPts val="0"/>
                        </a:spcAft>
                      </a:pPr>
                      <a:r>
                        <a:rPr lang="fr-FR" sz="900" b="1" kern="1200" dirty="0" smtClean="0">
                          <a:solidFill>
                            <a:schemeClr val="dk1"/>
                          </a:solidFill>
                          <a:effectLst/>
                          <a:latin typeface="+mn-lt"/>
                          <a:ea typeface="+mn-ea"/>
                          <a:cs typeface="+mn-cs"/>
                        </a:rPr>
                        <a:t>Inspecteur </a:t>
                      </a:r>
                      <a:endParaRPr lang="fr-FR" sz="900" b="1" kern="1200" dirty="0">
                        <a:solidFill>
                          <a:schemeClr val="dk1"/>
                        </a:solidFill>
                        <a:effectLst/>
                        <a:latin typeface="+mn-lt"/>
                        <a:ea typeface="+mn-ea"/>
                        <a:cs typeface="+mn-cs"/>
                      </a:endParaRPr>
                    </a:p>
                  </a:txBody>
                  <a:tcPr marL="44450" marR="44450" marT="0" marB="0" anchor="ctr"/>
                </a:tc>
                <a:tc>
                  <a:txBody>
                    <a:bodyPr/>
                    <a:lstStyle/>
                    <a:p>
                      <a:pPr algn="ctr">
                        <a:spcAft>
                          <a:spcPts val="0"/>
                        </a:spcAft>
                      </a:pPr>
                      <a:r>
                        <a:rPr lang="fr-FR" sz="900" b="1" kern="1200" dirty="0" smtClean="0">
                          <a:solidFill>
                            <a:schemeClr val="dk1"/>
                          </a:solidFill>
                          <a:effectLst/>
                          <a:latin typeface="+mn-lt"/>
                          <a:ea typeface="+mn-ea"/>
                          <a:cs typeface="+mn-cs"/>
                        </a:rPr>
                        <a:t>Académie </a:t>
                      </a:r>
                      <a:endParaRPr lang="fr-FR" sz="900" b="1" kern="1200" dirty="0">
                        <a:solidFill>
                          <a:schemeClr val="dk1"/>
                        </a:solidFill>
                        <a:effectLst/>
                        <a:latin typeface="+mn-lt"/>
                        <a:ea typeface="+mn-ea"/>
                        <a:cs typeface="+mn-cs"/>
                      </a:endParaRPr>
                    </a:p>
                  </a:txBody>
                  <a:tcPr marL="44450" marR="44450" marT="0" marB="0" anchor="ctr"/>
                </a:tc>
              </a:tr>
              <a:tr h="355074">
                <a:tc>
                  <a:txBody>
                    <a:bodyPr/>
                    <a:lstStyle/>
                    <a:p>
                      <a:pPr>
                        <a:spcAft>
                          <a:spcPts val="0"/>
                        </a:spcAft>
                      </a:pPr>
                      <a:r>
                        <a:rPr lang="fr-FR" sz="900" b="1" dirty="0">
                          <a:effectLst/>
                        </a:rPr>
                        <a:t>M. </a:t>
                      </a:r>
                      <a:r>
                        <a:rPr lang="fr-FR" sz="900" b="1" dirty="0" smtClean="0">
                          <a:effectLst/>
                        </a:rPr>
                        <a:t>SCHMITT Jean</a:t>
                      </a:r>
                      <a:r>
                        <a:rPr lang="fr-FR" sz="900" b="1" baseline="0" dirty="0" smtClean="0">
                          <a:effectLst/>
                        </a:rPr>
                        <a:t> Michel </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smtClean="0">
                          <a:effectLst/>
                        </a:rPr>
                        <a:t>IGEN </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r h="376146">
                <a:tc>
                  <a:txBody>
                    <a:bodyPr/>
                    <a:lstStyle/>
                    <a:p>
                      <a:pPr>
                        <a:spcAft>
                          <a:spcPts val="0"/>
                        </a:spcAft>
                      </a:pPr>
                      <a:r>
                        <a:rPr lang="fr-FR" sz="900" b="1" kern="1200" dirty="0" smtClean="0">
                          <a:solidFill>
                            <a:schemeClr val="dk1"/>
                          </a:solidFill>
                          <a:effectLst/>
                          <a:latin typeface="+mn-lt"/>
                          <a:ea typeface="+mn-ea"/>
                          <a:cs typeface="+mn-cs"/>
                        </a:rPr>
                        <a:t>M. HELARD David </a:t>
                      </a:r>
                      <a:endParaRPr lang="fr-FR" sz="900" b="1" kern="1200" dirty="0">
                        <a:solidFill>
                          <a:schemeClr val="dk1"/>
                        </a:solidFill>
                        <a:effectLst/>
                        <a:latin typeface="+mn-lt"/>
                        <a:ea typeface="+mn-ea"/>
                        <a:cs typeface="+mn-cs"/>
                      </a:endParaRPr>
                    </a:p>
                  </a:txBody>
                  <a:tcPr marL="44450" marR="4445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900" b="1" kern="1200" dirty="0" smtClean="0">
                        <a:solidFill>
                          <a:schemeClr val="dk1"/>
                        </a:solidFill>
                        <a:effectLst/>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900" b="1" kern="1200" dirty="0" smtClean="0">
                          <a:solidFill>
                            <a:schemeClr val="dk1"/>
                          </a:solidFill>
                          <a:effectLst/>
                          <a:latin typeface="+mn-lt"/>
                          <a:ea typeface="+mn-ea"/>
                          <a:cs typeface="+mn-cs"/>
                        </a:rPr>
                        <a:t>IGEN </a:t>
                      </a:r>
                    </a:p>
                  </a:txBody>
                  <a:tcPr marL="44450" marR="44450" marT="0" marB="0" anchor="ctr"/>
                </a:tc>
              </a:tr>
              <a:tr h="355074">
                <a:tc>
                  <a:txBody>
                    <a:bodyPr/>
                    <a:lstStyle/>
                    <a:p>
                      <a:pPr>
                        <a:spcAft>
                          <a:spcPts val="0"/>
                        </a:spcAft>
                      </a:pPr>
                      <a:r>
                        <a:rPr lang="fr-FR" sz="900" b="1" dirty="0">
                          <a:effectLst/>
                        </a:rPr>
                        <a:t>M. BOURGUIGNON Landry</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a:effectLst/>
                        </a:rPr>
                        <a:t>Versailles</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r h="355074">
                <a:tc>
                  <a:txBody>
                    <a:bodyPr/>
                    <a:lstStyle/>
                    <a:p>
                      <a:pPr>
                        <a:spcAft>
                          <a:spcPts val="0"/>
                        </a:spcAft>
                      </a:pPr>
                      <a:r>
                        <a:rPr lang="fr-FR" sz="900" b="1" dirty="0">
                          <a:effectLst/>
                        </a:rPr>
                        <a:t>Mme CZERNIC Sophia </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a:effectLst/>
                        </a:rPr>
                        <a:t>Aix Marseille</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r h="289735">
                <a:tc>
                  <a:txBody>
                    <a:bodyPr/>
                    <a:lstStyle/>
                    <a:p>
                      <a:pPr>
                        <a:spcAft>
                          <a:spcPts val="0"/>
                        </a:spcAft>
                      </a:pPr>
                      <a:r>
                        <a:rPr lang="fr-FR" sz="900" b="1" dirty="0">
                          <a:effectLst/>
                        </a:rPr>
                        <a:t>M. GLAD Hubert</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a:effectLst/>
                        </a:rPr>
                        <a:t>Paris</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r h="289735">
                <a:tc>
                  <a:txBody>
                    <a:bodyPr/>
                    <a:lstStyle/>
                    <a:p>
                      <a:pPr>
                        <a:spcAft>
                          <a:spcPts val="0"/>
                        </a:spcAft>
                      </a:pPr>
                      <a:r>
                        <a:rPr lang="fr-FR" sz="900" b="1" dirty="0">
                          <a:effectLst/>
                        </a:rPr>
                        <a:t>M. MAGNIER Didier</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a:effectLst/>
                        </a:rPr>
                        <a:t>Versailles</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r h="289735">
                <a:tc>
                  <a:txBody>
                    <a:bodyPr/>
                    <a:lstStyle/>
                    <a:p>
                      <a:pPr>
                        <a:spcAft>
                          <a:spcPts val="0"/>
                        </a:spcAft>
                      </a:pPr>
                      <a:r>
                        <a:rPr lang="fr-FR" sz="900" b="1" dirty="0">
                          <a:effectLst/>
                        </a:rPr>
                        <a:t>M.VANNIER Eric</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fr-FR" sz="900" b="1" dirty="0">
                          <a:effectLst/>
                        </a:rPr>
                        <a:t>Dijon</a:t>
                      </a:r>
                      <a:endParaRPr lang="fr-FR" sz="1000" b="1"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2542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90"/>
            <a:ext cx="7881400" cy="1227768"/>
          </a:xfrm>
        </p:spPr>
        <p:txBody>
          <a:bodyPr>
            <a:normAutofit/>
          </a:bodyPr>
          <a:lstStyle/>
          <a:p>
            <a:r>
              <a:rPr lang="fr-FR" sz="2400" dirty="0"/>
              <a:t>Seconde des métiers de la construction durable du bâtiment et des travaux publics </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4</a:t>
            </a:fld>
            <a:endParaRPr lang="fr-FR" dirty="0"/>
          </a:p>
        </p:txBody>
      </p:sp>
      <p:sp>
        <p:nvSpPr>
          <p:cNvPr id="6" name="Espace réservé du texte 5"/>
          <p:cNvSpPr>
            <a:spLocks noGrp="1"/>
          </p:cNvSpPr>
          <p:nvPr>
            <p:ph type="body" sz="quarter" idx="13"/>
          </p:nvPr>
        </p:nvSpPr>
        <p:spPr>
          <a:xfrm>
            <a:off x="804863" y="1222262"/>
            <a:ext cx="7881937" cy="4847809"/>
          </a:xfrm>
        </p:spPr>
        <p:txBody>
          <a:bodyPr>
            <a:normAutofit/>
          </a:bodyPr>
          <a:lstStyle/>
          <a:p>
            <a:r>
              <a:rPr lang="fr-FR" dirty="0"/>
              <a:t> </a:t>
            </a:r>
            <a:r>
              <a:rPr lang="fr-FR" sz="1600" dirty="0">
                <a:solidFill>
                  <a:schemeClr val="tx1"/>
                </a:solidFill>
              </a:rPr>
              <a:t>Éléments de contexte: spécialités concernées, effectifs.</a:t>
            </a:r>
            <a:endParaRPr lang="fr-FR" dirty="0">
              <a:solidFill>
                <a:schemeClr val="tx1"/>
              </a:solidFill>
            </a:endParaRPr>
          </a:p>
          <a:p>
            <a:pPr marL="0" indent="0">
              <a:buNone/>
            </a:pPr>
            <a:r>
              <a:rPr lang="fr-FR" dirty="0">
                <a:solidFill>
                  <a:schemeClr val="tx1"/>
                </a:solidFill>
              </a:rPr>
              <a:t>  </a:t>
            </a:r>
          </a:p>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p:cNvSpPr txBox="1"/>
          <p:nvPr/>
        </p:nvSpPr>
        <p:spPr>
          <a:xfrm>
            <a:off x="805400" y="4737627"/>
            <a:ext cx="6339011" cy="1169551"/>
          </a:xfrm>
          <a:prstGeom prst="rect">
            <a:avLst/>
          </a:prstGeom>
          <a:noFill/>
        </p:spPr>
        <p:txBody>
          <a:bodyPr wrap="square" rtlCol="0">
            <a:spAutoFit/>
          </a:bodyPr>
          <a:lstStyle/>
          <a:p>
            <a:pPr>
              <a:spcAft>
                <a:spcPts val="0"/>
              </a:spcAft>
            </a:pPr>
            <a:r>
              <a:rPr lang="fr-FR" sz="1400" b="1" dirty="0">
                <a:latin typeface="Arial" charset="0"/>
                <a:cs typeface="Arial" charset="0"/>
              </a:rPr>
              <a:t>Répartition sur le territoire national</a:t>
            </a:r>
          </a:p>
          <a:p>
            <a:pPr>
              <a:spcAft>
                <a:spcPts val="0"/>
              </a:spcAft>
            </a:pPr>
            <a:r>
              <a:rPr lang="fr-FR" sz="1400" dirty="0">
                <a:latin typeface="Arial" charset="0"/>
                <a:cs typeface="Arial" charset="0"/>
              </a:rPr>
              <a:t>49% des établissements ont une spécialité de la famille, </a:t>
            </a:r>
          </a:p>
          <a:p>
            <a:pPr>
              <a:spcAft>
                <a:spcPts val="0"/>
              </a:spcAft>
            </a:pPr>
            <a:r>
              <a:rPr lang="fr-FR" sz="1400" dirty="0">
                <a:latin typeface="Arial" charset="0"/>
                <a:cs typeface="Arial" charset="0"/>
              </a:rPr>
              <a:t>34% en ont deux, </a:t>
            </a:r>
          </a:p>
          <a:p>
            <a:pPr>
              <a:spcAft>
                <a:spcPts val="0"/>
              </a:spcAft>
            </a:pPr>
            <a:r>
              <a:rPr lang="fr-FR" sz="1400" dirty="0">
                <a:latin typeface="Arial" charset="0"/>
                <a:cs typeface="Arial" charset="0"/>
              </a:rPr>
              <a:t>14% en ont 3,</a:t>
            </a:r>
          </a:p>
          <a:p>
            <a:pPr>
              <a:spcAft>
                <a:spcPts val="0"/>
              </a:spcAft>
            </a:pPr>
            <a:r>
              <a:rPr lang="fr-FR" sz="1400" dirty="0">
                <a:latin typeface="Arial" charset="0"/>
                <a:cs typeface="Arial" charset="0"/>
              </a:rPr>
              <a:t> 3% en ont 4.</a:t>
            </a:r>
          </a:p>
        </p:txBody>
      </p:sp>
      <p:graphicFrame>
        <p:nvGraphicFramePr>
          <p:cNvPr id="8" name="Tableau 7">
            <a:extLst>
              <a:ext uri="{FF2B5EF4-FFF2-40B4-BE49-F238E27FC236}">
                <a16:creationId xmlns="" xmlns:a16="http://schemas.microsoft.com/office/drawing/2014/main" id="{01B31F0A-31EA-B747-8FA1-41DBF7AC35F5}"/>
              </a:ext>
            </a:extLst>
          </p:cNvPr>
          <p:cNvGraphicFramePr>
            <a:graphicFrameLocks noGrp="1"/>
          </p:cNvGraphicFramePr>
          <p:nvPr>
            <p:extLst>
              <p:ext uri="{D42A27DB-BD31-4B8C-83A1-F6EECF244321}">
                <p14:modId xmlns:p14="http://schemas.microsoft.com/office/powerpoint/2010/main" val="37083313"/>
              </p:ext>
            </p:extLst>
          </p:nvPr>
        </p:nvGraphicFramePr>
        <p:xfrm>
          <a:off x="902668" y="1700213"/>
          <a:ext cx="4685331" cy="2770664"/>
        </p:xfrm>
        <a:graphic>
          <a:graphicData uri="http://schemas.openxmlformats.org/drawingml/2006/table">
            <a:tbl>
              <a:tblPr firstRow="1" firstCol="1" bandRow="1">
                <a:tableStyleId>{5C22544A-7EE6-4342-B048-85BDC9FD1C3A}</a:tableStyleId>
              </a:tblPr>
              <a:tblGrid>
                <a:gridCol w="4017808">
                  <a:extLst>
                    <a:ext uri="{9D8B030D-6E8A-4147-A177-3AD203B41FA5}">
                      <a16:colId xmlns="" xmlns:a16="http://schemas.microsoft.com/office/drawing/2014/main" val="3160559031"/>
                    </a:ext>
                  </a:extLst>
                </a:gridCol>
                <a:gridCol w="667523">
                  <a:extLst>
                    <a:ext uri="{9D8B030D-6E8A-4147-A177-3AD203B41FA5}">
                      <a16:colId xmlns="" xmlns:a16="http://schemas.microsoft.com/office/drawing/2014/main" val="3175304993"/>
                    </a:ext>
                  </a:extLst>
                </a:gridCol>
              </a:tblGrid>
              <a:tr h="346333">
                <a:tc>
                  <a:txBody>
                    <a:bodyPr/>
                    <a:lstStyle/>
                    <a:p>
                      <a:pPr>
                        <a:spcAft>
                          <a:spcPts val="0"/>
                        </a:spcAft>
                      </a:pPr>
                      <a:r>
                        <a:rPr lang="fr-FR" sz="1200" dirty="0">
                          <a:effectLst/>
                        </a:rPr>
                        <a:t>Spécialités BCP de la famille des métiers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Effectifs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73721822"/>
                  </a:ext>
                </a:extLst>
              </a:tr>
              <a:tr h="346333">
                <a:tc>
                  <a:txBody>
                    <a:bodyPr/>
                    <a:lstStyle/>
                    <a:p>
                      <a:pPr>
                        <a:spcAft>
                          <a:spcPts val="0"/>
                        </a:spcAft>
                      </a:pPr>
                      <a:r>
                        <a:rPr lang="fr-FR" sz="1200" dirty="0">
                          <a:effectLst/>
                        </a:rPr>
                        <a:t>Travaux Publics (TP)</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650</a:t>
                      </a:r>
                    </a:p>
                  </a:txBody>
                  <a:tcPr marL="68580" marR="68580" marT="0" marB="0"/>
                </a:tc>
                <a:extLst>
                  <a:ext uri="{0D108BD9-81ED-4DB2-BD59-A6C34878D82A}">
                    <a16:rowId xmlns="" xmlns:a16="http://schemas.microsoft.com/office/drawing/2014/main" val="635825215"/>
                  </a:ext>
                </a:extLst>
              </a:tr>
              <a:tr h="692666">
                <a:tc>
                  <a:txBody>
                    <a:bodyPr/>
                    <a:lstStyle/>
                    <a:p>
                      <a:pPr>
                        <a:spcAft>
                          <a:spcPts val="0"/>
                        </a:spcAft>
                      </a:pPr>
                      <a:r>
                        <a:rPr lang="fr-FR" sz="1200" dirty="0">
                          <a:effectLst/>
                        </a:rPr>
                        <a:t>Technicien du Bâtiment : Organisation, Réalisation du Gros-Œuvre (TBORGO)</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1200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2624479"/>
                  </a:ext>
                </a:extLst>
              </a:tr>
              <a:tr h="346333">
                <a:tc>
                  <a:txBody>
                    <a:bodyPr/>
                    <a:lstStyle/>
                    <a:p>
                      <a:pPr>
                        <a:spcAft>
                          <a:spcPts val="0"/>
                        </a:spcAft>
                      </a:pPr>
                      <a:r>
                        <a:rPr lang="fr-FR" sz="1200" dirty="0">
                          <a:effectLst/>
                        </a:rPr>
                        <a:t>Aménagement Finition du Bâtiment (AFB)</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1150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72593403"/>
                  </a:ext>
                </a:extLst>
              </a:tr>
              <a:tr h="346333">
                <a:tc>
                  <a:txBody>
                    <a:bodyPr/>
                    <a:lstStyle/>
                    <a:p>
                      <a:pPr>
                        <a:spcAft>
                          <a:spcPts val="0"/>
                        </a:spcAft>
                      </a:pPr>
                      <a:r>
                        <a:rPr lang="fr-FR" sz="1200">
                          <a:effectLst/>
                        </a:rPr>
                        <a:t>Ouvrages du Bâtiment : Métallerie (OBM)</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540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3837229"/>
                  </a:ext>
                </a:extLst>
              </a:tr>
              <a:tr h="346333">
                <a:tc>
                  <a:txBody>
                    <a:bodyPr/>
                    <a:lstStyle/>
                    <a:p>
                      <a:pPr>
                        <a:spcAft>
                          <a:spcPts val="0"/>
                        </a:spcAft>
                      </a:pPr>
                      <a:r>
                        <a:rPr lang="fr-FR" sz="1200">
                          <a:effectLst/>
                        </a:rPr>
                        <a:t>Menuiserie Aluminium-Verre (MAV)</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460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66974598"/>
                  </a:ext>
                </a:extLst>
              </a:tr>
              <a:tr h="346333">
                <a:tc>
                  <a:txBody>
                    <a:bodyPr/>
                    <a:lstStyle/>
                    <a:p>
                      <a:pPr>
                        <a:spcAft>
                          <a:spcPts val="0"/>
                        </a:spcAft>
                      </a:pPr>
                      <a:r>
                        <a:rPr lang="fr-FR" sz="1200">
                          <a:effectLst/>
                        </a:rPr>
                        <a:t>Intervention du Patrimoine Bâti (3 options)</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200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01839123"/>
                  </a:ext>
                </a:extLst>
              </a:tr>
            </a:tbl>
          </a:graphicData>
        </a:graphic>
      </p:graphicFrame>
      <p:sp>
        <p:nvSpPr>
          <p:cNvPr id="13" name="Espace réservé du texte 5"/>
          <p:cNvSpPr txBox="1">
            <a:spLocks/>
          </p:cNvSpPr>
          <p:nvPr/>
        </p:nvSpPr>
        <p:spPr>
          <a:xfrm>
            <a:off x="805400" y="1222262"/>
            <a:ext cx="7881937" cy="4847809"/>
          </a:xfrm>
          <a:prstGeom prst="rect">
            <a:avLst/>
          </a:prstGeom>
        </p:spPr>
        <p:txBody>
          <a:bodyPr vert="horz" lIns="91440" tIns="45720" rIns="91440" bIns="45720" rtlCol="0">
            <a:normAutofit/>
          </a:bodyPr>
          <a:lstStyle>
            <a:lvl1pPr marL="177800" marR="0" indent="-177800" algn="l" defTabSz="457200" rtl="0" eaLnBrk="1" fontAlgn="auto" latinLnBrk="0" hangingPunct="1">
              <a:lnSpc>
                <a:spcPct val="100000"/>
              </a:lnSpc>
              <a:spcBef>
                <a:spcPct val="20000"/>
              </a:spcBef>
              <a:spcAft>
                <a:spcPts val="0"/>
              </a:spcAft>
              <a:buClr>
                <a:srgbClr val="00A6BE"/>
              </a:buClr>
              <a:buSzPct val="114000"/>
              <a:buFont typeface="Wingdings" charset="2"/>
              <a:buChar char="§"/>
              <a:tabLst/>
              <a:defRPr sz="1800" b="1" i="0" kern="1200">
                <a:solidFill>
                  <a:srgbClr val="00A6BE"/>
                </a:solidFill>
                <a:latin typeface="Arial" charset="0"/>
                <a:ea typeface="Arial" charset="0"/>
                <a:cs typeface="Arial" charset="0"/>
              </a:defRPr>
            </a:lvl1pPr>
            <a:lvl2pPr marL="627063" marR="0" indent="-169863" algn="l" defTabSz="457200" rtl="0" eaLnBrk="1" fontAlgn="auto" latinLnBrk="0" hangingPunct="1">
              <a:lnSpc>
                <a:spcPct val="100000"/>
              </a:lnSpc>
              <a:spcBef>
                <a:spcPct val="20000"/>
              </a:spcBef>
              <a:spcAft>
                <a:spcPts val="0"/>
              </a:spcAft>
              <a:buClr>
                <a:srgbClr val="00A6BE"/>
              </a:buClr>
              <a:buSzPct val="135000"/>
              <a:buFont typeface="Arial" charset="0"/>
              <a:buChar char="•"/>
              <a:tabLst/>
              <a:defRPr sz="1300" b="1" i="0" kern="1200">
                <a:solidFill>
                  <a:schemeClr val="tx1"/>
                </a:solidFill>
                <a:latin typeface="Arial" charset="0"/>
                <a:ea typeface="Arial" charset="0"/>
                <a:cs typeface="Arial" charset="0"/>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sz="1300" b="0" i="0" kern="1200">
                <a:solidFill>
                  <a:schemeClr val="tx1"/>
                </a:solidFill>
                <a:latin typeface="Arial" charset="0"/>
                <a:ea typeface="Arial" charset="0"/>
                <a:cs typeface="Arial" charset="0"/>
              </a:defRPr>
            </a:lvl3pPr>
            <a:lvl4pPr marL="627063" marR="0" indent="177800" algn="l" defTabSz="457200" rtl="0" eaLnBrk="1" fontAlgn="auto" latinLnBrk="0" hangingPunct="1">
              <a:lnSpc>
                <a:spcPct val="100000"/>
              </a:lnSpc>
              <a:spcBef>
                <a:spcPct val="20000"/>
              </a:spcBef>
              <a:spcAft>
                <a:spcPts val="0"/>
              </a:spcAft>
              <a:buClr>
                <a:srgbClr val="00A6BE"/>
              </a:buClr>
              <a:buSzTx/>
              <a:buFont typeface="Arial"/>
              <a:buChar char="–"/>
              <a:tabLst/>
              <a:defRPr sz="1100" b="0" i="0" kern="1200">
                <a:solidFill>
                  <a:schemeClr val="tx1"/>
                </a:solidFill>
                <a:latin typeface="Arial" charset="0"/>
                <a:ea typeface="Arial" charset="0"/>
                <a:cs typeface="Arial" charset="0"/>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 </a:t>
            </a:r>
            <a:r>
              <a:rPr lang="fr-FR" sz="1600" dirty="0" smtClean="0">
                <a:solidFill>
                  <a:schemeClr val="tx1"/>
                </a:solidFill>
              </a:rPr>
              <a:t>Éléments de contexte: spécialités concernées, effectifs.</a:t>
            </a:r>
            <a:endParaRPr lang="fr-FR" dirty="0" smtClean="0">
              <a:solidFill>
                <a:schemeClr val="tx1"/>
              </a:solidFill>
            </a:endParaRPr>
          </a:p>
          <a:p>
            <a:pPr marL="0" indent="0">
              <a:buFont typeface="Wingdings" charset="2"/>
              <a:buNone/>
            </a:pPr>
            <a:r>
              <a:rPr lang="fr-FR" dirty="0" smtClean="0">
                <a:solidFill>
                  <a:schemeClr val="tx1"/>
                </a:solidFill>
              </a:rPr>
              <a:t>  </a:t>
            </a:r>
          </a:p>
          <a:p>
            <a:pPr marL="0" indent="0" algn="just">
              <a:buFont typeface="Wingdings" charset="2"/>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aphicFrame>
        <p:nvGraphicFramePr>
          <p:cNvPr id="14" name="Tableau 13">
            <a:extLst>
              <a:ext uri="{FF2B5EF4-FFF2-40B4-BE49-F238E27FC236}">
                <a16:creationId xmlns="" xmlns:a16="http://schemas.microsoft.com/office/drawing/2014/main" id="{01B31F0A-31EA-B747-8FA1-41DBF7AC35F5}"/>
              </a:ext>
            </a:extLst>
          </p:cNvPr>
          <p:cNvGraphicFramePr>
            <a:graphicFrameLocks noGrp="1"/>
          </p:cNvGraphicFramePr>
          <p:nvPr>
            <p:extLst>
              <p:ext uri="{D42A27DB-BD31-4B8C-83A1-F6EECF244321}">
                <p14:modId xmlns:p14="http://schemas.microsoft.com/office/powerpoint/2010/main" val="37083313"/>
              </p:ext>
            </p:extLst>
          </p:nvPr>
        </p:nvGraphicFramePr>
        <p:xfrm>
          <a:off x="903205" y="1700213"/>
          <a:ext cx="4685331" cy="2770664"/>
        </p:xfrm>
        <a:graphic>
          <a:graphicData uri="http://schemas.openxmlformats.org/drawingml/2006/table">
            <a:tbl>
              <a:tblPr firstRow="1" firstCol="1" bandRow="1">
                <a:tableStyleId>{5C22544A-7EE6-4342-B048-85BDC9FD1C3A}</a:tableStyleId>
              </a:tblPr>
              <a:tblGrid>
                <a:gridCol w="4017808">
                  <a:extLst>
                    <a:ext uri="{9D8B030D-6E8A-4147-A177-3AD203B41FA5}">
                      <a16:colId xmlns="" xmlns:a16="http://schemas.microsoft.com/office/drawing/2014/main" val="3160559031"/>
                    </a:ext>
                  </a:extLst>
                </a:gridCol>
                <a:gridCol w="667523">
                  <a:extLst>
                    <a:ext uri="{9D8B030D-6E8A-4147-A177-3AD203B41FA5}">
                      <a16:colId xmlns="" xmlns:a16="http://schemas.microsoft.com/office/drawing/2014/main" val="3175304993"/>
                    </a:ext>
                  </a:extLst>
                </a:gridCol>
              </a:tblGrid>
              <a:tr h="346333">
                <a:tc>
                  <a:txBody>
                    <a:bodyPr/>
                    <a:lstStyle/>
                    <a:p>
                      <a:pPr>
                        <a:spcAft>
                          <a:spcPts val="0"/>
                        </a:spcAft>
                      </a:pPr>
                      <a:r>
                        <a:rPr lang="fr-FR" sz="1200" dirty="0">
                          <a:effectLst/>
                        </a:rPr>
                        <a:t>Spécialités BCP de la famille des métiers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Effectifs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73721822"/>
                  </a:ext>
                </a:extLst>
              </a:tr>
              <a:tr h="346333">
                <a:tc>
                  <a:txBody>
                    <a:bodyPr/>
                    <a:lstStyle/>
                    <a:p>
                      <a:pPr>
                        <a:spcAft>
                          <a:spcPts val="0"/>
                        </a:spcAft>
                      </a:pPr>
                      <a:r>
                        <a:rPr lang="fr-FR" sz="1200" dirty="0">
                          <a:effectLst/>
                        </a:rPr>
                        <a:t>Travaux Publics (TP)</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650</a:t>
                      </a:r>
                    </a:p>
                  </a:txBody>
                  <a:tcPr marL="68580" marR="68580" marT="0" marB="0"/>
                </a:tc>
                <a:extLst>
                  <a:ext uri="{0D108BD9-81ED-4DB2-BD59-A6C34878D82A}">
                    <a16:rowId xmlns="" xmlns:a16="http://schemas.microsoft.com/office/drawing/2014/main" val="635825215"/>
                  </a:ext>
                </a:extLst>
              </a:tr>
              <a:tr h="692666">
                <a:tc>
                  <a:txBody>
                    <a:bodyPr/>
                    <a:lstStyle/>
                    <a:p>
                      <a:pPr>
                        <a:spcAft>
                          <a:spcPts val="0"/>
                        </a:spcAft>
                      </a:pPr>
                      <a:r>
                        <a:rPr lang="fr-FR" sz="1200" dirty="0">
                          <a:effectLst/>
                        </a:rPr>
                        <a:t>Technicien du Bâtiment : Organisation, Réalisation du Gros-Œuvre (TBORGO)</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1200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2624479"/>
                  </a:ext>
                </a:extLst>
              </a:tr>
              <a:tr h="346333">
                <a:tc>
                  <a:txBody>
                    <a:bodyPr/>
                    <a:lstStyle/>
                    <a:p>
                      <a:pPr>
                        <a:spcAft>
                          <a:spcPts val="0"/>
                        </a:spcAft>
                      </a:pPr>
                      <a:r>
                        <a:rPr lang="fr-FR" sz="1200" dirty="0">
                          <a:effectLst/>
                        </a:rPr>
                        <a:t>Aménagement Finition du Bâtiment (AFB)</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1150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72593403"/>
                  </a:ext>
                </a:extLst>
              </a:tr>
              <a:tr h="346333">
                <a:tc>
                  <a:txBody>
                    <a:bodyPr/>
                    <a:lstStyle/>
                    <a:p>
                      <a:pPr>
                        <a:spcAft>
                          <a:spcPts val="0"/>
                        </a:spcAft>
                      </a:pPr>
                      <a:r>
                        <a:rPr lang="fr-FR" sz="1200">
                          <a:effectLst/>
                        </a:rPr>
                        <a:t>Ouvrages du Bâtiment : Métallerie (OBM)</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540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53837229"/>
                  </a:ext>
                </a:extLst>
              </a:tr>
              <a:tr h="346333">
                <a:tc>
                  <a:txBody>
                    <a:bodyPr/>
                    <a:lstStyle/>
                    <a:p>
                      <a:pPr>
                        <a:spcAft>
                          <a:spcPts val="0"/>
                        </a:spcAft>
                      </a:pPr>
                      <a:r>
                        <a:rPr lang="fr-FR" sz="1200">
                          <a:effectLst/>
                        </a:rPr>
                        <a:t>Menuiserie Aluminium-Verre (MAV)</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460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66974598"/>
                  </a:ext>
                </a:extLst>
              </a:tr>
              <a:tr h="346333">
                <a:tc>
                  <a:txBody>
                    <a:bodyPr/>
                    <a:lstStyle/>
                    <a:p>
                      <a:pPr>
                        <a:spcAft>
                          <a:spcPts val="0"/>
                        </a:spcAft>
                      </a:pPr>
                      <a:r>
                        <a:rPr lang="fr-FR" sz="1200" dirty="0">
                          <a:effectLst/>
                        </a:rPr>
                        <a:t>Intervention du Patrimoine Bâti (3 options)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FR" sz="1200" dirty="0">
                          <a:effectLst/>
                        </a:rPr>
                        <a:t>200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01839123"/>
                  </a:ext>
                </a:extLst>
              </a:tr>
            </a:tbl>
          </a:graphicData>
        </a:graphic>
      </p:graphicFrame>
    </p:spTree>
    <p:extLst>
      <p:ext uri="{BB962C8B-B14F-4D97-AF65-F5344CB8AC3E}">
        <p14:creationId xmlns:p14="http://schemas.microsoft.com/office/powerpoint/2010/main" val="3351195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90"/>
            <a:ext cx="7881400" cy="922580"/>
          </a:xfrm>
        </p:spPr>
        <p:txBody>
          <a:bodyPr/>
          <a:lstStyle/>
          <a:p>
            <a:r>
              <a:rPr lang="fr-FR" dirty="0"/>
              <a:t>Les enjeux de la famille des métiers</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5</a:t>
            </a:fld>
            <a:endParaRPr lang="fr-FR" dirty="0"/>
          </a:p>
        </p:txBody>
      </p:sp>
      <p:sp>
        <p:nvSpPr>
          <p:cNvPr id="6" name="Espace réservé du texte 5"/>
          <p:cNvSpPr>
            <a:spLocks noGrp="1"/>
          </p:cNvSpPr>
          <p:nvPr>
            <p:ph type="body" sz="quarter" idx="13"/>
          </p:nvPr>
        </p:nvSpPr>
        <p:spPr>
          <a:xfrm>
            <a:off x="805400" y="1185504"/>
            <a:ext cx="7881937" cy="4884567"/>
          </a:xfrm>
        </p:spPr>
        <p:txBody>
          <a:bodyPr>
            <a:normAutofit/>
          </a:bodyPr>
          <a:lstStyle/>
          <a:p>
            <a:pPr marL="0" indent="0">
              <a:buNone/>
            </a:pPr>
            <a:r>
              <a:rPr lang="fr-FR" sz="2000" dirty="0" smtClean="0">
                <a:solidFill>
                  <a:schemeClr val="tx1"/>
                </a:solidFill>
              </a:rPr>
              <a:t>Enjeux institutionnels </a:t>
            </a:r>
          </a:p>
          <a:p>
            <a:pPr marL="0" indent="0">
              <a:buNone/>
            </a:pPr>
            <a:endParaRPr lang="fr-FR" sz="2000" dirty="0">
              <a:solidFill>
                <a:schemeClr val="tx1"/>
              </a:solidFill>
            </a:endParaRPr>
          </a:p>
          <a:p>
            <a:r>
              <a:rPr lang="fr-FR" sz="2000" dirty="0">
                <a:solidFill>
                  <a:schemeClr val="tx1"/>
                </a:solidFill>
              </a:rPr>
              <a:t>Le parcours de l’élève, fil </a:t>
            </a:r>
            <a:r>
              <a:rPr lang="fr-FR" sz="2000" dirty="0" err="1">
                <a:solidFill>
                  <a:schemeClr val="tx1"/>
                </a:solidFill>
              </a:rPr>
              <a:t>d’ariane</a:t>
            </a:r>
            <a:r>
              <a:rPr lang="fr-FR" sz="2000" dirty="0">
                <a:solidFill>
                  <a:schemeClr val="tx1"/>
                </a:solidFill>
              </a:rPr>
              <a:t> de la seconde par famille de métiers, centré </a:t>
            </a:r>
            <a:r>
              <a:rPr lang="fr-FR" sz="2000" dirty="0" smtClean="0">
                <a:solidFill>
                  <a:schemeClr val="tx1"/>
                </a:solidFill>
              </a:rPr>
              <a:t>autour du projet de l’élève.</a:t>
            </a:r>
          </a:p>
          <a:p>
            <a:pPr marL="0" indent="0">
              <a:buNone/>
            </a:pPr>
            <a:endParaRPr lang="fr-FR" sz="2000" dirty="0">
              <a:solidFill>
                <a:schemeClr val="tx1"/>
              </a:solidFill>
            </a:endParaRPr>
          </a:p>
          <a:p>
            <a:pPr>
              <a:buFont typeface="Wingdings" pitchFamily="2" charset="2"/>
              <a:buChar char="§"/>
            </a:pPr>
            <a:r>
              <a:rPr lang="fr-FR" sz="2000" dirty="0">
                <a:solidFill>
                  <a:schemeClr val="tx1"/>
                </a:solidFill>
              </a:rPr>
              <a:t>Un choix d’orientation, de l’élève, plus </a:t>
            </a:r>
            <a:r>
              <a:rPr lang="fr-FR" sz="2000" dirty="0" smtClean="0">
                <a:solidFill>
                  <a:schemeClr val="tx1"/>
                </a:solidFill>
              </a:rPr>
              <a:t>flexible.</a:t>
            </a:r>
          </a:p>
          <a:p>
            <a:pPr>
              <a:buFont typeface="Wingdings" pitchFamily="2" charset="2"/>
              <a:buChar char="§"/>
            </a:pPr>
            <a:endParaRPr lang="fr-FR" sz="2000" dirty="0" smtClean="0">
              <a:solidFill>
                <a:schemeClr val="tx1"/>
              </a:solidFill>
            </a:endParaRPr>
          </a:p>
          <a:p>
            <a:pPr>
              <a:buFont typeface="Wingdings" pitchFamily="2" charset="2"/>
              <a:buChar char="§"/>
            </a:pPr>
            <a:r>
              <a:rPr lang="fr-FR" sz="2000" dirty="0" smtClean="0">
                <a:solidFill>
                  <a:schemeClr val="tx1"/>
                </a:solidFill>
              </a:rPr>
              <a:t>Une plus grande attractivité. </a:t>
            </a:r>
          </a:p>
          <a:p>
            <a:pPr>
              <a:buFont typeface="Wingdings" pitchFamily="2" charset="2"/>
              <a:buChar char="§"/>
            </a:pPr>
            <a:endParaRPr lang="fr-FR" sz="2000" dirty="0">
              <a:solidFill>
                <a:schemeClr val="tx1"/>
              </a:solidFill>
            </a:endParaRPr>
          </a:p>
          <a:p>
            <a:pPr>
              <a:buFont typeface="Wingdings" pitchFamily="2" charset="2"/>
              <a:buChar char="§"/>
            </a:pPr>
            <a:r>
              <a:rPr lang="fr-FR" sz="2000" dirty="0" smtClean="0">
                <a:solidFill>
                  <a:schemeClr val="tx1"/>
                </a:solidFill>
              </a:rPr>
              <a:t>Une professionnalité des apprentissages assurée.</a:t>
            </a:r>
            <a:endParaRPr lang="fr-FR" sz="2000" dirty="0">
              <a:solidFill>
                <a:schemeClr val="tx1"/>
              </a:solidFill>
            </a:endParaRPr>
          </a:p>
          <a:p>
            <a:pPr>
              <a:buFont typeface="Wingdings" pitchFamily="2" charset="2"/>
              <a:buChar char="§"/>
            </a:pPr>
            <a:endParaRPr lang="fr-FR" sz="2900" dirty="0" smtClean="0">
              <a:solidFill>
                <a:schemeClr val="tx1"/>
              </a:solidFill>
            </a:endParaRPr>
          </a:p>
          <a:p>
            <a:pPr>
              <a:buFont typeface="Wingdings" pitchFamily="2" charset="2"/>
              <a:buChar char="§"/>
            </a:pPr>
            <a:endParaRPr lang="fr-FR" sz="1100" dirty="0">
              <a:solidFill>
                <a:schemeClr val="tx1"/>
              </a:solidFill>
            </a:endParaRPr>
          </a:p>
          <a:p>
            <a:pPr marL="0" indent="0">
              <a:buNone/>
            </a:pPr>
            <a:endParaRPr lang="fr-FR" dirty="0"/>
          </a:p>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728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90"/>
            <a:ext cx="7881400" cy="922580"/>
          </a:xfrm>
        </p:spPr>
        <p:txBody>
          <a:bodyPr/>
          <a:lstStyle/>
          <a:p>
            <a:r>
              <a:rPr lang="fr-FR" dirty="0"/>
              <a:t>Les enjeux de la famille des métiers</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6</a:t>
            </a:fld>
            <a:endParaRPr lang="fr-FR" dirty="0"/>
          </a:p>
        </p:txBody>
      </p:sp>
      <p:sp>
        <p:nvSpPr>
          <p:cNvPr id="6" name="Espace réservé du texte 5"/>
          <p:cNvSpPr>
            <a:spLocks noGrp="1"/>
          </p:cNvSpPr>
          <p:nvPr>
            <p:ph type="body" sz="quarter" idx="13"/>
          </p:nvPr>
        </p:nvSpPr>
        <p:spPr>
          <a:xfrm>
            <a:off x="805400" y="1185504"/>
            <a:ext cx="7881937" cy="4884567"/>
          </a:xfrm>
        </p:spPr>
        <p:txBody>
          <a:bodyPr>
            <a:normAutofit fontScale="55000" lnSpcReduction="20000"/>
          </a:bodyPr>
          <a:lstStyle/>
          <a:p>
            <a:pPr marL="0" indent="0">
              <a:buNone/>
            </a:pPr>
            <a:r>
              <a:rPr lang="fr-FR" sz="3600" dirty="0">
                <a:solidFill>
                  <a:schemeClr val="tx1"/>
                </a:solidFill>
              </a:rPr>
              <a:t>Enjeux </a:t>
            </a:r>
            <a:r>
              <a:rPr lang="fr-FR" sz="3600" dirty="0" smtClean="0">
                <a:solidFill>
                  <a:schemeClr val="tx1"/>
                </a:solidFill>
              </a:rPr>
              <a:t>de la filière </a:t>
            </a:r>
          </a:p>
          <a:p>
            <a:pPr marL="0" indent="0">
              <a:buNone/>
            </a:pPr>
            <a:endParaRPr lang="fr-FR" sz="3800" dirty="0">
              <a:solidFill>
                <a:schemeClr val="tx1"/>
              </a:solidFill>
            </a:endParaRPr>
          </a:p>
          <a:p>
            <a:pPr>
              <a:buFont typeface="Wingdings" pitchFamily="2" charset="2"/>
              <a:buChar char="§"/>
            </a:pPr>
            <a:r>
              <a:rPr lang="fr-FR" sz="3600" dirty="0" smtClean="0">
                <a:solidFill>
                  <a:schemeClr val="tx1"/>
                </a:solidFill>
              </a:rPr>
              <a:t>Le </a:t>
            </a:r>
            <a:r>
              <a:rPr lang="fr-FR" sz="3600" dirty="0">
                <a:solidFill>
                  <a:schemeClr val="tx1"/>
                </a:solidFill>
              </a:rPr>
              <a:t>secteur d’activités professionnelles du </a:t>
            </a:r>
            <a:r>
              <a:rPr lang="fr-FR" sz="3600" dirty="0" smtClean="0">
                <a:solidFill>
                  <a:schemeClr val="tx1"/>
                </a:solidFill>
              </a:rPr>
              <a:t>BTP: </a:t>
            </a:r>
            <a:r>
              <a:rPr lang="fr-FR" sz="3600" dirty="0">
                <a:solidFill>
                  <a:schemeClr val="tx1"/>
                </a:solidFill>
              </a:rPr>
              <a:t>u</a:t>
            </a:r>
            <a:r>
              <a:rPr lang="fr-FR" sz="3600" dirty="0" smtClean="0">
                <a:solidFill>
                  <a:schemeClr val="tx1"/>
                </a:solidFill>
              </a:rPr>
              <a:t>ne </a:t>
            </a:r>
            <a:r>
              <a:rPr lang="fr-FR" sz="3600" dirty="0">
                <a:solidFill>
                  <a:schemeClr val="tx1"/>
                </a:solidFill>
              </a:rPr>
              <a:t>identité </a:t>
            </a:r>
            <a:r>
              <a:rPr lang="fr-FR" sz="3600" dirty="0" smtClean="0">
                <a:solidFill>
                  <a:schemeClr val="tx1"/>
                </a:solidFill>
              </a:rPr>
              <a:t>forte.</a:t>
            </a:r>
          </a:p>
          <a:p>
            <a:pPr marL="0" indent="0">
              <a:buNone/>
            </a:pPr>
            <a:endParaRPr lang="fr-FR" sz="3800" dirty="0" smtClean="0">
              <a:solidFill>
                <a:schemeClr val="tx1"/>
              </a:solidFill>
            </a:endParaRPr>
          </a:p>
          <a:p>
            <a:pPr>
              <a:buFont typeface="Wingdings" pitchFamily="2" charset="2"/>
              <a:buChar char="§"/>
            </a:pPr>
            <a:r>
              <a:rPr lang="fr-FR" sz="3600" dirty="0" smtClean="0">
                <a:solidFill>
                  <a:schemeClr val="tx1"/>
                </a:solidFill>
              </a:rPr>
              <a:t>Les </a:t>
            </a:r>
            <a:r>
              <a:rPr lang="fr-FR" sz="3600" dirty="0">
                <a:solidFill>
                  <a:schemeClr val="tx1"/>
                </a:solidFill>
              </a:rPr>
              <a:t>transitions écologique et numérique qui apportent des évolutions importantes dans la conception, les modes constructifs, l’organisation des travaux, la gestion et la maintenance des ouvrages</a:t>
            </a:r>
            <a:r>
              <a:rPr lang="fr-FR" sz="3800" dirty="0">
                <a:solidFill>
                  <a:schemeClr val="tx1"/>
                </a:solidFill>
              </a:rPr>
              <a:t>.</a:t>
            </a:r>
            <a:endParaRPr lang="fr-FR" sz="3800" dirty="0" smtClean="0">
              <a:solidFill>
                <a:schemeClr val="tx1"/>
              </a:solidFill>
            </a:endParaRPr>
          </a:p>
          <a:p>
            <a:pPr marL="0" indent="0">
              <a:buNone/>
            </a:pPr>
            <a:endParaRPr lang="fr-FR" sz="1900" dirty="0" smtClean="0">
              <a:solidFill>
                <a:schemeClr val="tx1"/>
              </a:solidFill>
            </a:endParaRPr>
          </a:p>
          <a:p>
            <a:pPr marL="0" indent="0">
              <a:buNone/>
            </a:pPr>
            <a:endParaRPr lang="fr-FR" sz="1900" dirty="0">
              <a:solidFill>
                <a:schemeClr val="tx1"/>
              </a:solidFill>
            </a:endParaRPr>
          </a:p>
          <a:p>
            <a:pPr>
              <a:buFont typeface="Wingdings" pitchFamily="2" charset="2"/>
              <a:buChar char="§"/>
            </a:pPr>
            <a:r>
              <a:rPr lang="fr-FR" sz="3600" dirty="0" smtClean="0">
                <a:solidFill>
                  <a:schemeClr val="tx1"/>
                </a:solidFill>
              </a:rPr>
              <a:t>De fait, une </a:t>
            </a:r>
            <a:r>
              <a:rPr lang="fr-FR" sz="3600" dirty="0">
                <a:solidFill>
                  <a:schemeClr val="tx1"/>
                </a:solidFill>
              </a:rPr>
              <a:t>évolution forte des métiers de la réalisation des ouvrages du </a:t>
            </a:r>
            <a:r>
              <a:rPr lang="fr-FR" sz="3600" dirty="0" smtClean="0">
                <a:solidFill>
                  <a:schemeClr val="tx1"/>
                </a:solidFill>
              </a:rPr>
              <a:t>BTP</a:t>
            </a:r>
            <a:r>
              <a:rPr lang="fr-FR" sz="3600" dirty="0">
                <a:solidFill>
                  <a:schemeClr val="tx1"/>
                </a:solidFill>
              </a:rPr>
              <a:t> </a:t>
            </a:r>
            <a:r>
              <a:rPr lang="fr-FR" sz="3600" dirty="0" smtClean="0">
                <a:solidFill>
                  <a:schemeClr val="tx1"/>
                </a:solidFill>
              </a:rPr>
              <a:t>avec une modification </a:t>
            </a:r>
            <a:r>
              <a:rPr lang="fr-FR" sz="3600" dirty="0">
                <a:solidFill>
                  <a:schemeClr val="tx1"/>
                </a:solidFill>
              </a:rPr>
              <a:t>des tâches </a:t>
            </a:r>
            <a:r>
              <a:rPr lang="fr-FR" sz="3600" dirty="0" smtClean="0">
                <a:solidFill>
                  <a:schemeClr val="tx1"/>
                </a:solidFill>
              </a:rPr>
              <a:t>professionnelles. </a:t>
            </a:r>
            <a:endParaRPr lang="fr-FR" sz="3600" dirty="0">
              <a:solidFill>
                <a:schemeClr val="tx1"/>
              </a:solidFill>
            </a:endParaRPr>
          </a:p>
          <a:p>
            <a:pPr marL="0" indent="0" algn="ctr">
              <a:buNone/>
            </a:pPr>
            <a:endParaRPr lang="fr-FR" sz="2000" dirty="0" smtClean="0">
              <a:solidFill>
                <a:srgbClr val="683086"/>
              </a:solidFill>
            </a:endParaRPr>
          </a:p>
          <a:p>
            <a:pPr marL="0" indent="0" algn="ctr">
              <a:buNone/>
            </a:pPr>
            <a:endParaRPr lang="fr-FR" sz="2000" dirty="0">
              <a:solidFill>
                <a:srgbClr val="683086"/>
              </a:solidFill>
            </a:endParaRPr>
          </a:p>
          <a:p>
            <a:pPr marL="0" indent="0" algn="ctr">
              <a:buNone/>
            </a:pPr>
            <a:endParaRPr lang="fr-FR" sz="2000" dirty="0" smtClean="0">
              <a:solidFill>
                <a:srgbClr val="683086"/>
              </a:solidFill>
            </a:endParaRPr>
          </a:p>
          <a:p>
            <a:pPr marL="0" indent="0" algn="ctr">
              <a:buNone/>
            </a:pPr>
            <a:r>
              <a:rPr lang="fr-FR" sz="4400" dirty="0" smtClean="0">
                <a:solidFill>
                  <a:srgbClr val="683086"/>
                </a:solidFill>
              </a:rPr>
              <a:t>Au </a:t>
            </a:r>
            <a:r>
              <a:rPr lang="fr-FR" sz="4400" dirty="0">
                <a:solidFill>
                  <a:srgbClr val="683086"/>
                </a:solidFill>
              </a:rPr>
              <a:t>regard de ces enjeux, la famille des métiers de la construction durable a véritablement du sens. </a:t>
            </a:r>
          </a:p>
          <a:p>
            <a:pPr lvl="2">
              <a:buClr>
                <a:srgbClr val="1B8ED9"/>
              </a:buClr>
            </a:pPr>
            <a:endParaRPr lang="fr-FR" dirty="0"/>
          </a:p>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561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compétences communes </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7</a:t>
            </a:fld>
            <a:endParaRPr lang="fr-FR" dirty="0"/>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2669" y="1192836"/>
            <a:ext cx="6303674" cy="501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872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compétences communes: suite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8</a:t>
            </a:fld>
            <a:endParaRPr lang="fr-FR" dirty="0"/>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00" y="1397097"/>
            <a:ext cx="5956300" cy="381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076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400" y="182889"/>
            <a:ext cx="8067496" cy="1286937"/>
          </a:xfrm>
        </p:spPr>
        <p:txBody>
          <a:bodyPr/>
          <a:lstStyle/>
          <a:p>
            <a:r>
              <a:rPr lang="fr-FR" dirty="0"/>
              <a:t>Prise en compte des enjeux de la famille dans la mise en œuvre des </a:t>
            </a:r>
            <a:r>
              <a:rPr lang="fr-FR" b="0" dirty="0"/>
              <a:t>ressources</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9</a:t>
            </a:fld>
            <a:endParaRPr lang="fr-FR" dirty="0"/>
          </a:p>
        </p:txBody>
      </p:sp>
      <p:sp>
        <p:nvSpPr>
          <p:cNvPr id="6" name="Espace réservé du texte 5"/>
          <p:cNvSpPr>
            <a:spLocks noGrp="1"/>
          </p:cNvSpPr>
          <p:nvPr>
            <p:ph type="body" sz="quarter" idx="13"/>
          </p:nvPr>
        </p:nvSpPr>
        <p:spPr>
          <a:xfrm>
            <a:off x="804863" y="1485987"/>
            <a:ext cx="7881937" cy="4584084"/>
          </a:xfrm>
        </p:spPr>
        <p:txBody>
          <a:bodyPr>
            <a:normAutofit fontScale="92500"/>
          </a:bodyPr>
          <a:lstStyle/>
          <a:p>
            <a:pPr algn="just"/>
            <a:r>
              <a:rPr lang="fr-FR" dirty="0" smtClean="0">
                <a:solidFill>
                  <a:schemeClr val="tx1"/>
                </a:solidFill>
                <a:latin typeface="Arial" panose="020B0604020202020204" pitchFamily="34" charset="0"/>
                <a:ea typeface="MS Mincho" panose="02020609040205080304" pitchFamily="49" charset="-128"/>
                <a:cs typeface="Arial" panose="020B0604020202020204" pitchFamily="34" charset="0"/>
              </a:rPr>
              <a:t>Les </a:t>
            </a:r>
            <a:r>
              <a:rPr lang="fr-FR" dirty="0">
                <a:solidFill>
                  <a:schemeClr val="tx1"/>
                </a:solidFill>
                <a:latin typeface="Arial" panose="020B0604020202020204" pitchFamily="34" charset="0"/>
                <a:ea typeface="MS Mincho" panose="02020609040205080304" pitchFamily="49" charset="-128"/>
                <a:cs typeface="Arial" panose="020B0604020202020204" pitchFamily="34" charset="0"/>
              </a:rPr>
              <a:t>élèves abordent les différents métiers à partir de projets de réalisation ou de maintenance du BTP. Ils travaillent en ilots de plusieurs élèves (2 à 4 en fonction de l’importance des projets).</a:t>
            </a:r>
          </a:p>
          <a:p>
            <a:pPr algn="just"/>
            <a:endParaRPr lang="fr-FR"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just"/>
            <a:r>
              <a:rPr lang="fr-FR" dirty="0">
                <a:solidFill>
                  <a:schemeClr val="tx1"/>
                </a:solidFill>
                <a:latin typeface="Arial" panose="020B0604020202020204" pitchFamily="34" charset="0"/>
                <a:ea typeface="MS Mincho" panose="02020609040205080304" pitchFamily="49" charset="-128"/>
                <a:cs typeface="Arial" panose="020B0604020202020204" pitchFamily="34" charset="0"/>
              </a:rPr>
              <a:t>Chaque îlot travaille sur l’appropriation des objectifs techniques,  l’organisation et la réalisation d’un chantier relatif au gros-œuvre ou au second œuvre d’un ouvrage de bâtiment ou de travaux publics</a:t>
            </a:r>
            <a:r>
              <a:rPr lang="fr-FR" dirty="0" smtClean="0">
                <a:solidFill>
                  <a:schemeClr val="tx1"/>
                </a:solidFill>
                <a:latin typeface="Arial" panose="020B0604020202020204" pitchFamily="34" charset="0"/>
                <a:ea typeface="MS Mincho" panose="02020609040205080304" pitchFamily="49" charset="-128"/>
                <a:cs typeface="Arial" panose="020B0604020202020204" pitchFamily="34" charset="0"/>
              </a:rPr>
              <a:t>.</a:t>
            </a:r>
          </a:p>
          <a:p>
            <a:pPr algn="just"/>
            <a:endParaRPr lang="fr-FR" dirty="0" smtClean="0">
              <a:solidFill>
                <a:schemeClr val="tx1"/>
              </a:solidFill>
              <a:latin typeface="Arial" panose="020B0604020202020204" pitchFamily="34" charset="0"/>
              <a:ea typeface="MS Mincho" panose="02020609040205080304" pitchFamily="49" charset="-128"/>
              <a:cs typeface="Arial" panose="020B0604020202020204" pitchFamily="34" charset="0"/>
            </a:endParaRPr>
          </a:p>
          <a:p>
            <a:pPr algn="just"/>
            <a:r>
              <a:rPr lang="fr-FR" dirty="0">
                <a:solidFill>
                  <a:schemeClr val="tx1"/>
                </a:solidFill>
                <a:ea typeface="MS Mincho" panose="02020609040205080304" pitchFamily="49" charset="-128"/>
                <a:cs typeface="Times New Roman" panose="02020603050405020304" pitchFamily="18" charset="0"/>
              </a:rPr>
              <a:t>L’identification des « tâches professionnelles » caractéristiques de chaque chantier associe chaque élève à une fonction à assurer au sein de l’équipe. Un coordinateur « chef d’équipe » peut être désigné.</a:t>
            </a:r>
          </a:p>
          <a:p>
            <a:pPr algn="just"/>
            <a:endParaRPr lang="fr-FR" dirty="0">
              <a:solidFill>
                <a:schemeClr val="tx1"/>
              </a:solidFill>
              <a:ea typeface="MS Mincho" panose="02020609040205080304" pitchFamily="49" charset="-128"/>
              <a:cs typeface="Times New Roman" panose="02020603050405020304" pitchFamily="18" charset="0"/>
            </a:endParaRPr>
          </a:p>
          <a:p>
            <a:pPr algn="just"/>
            <a:r>
              <a:rPr lang="fr-FR" dirty="0" smtClean="0">
                <a:solidFill>
                  <a:schemeClr val="tx1"/>
                </a:solidFill>
                <a:ea typeface="MS Mincho" panose="02020609040205080304" pitchFamily="49" charset="-128"/>
                <a:cs typeface="Times New Roman" panose="02020603050405020304" pitchFamily="18" charset="0"/>
              </a:rPr>
              <a:t>Chaque </a:t>
            </a:r>
            <a:r>
              <a:rPr lang="fr-FR" dirty="0">
                <a:solidFill>
                  <a:schemeClr val="tx1"/>
                </a:solidFill>
                <a:ea typeface="MS Mincho" panose="02020609040205080304" pitchFamily="49" charset="-128"/>
                <a:cs typeface="Times New Roman" panose="02020603050405020304" pitchFamily="18" charset="0"/>
              </a:rPr>
              <a:t>équipe évolue dans un environnement technique conforme aux enjeux de la transition numérique dans le BTP. En particulier, les ressources numériques telles que le BIM ou du type « carnets de chantiers » numériques sont mis à disposition</a:t>
            </a:r>
            <a:r>
              <a:rPr lang="fr-FR" dirty="0" smtClean="0">
                <a:solidFill>
                  <a:schemeClr val="tx1"/>
                </a:solidFill>
                <a:ea typeface="MS Mincho" panose="02020609040205080304" pitchFamily="49" charset="-128"/>
                <a:cs typeface="Times New Roman" panose="02020603050405020304" pitchFamily="18" charset="0"/>
              </a:rPr>
              <a:t>.</a:t>
            </a:r>
          </a:p>
          <a:p>
            <a:pPr algn="just"/>
            <a:endParaRPr lang="fr-FR" dirty="0" smtClean="0">
              <a:solidFill>
                <a:schemeClr val="tx1"/>
              </a:solidFill>
              <a:latin typeface="Arial" panose="020B0604020202020204" pitchFamily="34" charset="0"/>
              <a:ea typeface="MS Mincho" panose="02020609040205080304" pitchFamily="49" charset="-128"/>
              <a:cs typeface="Arial" panose="020B0604020202020204" pitchFamily="34" charset="0"/>
            </a:endParaRPr>
          </a:p>
          <a:p>
            <a:pPr algn="just"/>
            <a:endParaRPr lang="fr-FR" dirty="0" smtClean="0">
              <a:solidFill>
                <a:schemeClr val="tx1"/>
              </a:solidFill>
              <a:ea typeface="MS Mincho" panose="02020609040205080304" pitchFamily="49" charset="-128"/>
              <a:cs typeface="Times New Roman" panose="02020603050405020304" pitchFamily="18" charset="0"/>
            </a:endParaRPr>
          </a:p>
          <a:p>
            <a:pPr algn="just"/>
            <a:endParaRPr lang="fr-FR" dirty="0">
              <a:solidFill>
                <a:schemeClr val="tx1"/>
              </a:solidFill>
              <a:ea typeface="MS Mincho" panose="02020609040205080304" pitchFamily="49" charset="-128"/>
              <a:cs typeface="Times New Roman" panose="02020603050405020304" pitchFamily="18" charset="0"/>
            </a:endParaRPr>
          </a:p>
          <a:p>
            <a:pPr algn="just"/>
            <a:endParaRPr lang="fr-FR" dirty="0">
              <a:solidFill>
                <a:schemeClr val="tx1"/>
              </a:solidFill>
              <a:ea typeface="Calibri" panose="020F0502020204030204" pitchFamily="34" charset="0"/>
              <a:cs typeface="Times New Roman" panose="02020603050405020304" pitchFamily="18" charset="0"/>
            </a:endParaRPr>
          </a:p>
          <a:p>
            <a:pPr marL="0" indent="0" algn="just">
              <a:buNone/>
            </a:pPr>
            <a:endParaRPr lang="fr-FR" dirty="0">
              <a:latin typeface="Calibri" panose="020F0502020204030204" pitchFamily="34" charset="0"/>
              <a:ea typeface="MS Mincho" panose="02020609040205080304" pitchFamily="49" charset="-128"/>
              <a:cs typeface="Times New Roman" panose="02020603050405020304" pitchFamily="18" charset="0"/>
            </a:endParaRPr>
          </a:p>
        </p:txBody>
      </p:sp>
      <p:grpSp>
        <p:nvGrpSpPr>
          <p:cNvPr id="10" name="Grouper 9"/>
          <p:cNvGrpSpPr/>
          <p:nvPr/>
        </p:nvGrpSpPr>
        <p:grpSpPr>
          <a:xfrm>
            <a:off x="902669" y="199050"/>
            <a:ext cx="525531" cy="171686"/>
            <a:chOff x="5391302" y="1426464"/>
            <a:chExt cx="604579" cy="197510"/>
          </a:xfrm>
          <a:solidFill>
            <a:srgbClr val="00A6BE"/>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328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711CBDF24E87429AD9C0273156F54A" ma:contentTypeVersion="1" ma:contentTypeDescription="Crée un document." ma:contentTypeScope="" ma:versionID="119f9b1cd9f589f93a03fb976800c802">
  <xsd:schema xmlns:xsd="http://www.w3.org/2001/XMLSchema" xmlns:xs="http://www.w3.org/2001/XMLSchema" xmlns:p="http://schemas.microsoft.com/office/2006/metadata/properties" xmlns:ns1="http://schemas.microsoft.com/sharepoint/v3" targetNamespace="http://schemas.microsoft.com/office/2006/metadata/properties" ma:root="true" ma:fieldsID="e3c27bd0fcb797d0a61d91e17cfc962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967D42-78B9-4666-AD0B-D1AD8F20AEAA}">
  <ds:schemaRefs>
    <ds:schemaRef ds:uri="http://schemas.microsoft.com/office/infopath/2007/PartnerControls"/>
    <ds:schemaRef ds:uri="http://schemas.openxmlformats.org/package/2006/metadata/core-properties"/>
    <ds:schemaRef ds:uri="http://purl.org/dc/terms/"/>
    <ds:schemaRef ds:uri="http://purl.org/dc/dcmitype/"/>
    <ds:schemaRef ds:uri="http://schemas.microsoft.com/office/2006/documentManagement/types"/>
    <ds:schemaRef ds:uri="http://www.w3.org/XML/1998/namespace"/>
    <ds:schemaRef ds:uri="http://purl.org/dc/elements/1.1/"/>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4CC0B796-EFB2-440A-95E4-D8A9508E4886}">
  <ds:schemaRefs>
    <ds:schemaRef ds:uri="http://schemas.microsoft.com/sharepoint/v3/contenttype/forms"/>
  </ds:schemaRefs>
</ds:datastoreItem>
</file>

<file path=customXml/itemProps3.xml><?xml version="1.0" encoding="utf-8"?>
<ds:datastoreItem xmlns:ds="http://schemas.openxmlformats.org/officeDocument/2006/customXml" ds:itemID="{BF7B7124-B266-42FB-8DD0-5A44C66D1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6787</TotalTime>
  <Words>1506</Words>
  <Application>Microsoft Office PowerPoint</Application>
  <PresentationFormat>Affichage à l'écran (4:3)</PresentationFormat>
  <Paragraphs>365</Paragraphs>
  <Slides>28</Slides>
  <Notes>18</Notes>
  <HiddenSlides>0</HiddenSlides>
  <MMClips>0</MMClips>
  <ScaleCrop>false</ScaleCrop>
  <HeadingPairs>
    <vt:vector size="6" baseType="variant">
      <vt:variant>
        <vt:lpstr>Thème</vt:lpstr>
      </vt:variant>
      <vt:variant>
        <vt:i4>15</vt:i4>
      </vt:variant>
      <vt:variant>
        <vt:lpstr>Serveurs OLE incorporés</vt:lpstr>
      </vt:variant>
      <vt:variant>
        <vt:i4>1</vt:i4>
      </vt:variant>
      <vt:variant>
        <vt:lpstr>Titres des diapositives</vt:lpstr>
      </vt:variant>
      <vt:variant>
        <vt:i4>28</vt:i4>
      </vt:variant>
    </vt:vector>
  </HeadingPairs>
  <TitlesOfParts>
    <vt:vector size="44" baseType="lpstr">
      <vt:lpstr>pages de contenus</vt:lpstr>
      <vt:lpstr>1_pages de contenus</vt:lpstr>
      <vt:lpstr>page de presentation et de partie</vt:lpstr>
      <vt:lpstr>page de sous-partie</vt:lpstr>
      <vt:lpstr>1_page de sous-partie</vt:lpstr>
      <vt:lpstr>2_pages de contenus</vt:lpstr>
      <vt:lpstr>3_pages de contenus</vt:lpstr>
      <vt:lpstr>4_pages de contenus</vt:lpstr>
      <vt:lpstr>5_pages de contenus</vt:lpstr>
      <vt:lpstr>6_pages de contenus</vt:lpstr>
      <vt:lpstr>7_pages de contenus</vt:lpstr>
      <vt:lpstr>8_pages de contenus</vt:lpstr>
      <vt:lpstr>9_pages de contenus</vt:lpstr>
      <vt:lpstr>10_pages de contenus</vt:lpstr>
      <vt:lpstr>11_pages de contenus</vt:lpstr>
      <vt:lpstr>Document</vt:lpstr>
      <vt:lpstr>Seconde de la famille des métiers de la construction durable du bâtiment et des travaux publics </vt:lpstr>
      <vt:lpstr>SOMMAIRE</vt:lpstr>
      <vt:lpstr>Seconde des métiers de la construction durable du bâtiment et des travaux publics </vt:lpstr>
      <vt:lpstr>Seconde des métiers de la construction durable du bâtiment et des travaux publics </vt:lpstr>
      <vt:lpstr>Les enjeux de la famille des métiers</vt:lpstr>
      <vt:lpstr>Les enjeux de la famille des métiers</vt:lpstr>
      <vt:lpstr>Les compétences communes </vt:lpstr>
      <vt:lpstr>Les compétences communes: suite</vt:lpstr>
      <vt:lpstr>Prise en compte des enjeux de la famille dans la mise en œuvre des ressources</vt:lpstr>
      <vt:lpstr>Prise en compte des enjeux de la famille dans la mise en œuvre des ressources</vt:lpstr>
      <vt:lpstr>2 exemples de projet de construction</vt:lpstr>
      <vt:lpstr>Présentation PowerPoint</vt:lpstr>
      <vt:lpstr>Présentation PowerPoint</vt:lpstr>
      <vt:lpstr>Présentation PowerPoint</vt:lpstr>
      <vt:lpstr>Présentation PowerPoint</vt:lpstr>
      <vt:lpstr>Ressources à disposition Parcours M@gistère </vt:lpstr>
      <vt:lpstr>Parcours M@gistère : Les démarches pédagogiques</vt:lpstr>
      <vt:lpstr>Parcours M@gistère : démarche de construction d’un projet</vt:lpstr>
      <vt:lpstr>Les productions: Boite à outils numériques </vt:lpstr>
      <vt:lpstr>Les productions: Fiches descriptives</vt:lpstr>
      <vt:lpstr>Les productions: Description des scénarios pédagogiques des séquences </vt:lpstr>
      <vt:lpstr>Les productions: Description d’une séquence pour les métiers retenus</vt:lpstr>
      <vt:lpstr>Les productions: Fiche pédagogique d’une séquence</vt:lpstr>
      <vt:lpstr>Les productions: Description d’une activité dans un métier</vt:lpstr>
      <vt:lpstr>  Mise en œuvre des ressources </vt:lpstr>
      <vt:lpstr>Eléments déterminants, points de vigilance dans la mise en œuvre (suite)</vt:lpstr>
      <vt:lpstr>Parcours M@gistère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MEN</dc:creator>
  <cp:lastModifiedBy>Administration centrale</cp:lastModifiedBy>
  <cp:revision>304</cp:revision>
  <cp:lastPrinted>2015-02-04T16:19:06Z</cp:lastPrinted>
  <dcterms:created xsi:type="dcterms:W3CDTF">2015-02-04T10:43:31Z</dcterms:created>
  <dcterms:modified xsi:type="dcterms:W3CDTF">2019-02-01T19:05:49Z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0x010100AA711CBDF24E87429AD9C0273156F54A</vt:lpwstr>
  </property>
</Properties>
</file>