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335" r:id="rId3"/>
    <p:sldId id="336" r:id="rId4"/>
    <p:sldId id="337" r:id="rId5"/>
    <p:sldId id="338" r:id="rId6"/>
    <p:sldId id="339" r:id="rId7"/>
    <p:sldId id="329" r:id="rId8"/>
    <p:sldId id="330" r:id="rId9"/>
    <p:sldId id="333" r:id="rId10"/>
    <p:sldId id="334" r:id="rId11"/>
  </p:sldIdLst>
  <p:sldSz cx="9144000" cy="6858000" type="screen4x3"/>
  <p:notesSz cx="6735763" cy="98663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2903" userDrawn="1">
          <p15:clr>
            <a:srgbClr val="A4A3A4"/>
          </p15:clr>
        </p15:guide>
      </p15:sldGuideLst>
    </p:ext>
    <p:ext uri="{2D200454-40CA-4A62-9FC3-DE9A4176ACB9}">
      <p15:notesGuideLst xmlns:p15="http://schemas.microsoft.com/office/powerpoint/2012/main" xmlns="">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Fort" initials="OF" lastIdx="6" clrIdx="0">
    <p:extLst/>
  </p:cmAuthor>
  <p:cmAuthor id="2" name="Frédéric TARAUD" initials="FT" lastIdx="1" clrIdx="1">
    <p:extLst/>
  </p:cmAuthor>
  <p:cmAuthor id="3" name="Samuel VIOLLIN" initials="SV"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AF139C"/>
    <a:srgbClr val="ED8BD3"/>
    <a:srgbClr val="BFBB17"/>
    <a:srgbClr val="E8E846"/>
    <a:srgbClr val="FFFFFF"/>
    <a:srgbClr val="9E004F"/>
    <a:srgbClr val="CC0066"/>
    <a:srgbClr val="A2127F"/>
    <a:srgbClr val="EB99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69449" autoAdjust="0"/>
  </p:normalViewPr>
  <p:slideViewPr>
    <p:cSldViewPr snapToGrid="0" snapToObjects="1">
      <p:cViewPr>
        <p:scale>
          <a:sx n="38" d="100"/>
          <a:sy n="38" d="100"/>
        </p:scale>
        <p:origin x="-2172" y="-276"/>
      </p:cViewPr>
      <p:guideLst>
        <p:guide orient="horz" pos="2205"/>
        <p:guide pos="2903"/>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49" d="100"/>
          <a:sy n="49" d="100"/>
        </p:scale>
        <p:origin x="-2976"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0ACF27E7-3AA0-4496-B0E7-11DCD26846FB}" type="datetimeFigureOut">
              <a:rPr lang="fr-FR" smtClean="0"/>
              <a:t>14/01/2019</a:t>
            </a:fld>
            <a:endParaRPr lang="fr-FR"/>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FBCED816-696A-4EE5-9023-9270B150057E}" type="slidenum">
              <a:rPr lang="fr-FR" smtClean="0"/>
              <a:t>‹N°›</a:t>
            </a:fld>
            <a:endParaRPr lang="fr-FR"/>
          </a:p>
        </p:txBody>
      </p:sp>
    </p:spTree>
    <p:extLst>
      <p:ext uri="{BB962C8B-B14F-4D97-AF65-F5344CB8AC3E}">
        <p14:creationId xmlns:p14="http://schemas.microsoft.com/office/powerpoint/2010/main" val="821913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4371BCA-5831-A345-804C-67FF2F83CA62}" type="datetimeFigureOut">
              <a:rPr lang="fr-FR" smtClean="0"/>
              <a:t>14/01/2019</a:t>
            </a:fld>
            <a:endParaRPr lang="fr-FR"/>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DE501F2-2B48-A14B-AFC4-1D617FACCF21}" type="slidenum">
              <a:rPr lang="fr-FR" smtClean="0"/>
              <a:t>‹N°›</a:t>
            </a:fld>
            <a:endParaRPr lang="fr-FR"/>
          </a:p>
        </p:txBody>
      </p:sp>
    </p:spTree>
    <p:extLst>
      <p:ext uri="{BB962C8B-B14F-4D97-AF65-F5344CB8AC3E}">
        <p14:creationId xmlns:p14="http://schemas.microsoft.com/office/powerpoint/2010/main" val="22451161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igikey.fr/fr/articles/techzone/2017/sep/develop-real-time-mcu-based-applications-micropyth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err="1" smtClean="0">
                <a:solidFill>
                  <a:schemeClr val="tx1"/>
                </a:solidFill>
                <a:latin typeface="+mn-lt"/>
                <a:ea typeface="+mn-ea"/>
                <a:cs typeface="+mn-cs"/>
              </a:rPr>
              <a:t>Arduino</a:t>
            </a:r>
            <a:r>
              <a:rPr lang="fr-FR" sz="1200" b="0" i="0" u="none" strike="noStrike" kern="1200" baseline="0" dirty="0" smtClean="0">
                <a:solidFill>
                  <a:schemeClr val="tx1"/>
                </a:solidFill>
                <a:latin typeface="+mn-lt"/>
                <a:ea typeface="+mn-ea"/>
                <a:cs typeface="+mn-cs"/>
              </a:rPr>
              <a:t> et Python</a:t>
            </a:r>
          </a:p>
          <a:p>
            <a:r>
              <a:rPr lang="fr-FR" sz="1200" b="0" i="0" u="none" strike="noStrike" kern="1200" baseline="0" dirty="0" smtClean="0">
                <a:solidFill>
                  <a:schemeClr val="tx1"/>
                </a:solidFill>
                <a:latin typeface="+mn-lt"/>
                <a:ea typeface="+mn-ea"/>
                <a:cs typeface="+mn-cs"/>
              </a:rPr>
              <a:t>Objectif : Acquérir les valeurs des différentes températures afin d’en assurer l’exploitation.</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La carte </a:t>
            </a:r>
            <a:r>
              <a:rPr lang="fr-FR" sz="1200" b="0" i="0" u="none" strike="noStrike" kern="1200" baseline="0" dirty="0" err="1" smtClean="0">
                <a:solidFill>
                  <a:schemeClr val="tx1"/>
                </a:solidFill>
                <a:latin typeface="+mn-lt"/>
                <a:ea typeface="+mn-ea"/>
                <a:cs typeface="+mn-cs"/>
              </a:rPr>
              <a:t>Arduino</a:t>
            </a:r>
            <a:r>
              <a:rPr lang="fr-FR" sz="1200" b="0" i="0" u="none" strike="noStrike" kern="1200" baseline="0" dirty="0" smtClean="0">
                <a:solidFill>
                  <a:schemeClr val="tx1"/>
                </a:solidFill>
                <a:latin typeface="+mn-lt"/>
                <a:ea typeface="+mn-ea"/>
                <a:cs typeface="+mn-cs"/>
              </a:rPr>
              <a:t> permet de faire l’acquisition de signaux par l’intermédiaire de capteurs qu’ils soient numériques ou analogiques. Elle va convertir ces derniers en signaux numériques grâce au CAN (10 bits) intégré à la carte micro contrôlé. Il est ensuite possible de transférer ces données par le port série vers l’ordinateur avec Python. Toujours avec Python, les données peuvent alors être stockées dans une base de données et il est possible d’en assurer le traitement numérique. De plus, il est également possible de créer une interface pour interagir via un serveur web avec la carte d’acquisition. Cela permet par exemple d’interroger les capteurs et de piloter les actionneurs par l’ordinateur.</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Carte </a:t>
            </a:r>
            <a:r>
              <a:rPr lang="fr-FR" sz="1200" b="0" i="0" u="none" strike="noStrike" kern="1200" baseline="0" dirty="0" err="1" smtClean="0">
                <a:solidFill>
                  <a:schemeClr val="tx1"/>
                </a:solidFill>
                <a:latin typeface="+mn-lt"/>
                <a:ea typeface="+mn-ea"/>
                <a:cs typeface="+mn-cs"/>
              </a:rPr>
              <a:t>Arduino</a:t>
            </a:r>
            <a:r>
              <a:rPr lang="fr-FR" sz="1200" b="0" i="0" u="none" strike="noStrike" kern="1200" baseline="0" dirty="0" smtClean="0">
                <a:solidFill>
                  <a:schemeClr val="tx1"/>
                </a:solidFill>
                <a:latin typeface="+mn-lt"/>
                <a:ea typeface="+mn-ea"/>
                <a:cs typeface="+mn-cs"/>
              </a:rPr>
              <a:t> : </a:t>
            </a:r>
          </a:p>
          <a:p>
            <a:r>
              <a:rPr lang="fr-FR" sz="1200" b="0" i="0" u="none" strike="noStrike" kern="1200" baseline="0" dirty="0" smtClean="0">
                <a:solidFill>
                  <a:schemeClr val="tx1"/>
                </a:solidFill>
                <a:latin typeface="+mn-lt"/>
                <a:ea typeface="+mn-ea"/>
                <a:cs typeface="+mn-cs"/>
              </a:rPr>
              <a:t>	coût modique</a:t>
            </a:r>
          </a:p>
          <a:p>
            <a:r>
              <a:rPr lang="fr-FR" sz="1200" b="0" i="0" u="none" strike="noStrike" kern="1200" baseline="0" dirty="0" smtClean="0">
                <a:solidFill>
                  <a:schemeClr val="tx1"/>
                </a:solidFill>
                <a:latin typeface="+mn-lt"/>
                <a:ea typeface="+mn-ea"/>
                <a:cs typeface="+mn-cs"/>
              </a:rPr>
              <a:t>	système d’acquisition performant</a:t>
            </a:r>
          </a:p>
          <a:p>
            <a:r>
              <a:rPr lang="fr-FR" sz="1200" b="0" i="0" u="none" strike="noStrike" kern="1200" baseline="0" dirty="0" smtClean="0">
                <a:solidFill>
                  <a:schemeClr val="tx1"/>
                </a:solidFill>
                <a:latin typeface="+mn-lt"/>
                <a:ea typeface="+mn-ea"/>
                <a:cs typeface="+mn-cs"/>
              </a:rPr>
              <a:t>	système évolutif et paramétrable par l’utilisateur selon ses besoins</a:t>
            </a:r>
          </a:p>
          <a:p>
            <a:r>
              <a:rPr lang="fr-FR" sz="1200" b="0" i="0" u="none" strike="noStrike" kern="1200" baseline="0" dirty="0" smtClean="0">
                <a:solidFill>
                  <a:schemeClr val="tx1"/>
                </a:solidFill>
                <a:latin typeface="+mn-lt"/>
                <a:ea typeface="+mn-ea"/>
                <a:cs typeface="+mn-cs"/>
              </a:rPr>
              <a:t>	De nombreux modules et interfaces développés pour </a:t>
            </a:r>
            <a:r>
              <a:rPr lang="fr-FR" sz="1200" b="0" i="0" u="none" strike="noStrike" kern="1200" baseline="0" dirty="0" err="1" smtClean="0">
                <a:solidFill>
                  <a:schemeClr val="tx1"/>
                </a:solidFill>
                <a:latin typeface="+mn-lt"/>
                <a:ea typeface="+mn-ea"/>
                <a:cs typeface="+mn-cs"/>
              </a:rPr>
              <a:t>Arduino</a:t>
            </a:r>
            <a:r>
              <a:rPr lang="fr-FR" sz="1200" b="0" i="0" u="none" strike="noStrike" kern="1200" baseline="0" dirty="0" smtClean="0">
                <a:solidFill>
                  <a:schemeClr val="tx1"/>
                </a:solidFill>
                <a:latin typeface="+mn-lt"/>
                <a:ea typeface="+mn-ea"/>
                <a:cs typeface="+mn-cs"/>
              </a:rPr>
              <a:t> à des prix abordables</a:t>
            </a:r>
          </a:p>
          <a:p>
            <a:r>
              <a:rPr lang="fr-FR" sz="1200" b="0" i="0" u="none" strike="noStrike" kern="1200" baseline="0" dirty="0" smtClean="0">
                <a:solidFill>
                  <a:schemeClr val="tx1"/>
                </a:solidFill>
                <a:latin typeface="+mn-lt"/>
                <a:ea typeface="+mn-ea"/>
                <a:cs typeface="+mn-cs"/>
              </a:rPr>
              <a:t>	Facilité d’accès à des ressources</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Python :</a:t>
            </a:r>
          </a:p>
          <a:p>
            <a:r>
              <a:rPr lang="fr-FR" sz="1200" b="0" i="0" u="none" strike="noStrike" kern="1200" baseline="0" dirty="0" smtClean="0">
                <a:solidFill>
                  <a:schemeClr val="tx1"/>
                </a:solidFill>
                <a:latin typeface="+mn-lt"/>
                <a:ea typeface="+mn-ea"/>
                <a:cs typeface="+mn-cs"/>
              </a:rPr>
              <a:t>	langage libre et </a:t>
            </a:r>
            <a:r>
              <a:rPr lang="fr-FR" sz="1200" b="0" i="0" u="none" strike="noStrike" kern="1200" baseline="0" dirty="0" err="1" smtClean="0">
                <a:solidFill>
                  <a:schemeClr val="tx1"/>
                </a:solidFill>
                <a:latin typeface="+mn-lt"/>
                <a:ea typeface="+mn-ea"/>
                <a:cs typeface="+mn-cs"/>
              </a:rPr>
              <a:t>multi-plateformes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Linux,Windows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macOS</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	prise en main très rapide</a:t>
            </a:r>
          </a:p>
          <a:p>
            <a:r>
              <a:rPr lang="fr-FR" sz="1200" b="0" i="0" u="none" strike="noStrike" kern="1200" baseline="0" dirty="0" smtClean="0">
                <a:solidFill>
                  <a:schemeClr val="tx1"/>
                </a:solidFill>
                <a:latin typeface="+mn-lt"/>
                <a:ea typeface="+mn-ea"/>
                <a:cs typeface="+mn-cs"/>
              </a:rPr>
              <a:t>	spécialisation dans le calcul scientifique, le stockage des données, leur représentation sous forme de 	graphiques et la simulation</a:t>
            </a:r>
          </a:p>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6</a:t>
            </a:fld>
            <a:endParaRPr lang="fr-FR"/>
          </a:p>
        </p:txBody>
      </p:sp>
    </p:spTree>
    <p:extLst>
      <p:ext uri="{BB962C8B-B14F-4D97-AF65-F5344CB8AC3E}">
        <p14:creationId xmlns:p14="http://schemas.microsoft.com/office/powerpoint/2010/main" val="389566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Arduino</a:t>
            </a:r>
            <a:r>
              <a:rPr lang="fr-FR" dirty="0" smtClean="0"/>
              <a:t> IDE : l‘environnement de développement</a:t>
            </a:r>
            <a:r>
              <a:rPr lang="fr-FR" baseline="0" dirty="0" smtClean="0"/>
              <a:t> intégré </a:t>
            </a:r>
            <a:r>
              <a:rPr lang="fr-FR" dirty="0" smtClean="0"/>
              <a:t>officiel </a:t>
            </a:r>
            <a:r>
              <a:rPr lang="fr-FR" dirty="0" err="1" smtClean="0"/>
              <a:t>arduino</a:t>
            </a:r>
            <a:endParaRPr lang="fr-FR" dirty="0" smtClean="0"/>
          </a:p>
          <a:p>
            <a:r>
              <a:rPr lang="fr-FR" dirty="0" smtClean="0"/>
              <a:t>Bibliothèque</a:t>
            </a:r>
            <a:r>
              <a:rPr lang="fr-FR" baseline="0" dirty="0" smtClean="0"/>
              <a:t> si modules additionnels fonctions pour utilisation simplifiée des </a:t>
            </a:r>
            <a:r>
              <a:rPr lang="fr-FR" baseline="0" dirty="0" err="1" smtClean="0"/>
              <a:t>shields</a:t>
            </a:r>
            <a:endParaRPr lang="fr-FR" baseline="0" dirty="0" smtClean="0"/>
          </a:p>
          <a:p>
            <a:endParaRPr lang="fr-FR" baseline="0" dirty="0" smtClean="0"/>
          </a:p>
          <a:p>
            <a:r>
              <a:rPr lang="fr-FR" dirty="0" smtClean="0"/>
              <a:t>Python3 : indispensable </a:t>
            </a:r>
          </a:p>
          <a:p>
            <a:r>
              <a:rPr lang="fr-FR" dirty="0" err="1" smtClean="0"/>
              <a:t>Pyserial</a:t>
            </a:r>
            <a:r>
              <a:rPr lang="fr-FR" dirty="0" smtClean="0"/>
              <a:t> : c'est la bibliothèque python qui permet de faire de la communication série</a:t>
            </a:r>
          </a:p>
          <a:p>
            <a:r>
              <a:rPr lang="fr-FR" dirty="0" err="1" smtClean="0"/>
              <a:t>Tkinter</a:t>
            </a:r>
            <a:r>
              <a:rPr lang="fr-FR" baseline="0" dirty="0" smtClean="0"/>
              <a:t> : permet de réaliser simplement des interfaces graphiques</a:t>
            </a:r>
          </a:p>
          <a:p>
            <a:r>
              <a:rPr lang="fr-FR" baseline="0" dirty="0" err="1" smtClean="0"/>
              <a:t>Pyplot</a:t>
            </a:r>
            <a:r>
              <a:rPr lang="fr-FR" baseline="0" dirty="0" smtClean="0"/>
              <a:t> : pour la réalisation des graphiques analogie avec </a:t>
            </a:r>
            <a:r>
              <a:rPr lang="fr-FR" baseline="0" dirty="0" err="1" smtClean="0"/>
              <a:t>matlab</a:t>
            </a:r>
            <a:endParaRPr lang="fr-FR" baseline="0" dirty="0" smtClean="0"/>
          </a:p>
          <a:p>
            <a:r>
              <a:rPr lang="fr-FR" baseline="0" dirty="0" err="1" smtClean="0"/>
              <a:t>SQLite</a:t>
            </a:r>
            <a:r>
              <a:rPr lang="fr-FR" baseline="0" dirty="0" smtClean="0"/>
              <a:t> : module pour la création et la gestion de base de données :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7</a:t>
            </a:fld>
            <a:endParaRPr lang="fr-FR"/>
          </a:p>
        </p:txBody>
      </p:sp>
    </p:spTree>
    <p:extLst>
      <p:ext uri="{BB962C8B-B14F-4D97-AF65-F5344CB8AC3E}">
        <p14:creationId xmlns:p14="http://schemas.microsoft.com/office/powerpoint/2010/main" val="143396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Implémentation du langage de programmation libre Python adapté au monde des microcontrôleurs. </a:t>
            </a:r>
          </a:p>
          <a:p>
            <a:r>
              <a:rPr lang="fr-FR" dirty="0" smtClean="0"/>
              <a:t>Projet lancé en 2013 sur Kickstarter pour financer le portage d'une version légère de Python sur des microcontrôleurs. </a:t>
            </a:r>
          </a:p>
          <a:p>
            <a:r>
              <a:rPr lang="fr-FR" dirty="0" smtClean="0"/>
              <a:t>Il est associé à un matériel spécifiquement développé pour ce système mais plusieurs autres cartes sont également supportées : les ESP8266, les ESP32, des cartes à base de STM32</a:t>
            </a:r>
          </a:p>
          <a:p>
            <a:pPr marL="0" marR="0" lvl="1"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fr-FR" dirty="0" smtClean="0"/>
              <a:t>Ensemble adapté au prototypage rapide (pas de compilateur compliqué, pas d’environnement de développement lourd, codage intuitif (du Python), utilisation de bibliothèques, cycle de développement plus court)</a:t>
            </a:r>
          </a:p>
          <a:p>
            <a:endParaRPr lang="fr-FR" dirty="0" smtClean="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8</a:t>
            </a:fld>
            <a:endParaRPr lang="fr-FR"/>
          </a:p>
        </p:txBody>
      </p:sp>
    </p:spTree>
    <p:extLst>
      <p:ext uri="{BB962C8B-B14F-4D97-AF65-F5344CB8AC3E}">
        <p14:creationId xmlns:p14="http://schemas.microsoft.com/office/powerpoint/2010/main" val="16393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fr-FR" dirty="0" err="1" smtClean="0"/>
              <a:t>Pyboard</a:t>
            </a:r>
            <a:r>
              <a:rPr lang="fr-FR" baseline="0" dirty="0" smtClean="0"/>
              <a:t> : o</a:t>
            </a:r>
            <a:r>
              <a:rPr lang="fr-FR" dirty="0" smtClean="0"/>
              <a:t>n démarre à 40€ voire moins sur version lite </a:t>
            </a:r>
            <a:r>
              <a:rPr lang="fr-FR" dirty="0" err="1" smtClean="0"/>
              <a:t>Pyboard</a:t>
            </a:r>
            <a:r>
              <a:rPr lang="fr-FR" dirty="0" smtClean="0"/>
              <a:t> : carte originelle officielle</a:t>
            </a:r>
          </a:p>
          <a:p>
            <a:endParaRPr lang="fr-FR" dirty="0" smtClean="0"/>
          </a:p>
          <a:p>
            <a:endParaRPr lang="fr-FR" dirty="0" smtClean="0"/>
          </a:p>
          <a:p>
            <a:endParaRPr lang="fr-FR"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Des cartes</a:t>
            </a:r>
            <a:r>
              <a:rPr lang="fr-FR" baseline="0" dirty="0" smtClean="0"/>
              <a:t> de chez </a:t>
            </a:r>
            <a:r>
              <a:rPr lang="fr-FR" dirty="0" err="1" smtClean="0"/>
              <a:t>Pycom</a:t>
            </a:r>
            <a:r>
              <a:rPr lang="fr-FR" baseline="0" dirty="0" smtClean="0"/>
              <a:t> : </a:t>
            </a:r>
            <a:r>
              <a:rPr lang="fr-FR" dirty="0" err="1" smtClean="0"/>
              <a:t>Pycom</a:t>
            </a:r>
            <a:r>
              <a:rPr lang="fr-FR" dirty="0" smtClean="0"/>
              <a:t> : des cartes "</a:t>
            </a:r>
            <a:r>
              <a:rPr lang="fr-FR" dirty="0" err="1" smtClean="0"/>
              <a:t>coeurs</a:t>
            </a:r>
            <a:r>
              <a:rPr lang="fr-FR" dirty="0" smtClean="0"/>
              <a:t>" complétées par des cartes "extension «   </a:t>
            </a:r>
            <a:r>
              <a:rPr lang="fr-FR" dirty="0" err="1" smtClean="0"/>
              <a:t>Wipy</a:t>
            </a:r>
            <a:r>
              <a:rPr lang="fr-FR" dirty="0" smtClean="0"/>
              <a:t>, </a:t>
            </a:r>
            <a:r>
              <a:rPr lang="fr-FR" dirty="0" err="1" smtClean="0"/>
              <a:t>Lopy</a:t>
            </a:r>
            <a:r>
              <a:rPr lang="fr-FR" dirty="0" smtClean="0"/>
              <a:t> …</a:t>
            </a:r>
          </a:p>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On démarre à 44€ avec module wifi !</a:t>
            </a:r>
          </a:p>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a:p>
            <a:r>
              <a:rPr lang="fr-FR" sz="1200" kern="1200" dirty="0" smtClean="0">
                <a:solidFill>
                  <a:schemeClr val="tx1"/>
                </a:solidFill>
                <a:effectLst/>
                <a:latin typeface="+mn-lt"/>
                <a:ea typeface="+mn-ea"/>
                <a:cs typeface="+mn-cs"/>
              </a:rPr>
              <a:t>De plus en plus de constructeurs fabriquent des cartes à microcontrôleurs qui exécutent </a:t>
            </a:r>
            <a:r>
              <a:rPr lang="fr-FR" sz="1200" kern="1200" dirty="0" err="1" smtClean="0">
                <a:solidFill>
                  <a:schemeClr val="tx1"/>
                </a:solidFill>
                <a:effectLst/>
                <a:latin typeface="+mn-lt"/>
                <a:ea typeface="+mn-ea"/>
                <a:cs typeface="+mn-cs"/>
              </a:rPr>
              <a:t>MicroPython</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hlinkClick r:id="rId3"/>
              </a:rPr>
              <a:t>https://www.digikey.fr/fr/articles/techzone/2017/sep/develop-real-time-mcu-based-applications-micropython</a:t>
            </a:r>
            <a:r>
              <a:rPr lang="fr-FR" sz="1200" kern="1200" dirty="0" smtClean="0">
                <a:solidFill>
                  <a:schemeClr val="tx1"/>
                </a:solidFill>
                <a:effectLst/>
                <a:latin typeface="+mn-lt"/>
                <a:ea typeface="+mn-ea"/>
                <a:cs typeface="+mn-cs"/>
              </a:rPr>
              <a:t>).</a:t>
            </a:r>
            <a:endParaRPr lang="fr-FR" dirty="0" smtClean="0"/>
          </a:p>
          <a:p>
            <a:r>
              <a:rPr lang="fr-FR" sz="1200" kern="1200" dirty="0" smtClean="0">
                <a:solidFill>
                  <a:schemeClr val="tx1"/>
                </a:solidFill>
                <a:effectLst/>
                <a:latin typeface="+mn-lt"/>
                <a:ea typeface="+mn-ea"/>
                <a:cs typeface="+mn-cs"/>
              </a:rPr>
              <a:t> </a:t>
            </a:r>
            <a:endParaRPr lang="fr-FR" dirty="0" smtClean="0"/>
          </a:p>
          <a:p>
            <a:r>
              <a:rPr lang="fr-FR" sz="1200" kern="1200" dirty="0" err="1" smtClean="0">
                <a:solidFill>
                  <a:schemeClr val="tx1"/>
                </a:solidFill>
                <a:effectLst/>
                <a:latin typeface="+mn-lt"/>
                <a:ea typeface="+mn-ea"/>
                <a:cs typeface="+mn-cs"/>
              </a:rPr>
              <a:t>Micropython</a:t>
            </a:r>
            <a:r>
              <a:rPr lang="fr-FR" sz="1200" kern="1200" dirty="0" smtClean="0">
                <a:solidFill>
                  <a:schemeClr val="tx1"/>
                </a:solidFill>
                <a:effectLst/>
                <a:latin typeface="+mn-lt"/>
                <a:ea typeface="+mn-ea"/>
                <a:cs typeface="+mn-cs"/>
              </a:rPr>
              <a:t> est suffisamment compact pour s’adapter à tailles faibles d’espace de code et de RAM.</a:t>
            </a:r>
            <a:endParaRPr lang="fr-FR" dirty="0" smtClean="0"/>
          </a:p>
          <a:p>
            <a:r>
              <a:rPr lang="fr-FR" sz="1200" kern="1200" dirty="0" smtClean="0">
                <a:solidFill>
                  <a:schemeClr val="tx1"/>
                </a:solidFill>
                <a:effectLst/>
                <a:latin typeface="+mn-lt"/>
                <a:ea typeface="+mn-ea"/>
                <a:cs typeface="+mn-cs"/>
              </a:rPr>
              <a:t> </a:t>
            </a:r>
            <a:endParaRPr lang="fr-FR" dirty="0" smtClean="0"/>
          </a:p>
          <a:p>
            <a:r>
              <a:rPr lang="fr-FR" sz="1200" kern="1200" dirty="0" smtClean="0">
                <a:solidFill>
                  <a:schemeClr val="tx1"/>
                </a:solidFill>
                <a:effectLst/>
                <a:latin typeface="+mn-lt"/>
                <a:ea typeface="+mn-ea"/>
                <a:cs typeface="+mn-cs"/>
              </a:rPr>
              <a:t>Il est open source et portable sur plusieurs microcontrôleurs.</a:t>
            </a:r>
            <a:endParaRPr lang="fr-FR" dirty="0" smtClean="0"/>
          </a:p>
          <a:p>
            <a:r>
              <a:rPr lang="fr-FR" sz="1200" kern="1200" dirty="0" smtClean="0">
                <a:solidFill>
                  <a:schemeClr val="tx1"/>
                </a:solidFill>
                <a:effectLst/>
                <a:latin typeface="+mn-lt"/>
                <a:ea typeface="+mn-ea"/>
                <a:cs typeface="+mn-cs"/>
              </a:rPr>
              <a:t> </a:t>
            </a:r>
            <a:endParaRPr lang="fr-FR" dirty="0" smtClean="0"/>
          </a:p>
          <a:p>
            <a:r>
              <a:rPr lang="fr-FR" sz="1200" kern="1200" dirty="0" smtClean="0">
                <a:solidFill>
                  <a:schemeClr val="tx1"/>
                </a:solidFill>
                <a:effectLst/>
                <a:latin typeface="+mn-lt"/>
                <a:ea typeface="+mn-ea"/>
                <a:cs typeface="+mn-cs"/>
              </a:rPr>
              <a:t>Il faut parfois, des cartes avec des puissances de calcul adaptées aux bibliothèques utilisées (exemple </a:t>
            </a:r>
            <a:r>
              <a:rPr lang="fr-FR" sz="1200" kern="1200" dirty="0" err="1" smtClean="0">
                <a:solidFill>
                  <a:schemeClr val="tx1"/>
                </a:solidFill>
                <a:effectLst/>
                <a:latin typeface="+mn-lt"/>
                <a:ea typeface="+mn-ea"/>
                <a:cs typeface="+mn-cs"/>
              </a:rPr>
              <a:t>openCV</a:t>
            </a:r>
            <a:r>
              <a:rPr lang="fr-FR" sz="1200" kern="1200" dirty="0" smtClean="0">
                <a:solidFill>
                  <a:schemeClr val="tx1"/>
                </a:solidFill>
                <a:effectLst/>
                <a:latin typeface="+mn-lt"/>
                <a:ea typeface="+mn-ea"/>
                <a:cs typeface="+mn-cs"/>
              </a:rPr>
              <a:t>  pour le traitement d’images). </a:t>
            </a:r>
            <a:endParaRPr lang="fr-FR" dirty="0" smtClean="0"/>
          </a:p>
          <a:p>
            <a:pPr marL="0" marR="0" lvl="2"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6DE501F2-2B48-A14B-AFC4-1D617FACCF21}" type="slidenum">
              <a:rPr lang="fr-FR" smtClean="0"/>
              <a:t>9</a:t>
            </a:fld>
            <a:endParaRPr lang="fr-FR"/>
          </a:p>
        </p:txBody>
      </p:sp>
    </p:spTree>
    <p:extLst>
      <p:ext uri="{BB962C8B-B14F-4D97-AF65-F5344CB8AC3E}">
        <p14:creationId xmlns:p14="http://schemas.microsoft.com/office/powerpoint/2010/main" val="510819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3231858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88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4182900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p:nvPr>
        </p:nvSpPr>
        <p:spPr>
          <a:xfrm>
            <a:off x="1090609" y="976320"/>
            <a:ext cx="7894637" cy="2433895"/>
          </a:xfrm>
          <a:prstGeom prst="rect">
            <a:avLst/>
          </a:prstGeom>
        </p:spPr>
        <p:txBody>
          <a:bodyPr/>
          <a:lstStyle/>
          <a:p>
            <a:r>
              <a:rPr lang="en-US" dirty="0" smtClean="0"/>
              <a:t>Click to edit Master title style</a:t>
            </a:r>
            <a:endParaRPr lang="fr-FR" dirty="0"/>
          </a:p>
        </p:txBody>
      </p:sp>
      <p:sp>
        <p:nvSpPr>
          <p:cNvPr id="3" name="Sous-titre 2"/>
          <p:cNvSpPr>
            <a:spLocks noGrp="1"/>
          </p:cNvSpPr>
          <p:nvPr>
            <p:ph type="subTitle" idx="1"/>
          </p:nvPr>
        </p:nvSpPr>
        <p:spPr>
          <a:xfrm>
            <a:off x="1090609" y="3472208"/>
            <a:ext cx="7596190" cy="1752600"/>
          </a:xfrm>
          <a:prstGeom prst="rect">
            <a:avLst/>
          </a:prstGeo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6025D69-87D1-4307-8200-9A2186EB31DA}" type="slidenum">
              <a:rPr lang="fr-FR"/>
              <a:pPr>
                <a:defRPr/>
              </a:pPr>
              <a:t>‹N°›</a:t>
            </a:fld>
            <a:endParaRPr lang="fr-FR" dirty="0"/>
          </a:p>
        </p:txBody>
      </p:sp>
    </p:spTree>
    <p:extLst>
      <p:ext uri="{BB962C8B-B14F-4D97-AF65-F5344CB8AC3E}">
        <p14:creationId xmlns:p14="http://schemas.microsoft.com/office/powerpoint/2010/main" val="125739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p:nvPr>
        </p:nvSpPr>
        <p:spPr>
          <a:xfrm>
            <a:off x="1097486" y="3283200"/>
            <a:ext cx="5897726" cy="2108160"/>
          </a:xfrm>
          <a:prstGeom prst="rect">
            <a:avLst/>
          </a:prstGeom>
        </p:spPr>
        <p:txBody>
          <a:bodyPr anchor="t">
            <a:normAutofit/>
          </a:bodyPr>
          <a:lstStyle>
            <a:lvl1pPr>
              <a:defRPr sz="1500" baseline="0"/>
            </a:lvl1pPr>
          </a:lstStyle>
          <a:p>
            <a:r>
              <a:rPr lang="en-US" dirty="0" smtClean="0"/>
              <a:t>Click to edit Master title style</a:t>
            </a:r>
            <a:endParaRPr lang="fr-FR" dirty="0"/>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4FC5DE83-D1DE-46E2-9633-FFF43506BA78}" type="slidenum">
              <a:rPr lang="fr-FR"/>
              <a:pPr>
                <a:defRPr/>
              </a:pPr>
              <a:t>‹N°›</a:t>
            </a:fld>
            <a:endParaRPr lang="fr-FR" dirty="0"/>
          </a:p>
        </p:txBody>
      </p:sp>
    </p:spTree>
    <p:extLst>
      <p:ext uri="{BB962C8B-B14F-4D97-AF65-F5344CB8AC3E}">
        <p14:creationId xmlns:p14="http://schemas.microsoft.com/office/powerpoint/2010/main" val="397614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E8D45AE6-A55F-4B90-A25D-9D1068A83961}" type="slidenum">
              <a:rPr lang="fr-FR"/>
              <a:pPr>
                <a:defRPr/>
              </a:pPr>
              <a:t>‹N°›</a:t>
            </a:fld>
            <a:endParaRPr lang="fr-FR" dirty="0"/>
          </a:p>
        </p:txBody>
      </p:sp>
    </p:spTree>
    <p:extLst>
      <p:ext uri="{BB962C8B-B14F-4D97-AF65-F5344CB8AC3E}">
        <p14:creationId xmlns:p14="http://schemas.microsoft.com/office/powerpoint/2010/main" val="1004630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96963" y="915988"/>
            <a:ext cx="7983537" cy="37973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3"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0D70B6AD-CCC7-4EBE-96B7-1DB90E50087A}" type="slidenum">
              <a:rPr lang="fr-FR"/>
              <a:pPr>
                <a:defRPr/>
              </a:pPr>
              <a:t>‹N°›</a:t>
            </a:fld>
            <a:endParaRPr lang="fr-FR" dirty="0"/>
          </a:p>
        </p:txBody>
      </p:sp>
    </p:spTree>
    <p:extLst>
      <p:ext uri="{BB962C8B-B14F-4D97-AF65-F5344CB8AC3E}">
        <p14:creationId xmlns:p14="http://schemas.microsoft.com/office/powerpoint/2010/main" val="396235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63" y="915988"/>
            <a:ext cx="7983537" cy="2549525"/>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1096963" y="3465513"/>
            <a:ext cx="7589837" cy="12477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numéro de diapositive 5"/>
          <p:cNvSpPr>
            <a:spLocks noGrp="1"/>
          </p:cNvSpPr>
          <p:nvPr>
            <p:ph type="sldNum" sz="quarter" idx="10"/>
          </p:nvPr>
        </p:nvSpPr>
        <p:spPr>
          <a:xfrm>
            <a:off x="8197850" y="6391275"/>
            <a:ext cx="403225" cy="365125"/>
          </a:xfrm>
          <a:prstGeom prst="rect">
            <a:avLst/>
          </a:prstGeom>
        </p:spPr>
        <p:txBody>
          <a:bodyPr/>
          <a:lstStyle>
            <a:lvl1pPr>
              <a:defRPr/>
            </a:lvl1pPr>
          </a:lstStyle>
          <a:p>
            <a:pPr>
              <a:defRPr/>
            </a:pPr>
            <a:fld id="{65D6FEBB-7C17-4965-AB13-A17A7FEBE786}" type="slidenum">
              <a:rPr lang="fr-FR"/>
              <a:pPr>
                <a:defRPr/>
              </a:pPr>
              <a:t>‹N°›</a:t>
            </a:fld>
            <a:endParaRPr lang="fr-FR" dirty="0"/>
          </a:p>
        </p:txBody>
      </p:sp>
    </p:spTree>
    <p:extLst>
      <p:ext uri="{BB962C8B-B14F-4D97-AF65-F5344CB8AC3E}">
        <p14:creationId xmlns:p14="http://schemas.microsoft.com/office/powerpoint/2010/main" val="83718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08367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24503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453909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89199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949718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18981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165359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BC484E8-E40A-E842-841D-ADAAAB56DE5C}" type="datetimeFigureOut">
              <a:rPr lang="fr-FR" smtClean="0"/>
              <a:t>14/01/2019</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144BB07B-E674-E847-921B-89EC41271B7E}" type="slidenum">
              <a:rPr lang="fr-FR" smtClean="0"/>
              <a:t>‹N°›</a:t>
            </a:fld>
            <a:endParaRPr lang="fr-FR"/>
          </a:p>
        </p:txBody>
      </p:sp>
    </p:spTree>
    <p:extLst>
      <p:ext uri="{BB962C8B-B14F-4D97-AF65-F5344CB8AC3E}">
        <p14:creationId xmlns:p14="http://schemas.microsoft.com/office/powerpoint/2010/main" val="3315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5000" t="15000" r="15000" b="15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8137"/>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riangle isocèle 6"/>
          <p:cNvSpPr/>
          <p:nvPr userDrawn="1"/>
        </p:nvSpPr>
        <p:spPr>
          <a:xfrm rot="10800000">
            <a:off x="0" y="158"/>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space réservé du pied de page 4"/>
          <p:cNvSpPr txBox="1">
            <a:spLocks/>
          </p:cNvSpPr>
          <p:nvPr userDrawn="1"/>
        </p:nvSpPr>
        <p:spPr>
          <a:xfrm>
            <a:off x="2174580" y="6574725"/>
            <a:ext cx="4833378" cy="365125"/>
          </a:xfrm>
          <a:prstGeom prst="rect">
            <a:avLst/>
          </a:prstGeom>
        </p:spPr>
        <p:txBody>
          <a:bodyPr lIns="0" tIns="0" rIns="0" bIns="0" anchor="ctr"/>
          <a:lstStyle/>
          <a:p>
            <a:pPr algn="ctr"/>
            <a:r>
              <a:rPr lang="fr-FR" altLang="fr-FR" sz="1000" b="1" baseline="0" dirty="0" smtClean="0">
                <a:solidFill>
                  <a:srgbClr val="000099"/>
                </a:solidFill>
              </a:rPr>
              <a:t>Plan National de Formation – Enseignement de spécialité « Sciences de l’Ingénieur »</a:t>
            </a:r>
          </a:p>
          <a:p>
            <a:pPr algn="ctr"/>
            <a:r>
              <a:rPr lang="fr-FR" altLang="fr-FR" sz="1000" b="1" baseline="0" dirty="0" smtClean="0">
                <a:solidFill>
                  <a:srgbClr val="000099"/>
                </a:solidFill>
              </a:rPr>
              <a:t>Lycée Raspail - 16 janvier 2019</a:t>
            </a:r>
            <a:endParaRPr lang="fr-FR" sz="1000" b="1" dirty="0">
              <a:solidFill>
                <a:srgbClr val="000099"/>
              </a:solidFill>
              <a:latin typeface="Calibri" pitchFamily="34" charset="0"/>
            </a:endParaRPr>
          </a:p>
          <a:p>
            <a:endParaRPr lang="fr-FR" sz="1000" dirty="0">
              <a:solidFill>
                <a:srgbClr val="C800C8"/>
              </a:solidFill>
              <a:latin typeface="Calibri" pitchFamily="34" charset="0"/>
            </a:endParaRPr>
          </a:p>
        </p:txBody>
      </p:sp>
    </p:spTree>
    <p:extLst>
      <p:ext uri="{BB962C8B-B14F-4D97-AF65-F5344CB8AC3E}">
        <p14:creationId xmlns:p14="http://schemas.microsoft.com/office/powerpoint/2010/main" val="229298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30000"/>
            <a:lum/>
          </a:blip>
          <a:srcRect/>
          <a:stretch>
            <a:fillRect l="15000" t="15000" r="15000" b="1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895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l" defTabSz="457200" rtl="0" eaLnBrk="0" fontAlgn="base" hangingPunct="0">
        <a:spcBef>
          <a:spcPct val="0"/>
        </a:spcBef>
        <a:spcAft>
          <a:spcPct val="0"/>
        </a:spcAft>
        <a:defRPr sz="5000" kern="1200">
          <a:solidFill>
            <a:srgbClr val="404040"/>
          </a:solidFill>
          <a:latin typeface="+mj-lt"/>
          <a:ea typeface="+mj-ea"/>
          <a:cs typeface="+mj-cs"/>
        </a:defRPr>
      </a:lvl1pPr>
      <a:lvl2pPr algn="l" defTabSz="457200" rtl="0" eaLnBrk="0" fontAlgn="base" hangingPunct="0">
        <a:spcBef>
          <a:spcPct val="0"/>
        </a:spcBef>
        <a:spcAft>
          <a:spcPct val="0"/>
        </a:spcAft>
        <a:defRPr sz="5000">
          <a:solidFill>
            <a:srgbClr val="404040"/>
          </a:solidFill>
          <a:latin typeface="Calibri" pitchFamily="34" charset="0"/>
        </a:defRPr>
      </a:lvl2pPr>
      <a:lvl3pPr algn="l" defTabSz="457200" rtl="0" eaLnBrk="0" fontAlgn="base" hangingPunct="0">
        <a:spcBef>
          <a:spcPct val="0"/>
        </a:spcBef>
        <a:spcAft>
          <a:spcPct val="0"/>
        </a:spcAft>
        <a:defRPr sz="5000">
          <a:solidFill>
            <a:srgbClr val="404040"/>
          </a:solidFill>
          <a:latin typeface="Calibri" pitchFamily="34" charset="0"/>
        </a:defRPr>
      </a:lvl3pPr>
      <a:lvl4pPr algn="l" defTabSz="457200" rtl="0" eaLnBrk="0" fontAlgn="base" hangingPunct="0">
        <a:spcBef>
          <a:spcPct val="0"/>
        </a:spcBef>
        <a:spcAft>
          <a:spcPct val="0"/>
        </a:spcAft>
        <a:defRPr sz="5000">
          <a:solidFill>
            <a:srgbClr val="404040"/>
          </a:solidFill>
          <a:latin typeface="Calibri" pitchFamily="34" charset="0"/>
        </a:defRPr>
      </a:lvl4pPr>
      <a:lvl5pPr algn="l" defTabSz="457200" rtl="0" eaLnBrk="0" fontAlgn="base" hangingPunct="0">
        <a:spcBef>
          <a:spcPct val="0"/>
        </a:spcBef>
        <a:spcAft>
          <a:spcPct val="0"/>
        </a:spcAft>
        <a:defRPr sz="5000">
          <a:solidFill>
            <a:srgbClr val="404040"/>
          </a:solidFill>
          <a:latin typeface="Calibri" pitchFamily="34" charset="0"/>
        </a:defRPr>
      </a:lvl5pPr>
      <a:lvl6pPr marL="457200" algn="l" defTabSz="457200" rtl="0" fontAlgn="base">
        <a:spcBef>
          <a:spcPct val="0"/>
        </a:spcBef>
        <a:spcAft>
          <a:spcPct val="0"/>
        </a:spcAft>
        <a:defRPr sz="5000">
          <a:solidFill>
            <a:srgbClr val="404040"/>
          </a:solidFill>
          <a:latin typeface="Calibri" pitchFamily="34" charset="0"/>
        </a:defRPr>
      </a:lvl6pPr>
      <a:lvl7pPr marL="914400" algn="l" defTabSz="457200" rtl="0" fontAlgn="base">
        <a:spcBef>
          <a:spcPct val="0"/>
        </a:spcBef>
        <a:spcAft>
          <a:spcPct val="0"/>
        </a:spcAft>
        <a:defRPr sz="5000">
          <a:solidFill>
            <a:srgbClr val="404040"/>
          </a:solidFill>
          <a:latin typeface="Calibri" pitchFamily="34" charset="0"/>
        </a:defRPr>
      </a:lvl7pPr>
      <a:lvl8pPr marL="1371600" algn="l" defTabSz="457200" rtl="0" fontAlgn="base">
        <a:spcBef>
          <a:spcPct val="0"/>
        </a:spcBef>
        <a:spcAft>
          <a:spcPct val="0"/>
        </a:spcAft>
        <a:defRPr sz="5000">
          <a:solidFill>
            <a:srgbClr val="404040"/>
          </a:solidFill>
          <a:latin typeface="Calibri" pitchFamily="34" charset="0"/>
        </a:defRPr>
      </a:lvl8pPr>
      <a:lvl9pPr marL="1828800" algn="l" defTabSz="457200" rtl="0" fontAlgn="base">
        <a:spcBef>
          <a:spcPct val="0"/>
        </a:spcBef>
        <a:spcAft>
          <a:spcPct val="0"/>
        </a:spcAft>
        <a:defRPr sz="5000">
          <a:solidFill>
            <a:srgbClr val="404040"/>
          </a:solidFill>
          <a:latin typeface="Calibri" pitchFamily="34" charset="0"/>
        </a:defRPr>
      </a:lvl9pPr>
    </p:titleStyle>
    <p:bodyStyle>
      <a:lvl1pPr algn="l" defTabSz="457200" rtl="0" eaLnBrk="0" fontAlgn="base" hangingPunct="0">
        <a:spcBef>
          <a:spcPct val="20000"/>
        </a:spcBef>
        <a:spcAft>
          <a:spcPct val="0"/>
        </a:spcAft>
        <a:buFont typeface="Arial" charset="0"/>
        <a:defRPr sz="1800" kern="1200" baseline="0">
          <a:solidFill>
            <a:srgbClr val="683086"/>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jp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878580" y="1709280"/>
            <a:ext cx="7386840" cy="303417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4800" b="1" spc="-1" dirty="0" smtClean="0">
                <a:solidFill>
                  <a:srgbClr val="632523"/>
                </a:solidFill>
                <a:latin typeface="Calibri"/>
                <a:ea typeface="DejaVu Sans"/>
              </a:rPr>
              <a:t>Programmation Python en Sciences de l’Ingénieur</a:t>
            </a:r>
            <a:endParaRPr lang="fr-FR" sz="4800" b="1" spc="-1" dirty="0">
              <a:solidFill>
                <a:srgbClr val="632523"/>
              </a:solidFill>
              <a:latin typeface="Calibri"/>
              <a:ea typeface="DejaVu Sans"/>
            </a:endParaRPr>
          </a:p>
          <a:p>
            <a:pPr algn="ctr">
              <a:lnSpc>
                <a:spcPct val="100000"/>
              </a:lnSpc>
            </a:pPr>
            <a:endParaRPr lang="fr-FR" sz="4000" b="0" strike="noStrike" spc="-1" dirty="0">
              <a:latin typeface="Arial"/>
            </a:endParaRPr>
          </a:p>
          <a:p>
            <a:pPr algn="ctr">
              <a:lnSpc>
                <a:spcPct val="100000"/>
              </a:lnSpc>
            </a:pPr>
            <a:r>
              <a:rPr lang="fr-FR" sz="2400" b="1" spc="-1" dirty="0" smtClean="0">
                <a:solidFill>
                  <a:srgbClr val="000000"/>
                </a:solidFill>
                <a:latin typeface="Calibri"/>
                <a:ea typeface="DejaVu Sans"/>
              </a:rPr>
              <a:t>Stéphanie TEXIER</a:t>
            </a:r>
          </a:p>
          <a:p>
            <a:pPr algn="ctr">
              <a:lnSpc>
                <a:spcPct val="100000"/>
              </a:lnSpc>
            </a:pPr>
            <a:r>
              <a:rPr lang="fr-FR" sz="2400" b="1" strike="noStrike" spc="-1" dirty="0" smtClean="0">
                <a:solidFill>
                  <a:srgbClr val="000000"/>
                </a:solidFill>
                <a:latin typeface="Calibri"/>
                <a:ea typeface="DejaVu Sans"/>
              </a:rPr>
              <a:t>Vincent MONTREUIL</a:t>
            </a:r>
            <a:endParaRPr lang="fr-FR" sz="2400" b="0" strike="noStrike" spc="-1" dirty="0">
              <a:latin typeface="Arial"/>
            </a:endParaRPr>
          </a:p>
        </p:txBody>
      </p:sp>
      <p:sp>
        <p:nvSpPr>
          <p:cNvPr id="3" name="CustomShape 1"/>
          <p:cNvSpPr/>
          <p:nvPr/>
        </p:nvSpPr>
        <p:spPr>
          <a:xfrm>
            <a:off x="878580" y="214980"/>
            <a:ext cx="73868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1800" b="1" strike="noStrike" spc="-1" dirty="0">
                <a:solidFill>
                  <a:srgbClr val="632523"/>
                </a:solidFill>
                <a:latin typeface="Calibri"/>
                <a:ea typeface="DejaVu Sans"/>
              </a:rPr>
              <a:t>Plan National de Formation - 16 janvier 2019</a:t>
            </a:r>
            <a:endParaRPr lang="fr-FR" sz="1800" b="0" strike="noStrike" spc="-1" dirty="0">
              <a:latin typeface="Arial"/>
            </a:endParaRPr>
          </a:p>
          <a:p>
            <a:pPr algn="ctr">
              <a:lnSpc>
                <a:spcPct val="100000"/>
              </a:lnSpc>
            </a:pPr>
            <a:r>
              <a:rPr lang="fr-FR" sz="1800" b="1" strike="noStrike" spc="-1" dirty="0">
                <a:solidFill>
                  <a:srgbClr val="632523"/>
                </a:solidFill>
                <a:latin typeface="Calibri"/>
                <a:ea typeface="DejaVu Sans"/>
              </a:rPr>
              <a:t>CYCLE TERMINAL DES  SCIENCES DE L’INGÉNIEUR</a:t>
            </a:r>
            <a:endParaRPr lang="fr-FR" sz="1800" b="0" strike="noStrike" spc="-1" dirty="0">
              <a:latin typeface="Arial"/>
            </a:endParaRPr>
          </a:p>
        </p:txBody>
      </p:sp>
    </p:spTree>
    <p:extLst>
      <p:ext uri="{BB962C8B-B14F-4D97-AF65-F5344CB8AC3E}">
        <p14:creationId xmlns:p14="http://schemas.microsoft.com/office/powerpoint/2010/main" val="3640978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78580" y="214980"/>
            <a:ext cx="73868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1800" b="1" strike="noStrike" spc="-1" dirty="0">
                <a:solidFill>
                  <a:srgbClr val="632523"/>
                </a:solidFill>
                <a:latin typeface="Calibri"/>
                <a:ea typeface="DejaVu Sans"/>
              </a:rPr>
              <a:t>Plan National de Formation - 16 janvier 2019</a:t>
            </a:r>
            <a:endParaRPr lang="fr-FR" sz="1800" b="0" strike="noStrike" spc="-1" dirty="0">
              <a:latin typeface="Arial"/>
            </a:endParaRPr>
          </a:p>
          <a:p>
            <a:pPr algn="ctr">
              <a:lnSpc>
                <a:spcPct val="100000"/>
              </a:lnSpc>
            </a:pPr>
            <a:r>
              <a:rPr lang="fr-FR" sz="1800" b="1" strike="noStrike" spc="-1" dirty="0">
                <a:solidFill>
                  <a:srgbClr val="632523"/>
                </a:solidFill>
                <a:latin typeface="Calibri"/>
                <a:ea typeface="DejaVu Sans"/>
              </a:rPr>
              <a:t>CYCLE TERMINAL DES  SCIENCES DE L’INGÉNIEUR</a:t>
            </a:r>
            <a:endParaRPr lang="fr-FR" sz="1800" b="0" strike="noStrike" spc="-1" dirty="0">
              <a:latin typeface="Arial"/>
            </a:endParaRPr>
          </a:p>
        </p:txBody>
      </p:sp>
      <p:sp>
        <p:nvSpPr>
          <p:cNvPr id="3" name="ZoneTexte 2"/>
          <p:cNvSpPr txBox="1"/>
          <p:nvPr/>
        </p:nvSpPr>
        <p:spPr>
          <a:xfrm>
            <a:off x="519228" y="1297198"/>
            <a:ext cx="8105544" cy="4547399"/>
          </a:xfrm>
          <a:prstGeom prst="rect">
            <a:avLst/>
          </a:prstGeom>
          <a:noFill/>
        </p:spPr>
        <p:txBody>
          <a:bodyPr wrap="square" rtlCol="0">
            <a:spAutoFit/>
          </a:bodyPr>
          <a:lstStyle/>
          <a:p>
            <a:r>
              <a:rPr lang="fr-FR" sz="2800" dirty="0" smtClean="0">
                <a:solidFill>
                  <a:srgbClr val="FF0000"/>
                </a:solidFill>
              </a:rPr>
              <a:t>Quelques mots sur Python….</a:t>
            </a:r>
          </a:p>
          <a:p>
            <a:endParaRPr lang="fr-FR" sz="2800" dirty="0" smtClean="0"/>
          </a:p>
          <a:p>
            <a:pPr marL="457200" indent="-457200">
              <a:spcAft>
                <a:spcPts val="1500"/>
              </a:spcAft>
              <a:buFont typeface="Wingdings" panose="05000000000000000000" pitchFamily="2" charset="2"/>
              <a:buChar char="Ø"/>
            </a:pPr>
            <a:r>
              <a:rPr lang="fr-FR" sz="2800" dirty="0" smtClean="0"/>
              <a:t>Langage interprété (script) multiplateformes</a:t>
            </a:r>
          </a:p>
          <a:p>
            <a:pPr marL="457200" indent="-457200">
              <a:spcAft>
                <a:spcPts val="1500"/>
              </a:spcAft>
              <a:buFont typeface="Wingdings" panose="05000000000000000000" pitchFamily="2" charset="2"/>
              <a:buChar char="Ø"/>
            </a:pPr>
            <a:r>
              <a:rPr lang="fr-FR" sz="2800" dirty="0" smtClean="0"/>
              <a:t>Syntaxe assez simple à appréhender</a:t>
            </a:r>
          </a:p>
          <a:p>
            <a:pPr marL="457200" indent="-457200">
              <a:spcAft>
                <a:spcPts val="1500"/>
              </a:spcAft>
              <a:buFont typeface="Wingdings" panose="05000000000000000000" pitchFamily="2" charset="2"/>
              <a:buChar char="Ø"/>
            </a:pPr>
            <a:r>
              <a:rPr lang="fr-FR" sz="2800" dirty="0" smtClean="0"/>
              <a:t>Nombreuses bibliothèques gratuites offrant une large gamme de possibilité allant du bas niveau vers des fonctionnalités de plus haut niveau</a:t>
            </a:r>
          </a:p>
          <a:p>
            <a:pPr marL="457200" indent="-457200">
              <a:spcAft>
                <a:spcPts val="1500"/>
              </a:spcAft>
              <a:buFont typeface="Wingdings" panose="05000000000000000000" pitchFamily="2" charset="2"/>
              <a:buChar char="Ø"/>
            </a:pPr>
            <a:r>
              <a:rPr lang="fr-FR" sz="2800" dirty="0" smtClean="0"/>
              <a:t>Nombreux tutoriels sur internet permettant un assemblage rapide de fonctionnalités</a:t>
            </a:r>
          </a:p>
        </p:txBody>
      </p:sp>
    </p:spTree>
    <p:extLst>
      <p:ext uri="{BB962C8B-B14F-4D97-AF65-F5344CB8AC3E}">
        <p14:creationId xmlns:p14="http://schemas.microsoft.com/office/powerpoint/2010/main" val="3747884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78580" y="214980"/>
            <a:ext cx="73868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1800" b="1" strike="noStrike" spc="-1" dirty="0">
                <a:solidFill>
                  <a:srgbClr val="632523"/>
                </a:solidFill>
                <a:latin typeface="Calibri"/>
                <a:ea typeface="DejaVu Sans"/>
              </a:rPr>
              <a:t>Plan National de Formation - 16 janvier 2019</a:t>
            </a:r>
            <a:endParaRPr lang="fr-FR" sz="1800" b="0" strike="noStrike" spc="-1" dirty="0">
              <a:latin typeface="Arial"/>
            </a:endParaRPr>
          </a:p>
          <a:p>
            <a:pPr algn="ctr">
              <a:lnSpc>
                <a:spcPct val="100000"/>
              </a:lnSpc>
            </a:pPr>
            <a:r>
              <a:rPr lang="fr-FR" sz="1800" b="1" strike="noStrike" spc="-1" dirty="0">
                <a:solidFill>
                  <a:srgbClr val="632523"/>
                </a:solidFill>
                <a:latin typeface="Calibri"/>
                <a:ea typeface="DejaVu Sans"/>
              </a:rPr>
              <a:t>CYCLE TERMINAL DES  SCIENCES DE L’INGÉNIEUR</a:t>
            </a:r>
            <a:endParaRPr lang="fr-FR" sz="1800" b="0" strike="noStrike" spc="-1" dirty="0">
              <a:latin typeface="Arial"/>
            </a:endParaRPr>
          </a:p>
        </p:txBody>
      </p:sp>
      <p:sp>
        <p:nvSpPr>
          <p:cNvPr id="3" name="ZoneTexte 2"/>
          <p:cNvSpPr txBox="1"/>
          <p:nvPr/>
        </p:nvSpPr>
        <p:spPr>
          <a:xfrm>
            <a:off x="519228" y="1163848"/>
            <a:ext cx="8105544" cy="4675639"/>
          </a:xfrm>
          <a:prstGeom prst="rect">
            <a:avLst/>
          </a:prstGeom>
          <a:noFill/>
        </p:spPr>
        <p:txBody>
          <a:bodyPr wrap="square" rtlCol="0">
            <a:spAutoFit/>
          </a:bodyPr>
          <a:lstStyle/>
          <a:p>
            <a:pPr algn="ctr">
              <a:spcAft>
                <a:spcPts val="1000"/>
              </a:spcAft>
            </a:pPr>
            <a:r>
              <a:rPr lang="fr-FR" sz="2800" dirty="0" smtClean="0">
                <a:solidFill>
                  <a:srgbClr val="FF0000"/>
                </a:solidFill>
              </a:rPr>
              <a:t>Les possibilités offertes par Python permettent de le mobiliser dans des activités variées</a:t>
            </a:r>
          </a:p>
          <a:p>
            <a:pPr marL="457200" indent="-457200">
              <a:spcAft>
                <a:spcPts val="1500"/>
              </a:spcAft>
              <a:buFont typeface="Wingdings" panose="05000000000000000000" pitchFamily="2" charset="2"/>
              <a:buChar char="Ø"/>
            </a:pPr>
            <a:r>
              <a:rPr lang="fr-FR" sz="2800" dirty="0" smtClean="0"/>
              <a:t>Mise en place d’une centrale d’acquisition (mesure prolongée dans le temps, etc.)</a:t>
            </a:r>
          </a:p>
          <a:p>
            <a:pPr marL="457200" indent="-457200">
              <a:spcAft>
                <a:spcPts val="1500"/>
              </a:spcAft>
              <a:buFont typeface="Wingdings" panose="05000000000000000000" pitchFamily="2" charset="2"/>
              <a:buChar char="Ø"/>
            </a:pPr>
            <a:r>
              <a:rPr lang="fr-FR" sz="2800" dirty="0" smtClean="0"/>
              <a:t>Calcul scientifique</a:t>
            </a:r>
          </a:p>
          <a:p>
            <a:pPr marL="457200" indent="-457200">
              <a:spcAft>
                <a:spcPts val="1500"/>
              </a:spcAft>
              <a:buFont typeface="Wingdings" panose="05000000000000000000" pitchFamily="2" charset="2"/>
              <a:buChar char="Ø"/>
            </a:pPr>
            <a:r>
              <a:rPr lang="fr-FR" sz="2800" dirty="0" smtClean="0"/>
              <a:t>Interface entre différentes technologies pour de l’échange de données (base de données, réseaux, etc.)</a:t>
            </a:r>
          </a:p>
          <a:p>
            <a:pPr marL="457200" indent="-457200">
              <a:spcAft>
                <a:spcPts val="1500"/>
              </a:spcAft>
              <a:buFont typeface="Wingdings" panose="05000000000000000000" pitchFamily="2" charset="2"/>
              <a:buChar char="Ø"/>
            </a:pPr>
            <a:r>
              <a:rPr lang="fr-FR" sz="2800" dirty="0" smtClean="0"/>
              <a:t>Développement d’IHM</a:t>
            </a:r>
          </a:p>
        </p:txBody>
      </p:sp>
    </p:spTree>
    <p:extLst>
      <p:ext uri="{BB962C8B-B14F-4D97-AF65-F5344CB8AC3E}">
        <p14:creationId xmlns:p14="http://schemas.microsoft.com/office/powerpoint/2010/main" val="289111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878580" y="214980"/>
            <a:ext cx="73868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1800" b="1" strike="noStrike" spc="-1" dirty="0">
                <a:solidFill>
                  <a:srgbClr val="632523"/>
                </a:solidFill>
                <a:latin typeface="Calibri"/>
                <a:ea typeface="DejaVu Sans"/>
              </a:rPr>
              <a:t>Plan National de Formation - 16 janvier 2019</a:t>
            </a:r>
            <a:endParaRPr lang="fr-FR" sz="1800" b="0" strike="noStrike" spc="-1" dirty="0">
              <a:latin typeface="Arial"/>
            </a:endParaRPr>
          </a:p>
          <a:p>
            <a:pPr algn="ctr">
              <a:lnSpc>
                <a:spcPct val="100000"/>
              </a:lnSpc>
            </a:pPr>
            <a:r>
              <a:rPr lang="fr-FR" sz="1800" b="1" strike="noStrike" spc="-1" dirty="0">
                <a:solidFill>
                  <a:srgbClr val="632523"/>
                </a:solidFill>
                <a:latin typeface="Calibri"/>
                <a:ea typeface="DejaVu Sans"/>
              </a:rPr>
              <a:t>CYCLE TERMINAL DES  SCIENCES DE L’INGÉNIEUR</a:t>
            </a:r>
            <a:endParaRPr lang="fr-FR" sz="1800" b="0" strike="noStrike" spc="-1" dirty="0">
              <a:latin typeface="Arial"/>
            </a:endParaRPr>
          </a:p>
        </p:txBody>
      </p:sp>
      <p:sp>
        <p:nvSpPr>
          <p:cNvPr id="3" name="ZoneTexte 2"/>
          <p:cNvSpPr txBox="1"/>
          <p:nvPr/>
        </p:nvSpPr>
        <p:spPr>
          <a:xfrm>
            <a:off x="354864" y="1163848"/>
            <a:ext cx="8434272" cy="4565352"/>
          </a:xfrm>
          <a:prstGeom prst="rect">
            <a:avLst/>
          </a:prstGeom>
          <a:noFill/>
        </p:spPr>
        <p:txBody>
          <a:bodyPr wrap="square" rtlCol="0">
            <a:spAutoFit/>
          </a:bodyPr>
          <a:lstStyle/>
          <a:p>
            <a:pPr algn="ctr">
              <a:spcAft>
                <a:spcPts val="2000"/>
              </a:spcAft>
            </a:pPr>
            <a:r>
              <a:rPr lang="fr-FR" sz="2800" dirty="0" smtClean="0">
                <a:solidFill>
                  <a:srgbClr val="FF0000"/>
                </a:solidFill>
              </a:rPr>
              <a:t>Utilisation possible de Python dans le cadre d’un projet</a:t>
            </a:r>
          </a:p>
          <a:p>
            <a:pPr algn="just">
              <a:spcAft>
                <a:spcPts val="2000"/>
              </a:spcAft>
            </a:pPr>
            <a:r>
              <a:rPr lang="fr-FR" sz="2800" u="sng" dirty="0" smtClean="0"/>
              <a:t>Contexte</a:t>
            </a:r>
            <a:r>
              <a:rPr lang="fr-FR" sz="2800" dirty="0" smtClean="0"/>
              <a:t> : Rénovation thermique des bâtiments</a:t>
            </a:r>
            <a:r>
              <a:rPr lang="fr-FR" sz="2800" dirty="0"/>
              <a:t> anciens </a:t>
            </a:r>
            <a:endParaRPr lang="fr-FR" sz="2800" dirty="0" smtClean="0"/>
          </a:p>
          <a:p>
            <a:pPr algn="just">
              <a:spcAft>
                <a:spcPts val="2000"/>
              </a:spcAft>
            </a:pPr>
            <a:r>
              <a:rPr lang="fr-FR" sz="2800" u="sng" dirty="0" smtClean="0"/>
              <a:t>Objectif</a:t>
            </a:r>
            <a:r>
              <a:rPr lang="fr-FR" sz="2800" dirty="0" smtClean="0"/>
              <a:t> : Mesure non-destructive de la résistance thermique de parois extérieures de composition inconnue sur un bâtiment</a:t>
            </a:r>
          </a:p>
          <a:p>
            <a:pPr algn="just">
              <a:spcAft>
                <a:spcPts val="2000"/>
              </a:spcAft>
            </a:pPr>
            <a:r>
              <a:rPr lang="fr-FR" sz="2800" u="sng" dirty="0" smtClean="0"/>
              <a:t>Principe de la solution imaginée</a:t>
            </a:r>
            <a:r>
              <a:rPr lang="fr-FR" sz="2800" dirty="0" smtClean="0"/>
              <a:t> :</a:t>
            </a:r>
          </a:p>
          <a:p>
            <a:pPr algn="just"/>
            <a:r>
              <a:rPr lang="fr-FR" sz="2800" dirty="0" smtClean="0"/>
              <a:t>Mesure du flux thermique et</a:t>
            </a:r>
          </a:p>
          <a:p>
            <a:pPr algn="just">
              <a:spcAft>
                <a:spcPts val="2000"/>
              </a:spcAft>
            </a:pPr>
            <a:r>
              <a:rPr lang="fr-FR" sz="2800" dirty="0" smtClean="0"/>
              <a:t>de l’écart de températures</a:t>
            </a:r>
            <a:endParaRPr lang="fr-FR" sz="2800" dirty="0"/>
          </a:p>
        </p:txBody>
      </p:sp>
      <p:sp>
        <p:nvSpPr>
          <p:cNvPr id="6" name="AutoShape 2" descr="Image result for image soleil"/>
          <p:cNvSpPr>
            <a:spLocks noChangeAspect="1" noChangeArrowheads="1"/>
          </p:cNvSpPr>
          <p:nvPr/>
        </p:nvSpPr>
        <p:spPr bwMode="auto">
          <a:xfrm>
            <a:off x="155575"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Image result for image soleil"/>
          <p:cNvSpPr>
            <a:spLocks noChangeAspect="1" noChangeArrowheads="1"/>
          </p:cNvSpPr>
          <p:nvPr/>
        </p:nvSpPr>
        <p:spPr bwMode="auto">
          <a:xfrm>
            <a:off x="307975" y="-14557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591" y="4439769"/>
            <a:ext cx="3302545" cy="125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68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065" y="966928"/>
            <a:ext cx="4750536" cy="558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stomShape 1"/>
          <p:cNvSpPr/>
          <p:nvPr/>
        </p:nvSpPr>
        <p:spPr>
          <a:xfrm>
            <a:off x="878580" y="214980"/>
            <a:ext cx="7386840" cy="63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fr-FR" sz="1800" b="1" strike="noStrike" spc="-1" dirty="0">
                <a:solidFill>
                  <a:srgbClr val="632523"/>
                </a:solidFill>
                <a:latin typeface="Calibri"/>
                <a:ea typeface="DejaVu Sans"/>
              </a:rPr>
              <a:t>Plan National de Formation - 16 janvier 2019</a:t>
            </a:r>
            <a:endParaRPr lang="fr-FR" sz="1800" b="0" strike="noStrike" spc="-1" dirty="0">
              <a:latin typeface="Arial"/>
            </a:endParaRPr>
          </a:p>
          <a:p>
            <a:pPr algn="ctr">
              <a:lnSpc>
                <a:spcPct val="100000"/>
              </a:lnSpc>
            </a:pPr>
            <a:r>
              <a:rPr lang="fr-FR" sz="1800" b="1" strike="noStrike" spc="-1" dirty="0">
                <a:solidFill>
                  <a:srgbClr val="632523"/>
                </a:solidFill>
                <a:latin typeface="Calibri"/>
                <a:ea typeface="DejaVu Sans"/>
              </a:rPr>
              <a:t>CYCLE TERMINAL DES  SCIENCES DE L’INGÉNIEUR</a:t>
            </a:r>
            <a:endParaRPr lang="fr-FR" sz="1800" b="0" strike="noStrike" spc="-1" dirty="0">
              <a:latin typeface="Arial"/>
            </a:endParaRPr>
          </a:p>
        </p:txBody>
      </p:sp>
      <p:sp>
        <p:nvSpPr>
          <p:cNvPr id="3" name="ZoneTexte 2"/>
          <p:cNvSpPr txBox="1"/>
          <p:nvPr/>
        </p:nvSpPr>
        <p:spPr>
          <a:xfrm>
            <a:off x="0" y="2196360"/>
            <a:ext cx="3397986" cy="3877985"/>
          </a:xfrm>
          <a:prstGeom prst="rect">
            <a:avLst/>
          </a:prstGeom>
          <a:noFill/>
        </p:spPr>
        <p:txBody>
          <a:bodyPr wrap="square" rtlCol="0">
            <a:spAutoFit/>
          </a:bodyPr>
          <a:lstStyle/>
          <a:p>
            <a:pPr algn="ctr">
              <a:spcAft>
                <a:spcPts val="2000"/>
              </a:spcAft>
            </a:pPr>
            <a:r>
              <a:rPr lang="fr-FR" sz="2800" dirty="0" smtClean="0"/>
              <a:t>Acquisition des données sur la durée </a:t>
            </a:r>
          </a:p>
          <a:p>
            <a:pPr algn="ctr">
              <a:spcAft>
                <a:spcPts val="2000"/>
              </a:spcAft>
            </a:pPr>
            <a:r>
              <a:rPr lang="fr-FR" sz="2800" dirty="0" smtClean="0"/>
              <a:t>Transmission des données vers le serveur</a:t>
            </a:r>
          </a:p>
          <a:p>
            <a:pPr algn="ctr">
              <a:spcAft>
                <a:spcPts val="2000"/>
              </a:spcAft>
            </a:pPr>
            <a:r>
              <a:rPr lang="fr-FR" sz="2800" dirty="0"/>
              <a:t>Calcul </a:t>
            </a:r>
            <a:r>
              <a:rPr lang="fr-FR" sz="2800" dirty="0" smtClean="0"/>
              <a:t>scientifique</a:t>
            </a:r>
          </a:p>
          <a:p>
            <a:pPr algn="ctr">
              <a:spcAft>
                <a:spcPts val="2000"/>
              </a:spcAft>
            </a:pPr>
            <a:r>
              <a:rPr lang="fr-FR" sz="2800" dirty="0" smtClean="0"/>
              <a:t>IHM</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1863" y="1290955"/>
            <a:ext cx="861676" cy="81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7661" y="2142328"/>
            <a:ext cx="860872" cy="813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395659" y="3019044"/>
            <a:ext cx="61758" cy="47922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3449" y="2247759"/>
            <a:ext cx="533504" cy="100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6307" y="2944591"/>
            <a:ext cx="304275" cy="57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Connecteur en arc 16"/>
          <p:cNvCxnSpPr>
            <a:stCxn id="26" idx="1"/>
            <a:endCxn id="8" idx="2"/>
          </p:cNvCxnSpPr>
          <p:nvPr/>
        </p:nvCxnSpPr>
        <p:spPr>
          <a:xfrm rot="10800000">
            <a:off x="6426539" y="3498272"/>
            <a:ext cx="360649" cy="226326"/>
          </a:xfrm>
          <a:prstGeom prst="curvedConnector2">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6658927" y="1705457"/>
            <a:ext cx="1322548" cy="542302"/>
          </a:xfrm>
          <a:prstGeom prst="rect">
            <a:avLst/>
          </a:prstGeom>
          <a:noFill/>
        </p:spPr>
        <p:txBody>
          <a:bodyPr wrap="square" rtlCol="0">
            <a:spAutoFit/>
          </a:bodyPr>
          <a:lstStyle/>
          <a:p>
            <a:pPr algn="ctr">
              <a:spcAft>
                <a:spcPts val="2000"/>
              </a:spcAft>
            </a:pPr>
            <a:r>
              <a:rPr lang="fr-FR" sz="2800" b="1" dirty="0" err="1" smtClean="0">
                <a:solidFill>
                  <a:srgbClr val="FF0000"/>
                </a:solidFill>
              </a:rPr>
              <a:t>T</a:t>
            </a:r>
            <a:r>
              <a:rPr lang="fr-FR" sz="2400" b="1" dirty="0" err="1" smtClean="0">
                <a:solidFill>
                  <a:srgbClr val="FF0000"/>
                </a:solidFill>
              </a:rPr>
              <a:t>ext</a:t>
            </a:r>
            <a:endParaRPr lang="fr-FR" sz="2800" b="1" dirty="0" smtClean="0">
              <a:solidFill>
                <a:srgbClr val="FF0000"/>
              </a:solidFill>
            </a:endParaRPr>
          </a:p>
        </p:txBody>
      </p:sp>
      <p:sp>
        <p:nvSpPr>
          <p:cNvPr id="25" name="ZoneTexte 24"/>
          <p:cNvSpPr txBox="1"/>
          <p:nvPr/>
        </p:nvSpPr>
        <p:spPr>
          <a:xfrm>
            <a:off x="4988034" y="2944591"/>
            <a:ext cx="1322548" cy="542302"/>
          </a:xfrm>
          <a:prstGeom prst="rect">
            <a:avLst/>
          </a:prstGeom>
          <a:noFill/>
        </p:spPr>
        <p:txBody>
          <a:bodyPr wrap="square" rtlCol="0">
            <a:spAutoFit/>
          </a:bodyPr>
          <a:lstStyle/>
          <a:p>
            <a:pPr algn="ctr">
              <a:spcAft>
                <a:spcPts val="2000"/>
              </a:spcAft>
            </a:pPr>
            <a:r>
              <a:rPr lang="fr-FR" sz="2800" b="1" dirty="0" smtClean="0">
                <a:solidFill>
                  <a:srgbClr val="FF0000"/>
                </a:solidFill>
              </a:rPr>
              <a:t>T</a:t>
            </a:r>
            <a:r>
              <a:rPr lang="fr-FR" sz="2400" b="1" dirty="0" smtClean="0">
                <a:solidFill>
                  <a:srgbClr val="FF0000"/>
                </a:solidFill>
              </a:rPr>
              <a:t>int1</a:t>
            </a:r>
            <a:endParaRPr lang="fr-FR" sz="2800" b="1" dirty="0" smtClean="0">
              <a:solidFill>
                <a:srgbClr val="FF0000"/>
              </a:solidFill>
            </a:endParaRPr>
          </a:p>
        </p:txBody>
      </p:sp>
      <p:sp>
        <p:nvSpPr>
          <p:cNvPr id="26" name="ZoneTexte 25"/>
          <p:cNvSpPr txBox="1"/>
          <p:nvPr/>
        </p:nvSpPr>
        <p:spPr>
          <a:xfrm>
            <a:off x="6787187" y="3493765"/>
            <a:ext cx="2260948" cy="461665"/>
          </a:xfrm>
          <a:prstGeom prst="rect">
            <a:avLst/>
          </a:prstGeom>
          <a:noFill/>
        </p:spPr>
        <p:txBody>
          <a:bodyPr wrap="square" rtlCol="0">
            <a:spAutoFit/>
          </a:bodyPr>
          <a:lstStyle/>
          <a:p>
            <a:pPr algn="ctr">
              <a:spcAft>
                <a:spcPts val="2000"/>
              </a:spcAft>
            </a:pPr>
            <a:r>
              <a:rPr lang="fr-FR" sz="2400" b="1" dirty="0" smtClean="0">
                <a:solidFill>
                  <a:srgbClr val="FF0000"/>
                </a:solidFill>
              </a:rPr>
              <a:t>Flux thermique</a:t>
            </a:r>
          </a:p>
        </p:txBody>
      </p:sp>
      <p:sp>
        <p:nvSpPr>
          <p:cNvPr id="38" name="Rectangle 37"/>
          <p:cNvSpPr/>
          <p:nvPr/>
        </p:nvSpPr>
        <p:spPr>
          <a:xfrm>
            <a:off x="7519661" y="4543388"/>
            <a:ext cx="61758" cy="479228"/>
          </a:xfrm>
          <a:prstGeom prst="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ZoneTexte 38"/>
          <p:cNvSpPr txBox="1"/>
          <p:nvPr/>
        </p:nvSpPr>
        <p:spPr>
          <a:xfrm>
            <a:off x="6044145" y="4543388"/>
            <a:ext cx="1322548" cy="542302"/>
          </a:xfrm>
          <a:prstGeom prst="rect">
            <a:avLst/>
          </a:prstGeom>
          <a:noFill/>
        </p:spPr>
        <p:txBody>
          <a:bodyPr wrap="square" rtlCol="0">
            <a:spAutoFit/>
          </a:bodyPr>
          <a:lstStyle/>
          <a:p>
            <a:pPr algn="ctr">
              <a:spcAft>
                <a:spcPts val="2000"/>
              </a:spcAft>
            </a:pPr>
            <a:r>
              <a:rPr lang="fr-FR" sz="2800" b="1" dirty="0" smtClean="0">
                <a:solidFill>
                  <a:srgbClr val="FF0000"/>
                </a:solidFill>
              </a:rPr>
              <a:t>T</a:t>
            </a:r>
            <a:r>
              <a:rPr lang="fr-FR" sz="2400" b="1" dirty="0" smtClean="0">
                <a:solidFill>
                  <a:srgbClr val="FF0000"/>
                </a:solidFill>
              </a:rPr>
              <a:t>int2</a:t>
            </a:r>
            <a:endParaRPr lang="fr-FR" sz="2800" b="1" dirty="0" smtClean="0">
              <a:solidFill>
                <a:srgbClr val="FF0000"/>
              </a:solidFill>
            </a:endParaRPr>
          </a:p>
        </p:txBody>
      </p:sp>
      <p:cxnSp>
        <p:nvCxnSpPr>
          <p:cNvPr id="40" name="Connecteur en arc 39"/>
          <p:cNvCxnSpPr>
            <a:endCxn id="38" idx="1"/>
          </p:cNvCxnSpPr>
          <p:nvPr/>
        </p:nvCxnSpPr>
        <p:spPr>
          <a:xfrm rot="16200000" flipH="1">
            <a:off x="6776623" y="4039964"/>
            <a:ext cx="906004" cy="580072"/>
          </a:xfrm>
          <a:prstGeom prst="curvedConnector2">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55" name="Image 20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242" y="4329999"/>
            <a:ext cx="1215314" cy="1215314"/>
          </a:xfrm>
          <a:prstGeom prst="rect">
            <a:avLst/>
          </a:prstGeom>
        </p:spPr>
      </p:pic>
      <p:pic>
        <p:nvPicPr>
          <p:cNvPr id="2056" name="Image 20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027926">
            <a:off x="4815456" y="3497881"/>
            <a:ext cx="820381" cy="648258"/>
          </a:xfrm>
          <a:prstGeom prst="rect">
            <a:avLst/>
          </a:prstGeom>
        </p:spPr>
      </p:pic>
      <p:pic>
        <p:nvPicPr>
          <p:cNvPr id="44" name="Image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550845">
            <a:off x="5579731" y="4490409"/>
            <a:ext cx="820381" cy="648258"/>
          </a:xfrm>
          <a:prstGeom prst="rect">
            <a:avLst/>
          </a:prstGeom>
        </p:spPr>
      </p:pic>
      <p:pic>
        <p:nvPicPr>
          <p:cNvPr id="45" name="Imag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7871" y="934792"/>
            <a:ext cx="1062241" cy="1062241"/>
          </a:xfrm>
          <a:prstGeom prst="rect">
            <a:avLst/>
          </a:prstGeom>
        </p:spPr>
      </p:pic>
    </p:spTree>
    <p:extLst>
      <p:ext uri="{BB962C8B-B14F-4D97-AF65-F5344CB8AC3E}">
        <p14:creationId xmlns:p14="http://schemas.microsoft.com/office/powerpoint/2010/main" val="1003653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27648"/>
            <a:ext cx="7389490" cy="646331"/>
          </a:xfrm>
          <a:prstGeom prst="rect">
            <a:avLst/>
          </a:prstGeom>
          <a:noFill/>
        </p:spPr>
        <p:txBody>
          <a:bodyPr wrap="square" rtlCol="0">
            <a:spAutoFit/>
          </a:bodyPr>
          <a:lstStyle/>
          <a:p>
            <a:pPr algn="ctr"/>
            <a:r>
              <a:rPr lang="fr-FR" b="1" dirty="0" smtClean="0">
                <a:solidFill>
                  <a:schemeClr val="accent2">
                    <a:lumMod val="50000"/>
                  </a:schemeClr>
                </a:solidFill>
              </a:rPr>
              <a:t>Plan National de Formation - 16 janvier 2019</a:t>
            </a:r>
          </a:p>
          <a:p>
            <a:pPr algn="ctr"/>
            <a:r>
              <a:rPr lang="fr-FR" b="1" dirty="0" smtClean="0">
                <a:solidFill>
                  <a:schemeClr val="accent2">
                    <a:lumMod val="50000"/>
                  </a:schemeClr>
                </a:solidFill>
              </a:rPr>
              <a:t>CYCLE TERMINAL DES  SCIENCES DE L’INGÉNIEUR</a:t>
            </a:r>
            <a:endParaRPr lang="fr-FR" b="1" dirty="0">
              <a:solidFill>
                <a:schemeClr val="accent2">
                  <a:lumMod val="50000"/>
                </a:schemeClr>
              </a:solidFill>
            </a:endParaRPr>
          </a:p>
        </p:txBody>
      </p:sp>
      <p:pic>
        <p:nvPicPr>
          <p:cNvPr id="2" name="Imag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981569">
            <a:off x="3036964" y="1501592"/>
            <a:ext cx="1093552" cy="743776"/>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54178">
            <a:off x="5136491" y="1377638"/>
            <a:ext cx="1062241" cy="1062241"/>
          </a:xfrm>
          <a:prstGeom prst="rect">
            <a:avLst/>
          </a:prstGeom>
        </p:spPr>
      </p:pic>
      <p:sp>
        <p:nvSpPr>
          <p:cNvPr id="4" name="ZoneTexte 3"/>
          <p:cNvSpPr txBox="1"/>
          <p:nvPr/>
        </p:nvSpPr>
        <p:spPr>
          <a:xfrm>
            <a:off x="4376193" y="1301054"/>
            <a:ext cx="468761" cy="923330"/>
          </a:xfrm>
          <a:prstGeom prst="rect">
            <a:avLst/>
          </a:prstGeom>
          <a:noFill/>
        </p:spPr>
        <p:txBody>
          <a:bodyPr wrap="square" rtlCol="0">
            <a:spAutoFit/>
          </a:bodyPr>
          <a:lstStyle/>
          <a:p>
            <a:r>
              <a:rPr lang="fr-FR" sz="5400" dirty="0" smtClean="0">
                <a:solidFill>
                  <a:schemeClr val="bg1">
                    <a:lumMod val="50000"/>
                  </a:schemeClr>
                </a:solidFill>
              </a:rPr>
              <a:t>&amp;</a:t>
            </a:r>
            <a:endParaRPr lang="fr-FR" sz="5400" dirty="0">
              <a:solidFill>
                <a:schemeClr val="bg1">
                  <a:lumMod val="50000"/>
                </a:schemeClr>
              </a:solidFill>
            </a:endParaRPr>
          </a:p>
        </p:txBody>
      </p:sp>
      <p:grpSp>
        <p:nvGrpSpPr>
          <p:cNvPr id="26" name="Groupe 25"/>
          <p:cNvGrpSpPr/>
          <p:nvPr/>
        </p:nvGrpSpPr>
        <p:grpSpPr>
          <a:xfrm>
            <a:off x="6725963" y="1256363"/>
            <a:ext cx="2156346" cy="1241946"/>
            <a:chOff x="6725963" y="1256363"/>
            <a:chExt cx="2156346" cy="1241946"/>
          </a:xfrm>
        </p:grpSpPr>
        <p:sp>
          <p:nvSpPr>
            <p:cNvPr id="8" name="Nuage 7"/>
            <p:cNvSpPr/>
            <p:nvPr/>
          </p:nvSpPr>
          <p:spPr>
            <a:xfrm>
              <a:off x="6725963" y="1256363"/>
              <a:ext cx="2156346" cy="1241946"/>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ZoneTexte 8"/>
            <p:cNvSpPr txBox="1"/>
            <p:nvPr/>
          </p:nvSpPr>
          <p:spPr>
            <a:xfrm>
              <a:off x="7189988" y="1515671"/>
              <a:ext cx="1219436" cy="646331"/>
            </a:xfrm>
            <a:prstGeom prst="rect">
              <a:avLst/>
            </a:prstGeom>
            <a:noFill/>
            <a:ln>
              <a:noFill/>
            </a:ln>
          </p:spPr>
          <p:txBody>
            <a:bodyPr wrap="square" rtlCol="0">
              <a:spAutoFit/>
            </a:bodyPr>
            <a:lstStyle/>
            <a:p>
              <a:pPr algn="ctr"/>
              <a:r>
                <a:rPr lang="fr-FR" dirty="0" smtClean="0"/>
                <a:t>Base de données</a:t>
              </a:r>
              <a:endParaRPr lang="fr-FR" dirty="0"/>
            </a:p>
          </p:txBody>
        </p:sp>
      </p:grpSp>
      <p:sp>
        <p:nvSpPr>
          <p:cNvPr id="18" name="ZoneTexte 17"/>
          <p:cNvSpPr txBox="1"/>
          <p:nvPr/>
        </p:nvSpPr>
        <p:spPr>
          <a:xfrm>
            <a:off x="192582" y="3435179"/>
            <a:ext cx="1163395" cy="646331"/>
          </a:xfrm>
          <a:prstGeom prst="rect">
            <a:avLst/>
          </a:prstGeom>
          <a:noFill/>
          <a:ln>
            <a:noFill/>
          </a:ln>
        </p:spPr>
        <p:txBody>
          <a:bodyPr wrap="none" rtlCol="0">
            <a:spAutoFit/>
          </a:bodyPr>
          <a:lstStyle/>
          <a:p>
            <a:r>
              <a:rPr lang="fr-FR" dirty="0" smtClean="0"/>
              <a:t>Grandeurs</a:t>
            </a:r>
          </a:p>
          <a:p>
            <a:r>
              <a:rPr lang="fr-FR" dirty="0" smtClean="0"/>
              <a:t>Physiques</a:t>
            </a:r>
          </a:p>
        </p:txBody>
      </p:sp>
      <p:grpSp>
        <p:nvGrpSpPr>
          <p:cNvPr id="43" name="Groupe 42"/>
          <p:cNvGrpSpPr/>
          <p:nvPr/>
        </p:nvGrpSpPr>
        <p:grpSpPr>
          <a:xfrm rot="16200000">
            <a:off x="947249" y="3358921"/>
            <a:ext cx="100518" cy="782617"/>
            <a:chOff x="1814513" y="4133850"/>
            <a:chExt cx="261932" cy="1228728"/>
          </a:xfrm>
        </p:grpSpPr>
        <p:sp>
          <p:nvSpPr>
            <p:cNvPr id="41" name="Forme libre 40"/>
            <p:cNvSpPr/>
            <p:nvPr/>
          </p:nvSpPr>
          <p:spPr>
            <a:xfrm>
              <a:off x="1814513" y="4133850"/>
              <a:ext cx="257175" cy="619125"/>
            </a:xfrm>
            <a:custGeom>
              <a:avLst/>
              <a:gdLst>
                <a:gd name="connsiteX0" fmla="*/ 133350 w 257175"/>
                <a:gd name="connsiteY0" fmla="*/ 0 h 619125"/>
                <a:gd name="connsiteX1" fmla="*/ 0 w 257175"/>
                <a:gd name="connsiteY1" fmla="*/ 157163 h 619125"/>
                <a:gd name="connsiteX2" fmla="*/ 133350 w 257175"/>
                <a:gd name="connsiteY2" fmla="*/ 309563 h 619125"/>
                <a:gd name="connsiteX3" fmla="*/ 257175 w 257175"/>
                <a:gd name="connsiteY3" fmla="*/ 461963 h 619125"/>
                <a:gd name="connsiteX4" fmla="*/ 133350 w 257175"/>
                <a:gd name="connsiteY4" fmla="*/ 614363 h 619125"/>
                <a:gd name="connsiteX5" fmla="*/ 133350 w 257175"/>
                <a:gd name="connsiteY5" fmla="*/ 614363 h 619125"/>
                <a:gd name="connsiteX6" fmla="*/ 138112 w 257175"/>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19125">
                  <a:moveTo>
                    <a:pt x="133350" y="0"/>
                  </a:moveTo>
                  <a:cubicBezTo>
                    <a:pt x="66675" y="52784"/>
                    <a:pt x="0" y="105569"/>
                    <a:pt x="0" y="157163"/>
                  </a:cubicBezTo>
                  <a:cubicBezTo>
                    <a:pt x="0" y="208757"/>
                    <a:pt x="90488" y="258763"/>
                    <a:pt x="133350" y="309563"/>
                  </a:cubicBezTo>
                  <a:cubicBezTo>
                    <a:pt x="176212" y="360363"/>
                    <a:pt x="257175" y="411163"/>
                    <a:pt x="257175" y="461963"/>
                  </a:cubicBezTo>
                  <a:cubicBezTo>
                    <a:pt x="257175" y="512763"/>
                    <a:pt x="133350" y="614363"/>
                    <a:pt x="133350" y="614363"/>
                  </a:cubicBezTo>
                  <a:lnTo>
                    <a:pt x="133350" y="614363"/>
                  </a:lnTo>
                  <a:lnTo>
                    <a:pt x="138112" y="619125"/>
                  </a:lnTo>
                </a:path>
              </a:pathLst>
            </a:cu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Forme libre 41"/>
            <p:cNvSpPr/>
            <p:nvPr/>
          </p:nvSpPr>
          <p:spPr>
            <a:xfrm>
              <a:off x="1819270" y="4743453"/>
              <a:ext cx="257175" cy="619125"/>
            </a:xfrm>
            <a:custGeom>
              <a:avLst/>
              <a:gdLst>
                <a:gd name="connsiteX0" fmla="*/ 133350 w 257175"/>
                <a:gd name="connsiteY0" fmla="*/ 0 h 619125"/>
                <a:gd name="connsiteX1" fmla="*/ 0 w 257175"/>
                <a:gd name="connsiteY1" fmla="*/ 157163 h 619125"/>
                <a:gd name="connsiteX2" fmla="*/ 133350 w 257175"/>
                <a:gd name="connsiteY2" fmla="*/ 309563 h 619125"/>
                <a:gd name="connsiteX3" fmla="*/ 257175 w 257175"/>
                <a:gd name="connsiteY3" fmla="*/ 461963 h 619125"/>
                <a:gd name="connsiteX4" fmla="*/ 133350 w 257175"/>
                <a:gd name="connsiteY4" fmla="*/ 614363 h 619125"/>
                <a:gd name="connsiteX5" fmla="*/ 133350 w 257175"/>
                <a:gd name="connsiteY5" fmla="*/ 614363 h 619125"/>
                <a:gd name="connsiteX6" fmla="*/ 138112 w 257175"/>
                <a:gd name="connsiteY6" fmla="*/ 619125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619125">
                  <a:moveTo>
                    <a:pt x="133350" y="0"/>
                  </a:moveTo>
                  <a:cubicBezTo>
                    <a:pt x="66675" y="52784"/>
                    <a:pt x="0" y="105569"/>
                    <a:pt x="0" y="157163"/>
                  </a:cubicBezTo>
                  <a:cubicBezTo>
                    <a:pt x="0" y="208757"/>
                    <a:pt x="90488" y="258763"/>
                    <a:pt x="133350" y="309563"/>
                  </a:cubicBezTo>
                  <a:cubicBezTo>
                    <a:pt x="176212" y="360363"/>
                    <a:pt x="257175" y="411163"/>
                    <a:pt x="257175" y="461963"/>
                  </a:cubicBezTo>
                  <a:cubicBezTo>
                    <a:pt x="257175" y="512763"/>
                    <a:pt x="133350" y="614363"/>
                    <a:pt x="133350" y="614363"/>
                  </a:cubicBezTo>
                  <a:lnTo>
                    <a:pt x="133350" y="614363"/>
                  </a:lnTo>
                  <a:lnTo>
                    <a:pt x="138112" y="619125"/>
                  </a:lnTo>
                </a:path>
              </a:pathLst>
            </a:custGeom>
            <a:noFill/>
            <a:ln>
              <a:prstDash val="dash"/>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4" name="ZoneTexte 43"/>
          <p:cNvSpPr txBox="1"/>
          <p:nvPr/>
        </p:nvSpPr>
        <p:spPr>
          <a:xfrm>
            <a:off x="1417895" y="3349454"/>
            <a:ext cx="1011406"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dirty="0" smtClean="0"/>
          </a:p>
          <a:p>
            <a:r>
              <a:rPr lang="fr-FR" dirty="0" smtClean="0"/>
              <a:t>Capteurs</a:t>
            </a:r>
          </a:p>
          <a:p>
            <a:endParaRPr lang="fr-FR" dirty="0" smtClean="0"/>
          </a:p>
        </p:txBody>
      </p:sp>
      <p:grpSp>
        <p:nvGrpSpPr>
          <p:cNvPr id="59" name="Groupe 58"/>
          <p:cNvGrpSpPr/>
          <p:nvPr/>
        </p:nvGrpSpPr>
        <p:grpSpPr>
          <a:xfrm>
            <a:off x="3437252" y="2757658"/>
            <a:ext cx="1491883" cy="2031325"/>
            <a:chOff x="3689552" y="3824510"/>
            <a:chExt cx="1535397" cy="3674840"/>
          </a:xfrm>
        </p:grpSpPr>
        <p:sp>
          <p:nvSpPr>
            <p:cNvPr id="45" name="ZoneTexte 44"/>
            <p:cNvSpPr txBox="1"/>
            <p:nvPr/>
          </p:nvSpPr>
          <p:spPr>
            <a:xfrm>
              <a:off x="3689552" y="3824510"/>
              <a:ext cx="1535397" cy="3674840"/>
            </a:xfrm>
            <a:prstGeom prst="rect">
              <a:avLst/>
            </a:prstGeom>
            <a:solidFill>
              <a:srgbClr val="009999"/>
            </a:solidFill>
            <a:ln/>
          </p:spPr>
          <p:style>
            <a:lnRef idx="2">
              <a:schemeClr val="dk1"/>
            </a:lnRef>
            <a:fillRef idx="1">
              <a:schemeClr val="lt1"/>
            </a:fillRef>
            <a:effectRef idx="0">
              <a:schemeClr val="dk1"/>
            </a:effectRef>
            <a:fontRef idx="minor">
              <a:schemeClr val="dk1"/>
            </a:fontRef>
          </p:style>
          <p:txBody>
            <a:bodyPr wrap="none" rtlCol="0">
              <a:spAutoFit/>
            </a:bodyPr>
            <a:lstStyle/>
            <a:p>
              <a:endParaRPr lang="fr-FR" dirty="0" smtClean="0">
                <a:solidFill>
                  <a:schemeClr val="bg1"/>
                </a:solidFill>
              </a:endParaRPr>
            </a:p>
            <a:p>
              <a:endParaRPr lang="fr-FR" dirty="0">
                <a:solidFill>
                  <a:schemeClr val="bg1"/>
                </a:solidFill>
              </a:endParaRPr>
            </a:p>
            <a:p>
              <a:r>
                <a:rPr lang="fr-FR" dirty="0" smtClean="0">
                  <a:solidFill>
                    <a:schemeClr val="bg1"/>
                  </a:solidFill>
                </a:rPr>
                <a:t>Carte </a:t>
              </a:r>
              <a:r>
                <a:rPr lang="fr-FR" dirty="0" err="1" smtClean="0">
                  <a:solidFill>
                    <a:schemeClr val="bg1"/>
                  </a:solidFill>
                </a:rPr>
                <a:t>Arduino</a:t>
              </a:r>
              <a:endParaRPr lang="fr-FR" dirty="0" smtClean="0">
                <a:solidFill>
                  <a:schemeClr val="bg1"/>
                </a:solidFill>
              </a:endParaRPr>
            </a:p>
            <a:p>
              <a:pPr algn="ctr"/>
              <a:r>
                <a:rPr lang="fr-FR" dirty="0" smtClean="0">
                  <a:solidFill>
                    <a:schemeClr val="bg1"/>
                  </a:solidFill>
                </a:rPr>
                <a:t>+</a:t>
              </a:r>
            </a:p>
            <a:p>
              <a:pPr algn="ctr"/>
              <a:r>
                <a:rPr lang="fr-FR" dirty="0" err="1" smtClean="0">
                  <a:solidFill>
                    <a:schemeClr val="bg1"/>
                  </a:solidFill>
                </a:rPr>
                <a:t>Shields</a:t>
              </a:r>
              <a:endParaRPr lang="fr-FR" dirty="0">
                <a:solidFill>
                  <a:schemeClr val="bg1"/>
                </a:solidFill>
              </a:endParaRPr>
            </a:p>
            <a:p>
              <a:endParaRPr lang="fr-FR" dirty="0">
                <a:solidFill>
                  <a:schemeClr val="bg1"/>
                </a:solidFill>
              </a:endParaRPr>
            </a:p>
            <a:p>
              <a:endParaRPr lang="fr-FR" dirty="0" smtClean="0">
                <a:solidFill>
                  <a:schemeClr val="bg1"/>
                </a:solidFill>
              </a:endParaRPr>
            </a:p>
          </p:txBody>
        </p:sp>
        <p:pic>
          <p:nvPicPr>
            <p:cNvPr id="48" name="Image 47"/>
            <p:cNvPicPr>
              <a:picLocks noChangeAspect="1"/>
            </p:cNvPicPr>
            <p:nvPr/>
          </p:nvPicPr>
          <p:blipFill>
            <a:blip r:embed="rId5">
              <a:clrChange>
                <a:clrFrom>
                  <a:srgbClr val="DAE3E3"/>
                </a:clrFrom>
                <a:clrTo>
                  <a:srgbClr val="DAE3E3">
                    <a:alpha val="0"/>
                  </a:srgbClr>
                </a:clrTo>
              </a:clrChange>
            </a:blip>
            <a:stretch>
              <a:fillRect/>
            </a:stretch>
          </p:blipFill>
          <p:spPr>
            <a:xfrm>
              <a:off x="4339054" y="6955612"/>
              <a:ext cx="800100" cy="467473"/>
            </a:xfrm>
            <a:prstGeom prst="rect">
              <a:avLst/>
            </a:prstGeom>
          </p:spPr>
        </p:pic>
      </p:grpSp>
      <p:cxnSp>
        <p:nvCxnSpPr>
          <p:cNvPr id="56" name="Connecteur droit avec flèche 55"/>
          <p:cNvCxnSpPr/>
          <p:nvPr/>
        </p:nvCxnSpPr>
        <p:spPr>
          <a:xfrm>
            <a:off x="2484146" y="3995383"/>
            <a:ext cx="903767" cy="29488"/>
          </a:xfrm>
          <a:prstGeom prst="straightConnector1">
            <a:avLst/>
          </a:prstGeom>
          <a:ln w="76200">
            <a:solidFill>
              <a:schemeClr val="bg1">
                <a:lumMod val="50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61" name="Connecteur droit avec flèche 60"/>
          <p:cNvCxnSpPr/>
          <p:nvPr/>
        </p:nvCxnSpPr>
        <p:spPr>
          <a:xfrm>
            <a:off x="4968912" y="3774040"/>
            <a:ext cx="1505221" cy="49112"/>
          </a:xfrm>
          <a:prstGeom prst="straightConnector1">
            <a:avLst/>
          </a:prstGeom>
          <a:ln w="76200">
            <a:solidFill>
              <a:schemeClr val="bg1">
                <a:lumMod val="50000"/>
              </a:schemeClr>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pic>
        <p:nvPicPr>
          <p:cNvPr id="60" name="Imag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1501" y="3572290"/>
            <a:ext cx="480042" cy="480042"/>
          </a:xfrm>
          <a:prstGeom prst="rect">
            <a:avLst/>
          </a:prstGeom>
        </p:spPr>
      </p:pic>
      <p:pic>
        <p:nvPicPr>
          <p:cNvPr id="66" name="Image 65"/>
          <p:cNvPicPr>
            <a:picLocks noChangeAspect="1"/>
          </p:cNvPicPr>
          <p:nvPr/>
        </p:nvPicPr>
        <p:blipFill>
          <a:blip r:embed="rId7">
            <a:clrChange>
              <a:clrFrom>
                <a:srgbClr val="FFFFFF"/>
              </a:clrFrom>
              <a:clrTo>
                <a:srgbClr val="FFFFFF">
                  <a:alpha val="0"/>
                </a:srgbClr>
              </a:clrTo>
            </a:clrChange>
          </a:blip>
          <a:stretch>
            <a:fillRect/>
          </a:stretch>
        </p:blipFill>
        <p:spPr>
          <a:xfrm>
            <a:off x="6231641" y="2972228"/>
            <a:ext cx="2205077" cy="1482779"/>
          </a:xfrm>
          <a:prstGeom prst="rect">
            <a:avLst/>
          </a:prstGeom>
        </p:spPr>
      </p:pic>
      <p:sp>
        <p:nvSpPr>
          <p:cNvPr id="68" name="Arc 67"/>
          <p:cNvSpPr/>
          <p:nvPr/>
        </p:nvSpPr>
        <p:spPr>
          <a:xfrm>
            <a:off x="6257504" y="1722866"/>
            <a:ext cx="2511188" cy="2511188"/>
          </a:xfrm>
          <a:prstGeom prst="arc">
            <a:avLst>
              <a:gd name="adj1" fmla="val 19623046"/>
              <a:gd name="adj2" fmla="val 3290011"/>
            </a:avLst>
          </a:prstGeom>
          <a:ln w="76200">
            <a:solidFill>
              <a:schemeClr val="bg1">
                <a:lumMod val="50000"/>
              </a:schemeClr>
            </a:solidFill>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69" name="Imag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333" y="3075509"/>
            <a:ext cx="334201" cy="334201"/>
          </a:xfrm>
          <a:prstGeom prst="rect">
            <a:avLst/>
          </a:prstGeom>
        </p:spPr>
      </p:pic>
      <p:pic>
        <p:nvPicPr>
          <p:cNvPr id="5" name="Image 4"/>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531024">
            <a:off x="2402144" y="3308640"/>
            <a:ext cx="501301" cy="416343"/>
          </a:xfrm>
          <a:prstGeom prst="rect">
            <a:avLst/>
          </a:prstGeom>
        </p:spPr>
      </p:pic>
      <p:pic>
        <p:nvPicPr>
          <p:cNvPr id="14" name="Image 13"/>
          <p:cNvPicPr>
            <a:picLocks noChangeAspect="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8407" r="1" b="3517"/>
          <a:stretch/>
        </p:blipFill>
        <p:spPr>
          <a:xfrm>
            <a:off x="7391399" y="3102607"/>
            <a:ext cx="760045" cy="543087"/>
          </a:xfrm>
          <a:prstGeom prst="rect">
            <a:avLst/>
          </a:prstGeom>
        </p:spPr>
      </p:pic>
      <p:cxnSp>
        <p:nvCxnSpPr>
          <p:cNvPr id="30" name="Connecteur droit avec flèche 29"/>
          <p:cNvCxnSpPr/>
          <p:nvPr/>
        </p:nvCxnSpPr>
        <p:spPr>
          <a:xfrm>
            <a:off x="4580021" y="4835484"/>
            <a:ext cx="0" cy="578272"/>
          </a:xfrm>
          <a:prstGeom prst="straightConnector1">
            <a:avLst/>
          </a:prstGeom>
          <a:ln w="76200">
            <a:solidFill>
              <a:schemeClr val="bg1">
                <a:lumMod val="50000"/>
              </a:schemeClr>
            </a:solidFill>
            <a:headEnd type="none" w="lg" len="lg"/>
            <a:tailEnd type="stealth" w="lg" len="lg"/>
          </a:ln>
        </p:spPr>
        <p:style>
          <a:lnRef idx="2">
            <a:schemeClr val="accent1"/>
          </a:lnRef>
          <a:fillRef idx="0">
            <a:schemeClr val="accent1"/>
          </a:fillRef>
          <a:effectRef idx="1">
            <a:schemeClr val="accent1"/>
          </a:effectRef>
          <a:fontRef idx="minor">
            <a:schemeClr val="tx1"/>
          </a:fontRef>
        </p:style>
      </p:cxnSp>
      <p:sp>
        <p:nvSpPr>
          <p:cNvPr id="33" name="ZoneTexte 32"/>
          <p:cNvSpPr txBox="1"/>
          <p:nvPr/>
        </p:nvSpPr>
        <p:spPr>
          <a:xfrm>
            <a:off x="3527430" y="5458989"/>
            <a:ext cx="1349638"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fr-FR" dirty="0" smtClean="0"/>
          </a:p>
          <a:p>
            <a:pPr algn="ctr"/>
            <a:r>
              <a:rPr lang="fr-FR" dirty="0" smtClean="0"/>
              <a:t>Actionneurs</a:t>
            </a:r>
          </a:p>
          <a:p>
            <a:endParaRPr lang="fr-FR" dirty="0" smtClean="0"/>
          </a:p>
        </p:txBody>
      </p:sp>
      <p:sp>
        <p:nvSpPr>
          <p:cNvPr id="20" name="Arc 19"/>
          <p:cNvSpPr/>
          <p:nvPr/>
        </p:nvSpPr>
        <p:spPr>
          <a:xfrm rot="5400000">
            <a:off x="7058508" y="3445042"/>
            <a:ext cx="402019" cy="382297"/>
          </a:xfrm>
          <a:prstGeom prst="arc">
            <a:avLst>
              <a:gd name="adj1" fmla="val 16199976"/>
              <a:gd name="adj2" fmla="val 0"/>
            </a:avLst>
          </a:prstGeom>
          <a:ln w="3175">
            <a:solidFill>
              <a:schemeClr val="bg1">
                <a:lumMod val="50000"/>
              </a:schemeClr>
            </a:solidFill>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36" name="Image 3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335862" flipH="1">
            <a:off x="3572462" y="4772255"/>
            <a:ext cx="501301" cy="416343"/>
          </a:xfrm>
          <a:prstGeom prst="rect">
            <a:avLst/>
          </a:prstGeom>
        </p:spPr>
      </p:pic>
      <p:pic>
        <p:nvPicPr>
          <p:cNvPr id="21" name="Image 20"/>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4702" y="3468246"/>
            <a:ext cx="681951" cy="415990"/>
          </a:xfrm>
          <a:prstGeom prst="rect">
            <a:avLst/>
          </a:prstGeom>
        </p:spPr>
      </p:pic>
      <p:sp>
        <p:nvSpPr>
          <p:cNvPr id="22" name="ZoneTexte 21"/>
          <p:cNvSpPr txBox="1"/>
          <p:nvPr/>
        </p:nvSpPr>
        <p:spPr>
          <a:xfrm>
            <a:off x="7553072" y="3588765"/>
            <a:ext cx="396158" cy="138499"/>
          </a:xfrm>
          <a:prstGeom prst="rect">
            <a:avLst/>
          </a:prstGeom>
          <a:noFill/>
        </p:spPr>
        <p:txBody>
          <a:bodyPr wrap="square" rtlCol="0">
            <a:spAutoFit/>
          </a:bodyPr>
          <a:lstStyle/>
          <a:p>
            <a:r>
              <a:rPr lang="fr-FR" sz="300" dirty="0" err="1" smtClean="0"/>
              <a:t>ID_Temp_Ext</a:t>
            </a:r>
            <a:endParaRPr lang="fr-FR" sz="300" dirty="0"/>
          </a:p>
        </p:txBody>
      </p:sp>
      <p:sp>
        <p:nvSpPr>
          <p:cNvPr id="40" name="ZoneTexte 39"/>
          <p:cNvSpPr txBox="1"/>
          <p:nvPr/>
        </p:nvSpPr>
        <p:spPr>
          <a:xfrm rot="16200000">
            <a:off x="7117543" y="3272051"/>
            <a:ext cx="507831" cy="138499"/>
          </a:xfrm>
          <a:prstGeom prst="rect">
            <a:avLst/>
          </a:prstGeom>
          <a:noFill/>
        </p:spPr>
        <p:txBody>
          <a:bodyPr vert="horz" wrap="square" rtlCol="0">
            <a:spAutoFit/>
          </a:bodyPr>
          <a:lstStyle/>
          <a:p>
            <a:r>
              <a:rPr lang="fr-FR" sz="300" dirty="0" err="1" smtClean="0"/>
              <a:t>Temp_Temp_Ext</a:t>
            </a:r>
            <a:endParaRPr lang="fr-FR" sz="300" dirty="0"/>
          </a:p>
        </p:txBody>
      </p:sp>
      <p:sp>
        <p:nvSpPr>
          <p:cNvPr id="46" name="Arc 45"/>
          <p:cNvSpPr/>
          <p:nvPr/>
        </p:nvSpPr>
        <p:spPr>
          <a:xfrm flipV="1">
            <a:off x="5956300" y="4103612"/>
            <a:ext cx="2837792" cy="1931763"/>
          </a:xfrm>
          <a:prstGeom prst="arc">
            <a:avLst>
              <a:gd name="adj1" fmla="val 19623046"/>
              <a:gd name="adj2" fmla="val 1932992"/>
            </a:avLst>
          </a:prstGeom>
          <a:ln w="76200">
            <a:solidFill>
              <a:schemeClr val="bg1">
                <a:lumMod val="50000"/>
              </a:schemeClr>
            </a:solidFill>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pic>
        <p:nvPicPr>
          <p:cNvPr id="25" name="Image 24"/>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079" y="5069493"/>
            <a:ext cx="2101174" cy="1485638"/>
          </a:xfrm>
          <a:prstGeom prst="rect">
            <a:avLst/>
          </a:prstGeom>
        </p:spPr>
      </p:pic>
      <p:sp>
        <p:nvSpPr>
          <p:cNvPr id="51" name="ZoneTexte 50"/>
          <p:cNvSpPr txBox="1"/>
          <p:nvPr/>
        </p:nvSpPr>
        <p:spPr>
          <a:xfrm>
            <a:off x="6738663" y="6189271"/>
            <a:ext cx="1391361" cy="369332"/>
          </a:xfrm>
          <a:prstGeom prst="rect">
            <a:avLst/>
          </a:prstGeom>
          <a:noFill/>
          <a:ln>
            <a:noFill/>
          </a:ln>
        </p:spPr>
        <p:txBody>
          <a:bodyPr wrap="square" rtlCol="0">
            <a:spAutoFit/>
          </a:bodyPr>
          <a:lstStyle/>
          <a:p>
            <a:pPr algn="ctr"/>
            <a:r>
              <a:rPr lang="fr-FR" dirty="0" smtClean="0"/>
              <a:t>Serveur web</a:t>
            </a:r>
            <a:endParaRPr lang="fr-FR" dirty="0"/>
          </a:p>
        </p:txBody>
      </p:sp>
      <p:sp>
        <p:nvSpPr>
          <p:cNvPr id="7" name="Rectangle 6"/>
          <p:cNvSpPr/>
          <p:nvPr/>
        </p:nvSpPr>
        <p:spPr>
          <a:xfrm>
            <a:off x="176597" y="977888"/>
            <a:ext cx="2476198" cy="1384995"/>
          </a:xfrm>
          <a:prstGeom prst="rect">
            <a:avLst/>
          </a:prstGeom>
        </p:spPr>
        <p:txBody>
          <a:bodyPr wrap="square">
            <a:spAutoFit/>
          </a:bodyPr>
          <a:lstStyle/>
          <a:p>
            <a:pPr algn="ctr">
              <a:spcAft>
                <a:spcPts val="2000"/>
              </a:spcAft>
            </a:pPr>
            <a:r>
              <a:rPr lang="fr-FR" sz="2800" b="1" dirty="0" smtClean="0">
                <a:solidFill>
                  <a:srgbClr val="FF0000"/>
                </a:solidFill>
              </a:rPr>
              <a:t>Structure possible du prototype</a:t>
            </a:r>
            <a:endParaRPr lang="fr-FR" sz="2800" b="1" dirty="0">
              <a:solidFill>
                <a:srgbClr val="FF0000"/>
              </a:solidFill>
            </a:endParaRPr>
          </a:p>
        </p:txBody>
      </p:sp>
    </p:spTree>
    <p:extLst>
      <p:ext uri="{BB962C8B-B14F-4D97-AF65-F5344CB8AC3E}">
        <p14:creationId xmlns:p14="http://schemas.microsoft.com/office/powerpoint/2010/main" val="1274937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6535"/>
            <a:ext cx="7389490" cy="646331"/>
          </a:xfrm>
          <a:prstGeom prst="rect">
            <a:avLst/>
          </a:prstGeom>
          <a:noFill/>
        </p:spPr>
        <p:txBody>
          <a:bodyPr wrap="square" rtlCol="0">
            <a:spAutoFit/>
          </a:bodyPr>
          <a:lstStyle/>
          <a:p>
            <a:pPr algn="ctr"/>
            <a:r>
              <a:rPr lang="fr-FR" b="1" dirty="0" smtClean="0">
                <a:solidFill>
                  <a:schemeClr val="accent2">
                    <a:lumMod val="50000"/>
                  </a:schemeClr>
                </a:solidFill>
              </a:rPr>
              <a:t>Plan National de Formation - 16 janvier 2019</a:t>
            </a:r>
          </a:p>
          <a:p>
            <a:pPr algn="ctr"/>
            <a:r>
              <a:rPr lang="fr-FR" b="1" dirty="0" smtClean="0">
                <a:solidFill>
                  <a:schemeClr val="accent2">
                    <a:lumMod val="50000"/>
                  </a:schemeClr>
                </a:solidFill>
              </a:rPr>
              <a:t>CYCLE TERMINAL DES  SCIENCES DE L’INGÉNIEUR</a:t>
            </a:r>
            <a:endParaRPr lang="fr-FR" b="1" dirty="0">
              <a:solidFill>
                <a:schemeClr val="accent2">
                  <a:lumMod val="50000"/>
                </a:schemeClr>
              </a:solidFill>
            </a:endParaRPr>
          </a:p>
        </p:txBody>
      </p:sp>
      <p:sp>
        <p:nvSpPr>
          <p:cNvPr id="32" name="ZoneTexte 31"/>
          <p:cNvSpPr txBox="1"/>
          <p:nvPr/>
        </p:nvSpPr>
        <p:spPr>
          <a:xfrm>
            <a:off x="361410" y="957666"/>
            <a:ext cx="8306340" cy="4832092"/>
          </a:xfrm>
          <a:prstGeom prst="rect">
            <a:avLst/>
          </a:prstGeom>
          <a:noFill/>
        </p:spPr>
        <p:txBody>
          <a:bodyPr wrap="square" rtlCol="0">
            <a:spAutoFit/>
          </a:bodyPr>
          <a:lstStyle/>
          <a:p>
            <a:r>
              <a:rPr lang="fr-FR" sz="2800" dirty="0" smtClean="0"/>
              <a:t>	</a:t>
            </a:r>
            <a:r>
              <a:rPr lang="fr-FR" sz="2800" dirty="0" err="1" smtClean="0"/>
              <a:t>Arduino</a:t>
            </a:r>
            <a:r>
              <a:rPr lang="fr-FR" sz="2800" dirty="0"/>
              <a:t> </a:t>
            </a:r>
            <a:r>
              <a:rPr lang="fr-FR" sz="2800" dirty="0" smtClean="0"/>
              <a:t>:</a:t>
            </a:r>
          </a:p>
          <a:p>
            <a:pPr marL="1200150" lvl="2" indent="-285750">
              <a:buFont typeface="Arial" panose="020B0604020202020204" pitchFamily="34" charset="0"/>
              <a:buChar char="•"/>
            </a:pPr>
            <a:r>
              <a:rPr lang="fr-FR" sz="2800" dirty="0"/>
              <a:t>	</a:t>
            </a:r>
            <a:r>
              <a:rPr lang="fr-FR" sz="2800" dirty="0" err="1" smtClean="0"/>
              <a:t>Arduino</a:t>
            </a:r>
            <a:r>
              <a:rPr lang="fr-FR" sz="2800" dirty="0" smtClean="0"/>
              <a:t> IDE</a:t>
            </a:r>
          </a:p>
          <a:p>
            <a:pPr marL="1200150" lvl="2" indent="-285750">
              <a:buFont typeface="Arial" panose="020B0604020202020204" pitchFamily="34" charset="0"/>
              <a:buChar char="•"/>
            </a:pPr>
            <a:r>
              <a:rPr lang="fr-FR" sz="2800" dirty="0"/>
              <a:t>	</a:t>
            </a:r>
            <a:r>
              <a:rPr lang="fr-FR" sz="2800" dirty="0" smtClean="0"/>
              <a:t>Bibliothèques si modules additionnels (</a:t>
            </a:r>
            <a:r>
              <a:rPr lang="fr-FR" sz="2800" dirty="0" err="1" smtClean="0"/>
              <a:t>xbee</a:t>
            </a:r>
            <a:r>
              <a:rPr lang="fr-FR" sz="2800" dirty="0" smtClean="0"/>
              <a:t>, RF, …)</a:t>
            </a:r>
          </a:p>
          <a:p>
            <a:endParaRPr lang="fr-FR" sz="2800" dirty="0" smtClean="0"/>
          </a:p>
          <a:p>
            <a:r>
              <a:rPr lang="fr-FR" sz="2800" dirty="0"/>
              <a:t>	</a:t>
            </a:r>
            <a:r>
              <a:rPr lang="fr-FR" sz="2800" dirty="0" smtClean="0"/>
              <a:t>Python :</a:t>
            </a:r>
          </a:p>
          <a:p>
            <a:pPr marL="1200150" lvl="2" indent="-285750">
              <a:buFont typeface="Arial" panose="020B0604020202020204" pitchFamily="34" charset="0"/>
              <a:buChar char="•"/>
            </a:pPr>
            <a:r>
              <a:rPr lang="fr-FR" sz="2800" dirty="0" smtClean="0"/>
              <a:t>Python 3</a:t>
            </a:r>
          </a:p>
          <a:p>
            <a:pPr marL="1200150" lvl="2" indent="-285750">
              <a:buFont typeface="Arial" panose="020B0604020202020204" pitchFamily="34" charset="0"/>
              <a:buChar char="•"/>
            </a:pPr>
            <a:r>
              <a:rPr lang="fr-FR" sz="2800" dirty="0" smtClean="0"/>
              <a:t>Bibliothèque </a:t>
            </a:r>
            <a:r>
              <a:rPr lang="fr-FR" sz="2800" dirty="0" err="1" smtClean="0"/>
              <a:t>Pyserial</a:t>
            </a:r>
            <a:endParaRPr lang="fr-FR" sz="2800" dirty="0" smtClean="0"/>
          </a:p>
          <a:p>
            <a:pPr marL="1200150" lvl="2" indent="-285750">
              <a:buFont typeface="Arial" panose="020B0604020202020204" pitchFamily="34" charset="0"/>
              <a:buChar char="•"/>
            </a:pPr>
            <a:r>
              <a:rPr lang="fr-FR" sz="2800" dirty="0" smtClean="0"/>
              <a:t>Module intégré </a:t>
            </a:r>
            <a:r>
              <a:rPr lang="fr-FR" sz="2800" dirty="0" err="1" smtClean="0"/>
              <a:t>Tkinter</a:t>
            </a:r>
            <a:endParaRPr lang="fr-FR" sz="2800" dirty="0" smtClean="0"/>
          </a:p>
          <a:p>
            <a:pPr marL="1200150" lvl="2" indent="-285750">
              <a:buFont typeface="Arial" panose="020B0604020202020204" pitchFamily="34" charset="0"/>
              <a:buChar char="•"/>
            </a:pPr>
            <a:r>
              <a:rPr lang="fr-FR" sz="2800" dirty="0" smtClean="0"/>
              <a:t>Bibliothèque </a:t>
            </a:r>
            <a:r>
              <a:rPr lang="fr-FR" sz="2800" dirty="0" err="1" smtClean="0"/>
              <a:t>Matplotlib</a:t>
            </a:r>
            <a:r>
              <a:rPr lang="fr-FR" sz="2800" dirty="0" smtClean="0"/>
              <a:t> </a:t>
            </a:r>
            <a:r>
              <a:rPr lang="fr-FR" sz="2800" dirty="0" smtClean="0">
                <a:sym typeface="Wingdings" panose="05000000000000000000" pitchFamily="2" charset="2"/>
              </a:rPr>
              <a:t> </a:t>
            </a:r>
            <a:r>
              <a:rPr lang="fr-FR" sz="2800" dirty="0" err="1" smtClean="0"/>
              <a:t>pyplot</a:t>
            </a:r>
            <a:endParaRPr lang="fr-FR" sz="2800" dirty="0" smtClean="0"/>
          </a:p>
          <a:p>
            <a:pPr marL="1200150" lvl="2" indent="-285750">
              <a:buFont typeface="Arial" panose="020B0604020202020204" pitchFamily="34" charset="0"/>
              <a:buChar char="•"/>
            </a:pPr>
            <a:r>
              <a:rPr lang="fr-FR" sz="2800" dirty="0" smtClean="0"/>
              <a:t>Module </a:t>
            </a:r>
            <a:r>
              <a:rPr lang="fr-FR" sz="2800" dirty="0" err="1" smtClean="0"/>
              <a:t>SQLite</a:t>
            </a:r>
            <a:endParaRPr lang="fr-FR" sz="2800" dirty="0" smtClean="0"/>
          </a:p>
        </p:txBody>
      </p:sp>
      <p:pic>
        <p:nvPicPr>
          <p:cNvPr id="33" name="Image 32"/>
          <p:cNvPicPr>
            <a:picLocks noChangeAspect="1"/>
          </p:cNvPicPr>
          <p:nvPr/>
        </p:nvPicPr>
        <p:blipFill>
          <a:blip r:embed="rId3">
            <a:clrChange>
              <a:clrFrom>
                <a:srgbClr val="FFFFFF"/>
              </a:clrFrom>
              <a:clrTo>
                <a:srgbClr val="FFFFFF">
                  <a:alpha val="0"/>
                </a:srgbClr>
              </a:clrTo>
            </a:clrChange>
          </a:blip>
          <a:stretch>
            <a:fillRect/>
          </a:stretch>
        </p:blipFill>
        <p:spPr>
          <a:xfrm>
            <a:off x="5173630" y="2456031"/>
            <a:ext cx="3570320" cy="2440230"/>
          </a:xfrm>
          <a:prstGeom prst="rect">
            <a:avLst/>
          </a:prstGeom>
        </p:spPr>
      </p:pic>
    </p:spTree>
    <p:extLst>
      <p:ext uri="{BB962C8B-B14F-4D97-AF65-F5344CB8AC3E}">
        <p14:creationId xmlns:p14="http://schemas.microsoft.com/office/powerpoint/2010/main" val="1737451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6535"/>
            <a:ext cx="7389490" cy="646331"/>
          </a:xfrm>
          <a:prstGeom prst="rect">
            <a:avLst/>
          </a:prstGeom>
          <a:noFill/>
        </p:spPr>
        <p:txBody>
          <a:bodyPr wrap="square" rtlCol="0">
            <a:spAutoFit/>
          </a:bodyPr>
          <a:lstStyle/>
          <a:p>
            <a:pPr algn="ctr"/>
            <a:r>
              <a:rPr lang="fr-FR" b="1" dirty="0" smtClean="0">
                <a:solidFill>
                  <a:schemeClr val="accent2">
                    <a:lumMod val="50000"/>
                  </a:schemeClr>
                </a:solidFill>
              </a:rPr>
              <a:t>Plan National de Formation - 16 janvier 2019</a:t>
            </a:r>
          </a:p>
          <a:p>
            <a:pPr algn="ctr"/>
            <a:r>
              <a:rPr lang="fr-FR" b="1" dirty="0" smtClean="0">
                <a:solidFill>
                  <a:schemeClr val="accent2">
                    <a:lumMod val="50000"/>
                  </a:schemeClr>
                </a:solidFill>
              </a:rPr>
              <a:t>CYCLE TERMINAL DES  SCIENCES DE L’INGÉNIEUR</a:t>
            </a:r>
            <a:endParaRPr lang="fr-FR" b="1" dirty="0">
              <a:solidFill>
                <a:schemeClr val="accent2">
                  <a:lumMod val="50000"/>
                </a:schemeClr>
              </a:solidFill>
            </a:endParaRPr>
          </a:p>
        </p:txBody>
      </p:sp>
      <p:sp>
        <p:nvSpPr>
          <p:cNvPr id="32" name="ZoneTexte 31"/>
          <p:cNvSpPr txBox="1"/>
          <p:nvPr/>
        </p:nvSpPr>
        <p:spPr>
          <a:xfrm>
            <a:off x="22231" y="1048579"/>
            <a:ext cx="9144000" cy="4893647"/>
          </a:xfrm>
          <a:prstGeom prst="rect">
            <a:avLst/>
          </a:prstGeom>
          <a:noFill/>
        </p:spPr>
        <p:txBody>
          <a:bodyPr wrap="square" rtlCol="0">
            <a:spAutoFit/>
          </a:bodyPr>
          <a:lstStyle/>
          <a:p>
            <a:pPr lvl="1"/>
            <a:r>
              <a:rPr lang="fr-FR" sz="2400" b="1" dirty="0" err="1" smtClean="0">
                <a:solidFill>
                  <a:srgbClr val="FF0000"/>
                </a:solidFill>
              </a:rPr>
              <a:t>Micropython</a:t>
            </a:r>
            <a:endParaRPr lang="fr-FR" sz="2400" b="1" dirty="0" smtClean="0">
              <a:solidFill>
                <a:srgbClr val="FF0000"/>
              </a:solidFill>
            </a:endParaRPr>
          </a:p>
          <a:p>
            <a:pPr lvl="1"/>
            <a:r>
              <a:rPr lang="fr-FR" sz="2400" dirty="0"/>
              <a:t>	</a:t>
            </a:r>
            <a:endParaRPr lang="fr-FR" sz="2400" dirty="0" smtClean="0"/>
          </a:p>
          <a:p>
            <a:pPr lvl="1"/>
            <a:r>
              <a:rPr lang="fr-FR" sz="2400" dirty="0"/>
              <a:t>	</a:t>
            </a:r>
            <a:r>
              <a:rPr lang="fr-FR" sz="2400" dirty="0" smtClean="0"/>
              <a:t>Portage du langage Python3</a:t>
            </a:r>
          </a:p>
          <a:p>
            <a:pPr marL="1657350" lvl="3" indent="-285750">
              <a:buFont typeface="Arial" panose="020B0604020202020204" pitchFamily="34" charset="0"/>
              <a:buChar char="•"/>
            </a:pPr>
            <a:r>
              <a:rPr lang="fr-FR" sz="2400" dirty="0" smtClean="0"/>
              <a:t>une sélection </a:t>
            </a:r>
            <a:r>
              <a:rPr lang="fr-FR" sz="2400" dirty="0"/>
              <a:t>de bibliothèques </a:t>
            </a:r>
            <a:r>
              <a:rPr lang="fr-FR" sz="2400" dirty="0" smtClean="0"/>
              <a:t>Python</a:t>
            </a:r>
          </a:p>
          <a:p>
            <a:pPr marL="1657350" lvl="3" indent="-285750">
              <a:buFont typeface="Arial" panose="020B0604020202020204" pitchFamily="34" charset="0"/>
              <a:buChar char="•"/>
            </a:pPr>
            <a:r>
              <a:rPr lang="fr-FR" sz="2400" dirty="0" smtClean="0"/>
              <a:t>un accès bas niveau matériel</a:t>
            </a:r>
          </a:p>
          <a:p>
            <a:pPr marL="895350" lvl="3"/>
            <a:endParaRPr lang="fr-FR" sz="2400" dirty="0"/>
          </a:p>
          <a:p>
            <a:pPr marL="895350" lvl="3"/>
            <a:r>
              <a:rPr lang="fr-FR" sz="2400" dirty="0"/>
              <a:t>Ensemble adapté au prototypage </a:t>
            </a:r>
            <a:r>
              <a:rPr lang="fr-FR" sz="2400" dirty="0" smtClean="0"/>
              <a:t>rapide</a:t>
            </a:r>
          </a:p>
          <a:p>
            <a:pPr marL="895350" lvl="3"/>
            <a:r>
              <a:rPr lang="fr-FR" sz="2400" dirty="0"/>
              <a:t>	</a:t>
            </a:r>
            <a:r>
              <a:rPr lang="fr-FR" sz="2400" dirty="0" smtClean="0"/>
              <a:t>	cycle de développement plus court</a:t>
            </a:r>
          </a:p>
          <a:p>
            <a:pPr marL="895350" lvl="3"/>
            <a:r>
              <a:rPr lang="fr-FR" sz="2400" dirty="0"/>
              <a:t>	</a:t>
            </a:r>
            <a:r>
              <a:rPr lang="fr-FR" sz="2400" dirty="0" smtClean="0"/>
              <a:t>	fonctionnalités étendues</a:t>
            </a:r>
          </a:p>
          <a:p>
            <a:pPr marL="895350" lvl="3"/>
            <a:endParaRPr lang="fr-FR" sz="2400" dirty="0"/>
          </a:p>
          <a:p>
            <a:pPr marL="895350" lvl="3"/>
            <a:r>
              <a:rPr lang="fr-FR" sz="2400" dirty="0" smtClean="0"/>
              <a:t>Portabilité sur plusieurs microcontrôleurs</a:t>
            </a:r>
          </a:p>
          <a:p>
            <a:pPr marL="895350" lvl="3"/>
            <a:endParaRPr lang="fr-FR" sz="2400" dirty="0"/>
          </a:p>
          <a:p>
            <a:pPr lvl="1"/>
            <a:r>
              <a:rPr lang="fr-FR" sz="2400" dirty="0" smtClean="0"/>
              <a:t>	Evolution de l’offre des cartes de développement</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213070"/>
            <a:ext cx="1676400" cy="1540119"/>
          </a:xfrm>
          <a:prstGeom prst="rect">
            <a:avLst/>
          </a:prstGeom>
        </p:spPr>
      </p:pic>
    </p:spTree>
    <p:extLst>
      <p:ext uri="{BB962C8B-B14F-4D97-AF65-F5344CB8AC3E}">
        <p14:creationId xmlns:p14="http://schemas.microsoft.com/office/powerpoint/2010/main" val="117638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6535"/>
            <a:ext cx="7389490" cy="646331"/>
          </a:xfrm>
          <a:prstGeom prst="rect">
            <a:avLst/>
          </a:prstGeom>
          <a:noFill/>
        </p:spPr>
        <p:txBody>
          <a:bodyPr wrap="square" rtlCol="0">
            <a:spAutoFit/>
          </a:bodyPr>
          <a:lstStyle/>
          <a:p>
            <a:pPr algn="ctr"/>
            <a:r>
              <a:rPr lang="fr-FR" b="1" dirty="0" smtClean="0">
                <a:solidFill>
                  <a:schemeClr val="accent2">
                    <a:lumMod val="50000"/>
                  </a:schemeClr>
                </a:solidFill>
              </a:rPr>
              <a:t>Plan National de Formation - 16 janvier 2019</a:t>
            </a:r>
          </a:p>
          <a:p>
            <a:pPr algn="ctr"/>
            <a:r>
              <a:rPr lang="fr-FR" b="1" dirty="0" smtClean="0">
                <a:solidFill>
                  <a:schemeClr val="accent2">
                    <a:lumMod val="50000"/>
                  </a:schemeClr>
                </a:solidFill>
              </a:rPr>
              <a:t>CYCLE TERMINAL DES  SCIENCES DE L’INGÉNIEUR</a:t>
            </a:r>
            <a:endParaRPr lang="fr-FR" b="1" dirty="0">
              <a:solidFill>
                <a:schemeClr val="accent2">
                  <a:lumMod val="50000"/>
                </a:schemeClr>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773412"/>
            <a:ext cx="1136962" cy="1159701"/>
          </a:xfrm>
          <a:prstGeom prst="rect">
            <a:avLst/>
          </a:prstGeom>
        </p:spPr>
      </p:pic>
      <p:sp>
        <p:nvSpPr>
          <p:cNvPr id="2" name="ZoneTexte 1"/>
          <p:cNvSpPr txBox="1"/>
          <p:nvPr/>
        </p:nvSpPr>
        <p:spPr>
          <a:xfrm>
            <a:off x="552449" y="1091652"/>
            <a:ext cx="1426865" cy="523220"/>
          </a:xfrm>
          <a:prstGeom prst="rect">
            <a:avLst/>
          </a:prstGeom>
          <a:noFill/>
        </p:spPr>
        <p:txBody>
          <a:bodyPr wrap="none" rtlCol="0">
            <a:spAutoFit/>
          </a:bodyPr>
          <a:lstStyle/>
          <a:p>
            <a:r>
              <a:rPr lang="fr-FR" sz="2800" b="1" dirty="0" err="1" smtClean="0">
                <a:solidFill>
                  <a:srgbClr val="FF0000"/>
                </a:solidFill>
              </a:rPr>
              <a:t>Pyboard</a:t>
            </a:r>
            <a:endParaRPr lang="fr-FR" sz="2800" b="1" dirty="0">
              <a:solidFill>
                <a:srgbClr val="FF0000"/>
              </a:solidFill>
            </a:endParaRPr>
          </a:p>
        </p:txBody>
      </p:sp>
      <p:sp>
        <p:nvSpPr>
          <p:cNvPr id="8" name="ZoneTexte 7"/>
          <p:cNvSpPr txBox="1"/>
          <p:nvPr/>
        </p:nvSpPr>
        <p:spPr>
          <a:xfrm>
            <a:off x="552449" y="5949402"/>
            <a:ext cx="6405664" cy="523220"/>
          </a:xfrm>
          <a:prstGeom prst="rect">
            <a:avLst/>
          </a:prstGeom>
          <a:noFill/>
        </p:spPr>
        <p:txBody>
          <a:bodyPr wrap="none" rtlCol="0">
            <a:spAutoFit/>
          </a:bodyPr>
          <a:lstStyle/>
          <a:p>
            <a:r>
              <a:rPr lang="fr-FR" sz="2800" b="1" dirty="0" err="1" smtClean="0">
                <a:solidFill>
                  <a:srgbClr val="FF0000"/>
                </a:solidFill>
              </a:rPr>
              <a:t>Pycom</a:t>
            </a:r>
            <a:r>
              <a:rPr lang="fr-FR" sz="2800" b="1" dirty="0" smtClean="0">
                <a:solidFill>
                  <a:srgbClr val="FF0000"/>
                </a:solidFill>
              </a:rPr>
              <a:t> : cartes « cœur » et « extension »</a:t>
            </a:r>
            <a:endParaRPr lang="fr-FR" sz="2800" b="1" dirty="0">
              <a:solidFill>
                <a:srgbClr val="FF0000"/>
              </a:solidFill>
            </a:endParaRPr>
          </a:p>
        </p:txBody>
      </p:sp>
      <p:pic>
        <p:nvPicPr>
          <p:cNvPr id="9" name="Image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8830" b="3675"/>
          <a:stretch/>
        </p:blipFill>
        <p:spPr>
          <a:xfrm>
            <a:off x="1138592" y="1091652"/>
            <a:ext cx="7357708" cy="4669445"/>
          </a:xfrm>
          <a:prstGeom prst="rect">
            <a:avLst/>
          </a:prstGeom>
        </p:spPr>
      </p:pic>
      <p:sp>
        <p:nvSpPr>
          <p:cNvPr id="4" name="Rectangle 3"/>
          <p:cNvSpPr/>
          <p:nvPr/>
        </p:nvSpPr>
        <p:spPr>
          <a:xfrm>
            <a:off x="3367613" y="5391765"/>
            <a:ext cx="1226618" cy="369332"/>
          </a:xfrm>
          <a:prstGeom prst="rect">
            <a:avLst/>
          </a:prstGeom>
        </p:spPr>
        <p:txBody>
          <a:bodyPr wrap="none">
            <a:spAutoFit/>
          </a:bodyPr>
          <a:lstStyle/>
          <a:p>
            <a:r>
              <a:rPr lang="fr-FR" dirty="0" smtClean="0"/>
              <a:t>33 </a:t>
            </a:r>
            <a:r>
              <a:rPr lang="fr-FR" dirty="0"/>
              <a:t>x 40mm</a:t>
            </a:r>
          </a:p>
        </p:txBody>
      </p:sp>
    </p:spTree>
    <p:extLst>
      <p:ext uri="{BB962C8B-B14F-4D97-AF65-F5344CB8AC3E}">
        <p14:creationId xmlns:p14="http://schemas.microsoft.com/office/powerpoint/2010/main" val="3237075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16990</TotalTime>
  <Words>674</Words>
  <Application>Microsoft Office PowerPoint</Application>
  <PresentationFormat>Affichage à l'écran (4:3)</PresentationFormat>
  <Paragraphs>138</Paragraphs>
  <Slides>9</Slides>
  <Notes>4</Notes>
  <HiddenSlides>0</HiddenSlides>
  <MMClips>0</MMClips>
  <ScaleCrop>false</ScaleCrop>
  <HeadingPairs>
    <vt:vector size="4" baseType="variant">
      <vt:variant>
        <vt:lpstr>Thème</vt:lpstr>
      </vt:variant>
      <vt:variant>
        <vt:i4>2</vt:i4>
      </vt:variant>
      <vt:variant>
        <vt:lpstr>Titres des diapositives</vt:lpstr>
      </vt:variant>
      <vt:variant>
        <vt:i4>9</vt:i4>
      </vt:variant>
    </vt:vector>
  </HeadingPairs>
  <TitlesOfParts>
    <vt:vector size="11" baseType="lpstr">
      <vt:lpstr>Thème Office</vt:lpstr>
      <vt:lpstr>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perso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programme STI2D 2021</dc:title>
  <dc:creator>Stéphanie TEXIER; Vincent MONTREUIL</dc:creator>
  <cp:lastModifiedBy>Samuel VIOLLIN</cp:lastModifiedBy>
  <cp:revision>561</cp:revision>
  <cp:lastPrinted>2018-09-07T10:09:55Z</cp:lastPrinted>
  <dcterms:created xsi:type="dcterms:W3CDTF">2018-05-28T09:17:26Z</dcterms:created>
  <dcterms:modified xsi:type="dcterms:W3CDTF">2019-01-14T00:51:35Z</dcterms:modified>
</cp:coreProperties>
</file>