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91" r:id="rId2"/>
    <p:sldId id="296" r:id="rId3"/>
    <p:sldId id="292" r:id="rId4"/>
    <p:sldId id="293" r:id="rId5"/>
    <p:sldId id="294" r:id="rId6"/>
    <p:sldId id="301" r:id="rId7"/>
    <p:sldId id="298" r:id="rId8"/>
    <p:sldId id="299" r:id="rId9"/>
    <p:sldId id="300" r:id="rId10"/>
    <p:sldId id="302" r:id="rId11"/>
    <p:sldId id="295" r:id="rId12"/>
    <p:sldId id="303" r:id="rId13"/>
    <p:sldId id="304" r:id="rId14"/>
    <p:sldId id="305" r:id="rId15"/>
    <p:sldId id="306" r:id="rId16"/>
    <p:sldId id="307" r:id="rId17"/>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specteur" initials="i" lastIdx="18" clrIdx="0">
    <p:extLst/>
  </p:cmAuthor>
  <p:cmAuthor id="2" name="Philippe Onesti" initials="PO" lastIdx="1" clrIdx="1"/>
  <p:cmAuthor id="3" name="isabelle" initials="i" lastIdx="14" clrIdx="2">
    <p:extLst>
      <p:ext uri="{19B8F6BF-5375-455C-9EA6-DF929625EA0E}">
        <p15:presenceInfo xmlns:p15="http://schemas.microsoft.com/office/powerpoint/2012/main" userId="isabe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632523"/>
    <a:srgbClr val="4A7EBB"/>
    <a:srgbClr val="77933C"/>
    <a:srgbClr val="00FF00"/>
    <a:srgbClr val="FF00FF"/>
    <a:srgbClr val="00FFFF"/>
    <a:srgbClr val="0000FF"/>
    <a:srgbClr val="808080"/>
    <a:srgbClr val="E5E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6" autoAdjust="0"/>
  </p:normalViewPr>
  <p:slideViewPr>
    <p:cSldViewPr>
      <p:cViewPr varScale="1">
        <p:scale>
          <a:sx n="77" d="100"/>
          <a:sy n="77" d="100"/>
        </p:scale>
        <p:origin x="15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A9FC4E1-F3CB-4C6B-A702-462948C376F1}" type="datetimeFigureOut">
              <a:rPr lang="fr-FR" smtClean="0"/>
              <a:pPr/>
              <a:t>15/01/2019</a:t>
            </a:fld>
            <a:endParaRPr lang="fr-FR"/>
          </a:p>
        </p:txBody>
      </p:sp>
      <p:sp>
        <p:nvSpPr>
          <p:cNvPr id="4" name="Espace réservé de l'image des diapositives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9B4C686-A6DA-4CA5-8E94-643202F433D8}" type="slidenum">
              <a:rPr lang="fr-FR" smtClean="0"/>
              <a:pPr/>
              <a:t>‹N°›</a:t>
            </a:fld>
            <a:endParaRPr lang="fr-FR"/>
          </a:p>
        </p:txBody>
      </p:sp>
    </p:spTree>
    <p:extLst>
      <p:ext uri="{BB962C8B-B14F-4D97-AF65-F5344CB8AC3E}">
        <p14:creationId xmlns:p14="http://schemas.microsoft.com/office/powerpoint/2010/main" val="1943318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a:solidFill>
                  <a:schemeClr val="accent2">
                    <a:lumMod val="50000"/>
                  </a:schemeClr>
                </a:solidFill>
                <a:cs typeface="Arial" panose="020B0604020202020204" pitchFamily="34" charset="0"/>
              </a:rPr>
              <a:t>Michael </a:t>
            </a:r>
            <a:r>
              <a:rPr lang="fr-FR" sz="1200" dirty="0" err="1">
                <a:solidFill>
                  <a:schemeClr val="accent2">
                    <a:lumMod val="50000"/>
                  </a:schemeClr>
                </a:solidFill>
                <a:cs typeface="Arial" panose="020B0604020202020204" pitchFamily="34" charset="0"/>
              </a:rPr>
              <a:t>Grieves</a:t>
            </a:r>
            <a:r>
              <a:rPr lang="fr-FR" sz="1200" dirty="0">
                <a:solidFill>
                  <a:schemeClr val="accent2">
                    <a:lumMod val="50000"/>
                  </a:schemeClr>
                </a:solidFill>
                <a:cs typeface="Arial" panose="020B0604020202020204" pitchFamily="34" charset="0"/>
              </a:rPr>
              <a:t>, spécialiste de</a:t>
            </a:r>
            <a:r>
              <a:rPr lang="fr-FR" sz="1200" baseline="0" dirty="0">
                <a:solidFill>
                  <a:schemeClr val="accent2">
                    <a:lumMod val="50000"/>
                  </a:schemeClr>
                </a:solidFill>
                <a:cs typeface="Arial" panose="020B0604020202020204" pitchFamily="34" charset="0"/>
              </a:rPr>
              <a:t> </a:t>
            </a:r>
            <a:r>
              <a:rPr lang="fr-FR" sz="1200" b="0" baseline="0" dirty="0">
                <a:solidFill>
                  <a:schemeClr val="accent2">
                    <a:lumMod val="50000"/>
                  </a:schemeClr>
                </a:solidFill>
                <a:cs typeface="Arial" panose="020B0604020202020204" pitchFamily="34" charset="0"/>
              </a:rPr>
              <a:t>la gestion du cycle de vie des produits, professeur à l’université du </a:t>
            </a:r>
            <a:r>
              <a:rPr lang="fr-FR" sz="1200" b="0" baseline="0" dirty="0" err="1">
                <a:solidFill>
                  <a:schemeClr val="accent2">
                    <a:lumMod val="50000"/>
                  </a:schemeClr>
                </a:solidFill>
                <a:cs typeface="Arial" panose="020B0604020202020204" pitchFamily="34" charset="0"/>
              </a:rPr>
              <a:t>Mischigan</a:t>
            </a:r>
            <a:endParaRPr lang="fr-FR" sz="1200" b="0" baseline="0"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dirty="0">
                <a:solidFill>
                  <a:schemeClr val="accent2">
                    <a:lumMod val="50000"/>
                  </a:schemeClr>
                </a:solidFill>
                <a:cs typeface="Arial" panose="020B0604020202020204" pitchFamily="34" charset="0"/>
              </a:rPr>
              <a:t>Le concept est né </a:t>
            </a:r>
            <a:r>
              <a:rPr lang="fr-FR" b="0" dirty="0"/>
              <a:t>de l’idée qu’il est possible de créer une expression numérique des informations d’un système physique.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Les informations peuvent être de tous ordres: dimensions,</a:t>
            </a:r>
            <a:r>
              <a:rPr lang="fr-FR" b="0" baseline="0" dirty="0"/>
              <a:t> comportement, nombres…et influe sur l’analyse et la prise de décisions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a:t>
            </a:fld>
            <a:endParaRPr lang="fr-FR"/>
          </a:p>
        </p:txBody>
      </p:sp>
    </p:spTree>
    <p:extLst>
      <p:ext uri="{BB962C8B-B14F-4D97-AF65-F5344CB8AC3E}">
        <p14:creationId xmlns:p14="http://schemas.microsoft.com/office/powerpoint/2010/main" val="3179593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Expérimenter sur un jumeau numérique permet d’être</a:t>
            </a:r>
            <a:r>
              <a:rPr lang="fr-FR" baseline="0" dirty="0"/>
              <a:t> plusieurs sur une même activité. Les activités sur système </a:t>
            </a:r>
            <a:r>
              <a:rPr lang="fr-FR" baseline="0"/>
              <a:t>sont nécessaires  (pour </a:t>
            </a:r>
            <a:r>
              <a:rPr lang="fr-FR" baseline="0" dirty="0"/>
              <a:t>ancrer les ordres de grandeurs physiques, pour la mise en place de mesure de </a:t>
            </a:r>
            <a:r>
              <a:rPr lang="fr-FR" baseline="0"/>
              <a:t>ces grandeurs…)</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11</a:t>
            </a:fld>
            <a:endParaRPr lang="fr-FR"/>
          </a:p>
        </p:txBody>
      </p:sp>
    </p:spTree>
    <p:extLst>
      <p:ext uri="{BB962C8B-B14F-4D97-AF65-F5344CB8AC3E}">
        <p14:creationId xmlns:p14="http://schemas.microsoft.com/office/powerpoint/2010/main" val="1469300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t>12</a:t>
            </a:fld>
            <a:endParaRPr lang="fr-FR"/>
          </a:p>
        </p:txBody>
      </p:sp>
    </p:spTree>
    <p:extLst>
      <p:ext uri="{BB962C8B-B14F-4D97-AF65-F5344CB8AC3E}">
        <p14:creationId xmlns:p14="http://schemas.microsoft.com/office/powerpoint/2010/main" val="185151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t>13</a:t>
            </a:fld>
            <a:endParaRPr lang="fr-FR"/>
          </a:p>
        </p:txBody>
      </p:sp>
    </p:spTree>
    <p:extLst>
      <p:ext uri="{BB962C8B-B14F-4D97-AF65-F5344CB8AC3E}">
        <p14:creationId xmlns:p14="http://schemas.microsoft.com/office/powerpoint/2010/main" val="131350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t>14</a:t>
            </a:fld>
            <a:endParaRPr lang="fr-FR"/>
          </a:p>
        </p:txBody>
      </p:sp>
    </p:spTree>
    <p:extLst>
      <p:ext uri="{BB962C8B-B14F-4D97-AF65-F5344CB8AC3E}">
        <p14:creationId xmlns:p14="http://schemas.microsoft.com/office/powerpoint/2010/main" val="120100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t>15</a:t>
            </a:fld>
            <a:endParaRPr lang="fr-FR"/>
          </a:p>
        </p:txBody>
      </p:sp>
    </p:spTree>
    <p:extLst>
      <p:ext uri="{BB962C8B-B14F-4D97-AF65-F5344CB8AC3E}">
        <p14:creationId xmlns:p14="http://schemas.microsoft.com/office/powerpoint/2010/main" val="1859781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t>16</a:t>
            </a:fld>
            <a:endParaRPr lang="fr-FR"/>
          </a:p>
        </p:txBody>
      </p:sp>
    </p:spTree>
    <p:extLst>
      <p:ext uri="{BB962C8B-B14F-4D97-AF65-F5344CB8AC3E}">
        <p14:creationId xmlns:p14="http://schemas.microsoft.com/office/powerpoint/2010/main" val="148914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a:solidFill>
                  <a:schemeClr val="accent2">
                    <a:lumMod val="50000"/>
                  </a:schemeClr>
                </a:solidFill>
                <a:cs typeface="Arial" panose="020B0604020202020204" pitchFamily="34" charset="0"/>
              </a:rPr>
              <a:t>D'après le Gartner: "Un double numérique est un modèle logiciel dynamique d'un objet ou d'un système physique qui repose sur des données de capteurs« </a:t>
            </a:r>
          </a:p>
          <a:p>
            <a:r>
              <a:rPr lang="fr-FR" i="1" dirty="0"/>
              <a:t>La vue</a:t>
            </a:r>
            <a:r>
              <a:rPr lang="fr-FR" dirty="0"/>
              <a:t> : le double </a:t>
            </a:r>
            <a:r>
              <a:rPr lang="fr-FR" b="1" dirty="0"/>
              <a:t>rassemble des données</a:t>
            </a:r>
            <a:r>
              <a:rPr lang="fr-FR" dirty="0"/>
              <a:t> afin de mettre à jour son modèle. Ce sont des traitements de machine </a:t>
            </a:r>
            <a:r>
              <a:rPr lang="fr-FR" dirty="0" err="1"/>
              <a:t>learning</a:t>
            </a:r>
            <a:r>
              <a:rPr lang="fr-FR" dirty="0"/>
              <a:t> (afin de généraliser/prédire des comportements, de regrouper des tendances ou utilisateurs, etc…), ainsi que des analyses d’intelligences artificielles (analyse du langage par exemple, avec apprentissage « libre »).</a:t>
            </a:r>
          </a:p>
          <a:p>
            <a:r>
              <a:rPr lang="fr-FR" i="1" dirty="0"/>
              <a:t>La pensée</a:t>
            </a:r>
            <a:r>
              <a:rPr lang="fr-FR" dirty="0"/>
              <a:t> : le jumeau peut être interrogé sur les conséquences des variations de certains paramètres (c’est le </a:t>
            </a:r>
            <a:r>
              <a:rPr lang="fr-FR" b="1" dirty="0"/>
              <a:t>mode prédictif</a:t>
            </a:r>
            <a:r>
              <a:rPr lang="fr-FR" dirty="0"/>
              <a:t>). La simulation permet ainsi d’obtenir des résultats analogues à la réalité, sans qu’il y ait la moindre conséquence… Ce qui s’avère très pratique pour les centrales nucléaires (accident théorique), l’aérospatiale…</a:t>
            </a:r>
          </a:p>
          <a:p>
            <a:r>
              <a:rPr lang="fr-FR" i="1" dirty="0"/>
              <a:t>L’action</a:t>
            </a:r>
            <a:r>
              <a:rPr lang="fr-FR" dirty="0"/>
              <a:t> : une solution est généralement proposée par le jumeau (qui doit rétablir la situation ou l’améliorer), et </a:t>
            </a:r>
            <a:r>
              <a:rPr lang="fr-FR" b="1" dirty="0"/>
              <a:t>il peut la mettre en place</a:t>
            </a:r>
            <a:r>
              <a:rPr lang="fr-FR" dirty="0"/>
              <a:t>, soit virtuellement (pour en évaluer les conséquences) soit physiquement (par exemple s’il a le contrôle sur certains paramètres d’une usine).</a:t>
            </a:r>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3</a:t>
            </a:fld>
            <a:endParaRPr lang="fr-FR"/>
          </a:p>
        </p:txBody>
      </p:sp>
    </p:spTree>
    <p:extLst>
      <p:ext uri="{BB962C8B-B14F-4D97-AF65-F5344CB8AC3E}">
        <p14:creationId xmlns:p14="http://schemas.microsoft.com/office/powerpoint/2010/main" val="2778022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4</a:t>
            </a:fld>
            <a:endParaRPr lang="fr-FR"/>
          </a:p>
        </p:txBody>
      </p:sp>
    </p:spTree>
    <p:extLst>
      <p:ext uri="{BB962C8B-B14F-4D97-AF65-F5344CB8AC3E}">
        <p14:creationId xmlns:p14="http://schemas.microsoft.com/office/powerpoint/2010/main" val="2787562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Chiffres</a:t>
            </a:r>
            <a:r>
              <a:rPr lang="fr-FR" baseline="0" dirty="0"/>
              <a:t> ABI </a:t>
            </a:r>
            <a:r>
              <a:rPr lang="fr-FR" baseline="0" dirty="0" err="1"/>
              <a:t>Research</a:t>
            </a: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accent2">
                    <a:lumMod val="50000"/>
                  </a:schemeClr>
                </a:solidFill>
                <a:cs typeface="Arial" panose="020B0604020202020204" pitchFamily="34" charset="0"/>
              </a:rPr>
              <a:t>Actuellement seulement 5% des entreprises manufacturières utilisent des jumeaux numériques, certains prévoient que  54% d’entre elles en seront équipées en 2026.</a:t>
            </a:r>
          </a:p>
          <a:p>
            <a:r>
              <a:rPr lang="fr-FR" dirty="0" err="1"/>
              <a:t>Spécialites</a:t>
            </a:r>
            <a:r>
              <a:rPr lang="fr-FR" dirty="0"/>
              <a:t>: PTC et </a:t>
            </a:r>
            <a:r>
              <a:rPr lang="fr-FR" dirty="0" err="1"/>
              <a:t>autodesk</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5</a:t>
            </a:fld>
            <a:endParaRPr lang="fr-FR"/>
          </a:p>
        </p:txBody>
      </p:sp>
    </p:spTree>
    <p:extLst>
      <p:ext uri="{BB962C8B-B14F-4D97-AF65-F5344CB8AC3E}">
        <p14:creationId xmlns:p14="http://schemas.microsoft.com/office/powerpoint/2010/main" val="12522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solidFill>
                  <a:schemeClr val="accent2">
                    <a:lumMod val="50000"/>
                  </a:schemeClr>
                </a:solidFill>
                <a:cs typeface="Arial" panose="020B0604020202020204" pitchFamily="34" charset="0"/>
              </a:rPr>
              <a:t>BIM 3D: 	maquettes 3D </a:t>
            </a:r>
          </a:p>
          <a:p>
            <a:r>
              <a:rPr lang="fr-FR" dirty="0">
                <a:solidFill>
                  <a:schemeClr val="accent2">
                    <a:lumMod val="50000"/>
                  </a:schemeClr>
                </a:solidFill>
                <a:cs typeface="Arial" panose="020B0604020202020204" pitchFamily="34" charset="0"/>
              </a:rPr>
              <a:t>BIM 4D:  + temps</a:t>
            </a:r>
          </a:p>
          <a:p>
            <a:r>
              <a:rPr lang="fr-FR" dirty="0">
                <a:solidFill>
                  <a:schemeClr val="accent2">
                    <a:lumMod val="50000"/>
                  </a:schemeClr>
                </a:solidFill>
                <a:cs typeface="Arial" panose="020B0604020202020204" pitchFamily="34" charset="0"/>
              </a:rPr>
              <a:t>BIM 5D:  + coût  </a:t>
            </a:r>
          </a:p>
          <a:p>
            <a:r>
              <a:rPr lang="fr-FR" dirty="0">
                <a:solidFill>
                  <a:schemeClr val="accent2">
                    <a:lumMod val="50000"/>
                  </a:schemeClr>
                </a:solidFill>
                <a:cs typeface="Arial" panose="020B0604020202020204" pitchFamily="34" charset="0"/>
              </a:rPr>
              <a:t>BIM 6D:  + analyse énergétique</a:t>
            </a:r>
          </a:p>
          <a:p>
            <a:endParaRPr lang="fr-FR" dirty="0">
              <a:solidFill>
                <a:schemeClr val="accent2">
                  <a:lumMod val="50000"/>
                </a:schemeClr>
              </a:solidFill>
              <a:cs typeface="Arial" panose="020B0604020202020204" pitchFamily="34" charset="0"/>
            </a:endParaRPr>
          </a:p>
          <a:p>
            <a:r>
              <a:rPr lang="fr-FR" dirty="0"/>
              <a:t>L’incorporation du concept du Jumeau Numérique dans l’ensemble de l’industrie de la construction peut être bénéficiaire dans les domaines suivants :</a:t>
            </a:r>
          </a:p>
          <a:p>
            <a:r>
              <a:rPr lang="fr-FR" dirty="0"/>
              <a:t>Construire un objet dans les temps, sans échecs et retard dans le rythme de la construction ;</a:t>
            </a:r>
          </a:p>
          <a:p>
            <a:r>
              <a:rPr lang="fr-FR" dirty="0"/>
              <a:t>Éviter les coûts supplémentaires pour la restructuration ou la reconstruction de l’objet en construction ;</a:t>
            </a:r>
          </a:p>
          <a:p>
            <a:r>
              <a:rPr lang="fr-FR" dirty="0"/>
              <a:t>Construire un travail collaboratif avec un grand nombre de sous-traitants ;</a:t>
            </a:r>
          </a:p>
          <a:p>
            <a:r>
              <a:rPr lang="fr-FR" dirty="0"/>
              <a:t>Effectuer l’analyse et la surveillance de la construction sur la base d’un environnement d’information unique de l’installation (pas « avec les mots » de l’entrepreneur).</a:t>
            </a:r>
          </a:p>
          <a:p>
            <a:endParaRPr lang="fr-FR" dirty="0">
              <a:solidFill>
                <a:schemeClr val="accent2">
                  <a:lumMod val="50000"/>
                </a:schemeClr>
              </a:solidFill>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6</a:t>
            </a:fld>
            <a:endParaRPr lang="fr-FR"/>
          </a:p>
        </p:txBody>
      </p:sp>
    </p:spTree>
    <p:extLst>
      <p:ext uri="{BB962C8B-B14F-4D97-AF65-F5344CB8AC3E}">
        <p14:creationId xmlns:p14="http://schemas.microsoft.com/office/powerpoint/2010/main" val="351099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solidFill>
                  <a:schemeClr val="accent2">
                    <a:lumMod val="50000"/>
                  </a:schemeClr>
                </a:solidFill>
                <a:cs typeface="Arial" panose="020B0604020202020204" pitchFamily="34" charset="0"/>
              </a:rPr>
              <a:t>Le jumeau numérique est basé sur une représentation 3D de la ville</a:t>
            </a:r>
            <a:r>
              <a:rPr lang="fr-FR" baseline="0" dirty="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mais comprend aussi des éléments concernant:</a:t>
            </a:r>
          </a:p>
          <a:p>
            <a:r>
              <a:rPr lang="fr-FR" dirty="0">
                <a:solidFill>
                  <a:schemeClr val="accent2">
                    <a:lumMod val="50000"/>
                  </a:schemeClr>
                </a:solidFill>
                <a:cs typeface="Arial" panose="020B0604020202020204" pitchFamily="34" charset="0"/>
              </a:rPr>
              <a:t>	- la démographie</a:t>
            </a:r>
          </a:p>
          <a:p>
            <a:r>
              <a:rPr lang="fr-FR" dirty="0">
                <a:solidFill>
                  <a:schemeClr val="accent2">
                    <a:lumMod val="50000"/>
                  </a:schemeClr>
                </a:solidFill>
                <a:cs typeface="Arial" panose="020B0604020202020204" pitchFamily="34" charset="0"/>
              </a:rPr>
              <a:t>	- la mobilité</a:t>
            </a:r>
          </a:p>
          <a:p>
            <a:r>
              <a:rPr lang="fr-FR" dirty="0">
                <a:solidFill>
                  <a:schemeClr val="accent2">
                    <a:lumMod val="50000"/>
                  </a:schemeClr>
                </a:solidFill>
                <a:cs typeface="Arial" panose="020B0604020202020204" pitchFamily="34" charset="0"/>
              </a:rPr>
              <a:t>	- le foncier</a:t>
            </a:r>
          </a:p>
          <a:p>
            <a:r>
              <a:rPr lang="fr-FR" dirty="0">
                <a:solidFill>
                  <a:schemeClr val="accent2">
                    <a:lumMod val="50000"/>
                  </a:schemeClr>
                </a:solidFill>
                <a:cs typeface="Arial" panose="020B0604020202020204" pitchFamily="34" charset="0"/>
              </a:rPr>
              <a:t>	- l’énergie</a:t>
            </a:r>
          </a:p>
          <a:p>
            <a:r>
              <a:rPr lang="fr-FR" dirty="0">
                <a:solidFill>
                  <a:schemeClr val="accent2">
                    <a:lumMod val="50000"/>
                  </a:schemeClr>
                </a:solidFill>
                <a:cs typeface="Arial" panose="020B0604020202020204" pitchFamily="34" charset="0"/>
              </a:rPr>
              <a:t>	- la végétation</a:t>
            </a:r>
          </a:p>
          <a:p>
            <a:endParaRPr lang="fr-FR" dirty="0">
              <a:solidFill>
                <a:schemeClr val="accent2">
                  <a:lumMod val="50000"/>
                </a:schemeClr>
              </a:solidFill>
              <a:cs typeface="Arial" panose="020B0604020202020204" pitchFamily="34" charset="0"/>
            </a:endParaRPr>
          </a:p>
          <a:p>
            <a:r>
              <a:rPr lang="fr-FR" dirty="0"/>
              <a:t>La plate-forme collaborative proposée par Dassault Systèmes permet de fédérer l’ensemble des acteurs autour du jumeau numérique. Elle va permettre par exemple de tester différents scénarios, comme l’impact de construction d’un nouveau bâtiment, ou de visualiser un projet d’aménagement comme celui de l’Hôtel-Dieu.</a:t>
            </a:r>
            <a:endParaRPr lang="fr-FR" dirty="0">
              <a:solidFill>
                <a:schemeClr val="accent2">
                  <a:lumMod val="50000"/>
                </a:schemeClr>
              </a:solidFill>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7</a:t>
            </a:fld>
            <a:endParaRPr lang="fr-FR"/>
          </a:p>
        </p:txBody>
      </p:sp>
    </p:spTree>
    <p:extLst>
      <p:ext uri="{BB962C8B-B14F-4D97-AF65-F5344CB8AC3E}">
        <p14:creationId xmlns:p14="http://schemas.microsoft.com/office/powerpoint/2010/main" val="4191254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C’est l’un des plus gros projets lancés dans l’industrie chimique française ces dernières années.</a:t>
            </a:r>
          </a:p>
          <a:p>
            <a:r>
              <a:rPr lang="fr-FR" dirty="0"/>
              <a:t>Site</a:t>
            </a:r>
            <a:r>
              <a:rPr lang="fr-FR" baseline="0" dirty="0"/>
              <a:t> qui produit 40% de la de la demande mondiale de sels de nylons nécessaire à la fabrication de nylon</a:t>
            </a:r>
            <a:endParaRPr lang="fr-FR" dirty="0"/>
          </a:p>
          <a:p>
            <a:r>
              <a:rPr lang="fr-FR" i="1" dirty="0"/>
              <a:t>Nous pouvons simuler tout type d’évènement, comme une prise d’air dans une pompe, et demander à l’agent de réagir sur un poste d’exploitation virtuel« </a:t>
            </a:r>
          </a:p>
          <a:p>
            <a:r>
              <a:rPr lang="fr-FR" dirty="0"/>
              <a:t>Le directeur ne réalise aucune modification de ses lignes de production sans les avoir testées au préalable sur la maquette digitale.</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8</a:t>
            </a:fld>
            <a:endParaRPr lang="fr-FR"/>
          </a:p>
        </p:txBody>
      </p:sp>
    </p:spTree>
    <p:extLst>
      <p:ext uri="{BB962C8B-B14F-4D97-AF65-F5344CB8AC3E}">
        <p14:creationId xmlns:p14="http://schemas.microsoft.com/office/powerpoint/2010/main" val="367706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Ansys</a:t>
            </a:r>
            <a:r>
              <a:rPr lang="fr-FR" dirty="0"/>
              <a:t>: leader des logiciels de simulation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accent2">
                    <a:lumMod val="50000"/>
                  </a:schemeClr>
                </a:solidFill>
              </a:rPr>
              <a:t>les moteurs d’orientation (« </a:t>
            </a:r>
            <a:r>
              <a:rPr lang="fr-FR" dirty="0" err="1">
                <a:solidFill>
                  <a:schemeClr val="accent2">
                    <a:lumMod val="50000"/>
                  </a:schemeClr>
                </a:solidFill>
              </a:rPr>
              <a:t>yaw</a:t>
            </a:r>
            <a:r>
              <a:rPr lang="fr-FR" dirty="0">
                <a:solidFill>
                  <a:schemeClr val="accent2">
                    <a:lumMod val="50000"/>
                  </a:schemeClr>
                </a:solidFill>
              </a:rPr>
              <a:t> ») de la nacelle qui permettent à cette éolienne de pivoter et de s’orienter face au vent.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Cette maintenance prédictive ne se limite pas à l’emploi de capteurs physiques sur les machines. Elle passe également par l’utilisation de capteurs virtuels, notamment dans les endroits où les capteurs physiques ne peuvent pas être placés. Un capteur virtuel permet d’estimer de façon relativement précise une valeur donnée (telle que la température ou la pression) au moyen d’informations provenant de capteurs et d’algorithmes intelligents basés sur des données adjacentes.</a:t>
            </a:r>
            <a:endParaRPr lang="fr-FR" dirty="0">
              <a:solidFill>
                <a:schemeClr val="accent2">
                  <a:lumMod val="50000"/>
                </a:schemeClr>
              </a:solidFill>
              <a:cs typeface="Arial" panose="020B0604020202020204" pitchFamily="34" charset="0"/>
            </a:endParaRPr>
          </a:p>
          <a:p>
            <a:r>
              <a:rPr lang="fr-FR" dirty="0"/>
              <a:t>Grâce à des capteurs virtuels, ce jumeau numérique simule la température dans différentes parties des moteurs.</a:t>
            </a:r>
          </a:p>
          <a:p>
            <a:endParaRPr lang="fr-FR" dirty="0"/>
          </a:p>
          <a:p>
            <a:r>
              <a:rPr lang="fr-FR" dirty="0"/>
              <a:t>Chacun des 7 moteurs est analysé et son plan de maintenance et même de remplacement est prévu</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9</a:t>
            </a:fld>
            <a:endParaRPr lang="fr-FR"/>
          </a:p>
        </p:txBody>
      </p:sp>
    </p:spTree>
    <p:extLst>
      <p:ext uri="{BB962C8B-B14F-4D97-AF65-F5344CB8AC3E}">
        <p14:creationId xmlns:p14="http://schemas.microsoft.com/office/powerpoint/2010/main" val="2598070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10</a:t>
            </a:fld>
            <a:endParaRPr lang="fr-FR"/>
          </a:p>
        </p:txBody>
      </p:sp>
    </p:spTree>
    <p:extLst>
      <p:ext uri="{BB962C8B-B14F-4D97-AF65-F5344CB8AC3E}">
        <p14:creationId xmlns:p14="http://schemas.microsoft.com/office/powerpoint/2010/main" val="539857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15/01/2019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759733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15/01/2019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714051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15/01/2019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300912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15/01/2019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39671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15/01/2019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1499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15/01/2019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2994752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15/01/2019</a:t>
            </a:fld>
            <a:endParaRPr lang="fr-FR">
              <a:solidFill>
                <a:prstClr val="black"/>
              </a:solidFill>
            </a:endParaRP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40078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15/01/2019</a:t>
            </a:fld>
            <a:endParaRPr lang="fr-FR">
              <a:solidFill>
                <a:prstClr val="black"/>
              </a:solidFill>
            </a:endParaRP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427546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66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15/01/2019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24588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15/01/2019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415515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1000" r="-1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8137"/>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Triangle isocèle 6"/>
          <p:cNvSpPr/>
          <p:nvPr userDrawn="1"/>
        </p:nvSpPr>
        <p:spPr>
          <a:xfrm rot="10800000">
            <a:off x="0" y="158"/>
            <a:ext cx="859872" cy="804384"/>
          </a:xfrm>
          <a:prstGeom prst="triangle">
            <a:avLst>
              <a:gd name="adj" fmla="val 100000"/>
            </a:avLst>
          </a:prstGeom>
          <a:solidFill>
            <a:srgbClr val="16AE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10" name="Espace réservé du pied de page 4"/>
          <p:cNvSpPr txBox="1">
            <a:spLocks/>
          </p:cNvSpPr>
          <p:nvPr userDrawn="1"/>
        </p:nvSpPr>
        <p:spPr>
          <a:xfrm>
            <a:off x="2174580" y="6426808"/>
            <a:ext cx="4833378" cy="365125"/>
          </a:xfrm>
          <a:prstGeom prst="rect">
            <a:avLst/>
          </a:prstGeom>
        </p:spPr>
        <p:txBody>
          <a:bodyPr lIns="0" tIns="0" rIns="0" bIns="0" anchor="ctr"/>
          <a:lstStyle/>
          <a:p>
            <a:pPr algn="ctr" defTabSz="457200"/>
            <a:r>
              <a:rPr lang="fr-FR" altLang="fr-FR" sz="1000" b="1" dirty="0">
                <a:solidFill>
                  <a:srgbClr val="000099"/>
                </a:solidFill>
              </a:rPr>
              <a:t>Plan National de Formation – Enseignement de spécialité « Sciences de l’Ingénieur »</a:t>
            </a:r>
          </a:p>
          <a:p>
            <a:pPr algn="ctr" defTabSz="457200"/>
            <a:r>
              <a:rPr lang="fr-FR" altLang="fr-FR" sz="1000" b="1" dirty="0">
                <a:solidFill>
                  <a:srgbClr val="000099"/>
                </a:solidFill>
              </a:rPr>
              <a:t>Lycée Raspail - 16 janvier 2019</a:t>
            </a:r>
            <a:endParaRPr lang="fr-FR" sz="1000" b="1" dirty="0">
              <a:solidFill>
                <a:srgbClr val="000099"/>
              </a:solidFill>
            </a:endParaRPr>
          </a:p>
          <a:p>
            <a:pPr defTabSz="457200"/>
            <a:endParaRPr lang="fr-FR" sz="1000" dirty="0">
              <a:solidFill>
                <a:srgbClr val="C800C8"/>
              </a:solidFill>
            </a:endParaRPr>
          </a:p>
        </p:txBody>
      </p:sp>
    </p:spTree>
    <p:extLst>
      <p:ext uri="{BB962C8B-B14F-4D97-AF65-F5344CB8AC3E}">
        <p14:creationId xmlns:p14="http://schemas.microsoft.com/office/powerpoint/2010/main" val="326814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99486" y="368845"/>
            <a:ext cx="7389490" cy="646331"/>
          </a:xfrm>
          <a:prstGeom prst="rect">
            <a:avLst/>
          </a:prstGeom>
          <a:noFill/>
        </p:spPr>
        <p:txBody>
          <a:bodyPr wrap="square" rtlCol="0">
            <a:spAutoFit/>
          </a:bodyPr>
          <a:lstStyle/>
          <a:p>
            <a:pPr algn="ctr" defTabSz="457200"/>
            <a:r>
              <a:rPr lang="fr-FR" b="1" dirty="0">
                <a:solidFill>
                  <a:srgbClr val="C0504D">
                    <a:lumMod val="50000"/>
                  </a:srgbClr>
                </a:solidFill>
              </a:rPr>
              <a:t>Plan National de Formation - 16 janvier 2019</a:t>
            </a:r>
          </a:p>
          <a:p>
            <a:pPr algn="ctr" defTabSz="457200"/>
            <a:r>
              <a:rPr lang="fr-FR" b="1" dirty="0">
                <a:solidFill>
                  <a:srgbClr val="C0504D">
                    <a:lumMod val="50000"/>
                  </a:srgbClr>
                </a:solidFill>
              </a:rPr>
              <a:t>CYCLE TERMINAL DES  SCIENCES DE L’INGÉNIEUR</a:t>
            </a:r>
          </a:p>
        </p:txBody>
      </p:sp>
      <p:sp>
        <p:nvSpPr>
          <p:cNvPr id="3" name="ZoneTexte 2"/>
          <p:cNvSpPr txBox="1"/>
          <p:nvPr/>
        </p:nvSpPr>
        <p:spPr>
          <a:xfrm>
            <a:off x="0" y="3212976"/>
            <a:ext cx="9144000" cy="769441"/>
          </a:xfrm>
          <a:prstGeom prst="rect">
            <a:avLst/>
          </a:prstGeom>
          <a:noFill/>
        </p:spPr>
        <p:txBody>
          <a:bodyPr wrap="square" rtlCol="0">
            <a:spAutoFit/>
          </a:bodyPr>
          <a:lstStyle/>
          <a:p>
            <a:pPr algn="ctr"/>
            <a:r>
              <a:rPr lang="fr-FR" sz="4400" b="1" dirty="0">
                <a:solidFill>
                  <a:schemeClr val="accent2">
                    <a:lumMod val="50000"/>
                  </a:schemeClr>
                </a:solidFill>
                <a:cs typeface="Arial" panose="020B0604020202020204" pitchFamily="34" charset="0"/>
              </a:rPr>
              <a:t>JUMEAUX NUMERIQUES</a:t>
            </a:r>
            <a:endParaRPr lang="fr-FR" sz="4400"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2012909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AUTOMOBILE</a:t>
            </a:r>
            <a:endParaRPr lang="fr-FR" dirty="0">
              <a:solidFill>
                <a:schemeClr val="accent2">
                  <a:lumMod val="50000"/>
                </a:schemeClr>
              </a:solidFill>
              <a:cs typeface="Arial" panose="020B0604020202020204" pitchFamily="34" charset="0"/>
            </a:endParaRPr>
          </a:p>
        </p:txBody>
      </p:sp>
      <p:sp>
        <p:nvSpPr>
          <p:cNvPr id="3" name="ZoneTexte 2"/>
          <p:cNvSpPr txBox="1"/>
          <p:nvPr/>
        </p:nvSpPr>
        <p:spPr>
          <a:xfrm>
            <a:off x="-11832" y="626796"/>
            <a:ext cx="9144000" cy="369332"/>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Vodafone </a:t>
            </a:r>
            <a:r>
              <a:rPr lang="fr-FR" dirty="0" err="1">
                <a:solidFill>
                  <a:schemeClr val="accent2">
                    <a:lumMod val="50000"/>
                  </a:schemeClr>
                </a:solidFill>
                <a:cs typeface="Arial" panose="020B0604020202020204" pitchFamily="34" charset="0"/>
              </a:rPr>
              <a:t>MacLaren</a:t>
            </a:r>
            <a:r>
              <a:rPr lang="fr-FR" dirty="0">
                <a:solidFill>
                  <a:schemeClr val="accent2">
                    <a:lumMod val="50000"/>
                  </a:schemeClr>
                </a:solidFill>
                <a:cs typeface="Arial" panose="020B0604020202020204" pitchFamily="34" charset="0"/>
              </a:rPr>
              <a:t> Mercedes et SAP</a:t>
            </a:r>
          </a:p>
        </p:txBody>
      </p:sp>
      <p:sp>
        <p:nvSpPr>
          <p:cNvPr id="4" name="ZoneTexte 3"/>
          <p:cNvSpPr txBox="1"/>
          <p:nvPr/>
        </p:nvSpPr>
        <p:spPr>
          <a:xfrm>
            <a:off x="-17658" y="1050735"/>
            <a:ext cx="9155651" cy="646331"/>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Mise en place d’un jumeau numérique pour améliorer ses performances au-delà d’étude aérodynamique et des capacités des pilotes.</a:t>
            </a:r>
          </a:p>
        </p:txBody>
      </p:sp>
      <p:sp>
        <p:nvSpPr>
          <p:cNvPr id="5" name="ZoneTexte 4"/>
          <p:cNvSpPr txBox="1"/>
          <p:nvPr/>
        </p:nvSpPr>
        <p:spPr>
          <a:xfrm>
            <a:off x="0" y="1714488"/>
            <a:ext cx="3929058" cy="2585323"/>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Le jumeau comprend:</a:t>
            </a:r>
          </a:p>
          <a:p>
            <a:pPr marL="285750" indent="-285750">
              <a:buFontTx/>
              <a:buChar char="-"/>
            </a:pPr>
            <a:r>
              <a:rPr lang="fr-FR" dirty="0">
                <a:solidFill>
                  <a:schemeClr val="accent2">
                    <a:lumMod val="50000"/>
                  </a:schemeClr>
                </a:solidFill>
                <a:cs typeface="Arial" panose="020B0604020202020204" pitchFamily="34" charset="0"/>
              </a:rPr>
              <a:t>la voiture en 3D</a:t>
            </a:r>
          </a:p>
          <a:p>
            <a:pPr marL="285750" indent="-285750">
              <a:buFontTx/>
              <a:buChar char="-"/>
            </a:pPr>
            <a:r>
              <a:rPr lang="fr-FR" dirty="0">
                <a:solidFill>
                  <a:schemeClr val="accent2">
                    <a:lumMod val="50000"/>
                  </a:schemeClr>
                </a:solidFill>
                <a:cs typeface="Arial" panose="020B0604020202020204" pitchFamily="34" charset="0"/>
              </a:rPr>
              <a:t>les données de 150 capteurs sur la voiture (performance moteur, état des pneus, état du pilote) représentant 2Mb de données par tour.</a:t>
            </a:r>
          </a:p>
          <a:p>
            <a:pPr marL="285750" indent="-285750">
              <a:buFontTx/>
              <a:buChar char="-"/>
            </a:pPr>
            <a:r>
              <a:rPr lang="fr-FR" dirty="0">
                <a:solidFill>
                  <a:schemeClr val="accent2">
                    <a:lumMod val="50000"/>
                  </a:schemeClr>
                </a:solidFill>
                <a:cs typeface="Arial" panose="020B0604020202020204" pitchFamily="34" charset="0"/>
              </a:rPr>
              <a:t>Un système d’analyses très performant </a:t>
            </a:r>
          </a:p>
        </p:txBody>
      </p:sp>
      <p:pic>
        <p:nvPicPr>
          <p:cNvPr id="6" name="Image 5"/>
          <p:cNvPicPr>
            <a:picLocks noChangeAspect="1"/>
          </p:cNvPicPr>
          <p:nvPr/>
        </p:nvPicPr>
        <p:blipFill rotWithShape="1">
          <a:blip r:embed="rId3" cstate="print"/>
          <a:srcRect l="388" t="6960" r="50000" b="5201"/>
          <a:stretch/>
        </p:blipFill>
        <p:spPr>
          <a:xfrm>
            <a:off x="3923928" y="1697066"/>
            <a:ext cx="4968552" cy="2474160"/>
          </a:xfrm>
          <a:prstGeom prst="rect">
            <a:avLst/>
          </a:prstGeom>
        </p:spPr>
      </p:pic>
      <p:pic>
        <p:nvPicPr>
          <p:cNvPr id="7" name="Image 6"/>
          <p:cNvPicPr>
            <a:picLocks noChangeAspect="1"/>
          </p:cNvPicPr>
          <p:nvPr/>
        </p:nvPicPr>
        <p:blipFill rotWithShape="1">
          <a:blip r:embed="rId4" cstate="print"/>
          <a:srcRect l="6688" t="8000" r="53150" b="8000"/>
          <a:stretch/>
        </p:blipFill>
        <p:spPr>
          <a:xfrm>
            <a:off x="642910" y="4214818"/>
            <a:ext cx="3672408" cy="2160240"/>
          </a:xfrm>
          <a:prstGeom prst="rect">
            <a:avLst/>
          </a:prstGeom>
        </p:spPr>
      </p:pic>
      <p:pic>
        <p:nvPicPr>
          <p:cNvPr id="8" name="Image 7"/>
          <p:cNvPicPr>
            <a:picLocks noChangeAspect="1"/>
          </p:cNvPicPr>
          <p:nvPr/>
        </p:nvPicPr>
        <p:blipFill rotWithShape="1">
          <a:blip r:embed="rId5" cstate="print"/>
          <a:srcRect l="-399" t="13600" r="53150" b="14065"/>
          <a:stretch/>
        </p:blipFill>
        <p:spPr>
          <a:xfrm>
            <a:off x="4499992" y="4251127"/>
            <a:ext cx="4320480" cy="1860265"/>
          </a:xfrm>
          <a:prstGeom prst="rect">
            <a:avLst/>
          </a:prstGeom>
        </p:spPr>
      </p:pic>
      <p:pic>
        <p:nvPicPr>
          <p:cNvPr id="9" name="Image 8"/>
          <p:cNvPicPr>
            <a:picLocks noChangeAspect="1"/>
          </p:cNvPicPr>
          <p:nvPr/>
        </p:nvPicPr>
        <p:blipFill rotWithShape="1">
          <a:blip r:embed="rId6" cstate="print"/>
          <a:srcRect l="-399" t="16401" r="53150" b="13601"/>
          <a:stretch/>
        </p:blipFill>
        <p:spPr>
          <a:xfrm>
            <a:off x="4500562" y="4286256"/>
            <a:ext cx="4320480" cy="1800201"/>
          </a:xfrm>
          <a:prstGeom prst="rect">
            <a:avLst/>
          </a:prstGeom>
        </p:spPr>
      </p:pic>
      <p:pic>
        <p:nvPicPr>
          <p:cNvPr id="10" name="Image 9"/>
          <p:cNvPicPr>
            <a:picLocks noChangeAspect="1"/>
          </p:cNvPicPr>
          <p:nvPr/>
        </p:nvPicPr>
        <p:blipFill rotWithShape="1">
          <a:blip r:embed="rId7" cstate="print"/>
          <a:srcRect l="388" t="16401" r="53150" b="5201"/>
          <a:stretch/>
        </p:blipFill>
        <p:spPr>
          <a:xfrm>
            <a:off x="4572000" y="4286256"/>
            <a:ext cx="4248472" cy="2016224"/>
          </a:xfrm>
          <a:prstGeom prst="rect">
            <a:avLst/>
          </a:prstGeom>
        </p:spPr>
      </p:pic>
    </p:spTree>
    <p:extLst>
      <p:ext uri="{BB962C8B-B14F-4D97-AF65-F5344CB8AC3E}">
        <p14:creationId xmlns:p14="http://schemas.microsoft.com/office/powerpoint/2010/main" val="337395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JUMEAUX NUMERIQUES EN SI</a:t>
            </a:r>
            <a:endParaRPr lang="fr-FR" dirty="0">
              <a:solidFill>
                <a:schemeClr val="accent2">
                  <a:lumMod val="50000"/>
                </a:schemeClr>
              </a:solidFill>
              <a:cs typeface="Arial" panose="020B0604020202020204" pitchFamily="34" charset="0"/>
            </a:endParaRPr>
          </a:p>
        </p:txBody>
      </p:sp>
      <p:sp>
        <p:nvSpPr>
          <p:cNvPr id="6" name="Rectangle 5">
            <a:extLst>
              <a:ext uri="{FF2B5EF4-FFF2-40B4-BE49-F238E27FC236}">
                <a16:creationId xmlns:a16="http://schemas.microsoft.com/office/drawing/2014/main" id="{D2812170-C5B5-4862-9699-35465A172C81}"/>
              </a:ext>
            </a:extLst>
          </p:cNvPr>
          <p:cNvSpPr/>
          <p:nvPr/>
        </p:nvSpPr>
        <p:spPr>
          <a:xfrm>
            <a:off x="5841" y="4266962"/>
            <a:ext cx="9144000" cy="1754326"/>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Etat des lieux en SI</a:t>
            </a:r>
          </a:p>
          <a:p>
            <a:endParaRPr lang="fr-FR" dirty="0">
              <a:solidFill>
                <a:schemeClr val="accent2">
                  <a:lumMod val="50000"/>
                </a:schemeClr>
              </a:solidFill>
              <a:cs typeface="Arial" panose="020B0604020202020204" pitchFamily="34" charset="0"/>
            </a:endParaRPr>
          </a:p>
          <a:p>
            <a:r>
              <a:rPr lang="fr-FR" dirty="0">
                <a:solidFill>
                  <a:schemeClr val="accent2">
                    <a:lumMod val="50000"/>
                  </a:schemeClr>
                </a:solidFill>
                <a:cs typeface="Arial" panose="020B0604020202020204" pitchFamily="34" charset="0"/>
              </a:rPr>
              <a:t>On n’est pas si loin de ces objectifs en SI car on a déjà des systèmes comprenant une modélisation multiphysique et 3D! </a:t>
            </a:r>
          </a:p>
          <a:p>
            <a:r>
              <a:rPr lang="fr-FR" dirty="0">
                <a:solidFill>
                  <a:schemeClr val="accent2">
                    <a:lumMod val="50000"/>
                  </a:schemeClr>
                </a:solidFill>
                <a:cs typeface="Arial" panose="020B0604020202020204" pitchFamily="34" charset="0"/>
              </a:rPr>
              <a:t>	</a:t>
            </a:r>
          </a:p>
          <a:p>
            <a:endParaRPr lang="fr-FR" dirty="0">
              <a:solidFill>
                <a:schemeClr val="accent2">
                  <a:lumMod val="50000"/>
                </a:schemeClr>
              </a:solidFill>
              <a:cs typeface="Arial" panose="020B0604020202020204" pitchFamily="34" charset="0"/>
            </a:endParaRPr>
          </a:p>
        </p:txBody>
      </p:sp>
      <p:sp>
        <p:nvSpPr>
          <p:cNvPr id="7" name="ZoneTexte 6">
            <a:extLst>
              <a:ext uri="{FF2B5EF4-FFF2-40B4-BE49-F238E27FC236}">
                <a16:creationId xmlns:a16="http://schemas.microsoft.com/office/drawing/2014/main" id="{2850C0DD-DCA8-4FCE-AE7D-B742954A4420}"/>
              </a:ext>
            </a:extLst>
          </p:cNvPr>
          <p:cNvSpPr txBox="1"/>
          <p:nvPr/>
        </p:nvSpPr>
        <p:spPr>
          <a:xfrm>
            <a:off x="-11832" y="836712"/>
            <a:ext cx="9144000" cy="3139321"/>
          </a:xfrm>
          <a:prstGeom prst="rect">
            <a:avLst/>
          </a:prstGeom>
          <a:noFill/>
        </p:spPr>
        <p:txBody>
          <a:bodyPr wrap="square" rtlCol="0">
            <a:spAutoFit/>
          </a:bodyPr>
          <a:lstStyle/>
          <a:p>
            <a:r>
              <a:rPr lang="fr-FR" b="1" dirty="0">
                <a:solidFill>
                  <a:schemeClr val="accent2">
                    <a:lumMod val="50000"/>
                  </a:schemeClr>
                </a:solidFill>
                <a:cs typeface="Arial" panose="020B0604020202020204" pitchFamily="34" charset="0"/>
              </a:rPr>
              <a:t>Objectifs</a:t>
            </a:r>
          </a:p>
          <a:p>
            <a:r>
              <a:rPr lang="fr-FR" dirty="0">
                <a:solidFill>
                  <a:schemeClr val="accent2">
                    <a:lumMod val="50000"/>
                  </a:schemeClr>
                </a:solidFill>
                <a:cs typeface="Arial" panose="020B0604020202020204" pitchFamily="34" charset="0"/>
              </a:rPr>
              <a:t>	- accompagner les évolutions technologiques actuelles et l’évolution de la complexité ;</a:t>
            </a:r>
          </a:p>
          <a:p>
            <a:r>
              <a:rPr lang="fr-FR" dirty="0">
                <a:solidFill>
                  <a:schemeClr val="accent2">
                    <a:lumMod val="50000"/>
                  </a:schemeClr>
                </a:solidFill>
                <a:cs typeface="Arial" panose="020B0604020202020204" pitchFamily="34" charset="0"/>
              </a:rPr>
              <a:t>	- mettre en place des modèles ; </a:t>
            </a:r>
          </a:p>
          <a:p>
            <a:r>
              <a:rPr lang="fr-FR" dirty="0">
                <a:solidFill>
                  <a:schemeClr val="accent2">
                    <a:lumMod val="50000"/>
                  </a:schemeClr>
                </a:solidFill>
                <a:cs typeface="Arial" panose="020B0604020202020204" pitchFamily="34" charset="0"/>
              </a:rPr>
              <a:t>	- analyser un modèle multiphysique et l’instrumenter ; </a:t>
            </a:r>
          </a:p>
          <a:p>
            <a:r>
              <a:rPr lang="fr-FR" dirty="0">
                <a:solidFill>
                  <a:schemeClr val="accent2">
                    <a:lumMod val="50000"/>
                  </a:schemeClr>
                </a:solidFill>
                <a:cs typeface="Arial" panose="020B0604020202020204" pitchFamily="34" charset="0"/>
              </a:rPr>
              <a:t>	- expérimenter sur un jumeau numérique ; </a:t>
            </a:r>
          </a:p>
          <a:p>
            <a:r>
              <a:rPr lang="fr-FR" dirty="0">
                <a:solidFill>
                  <a:schemeClr val="accent2">
                    <a:lumMod val="50000"/>
                  </a:schemeClr>
                </a:solidFill>
                <a:cs typeface="Arial" panose="020B0604020202020204" pitchFamily="34" charset="0"/>
              </a:rPr>
              <a:t>	- analyser des résultats de simulation ; </a:t>
            </a:r>
          </a:p>
          <a:p>
            <a:r>
              <a:rPr lang="fr-FR" dirty="0">
                <a:solidFill>
                  <a:schemeClr val="accent2">
                    <a:lumMod val="50000"/>
                  </a:schemeClr>
                </a:solidFill>
                <a:cs typeface="Arial" panose="020B0604020202020204" pitchFamily="34" charset="0"/>
              </a:rPr>
              <a:t>	- valider la pertinence ou non d’un modèle ; </a:t>
            </a:r>
          </a:p>
          <a:p>
            <a:r>
              <a:rPr lang="fr-FR" dirty="0">
                <a:solidFill>
                  <a:schemeClr val="accent2">
                    <a:lumMod val="50000"/>
                  </a:schemeClr>
                </a:solidFill>
                <a:cs typeface="Arial" panose="020B0604020202020204" pitchFamily="34" charset="0"/>
              </a:rPr>
              <a:t>	- identifier des « illogismes » sur des résultats de simulation ; </a:t>
            </a:r>
          </a:p>
          <a:p>
            <a:r>
              <a:rPr lang="fr-FR" dirty="0">
                <a:solidFill>
                  <a:schemeClr val="accent2">
                    <a:lumMod val="50000"/>
                  </a:schemeClr>
                </a:solidFill>
                <a:cs typeface="Arial" panose="020B0604020202020204" pitchFamily="34" charset="0"/>
              </a:rPr>
              <a:t>	- améliorer et « raffiner » un modèle ; </a:t>
            </a:r>
          </a:p>
          <a:p>
            <a:r>
              <a:rPr lang="fr-FR" dirty="0">
                <a:solidFill>
                  <a:schemeClr val="accent2">
                    <a:lumMod val="50000"/>
                  </a:schemeClr>
                </a:solidFill>
                <a:cs typeface="Arial" panose="020B0604020202020204" pitchFamily="34" charset="0"/>
              </a:rPr>
              <a:t>	- visualiser le comportement à analyser ; </a:t>
            </a:r>
          </a:p>
          <a:p>
            <a:r>
              <a:rPr lang="fr-FR" dirty="0">
                <a:solidFill>
                  <a:schemeClr val="accent2">
                    <a:lumMod val="50000"/>
                  </a:schemeClr>
                </a:solidFill>
                <a:cs typeface="Arial" panose="020B0604020202020204" pitchFamily="34" charset="0"/>
              </a:rPr>
              <a:t>	- …</a:t>
            </a:r>
          </a:p>
        </p:txBody>
      </p:sp>
    </p:spTree>
    <p:extLst>
      <p:ext uri="{BB962C8B-B14F-4D97-AF65-F5344CB8AC3E}">
        <p14:creationId xmlns:p14="http://schemas.microsoft.com/office/powerpoint/2010/main" val="3019204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57"/>
            <a:ext cx="9144000" cy="646331"/>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JUMEAUX NUMÉRIQUES EN SI</a:t>
            </a:r>
          </a:p>
          <a:p>
            <a:pPr algn="ctr"/>
            <a:r>
              <a:rPr lang="fr-FR" b="1" dirty="0">
                <a:solidFill>
                  <a:schemeClr val="accent2">
                    <a:lumMod val="50000"/>
                  </a:schemeClr>
                </a:solidFill>
                <a:cs typeface="Arial" panose="020B0604020202020204" pitchFamily="34" charset="0"/>
              </a:rPr>
              <a:t>EXEMPLE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11832" y="3100898"/>
            <a:ext cx="9144000" cy="400110"/>
          </a:xfrm>
          <a:prstGeom prst="rect">
            <a:avLst/>
          </a:prstGeom>
        </p:spPr>
        <p:txBody>
          <a:bodyPr wrap="square">
            <a:spAutoFit/>
          </a:bodyPr>
          <a:lstStyle/>
          <a:p>
            <a:r>
              <a:rPr lang="fr-FR" sz="2000" b="1" dirty="0">
                <a:solidFill>
                  <a:srgbClr val="0000FF"/>
                </a:solidFill>
                <a:cs typeface="Arial" panose="020B0604020202020204" pitchFamily="34" charset="0"/>
              </a:rPr>
              <a:t>Son jumeau numérique</a:t>
            </a:r>
          </a:p>
        </p:txBody>
      </p:sp>
      <p:pic>
        <p:nvPicPr>
          <p:cNvPr id="1026" name="Picture 2" descr="RÃ©sultat de recherche d'images pour &quot;distributeur automatique de savon&quot;">
            <a:extLst>
              <a:ext uri="{FF2B5EF4-FFF2-40B4-BE49-F238E27FC236}">
                <a16:creationId xmlns:a16="http://schemas.microsoft.com/office/drawing/2014/main" id="{FF733EE0-64D6-4C60-A8D4-57B72ED49F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3101" y="656620"/>
            <a:ext cx="2292424" cy="22924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7BDDF2D-0975-49FB-9B1F-DB66CB6D9230}"/>
              </a:ext>
            </a:extLst>
          </p:cNvPr>
          <p:cNvSpPr/>
          <p:nvPr/>
        </p:nvSpPr>
        <p:spPr>
          <a:xfrm>
            <a:off x="107504" y="1556792"/>
            <a:ext cx="5544616" cy="400110"/>
          </a:xfrm>
          <a:prstGeom prst="rect">
            <a:avLst/>
          </a:prstGeom>
        </p:spPr>
        <p:txBody>
          <a:bodyPr wrap="square">
            <a:spAutoFit/>
          </a:bodyPr>
          <a:lstStyle/>
          <a:p>
            <a:r>
              <a:rPr lang="fr-FR" sz="2000" b="1" dirty="0">
                <a:solidFill>
                  <a:srgbClr val="0000FF"/>
                </a:solidFill>
                <a:cs typeface="Arial" panose="020B0604020202020204" pitchFamily="34" charset="0"/>
              </a:rPr>
              <a:t>DISTRIBUTEUR AUTOMATIQUE DE SAVON LIQUIDE</a:t>
            </a:r>
          </a:p>
        </p:txBody>
      </p:sp>
      <p:pic>
        <p:nvPicPr>
          <p:cNvPr id="2" name="Image 1">
            <a:extLst>
              <a:ext uri="{FF2B5EF4-FFF2-40B4-BE49-F238E27FC236}">
                <a16:creationId xmlns:a16="http://schemas.microsoft.com/office/drawing/2014/main" id="{F05AD77F-A3AF-470B-A370-369A79281A34}"/>
              </a:ext>
            </a:extLst>
          </p:cNvPr>
          <p:cNvPicPr>
            <a:picLocks noChangeAspect="1"/>
          </p:cNvPicPr>
          <p:nvPr/>
        </p:nvPicPr>
        <p:blipFill rotWithShape="1">
          <a:blip r:embed="rId4"/>
          <a:srcRect t="11214" r="30043" b="8687"/>
          <a:stretch/>
        </p:blipFill>
        <p:spPr>
          <a:xfrm>
            <a:off x="4820542" y="3168581"/>
            <a:ext cx="4317542" cy="2780699"/>
          </a:xfrm>
          <a:prstGeom prst="rect">
            <a:avLst/>
          </a:prstGeom>
        </p:spPr>
      </p:pic>
      <p:grpSp>
        <p:nvGrpSpPr>
          <p:cNvPr id="3" name="Groupe 2">
            <a:extLst>
              <a:ext uri="{FF2B5EF4-FFF2-40B4-BE49-F238E27FC236}">
                <a16:creationId xmlns:a16="http://schemas.microsoft.com/office/drawing/2014/main" id="{EB098360-FEFD-4516-AF18-450A5129E309}"/>
              </a:ext>
            </a:extLst>
          </p:cNvPr>
          <p:cNvGrpSpPr/>
          <p:nvPr/>
        </p:nvGrpSpPr>
        <p:grpSpPr>
          <a:xfrm>
            <a:off x="107504" y="3489057"/>
            <a:ext cx="8984932" cy="2820263"/>
            <a:chOff x="107504" y="3489057"/>
            <a:chExt cx="8984932" cy="2820263"/>
          </a:xfrm>
        </p:grpSpPr>
        <p:pic>
          <p:nvPicPr>
            <p:cNvPr id="10" name="Image 9">
              <a:extLst>
                <a:ext uri="{FF2B5EF4-FFF2-40B4-BE49-F238E27FC236}">
                  <a16:creationId xmlns:a16="http://schemas.microsoft.com/office/drawing/2014/main" id="{3BA36844-35B6-4D2F-B501-0E654A1E45C3}"/>
                </a:ext>
              </a:extLst>
            </p:cNvPr>
            <p:cNvPicPr>
              <a:picLocks noChangeAspect="1"/>
            </p:cNvPicPr>
            <p:nvPr/>
          </p:nvPicPr>
          <p:blipFill rotWithShape="1">
            <a:blip r:embed="rId5"/>
            <a:srcRect l="2750" t="26200" r="368" b="19737"/>
            <a:stretch/>
          </p:blipFill>
          <p:spPr>
            <a:xfrm>
              <a:off x="107504" y="3489057"/>
              <a:ext cx="8984932" cy="2820263"/>
            </a:xfrm>
            <a:prstGeom prst="rect">
              <a:avLst/>
            </a:prstGeom>
          </p:spPr>
        </p:pic>
        <p:sp>
          <p:nvSpPr>
            <p:cNvPr id="8" name="Rectangle 7">
              <a:extLst>
                <a:ext uri="{FF2B5EF4-FFF2-40B4-BE49-F238E27FC236}">
                  <a16:creationId xmlns:a16="http://schemas.microsoft.com/office/drawing/2014/main" id="{9067D662-1930-4DFB-AB0A-932CB48E8A9A}"/>
                </a:ext>
              </a:extLst>
            </p:cNvPr>
            <p:cNvSpPr/>
            <p:nvPr/>
          </p:nvSpPr>
          <p:spPr>
            <a:xfrm>
              <a:off x="1619672" y="3496362"/>
              <a:ext cx="3528392"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Modèle fourni par D.FAGNON</a:t>
              </a:r>
              <a:endParaRPr lang="fr-FR" dirty="0">
                <a:solidFill>
                  <a:schemeClr val="accent2">
                    <a:lumMod val="50000"/>
                  </a:schemeClr>
                </a:solidFill>
                <a:cs typeface="Arial" panose="020B0604020202020204" pitchFamily="34" charset="0"/>
              </a:endParaRPr>
            </a:p>
          </p:txBody>
        </p:sp>
      </p:grpSp>
    </p:spTree>
    <p:extLst>
      <p:ext uri="{BB962C8B-B14F-4D97-AF65-F5344CB8AC3E}">
        <p14:creationId xmlns:p14="http://schemas.microsoft.com/office/powerpoint/2010/main" val="819654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9" y="683404"/>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Couplage SolidWorks – Matlab/Simulink</a:t>
            </a:r>
            <a:endParaRPr lang="fr-FR" dirty="0">
              <a:solidFill>
                <a:schemeClr val="accent2">
                  <a:lumMod val="50000"/>
                </a:schemeClr>
              </a:solidFill>
              <a:cs typeface="Arial" panose="020B0604020202020204" pitchFamily="34" charset="0"/>
            </a:endParaRPr>
          </a:p>
        </p:txBody>
      </p:sp>
      <p:pic>
        <p:nvPicPr>
          <p:cNvPr id="2" name="Image 1">
            <a:extLst>
              <a:ext uri="{FF2B5EF4-FFF2-40B4-BE49-F238E27FC236}">
                <a16:creationId xmlns:a16="http://schemas.microsoft.com/office/drawing/2014/main" id="{B5962A3A-441E-4DB4-AAD9-322948F87FF1}"/>
              </a:ext>
            </a:extLst>
          </p:cNvPr>
          <p:cNvPicPr>
            <a:picLocks noChangeAspect="1"/>
          </p:cNvPicPr>
          <p:nvPr/>
        </p:nvPicPr>
        <p:blipFill rotWithShape="1">
          <a:blip r:embed="rId3"/>
          <a:srcRect l="2263" t="33201" r="667" b="22000"/>
          <a:stretch/>
        </p:blipFill>
        <p:spPr>
          <a:xfrm>
            <a:off x="178724" y="1052736"/>
            <a:ext cx="8797326" cy="2283802"/>
          </a:xfrm>
          <a:prstGeom prst="rect">
            <a:avLst/>
          </a:prstGeom>
        </p:spPr>
      </p:pic>
      <p:pic>
        <p:nvPicPr>
          <p:cNvPr id="7" name="Image 6">
            <a:extLst>
              <a:ext uri="{FF2B5EF4-FFF2-40B4-BE49-F238E27FC236}">
                <a16:creationId xmlns:a16="http://schemas.microsoft.com/office/drawing/2014/main" id="{1D68D2F6-4332-4E66-8143-B724EFCDEC09}"/>
              </a:ext>
            </a:extLst>
          </p:cNvPr>
          <p:cNvPicPr>
            <a:picLocks noChangeAspect="1"/>
          </p:cNvPicPr>
          <p:nvPr/>
        </p:nvPicPr>
        <p:blipFill rotWithShape="1">
          <a:blip r:embed="rId4"/>
          <a:srcRect l="9838" t="20601" b="6600"/>
          <a:stretch/>
        </p:blipFill>
        <p:spPr>
          <a:xfrm>
            <a:off x="1835696" y="3668026"/>
            <a:ext cx="5910964" cy="2684621"/>
          </a:xfrm>
          <a:prstGeom prst="rect">
            <a:avLst/>
          </a:prstGeom>
        </p:spPr>
      </p:pic>
      <p:sp>
        <p:nvSpPr>
          <p:cNvPr id="10" name="ZoneTexte 9">
            <a:extLst>
              <a:ext uri="{FF2B5EF4-FFF2-40B4-BE49-F238E27FC236}">
                <a16:creationId xmlns:a16="http://schemas.microsoft.com/office/drawing/2014/main" id="{054A8139-BF72-4616-BEC5-FE21C7D2A4D4}"/>
              </a:ext>
            </a:extLst>
          </p:cNvPr>
          <p:cNvSpPr txBox="1"/>
          <p:nvPr/>
        </p:nvSpPr>
        <p:spPr>
          <a:xfrm>
            <a:off x="0" y="11857"/>
            <a:ext cx="9144000" cy="646331"/>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JUMEAUX NUMÉRIQUES EN SI</a:t>
            </a:r>
          </a:p>
          <a:p>
            <a:pPr algn="ctr"/>
            <a:r>
              <a:rPr lang="fr-FR" b="1" dirty="0">
                <a:solidFill>
                  <a:schemeClr val="accent2">
                    <a:lumMod val="50000"/>
                  </a:schemeClr>
                </a:solidFill>
                <a:cs typeface="Arial" panose="020B0604020202020204" pitchFamily="34" charset="0"/>
              </a:rPr>
              <a:t>EXEMPLE</a:t>
            </a:r>
            <a:endParaRPr lang="fr-FR" dirty="0">
              <a:solidFill>
                <a:schemeClr val="accent2">
                  <a:lumMod val="50000"/>
                </a:schemeClr>
              </a:solidFill>
              <a:cs typeface="Arial" panose="020B0604020202020204" pitchFamily="34" charset="0"/>
            </a:endParaRPr>
          </a:p>
        </p:txBody>
      </p:sp>
      <p:sp>
        <p:nvSpPr>
          <p:cNvPr id="11" name="Rectangle 10">
            <a:extLst>
              <a:ext uri="{FF2B5EF4-FFF2-40B4-BE49-F238E27FC236}">
                <a16:creationId xmlns:a16="http://schemas.microsoft.com/office/drawing/2014/main" id="{CA0135A4-F1C0-4B40-BF11-A81864FF4A79}"/>
              </a:ext>
            </a:extLst>
          </p:cNvPr>
          <p:cNvSpPr/>
          <p:nvPr/>
        </p:nvSpPr>
        <p:spPr>
          <a:xfrm>
            <a:off x="16552" y="3347700"/>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Accès à l’ensemble des caractéristiques</a:t>
            </a:r>
            <a:endParaRPr lang="fr-FR"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2455484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9" y="721248"/>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Résultats de simulation</a:t>
            </a:r>
            <a:endParaRPr lang="fr-FR" dirty="0">
              <a:solidFill>
                <a:schemeClr val="accent2">
                  <a:lumMod val="50000"/>
                </a:schemeClr>
              </a:solidFill>
              <a:cs typeface="Arial" panose="020B0604020202020204" pitchFamily="34" charset="0"/>
            </a:endParaRPr>
          </a:p>
        </p:txBody>
      </p:sp>
      <p:pic>
        <p:nvPicPr>
          <p:cNvPr id="3" name="Image 2">
            <a:extLst>
              <a:ext uri="{FF2B5EF4-FFF2-40B4-BE49-F238E27FC236}">
                <a16:creationId xmlns:a16="http://schemas.microsoft.com/office/drawing/2014/main" id="{BCE99A51-6FBC-4887-AE6D-3E988498241F}"/>
              </a:ext>
            </a:extLst>
          </p:cNvPr>
          <p:cNvPicPr>
            <a:picLocks noChangeAspect="1"/>
          </p:cNvPicPr>
          <p:nvPr/>
        </p:nvPicPr>
        <p:blipFill rotWithShape="1">
          <a:blip r:embed="rId5"/>
          <a:srcRect t="8862" b="6601"/>
          <a:stretch/>
        </p:blipFill>
        <p:spPr>
          <a:xfrm>
            <a:off x="395536" y="1174938"/>
            <a:ext cx="6491754" cy="3694222"/>
          </a:xfrm>
          <a:prstGeom prst="rect">
            <a:avLst/>
          </a:prstGeom>
        </p:spPr>
      </p:pic>
      <p:sp>
        <p:nvSpPr>
          <p:cNvPr id="8" name="ZoneTexte 7">
            <a:extLst>
              <a:ext uri="{FF2B5EF4-FFF2-40B4-BE49-F238E27FC236}">
                <a16:creationId xmlns:a16="http://schemas.microsoft.com/office/drawing/2014/main" id="{1A84C530-600C-419D-9920-75E28FE2895A}"/>
              </a:ext>
            </a:extLst>
          </p:cNvPr>
          <p:cNvSpPr txBox="1"/>
          <p:nvPr/>
        </p:nvSpPr>
        <p:spPr>
          <a:xfrm>
            <a:off x="0" y="11857"/>
            <a:ext cx="9144000" cy="646331"/>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JUMEAUX NUMÉRIQUES EN SI</a:t>
            </a:r>
          </a:p>
          <a:p>
            <a:pPr algn="ctr"/>
            <a:r>
              <a:rPr lang="fr-FR" b="1" dirty="0">
                <a:solidFill>
                  <a:schemeClr val="accent2">
                    <a:lumMod val="50000"/>
                  </a:schemeClr>
                </a:solidFill>
                <a:cs typeface="Arial" panose="020B0604020202020204" pitchFamily="34" charset="0"/>
              </a:rPr>
              <a:t>EXEMPLE</a:t>
            </a:r>
            <a:endParaRPr lang="fr-FR" dirty="0">
              <a:solidFill>
                <a:schemeClr val="accent2">
                  <a:lumMod val="50000"/>
                </a:schemeClr>
              </a:solidFill>
              <a:cs typeface="Arial" panose="020B0604020202020204" pitchFamily="34" charset="0"/>
            </a:endParaRPr>
          </a:p>
        </p:txBody>
      </p:sp>
      <p:pic>
        <p:nvPicPr>
          <p:cNvPr id="6" name="AssemblageOK">
            <a:hlinkClick r:id="" action="ppaction://media"/>
            <a:extLst>
              <a:ext uri="{FF2B5EF4-FFF2-40B4-BE49-F238E27FC236}">
                <a16:creationId xmlns:a16="http://schemas.microsoft.com/office/drawing/2014/main" id="{5550F708-2C9A-433F-89AB-477B138925A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68144" y="4293096"/>
            <a:ext cx="3137134" cy="2048396"/>
          </a:xfrm>
          <a:prstGeom prst="rect">
            <a:avLst/>
          </a:prstGeom>
        </p:spPr>
      </p:pic>
    </p:spTree>
    <p:extLst>
      <p:ext uri="{BB962C8B-B14F-4D97-AF65-F5344CB8AC3E}">
        <p14:creationId xmlns:p14="http://schemas.microsoft.com/office/powerpoint/2010/main" val="2154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0D4FF98-39D7-4D4C-A94F-5D67FCFD2E36}"/>
              </a:ext>
            </a:extLst>
          </p:cNvPr>
          <p:cNvSpPr txBox="1"/>
          <p:nvPr/>
        </p:nvSpPr>
        <p:spPr>
          <a:xfrm>
            <a:off x="-11832" y="836712"/>
            <a:ext cx="9144000" cy="3970318"/>
          </a:xfrm>
          <a:prstGeom prst="rect">
            <a:avLst/>
          </a:prstGeom>
          <a:noFill/>
        </p:spPr>
        <p:txBody>
          <a:bodyPr wrap="square" rtlCol="0">
            <a:spAutoFit/>
          </a:bodyPr>
          <a:lstStyle/>
          <a:p>
            <a:r>
              <a:rPr lang="fr-FR" b="1" dirty="0">
                <a:solidFill>
                  <a:schemeClr val="accent2">
                    <a:lumMod val="50000"/>
                  </a:schemeClr>
                </a:solidFill>
                <a:cs typeface="Arial" panose="020B0604020202020204" pitchFamily="34" charset="0"/>
              </a:rPr>
              <a:t>Activités possibles</a:t>
            </a:r>
          </a:p>
          <a:p>
            <a:r>
              <a:rPr lang="fr-FR" dirty="0">
                <a:solidFill>
                  <a:schemeClr val="accent2">
                    <a:lumMod val="50000"/>
                  </a:schemeClr>
                </a:solidFill>
                <a:cs typeface="Arial" panose="020B0604020202020204" pitchFamily="34" charset="0"/>
              </a:rPr>
              <a:t>	- analyser un modèle multiphysique en précisant les domaines physiques ; </a:t>
            </a:r>
          </a:p>
          <a:p>
            <a:r>
              <a:rPr lang="fr-FR" dirty="0">
                <a:solidFill>
                  <a:schemeClr val="accent2">
                    <a:lumMod val="50000"/>
                  </a:schemeClr>
                </a:solidFill>
                <a:cs typeface="Arial" panose="020B0604020202020204" pitchFamily="34" charset="0"/>
              </a:rPr>
              <a:t>	- préciser les grandeurs flux et efforts en différents lieux du modèle ; </a:t>
            </a:r>
          </a:p>
          <a:p>
            <a:r>
              <a:rPr lang="fr-FR" dirty="0">
                <a:solidFill>
                  <a:schemeClr val="accent2">
                    <a:lumMod val="50000"/>
                  </a:schemeClr>
                </a:solidFill>
                <a:cs typeface="Arial" panose="020B0604020202020204" pitchFamily="34" charset="0"/>
              </a:rPr>
              <a:t>	- instrumenter le modèle ; </a:t>
            </a:r>
          </a:p>
          <a:p>
            <a:r>
              <a:rPr lang="fr-FR" dirty="0">
                <a:solidFill>
                  <a:schemeClr val="accent2">
                    <a:lumMod val="50000"/>
                  </a:schemeClr>
                </a:solidFill>
                <a:cs typeface="Arial" panose="020B0604020202020204" pitchFamily="34" charset="0"/>
              </a:rPr>
              <a:t>	- visualiser le comportement à analyser ; </a:t>
            </a:r>
          </a:p>
          <a:p>
            <a:r>
              <a:rPr lang="fr-FR" dirty="0">
                <a:solidFill>
                  <a:schemeClr val="accent2">
                    <a:lumMod val="50000"/>
                  </a:schemeClr>
                </a:solidFill>
                <a:cs typeface="Arial" panose="020B0604020202020204" pitchFamily="34" charset="0"/>
              </a:rPr>
              <a:t>	- analyser des résultats de simulation ; </a:t>
            </a:r>
          </a:p>
          <a:p>
            <a:r>
              <a:rPr lang="fr-FR" dirty="0">
                <a:solidFill>
                  <a:schemeClr val="accent2">
                    <a:lumMod val="50000"/>
                  </a:schemeClr>
                </a:solidFill>
                <a:cs typeface="Arial" panose="020B0604020202020204" pitchFamily="34" charset="0"/>
              </a:rPr>
              <a:t>	- valider la pertinence ou non d’un modèle ; </a:t>
            </a:r>
          </a:p>
          <a:p>
            <a:r>
              <a:rPr lang="fr-FR" dirty="0">
                <a:solidFill>
                  <a:schemeClr val="accent2">
                    <a:lumMod val="50000"/>
                  </a:schemeClr>
                </a:solidFill>
                <a:cs typeface="Arial" panose="020B0604020202020204" pitchFamily="34" charset="0"/>
              </a:rPr>
              <a:t>	- améliorer et « raffiner » un modèle ; </a:t>
            </a:r>
          </a:p>
          <a:p>
            <a:r>
              <a:rPr lang="fr-FR" dirty="0">
                <a:solidFill>
                  <a:schemeClr val="accent2">
                    <a:lumMod val="50000"/>
                  </a:schemeClr>
                </a:solidFill>
                <a:cs typeface="Arial" panose="020B0604020202020204" pitchFamily="34" charset="0"/>
              </a:rPr>
              <a:t>	- modifier les paramètres du modèle </a:t>
            </a:r>
          </a:p>
          <a:p>
            <a:pPr marL="1657350" lvl="3" indent="-285750">
              <a:buFont typeface="Wingdings" panose="05000000000000000000" pitchFamily="2" charset="2"/>
              <a:buChar char="Ø"/>
            </a:pPr>
            <a:r>
              <a:rPr lang="fr-FR" dirty="0">
                <a:solidFill>
                  <a:schemeClr val="accent2">
                    <a:lumMod val="50000"/>
                  </a:schemeClr>
                </a:solidFill>
                <a:cs typeface="Arial" panose="020B0604020202020204" pitchFamily="34" charset="0"/>
              </a:rPr>
              <a:t>durée d’alimentation de l’actionneur ; </a:t>
            </a:r>
          </a:p>
          <a:p>
            <a:pPr marL="1657350" lvl="3" indent="-285750">
              <a:buFont typeface="Wingdings" panose="05000000000000000000" pitchFamily="2" charset="2"/>
              <a:buChar char="Ø"/>
            </a:pPr>
            <a:r>
              <a:rPr lang="fr-FR" dirty="0">
                <a:solidFill>
                  <a:schemeClr val="accent2">
                    <a:lumMod val="50000"/>
                  </a:schemeClr>
                </a:solidFill>
                <a:cs typeface="Arial" panose="020B0604020202020204" pitchFamily="34" charset="0"/>
              </a:rPr>
              <a:t>dimensions des solides ;</a:t>
            </a:r>
          </a:p>
          <a:p>
            <a:pPr marL="1657350" lvl="3" indent="-285750">
              <a:buFont typeface="Wingdings" panose="05000000000000000000" pitchFamily="2" charset="2"/>
              <a:buChar char="Ø"/>
            </a:pPr>
            <a:r>
              <a:rPr lang="fr-FR" dirty="0">
                <a:solidFill>
                  <a:schemeClr val="accent2">
                    <a:lumMod val="50000"/>
                  </a:schemeClr>
                </a:solidFill>
                <a:cs typeface="Arial" panose="020B0604020202020204" pitchFamily="34" charset="0"/>
              </a:rPr>
              <a:t>paramètres de l’actionneur ; </a:t>
            </a:r>
          </a:p>
          <a:p>
            <a:pPr marL="1657350" lvl="3" indent="-285750">
              <a:buFont typeface="Wingdings" panose="05000000000000000000" pitchFamily="2" charset="2"/>
              <a:buChar char="Ø"/>
            </a:pPr>
            <a:r>
              <a:rPr lang="fr-FR" dirty="0">
                <a:solidFill>
                  <a:schemeClr val="accent2">
                    <a:lumMod val="50000"/>
                  </a:schemeClr>
                </a:solidFill>
                <a:cs typeface="Arial" panose="020B0604020202020204" pitchFamily="34" charset="0"/>
              </a:rPr>
              <a:t>paramètres des réducteurs ;  </a:t>
            </a:r>
          </a:p>
          <a:p>
            <a:pPr marL="1657350" lvl="3" indent="-285750">
              <a:buFont typeface="Wingdings" panose="05000000000000000000" pitchFamily="2" charset="2"/>
              <a:buChar char="Ø"/>
            </a:pPr>
            <a:r>
              <a:rPr lang="fr-FR" dirty="0">
                <a:solidFill>
                  <a:schemeClr val="accent2">
                    <a:lumMod val="50000"/>
                  </a:schemeClr>
                </a:solidFill>
                <a:cs typeface="Arial" panose="020B0604020202020204" pitchFamily="34" charset="0"/>
              </a:rPr>
              <a:t>…</a:t>
            </a:r>
          </a:p>
        </p:txBody>
      </p:sp>
      <p:sp>
        <p:nvSpPr>
          <p:cNvPr id="7" name="ZoneTexte 6">
            <a:extLst>
              <a:ext uri="{FF2B5EF4-FFF2-40B4-BE49-F238E27FC236}">
                <a16:creationId xmlns:a16="http://schemas.microsoft.com/office/drawing/2014/main" id="{E9F3097D-FD99-4EB5-9581-B436639B302D}"/>
              </a:ext>
            </a:extLst>
          </p:cNvPr>
          <p:cNvSpPr txBox="1"/>
          <p:nvPr/>
        </p:nvSpPr>
        <p:spPr>
          <a:xfrm>
            <a:off x="0" y="11857"/>
            <a:ext cx="9144000" cy="646331"/>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JUMEAUX NUMÉRIQUES EN SI</a:t>
            </a:r>
          </a:p>
          <a:p>
            <a:pPr algn="ctr"/>
            <a:r>
              <a:rPr lang="fr-FR" b="1" dirty="0">
                <a:solidFill>
                  <a:schemeClr val="accent2">
                    <a:lumMod val="50000"/>
                  </a:schemeClr>
                </a:solidFill>
                <a:cs typeface="Arial" panose="020B0604020202020204" pitchFamily="34" charset="0"/>
              </a:rPr>
              <a:t>EXEMPLE</a:t>
            </a:r>
            <a:endParaRPr lang="fr-FR"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1349864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JUMEAUX NUMÉRIQUES EN SI</a:t>
            </a:r>
          </a:p>
        </p:txBody>
      </p:sp>
      <p:sp>
        <p:nvSpPr>
          <p:cNvPr id="5" name="CustomShape 1">
            <a:extLst>
              <a:ext uri="{FF2B5EF4-FFF2-40B4-BE49-F238E27FC236}">
                <a16:creationId xmlns:a16="http://schemas.microsoft.com/office/drawing/2014/main" id="{331AF8A2-EADB-4DF5-9A58-5BA18099B4BE}"/>
              </a:ext>
            </a:extLst>
          </p:cNvPr>
          <p:cNvSpPr/>
          <p:nvPr/>
        </p:nvSpPr>
        <p:spPr>
          <a:xfrm>
            <a:off x="899640" y="1052736"/>
            <a:ext cx="7387560" cy="57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3200" b="1" strike="noStrike" spc="-1">
                <a:solidFill>
                  <a:srgbClr val="632523"/>
                </a:solidFill>
                <a:latin typeface="Calibri"/>
                <a:ea typeface="DejaVu Sans"/>
              </a:rPr>
              <a:t>Formation des professeurs</a:t>
            </a:r>
            <a:endParaRPr lang="fr-FR" sz="3200" b="0" strike="noStrike" spc="-1">
              <a:latin typeface="Arial"/>
            </a:endParaRPr>
          </a:p>
        </p:txBody>
      </p:sp>
      <p:sp>
        <p:nvSpPr>
          <p:cNvPr id="7" name="CustomShape 2">
            <a:extLst>
              <a:ext uri="{FF2B5EF4-FFF2-40B4-BE49-F238E27FC236}">
                <a16:creationId xmlns:a16="http://schemas.microsoft.com/office/drawing/2014/main" id="{E214AA34-D1FD-4E56-BD17-C945159AD7E9}"/>
              </a:ext>
            </a:extLst>
          </p:cNvPr>
          <p:cNvSpPr/>
          <p:nvPr/>
        </p:nvSpPr>
        <p:spPr>
          <a:xfrm>
            <a:off x="827584" y="2002416"/>
            <a:ext cx="8099336" cy="411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16000" indent="-214920">
              <a:lnSpc>
                <a:spcPct val="100000"/>
              </a:lnSpc>
              <a:buClr>
                <a:srgbClr val="000000"/>
              </a:buClr>
              <a:buSzPct val="45000"/>
              <a:buFont typeface="Wingdings" charset="2"/>
              <a:buChar char=""/>
            </a:pPr>
            <a:r>
              <a:rPr lang="fr-FR" sz="2400" i="1" spc="-1" dirty="0">
                <a:solidFill>
                  <a:srgbClr val="000000"/>
                </a:solidFill>
                <a:latin typeface="Calibri"/>
                <a:ea typeface="DejaVu Sans"/>
              </a:rPr>
              <a:t>Poursuite de la formation sur la modélisation multiphysique ; </a:t>
            </a:r>
          </a:p>
          <a:p>
            <a:pPr marL="216000" indent="-214920">
              <a:lnSpc>
                <a:spcPct val="100000"/>
              </a:lnSpc>
              <a:buClr>
                <a:srgbClr val="000000"/>
              </a:buClr>
              <a:buSzPct val="45000"/>
              <a:buFont typeface="Wingdings" charset="2"/>
              <a:buChar char=""/>
            </a:pPr>
            <a:r>
              <a:rPr lang="fr-FR" sz="2400" b="0" i="1" strike="noStrike" spc="-1" dirty="0">
                <a:solidFill>
                  <a:srgbClr val="000000"/>
                </a:solidFill>
                <a:latin typeface="Calibri"/>
                <a:ea typeface="DejaVu Sans"/>
              </a:rPr>
              <a:t>Grandeurs flux et effort ; </a:t>
            </a:r>
          </a:p>
          <a:p>
            <a:pPr marL="216000" indent="-214920">
              <a:lnSpc>
                <a:spcPct val="100000"/>
              </a:lnSpc>
              <a:buClr>
                <a:srgbClr val="000000"/>
              </a:buClr>
              <a:buSzPct val="45000"/>
              <a:buFont typeface="Wingdings" charset="2"/>
              <a:buChar char=""/>
            </a:pPr>
            <a:r>
              <a:rPr lang="fr-FR" sz="2400" i="1" spc="-1" dirty="0">
                <a:solidFill>
                  <a:srgbClr val="000000"/>
                </a:solidFill>
                <a:latin typeface="Calibri"/>
                <a:ea typeface="DejaVu Sans"/>
              </a:rPr>
              <a:t>…</a:t>
            </a:r>
            <a:endParaRPr lang="fr-FR" sz="2400" b="0" strike="noStrike" spc="-1" dirty="0">
              <a:latin typeface="Arial"/>
            </a:endParaRPr>
          </a:p>
        </p:txBody>
      </p:sp>
    </p:spTree>
    <p:extLst>
      <p:ext uri="{BB962C8B-B14F-4D97-AF65-F5344CB8AC3E}">
        <p14:creationId xmlns:p14="http://schemas.microsoft.com/office/powerpoint/2010/main" val="1684423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JUMEAUX NUMERIQUES- PRESENTATION</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0" y="1275104"/>
            <a:ext cx="9144000" cy="1754326"/>
          </a:xfrm>
          <a:prstGeom prst="rect">
            <a:avLst/>
          </a:prstGeom>
        </p:spPr>
        <p:txBody>
          <a:bodyPr wrap="square">
            <a:spAutoFit/>
          </a:bodyPr>
          <a:lstStyle/>
          <a:p>
            <a:r>
              <a:rPr lang="fr-FR" dirty="0">
                <a:solidFill>
                  <a:schemeClr val="accent2">
                    <a:lumMod val="50000"/>
                  </a:schemeClr>
                </a:solidFill>
                <a:cs typeface="Arial" panose="020B0604020202020204" pitchFamily="34" charset="0"/>
              </a:rPr>
              <a:t>Michael </a:t>
            </a:r>
            <a:r>
              <a:rPr lang="fr-FR" dirty="0" err="1">
                <a:solidFill>
                  <a:schemeClr val="accent2">
                    <a:lumMod val="50000"/>
                  </a:schemeClr>
                </a:solidFill>
                <a:cs typeface="Arial" panose="020B0604020202020204" pitchFamily="34" charset="0"/>
              </a:rPr>
              <a:t>Grieves</a:t>
            </a:r>
            <a:r>
              <a:rPr lang="fr-FR" dirty="0">
                <a:solidFill>
                  <a:schemeClr val="accent2">
                    <a:lumMod val="50000"/>
                  </a:schemeClr>
                </a:solidFill>
                <a:cs typeface="Arial" panose="020B0604020202020204" pitchFamily="34" charset="0"/>
              </a:rPr>
              <a:t>: « </a:t>
            </a:r>
            <a:r>
              <a:rPr lang="fr-FR" dirty="0">
                <a:solidFill>
                  <a:schemeClr val="accent2">
                    <a:lumMod val="50000"/>
                  </a:schemeClr>
                </a:solidFill>
              </a:rPr>
              <a:t>Il est possible de créer une expression numérique des informations d’un système physique. </a:t>
            </a:r>
            <a:br>
              <a:rPr lang="fr-FR" dirty="0">
                <a:solidFill>
                  <a:schemeClr val="accent2">
                    <a:lumMod val="50000"/>
                  </a:schemeClr>
                </a:solidFill>
              </a:rPr>
            </a:br>
            <a:br>
              <a:rPr lang="fr-FR" dirty="0">
                <a:solidFill>
                  <a:schemeClr val="accent2">
                    <a:lumMod val="50000"/>
                  </a:schemeClr>
                </a:solidFill>
              </a:rPr>
            </a:br>
            <a:r>
              <a:rPr lang="fr-FR" dirty="0">
                <a:solidFill>
                  <a:schemeClr val="accent2">
                    <a:lumMod val="50000"/>
                  </a:schemeClr>
                </a:solidFill>
              </a:rPr>
              <a:t>Ces informations numériques constituent ainsi une sorte de « jumeau » des informations qui composent le système physique. Elles sont liées à ce système physique et le seront tout au long de son cycle de vie. »</a:t>
            </a:r>
          </a:p>
        </p:txBody>
      </p:sp>
      <p:sp>
        <p:nvSpPr>
          <p:cNvPr id="8" name="ZoneTexte 7"/>
          <p:cNvSpPr txBox="1"/>
          <p:nvPr/>
        </p:nvSpPr>
        <p:spPr>
          <a:xfrm>
            <a:off x="-11832" y="836712"/>
            <a:ext cx="9144000" cy="369332"/>
          </a:xfrm>
          <a:prstGeom prst="rect">
            <a:avLst/>
          </a:prstGeom>
          <a:noFill/>
        </p:spPr>
        <p:txBody>
          <a:bodyPr wrap="square" rtlCol="0">
            <a:spAutoFit/>
          </a:bodyPr>
          <a:lstStyle/>
          <a:p>
            <a:r>
              <a:rPr lang="fr-FR" b="1" dirty="0">
                <a:solidFill>
                  <a:schemeClr val="accent2">
                    <a:lumMod val="50000"/>
                  </a:schemeClr>
                </a:solidFill>
                <a:cs typeface="Arial" panose="020B0604020202020204" pitchFamily="34" charset="0"/>
              </a:rPr>
              <a:t>Concept</a:t>
            </a:r>
          </a:p>
        </p:txBody>
      </p:sp>
      <p:sp>
        <p:nvSpPr>
          <p:cNvPr id="11" name="Flèche droite 10"/>
          <p:cNvSpPr/>
          <p:nvPr/>
        </p:nvSpPr>
        <p:spPr>
          <a:xfrm>
            <a:off x="2555776" y="4797152"/>
            <a:ext cx="3744416" cy="216024"/>
          </a:xfrm>
          <a:prstGeom prst="rightArrow">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50000"/>
                </a:schemeClr>
              </a:solidFill>
            </a:endParaRPr>
          </a:p>
        </p:txBody>
      </p:sp>
      <p:sp>
        <p:nvSpPr>
          <p:cNvPr id="12" name="ZoneTexte 11"/>
          <p:cNvSpPr txBox="1"/>
          <p:nvPr/>
        </p:nvSpPr>
        <p:spPr>
          <a:xfrm>
            <a:off x="-29373" y="3586107"/>
            <a:ext cx="9144000" cy="369332"/>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Accéder à toutes les informations concernant un produit sans le posséder physiquement</a:t>
            </a:r>
          </a:p>
        </p:txBody>
      </p:sp>
      <p:sp>
        <p:nvSpPr>
          <p:cNvPr id="10" name="ZoneTexte 9"/>
          <p:cNvSpPr txBox="1"/>
          <p:nvPr/>
        </p:nvSpPr>
        <p:spPr>
          <a:xfrm>
            <a:off x="-11832" y="3163739"/>
            <a:ext cx="9144000" cy="369332"/>
          </a:xfrm>
          <a:prstGeom prst="rect">
            <a:avLst/>
          </a:prstGeom>
          <a:noFill/>
        </p:spPr>
        <p:txBody>
          <a:bodyPr wrap="square" rtlCol="0">
            <a:spAutoFit/>
          </a:bodyPr>
          <a:lstStyle/>
          <a:p>
            <a:r>
              <a:rPr lang="fr-FR" b="1" dirty="0">
                <a:solidFill>
                  <a:schemeClr val="accent2">
                    <a:lumMod val="50000"/>
                  </a:schemeClr>
                </a:solidFill>
                <a:cs typeface="Arial" panose="020B0604020202020204" pitchFamily="34" charset="0"/>
              </a:rPr>
              <a:t>Objectif</a:t>
            </a:r>
          </a:p>
        </p:txBody>
      </p:sp>
      <p:sp>
        <p:nvSpPr>
          <p:cNvPr id="3" name="Rectangle à coins arrondis 2"/>
          <p:cNvSpPr/>
          <p:nvPr/>
        </p:nvSpPr>
        <p:spPr>
          <a:xfrm>
            <a:off x="539552" y="4437112"/>
            <a:ext cx="2016224" cy="1512168"/>
          </a:xfrm>
          <a:prstGeom prst="roundRect">
            <a:avLst/>
          </a:prstGeom>
          <a:solidFill>
            <a:srgbClr val="009999">
              <a:alpha val="40000"/>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2">
                    <a:lumMod val="50000"/>
                  </a:schemeClr>
                </a:solidFill>
              </a:rPr>
              <a:t>ESPACE DU REEL</a:t>
            </a:r>
          </a:p>
        </p:txBody>
      </p:sp>
      <p:sp>
        <p:nvSpPr>
          <p:cNvPr id="15" name="Rectangle à coins arrondis 14"/>
          <p:cNvSpPr/>
          <p:nvPr/>
        </p:nvSpPr>
        <p:spPr>
          <a:xfrm>
            <a:off x="6300192" y="4437112"/>
            <a:ext cx="2232248" cy="1512168"/>
          </a:xfrm>
          <a:prstGeom prst="roundRect">
            <a:avLst/>
          </a:prstGeom>
          <a:solidFill>
            <a:srgbClr val="009999">
              <a:alpha val="40000"/>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accent2">
                    <a:lumMod val="50000"/>
                  </a:schemeClr>
                </a:solidFill>
              </a:rPr>
              <a:t>ESPACE DU VIRTUEL</a:t>
            </a:r>
          </a:p>
        </p:txBody>
      </p:sp>
      <p:sp>
        <p:nvSpPr>
          <p:cNvPr id="6" name="ZoneTexte 5"/>
          <p:cNvSpPr txBox="1"/>
          <p:nvPr/>
        </p:nvSpPr>
        <p:spPr>
          <a:xfrm>
            <a:off x="3334734" y="4427820"/>
            <a:ext cx="2160240" cy="369332"/>
          </a:xfrm>
          <a:prstGeom prst="rect">
            <a:avLst/>
          </a:prstGeom>
          <a:noFill/>
        </p:spPr>
        <p:txBody>
          <a:bodyPr wrap="square" rtlCol="0">
            <a:spAutoFit/>
          </a:bodyPr>
          <a:lstStyle/>
          <a:p>
            <a:r>
              <a:rPr lang="fr-FR" dirty="0">
                <a:solidFill>
                  <a:schemeClr val="accent2">
                    <a:lumMod val="50000"/>
                  </a:schemeClr>
                </a:solidFill>
              </a:rPr>
              <a:t>Flux de données</a:t>
            </a:r>
          </a:p>
        </p:txBody>
      </p:sp>
      <p:sp>
        <p:nvSpPr>
          <p:cNvPr id="17" name="ZoneTexte 16"/>
          <p:cNvSpPr txBox="1"/>
          <p:nvPr/>
        </p:nvSpPr>
        <p:spPr>
          <a:xfrm>
            <a:off x="3143240" y="5572140"/>
            <a:ext cx="2539519" cy="369332"/>
          </a:xfrm>
          <a:prstGeom prst="rect">
            <a:avLst/>
          </a:prstGeom>
          <a:noFill/>
        </p:spPr>
        <p:txBody>
          <a:bodyPr wrap="square" rtlCol="0">
            <a:spAutoFit/>
          </a:bodyPr>
          <a:lstStyle/>
          <a:p>
            <a:pPr algn="ctr"/>
            <a:r>
              <a:rPr lang="fr-FR" dirty="0">
                <a:solidFill>
                  <a:schemeClr val="accent2">
                    <a:lumMod val="50000"/>
                  </a:schemeClr>
                </a:solidFill>
              </a:rPr>
              <a:t>Indications</a:t>
            </a:r>
          </a:p>
        </p:txBody>
      </p:sp>
      <p:cxnSp>
        <p:nvCxnSpPr>
          <p:cNvPr id="9" name="Connecteur droit avec flèche 8"/>
          <p:cNvCxnSpPr/>
          <p:nvPr/>
        </p:nvCxnSpPr>
        <p:spPr>
          <a:xfrm flipH="1">
            <a:off x="2555776" y="5564186"/>
            <a:ext cx="3744416" cy="0"/>
          </a:xfrm>
          <a:prstGeom prst="straightConnector1">
            <a:avLst/>
          </a:prstGeom>
          <a:ln w="57150">
            <a:solidFill>
              <a:srgbClr val="009999"/>
            </a:solidFill>
            <a:prstDash val="sys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223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right)">
                                      <p:cBhvr>
                                        <p:cTn id="23" dur="500"/>
                                        <p:tgtEl>
                                          <p:spTgt spid="17"/>
                                        </p:tgtEl>
                                      </p:cBhvr>
                                    </p:animEffect>
                                  </p:childTnLst>
                                </p:cTn>
                              </p:par>
                              <p:par>
                                <p:cTn id="24" presetID="22" presetClass="entr" presetSubtype="2"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righ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15" grpId="0" animBg="1"/>
      <p:bldP spid="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JUMEAUX NUMERIQUES- DEFINITION</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23264" y="1195446"/>
            <a:ext cx="9144000" cy="923330"/>
          </a:xfrm>
          <a:prstGeom prst="rect">
            <a:avLst/>
          </a:prstGeom>
        </p:spPr>
        <p:txBody>
          <a:bodyPr wrap="square">
            <a:spAutoFit/>
          </a:bodyPr>
          <a:lstStyle/>
          <a:p>
            <a:r>
              <a:rPr lang="fr-FR" dirty="0">
                <a:solidFill>
                  <a:schemeClr val="accent2">
                    <a:lumMod val="50000"/>
                  </a:schemeClr>
                </a:solidFill>
                <a:cs typeface="Arial" panose="020B0604020202020204" pitchFamily="34" charset="0"/>
              </a:rPr>
              <a:t>Un jumeau numérique est une réplique numérique d’un produit physique doté de capteurs qui l’informent en permanence de l’état du réel.</a:t>
            </a:r>
          </a:p>
          <a:p>
            <a:endParaRPr lang="fr-FR" dirty="0">
              <a:solidFill>
                <a:schemeClr val="accent2">
                  <a:lumMod val="50000"/>
                </a:schemeClr>
              </a:solidFill>
              <a:cs typeface="Arial" panose="020B0604020202020204" pitchFamily="34" charset="0"/>
            </a:endParaRPr>
          </a:p>
        </p:txBody>
      </p:sp>
      <p:sp>
        <p:nvSpPr>
          <p:cNvPr id="8" name="ZoneTexte 7"/>
          <p:cNvSpPr txBox="1"/>
          <p:nvPr/>
        </p:nvSpPr>
        <p:spPr>
          <a:xfrm>
            <a:off x="-11832" y="836712"/>
            <a:ext cx="9144000" cy="369332"/>
          </a:xfrm>
          <a:prstGeom prst="rect">
            <a:avLst/>
          </a:prstGeom>
          <a:noFill/>
        </p:spPr>
        <p:txBody>
          <a:bodyPr wrap="square" rtlCol="0">
            <a:spAutoFit/>
          </a:bodyPr>
          <a:lstStyle/>
          <a:p>
            <a:r>
              <a:rPr lang="fr-FR" b="1" dirty="0">
                <a:solidFill>
                  <a:schemeClr val="accent2">
                    <a:lumMod val="50000"/>
                  </a:schemeClr>
                </a:solidFill>
                <a:cs typeface="Arial" panose="020B0604020202020204" pitchFamily="34" charset="0"/>
              </a:rPr>
              <a:t>Définition</a:t>
            </a:r>
          </a:p>
        </p:txBody>
      </p:sp>
      <p:sp>
        <p:nvSpPr>
          <p:cNvPr id="12" name="ZoneTexte 11"/>
          <p:cNvSpPr txBox="1"/>
          <p:nvPr/>
        </p:nvSpPr>
        <p:spPr>
          <a:xfrm>
            <a:off x="0" y="5176168"/>
            <a:ext cx="9144000" cy="1200329"/>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Un jumeau numérique se compose donc :</a:t>
            </a:r>
          </a:p>
          <a:p>
            <a:r>
              <a:rPr lang="fr-FR" dirty="0">
                <a:solidFill>
                  <a:schemeClr val="accent2">
                    <a:lumMod val="50000"/>
                  </a:schemeClr>
                </a:solidFill>
                <a:cs typeface="Arial" panose="020B0604020202020204" pitchFamily="34" charset="0"/>
              </a:rPr>
              <a:t>	- d’une modélisation 3D du produit physique;</a:t>
            </a:r>
          </a:p>
          <a:p>
            <a:r>
              <a:rPr lang="fr-FR" dirty="0">
                <a:solidFill>
                  <a:schemeClr val="accent2">
                    <a:lumMod val="50000"/>
                  </a:schemeClr>
                </a:solidFill>
                <a:cs typeface="Arial" panose="020B0604020202020204" pitchFamily="34" charset="0"/>
              </a:rPr>
              <a:t>	- de capteurs;</a:t>
            </a:r>
          </a:p>
          <a:p>
            <a:r>
              <a:rPr lang="fr-FR" dirty="0">
                <a:solidFill>
                  <a:schemeClr val="accent2">
                    <a:lumMod val="50000"/>
                  </a:schemeClr>
                </a:solidFill>
                <a:cs typeface="Arial" panose="020B0604020202020204" pitchFamily="34" charset="0"/>
              </a:rPr>
              <a:t>	- de systèmes d’analyse.</a:t>
            </a:r>
          </a:p>
        </p:txBody>
      </p:sp>
      <p:sp>
        <p:nvSpPr>
          <p:cNvPr id="2" name="Rectangle à coins arrondis 1"/>
          <p:cNvSpPr/>
          <p:nvPr/>
        </p:nvSpPr>
        <p:spPr>
          <a:xfrm>
            <a:off x="202673" y="1874215"/>
            <a:ext cx="2736305" cy="3266535"/>
          </a:xfrm>
          <a:prstGeom prst="roundRect">
            <a:avLst/>
          </a:prstGeom>
          <a:solidFill>
            <a:srgbClr val="009999"/>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1995-2002</a:t>
            </a:r>
          </a:p>
          <a:p>
            <a:pPr algn="ctr"/>
            <a:r>
              <a:rPr lang="fr-FR" dirty="0">
                <a:solidFill>
                  <a:schemeClr val="bg1"/>
                </a:solidFill>
              </a:rPr>
              <a:t>« Information </a:t>
            </a:r>
            <a:r>
              <a:rPr lang="fr-FR" dirty="0" err="1">
                <a:solidFill>
                  <a:schemeClr val="bg1"/>
                </a:solidFill>
              </a:rPr>
              <a:t>Mirroring</a:t>
            </a:r>
            <a:r>
              <a:rPr lang="fr-FR" dirty="0">
                <a:solidFill>
                  <a:schemeClr val="bg1"/>
                </a:solidFill>
              </a:rPr>
              <a:t> Model »</a:t>
            </a:r>
          </a:p>
          <a:p>
            <a:pPr algn="ctr"/>
            <a:endParaRPr lang="fr-FR" dirty="0">
              <a:solidFill>
                <a:schemeClr val="bg1"/>
              </a:solidFill>
            </a:endParaRPr>
          </a:p>
          <a:p>
            <a:pPr algn="ctr"/>
            <a:endParaRPr lang="fr-FR" dirty="0">
              <a:solidFill>
                <a:schemeClr val="bg1"/>
              </a:solidFill>
            </a:endParaRPr>
          </a:p>
          <a:p>
            <a:r>
              <a:rPr lang="fr-FR" dirty="0">
                <a:solidFill>
                  <a:schemeClr val="bg1"/>
                </a:solidFill>
              </a:rPr>
              <a:t>Représentations numériques d’objet physique en 3D</a:t>
            </a:r>
          </a:p>
          <a:p>
            <a:endParaRPr lang="fr-FR" dirty="0">
              <a:solidFill>
                <a:schemeClr val="bg1"/>
              </a:solidFill>
            </a:endParaRPr>
          </a:p>
          <a:p>
            <a:endParaRPr lang="fr-FR" dirty="0">
              <a:solidFill>
                <a:schemeClr val="bg1"/>
              </a:solidFill>
            </a:endParaRPr>
          </a:p>
        </p:txBody>
      </p:sp>
      <p:sp>
        <p:nvSpPr>
          <p:cNvPr id="13" name="Rectangle à coins arrondis 12"/>
          <p:cNvSpPr/>
          <p:nvPr/>
        </p:nvSpPr>
        <p:spPr>
          <a:xfrm>
            <a:off x="3141650" y="1892451"/>
            <a:ext cx="2736305" cy="3266535"/>
          </a:xfrm>
          <a:prstGeom prst="roundRect">
            <a:avLst/>
          </a:prstGeom>
          <a:solidFill>
            <a:srgbClr val="009999"/>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2003-2014</a:t>
            </a:r>
          </a:p>
          <a:p>
            <a:pPr algn="ctr"/>
            <a:r>
              <a:rPr lang="fr-FR" dirty="0">
                <a:solidFill>
                  <a:schemeClr val="bg1"/>
                </a:solidFill>
              </a:rPr>
              <a:t>Naissance du concept de jumeaux numériques</a:t>
            </a:r>
          </a:p>
          <a:p>
            <a:pPr algn="ctr"/>
            <a:endParaRPr lang="fr-FR" dirty="0">
              <a:solidFill>
                <a:schemeClr val="bg1"/>
              </a:solidFill>
            </a:endParaRPr>
          </a:p>
          <a:p>
            <a:pPr algn="ctr"/>
            <a:endParaRPr lang="fr-FR" dirty="0">
              <a:solidFill>
                <a:schemeClr val="bg1"/>
              </a:solidFill>
            </a:endParaRPr>
          </a:p>
          <a:p>
            <a:r>
              <a:rPr lang="fr-FR" dirty="0">
                <a:solidFill>
                  <a:schemeClr val="bg1"/>
                </a:solidFill>
              </a:rPr>
              <a:t>Simulation d’après résultats de mesures capteurs</a:t>
            </a:r>
          </a:p>
          <a:p>
            <a:endParaRPr lang="fr-FR" dirty="0">
              <a:solidFill>
                <a:schemeClr val="bg1"/>
              </a:solidFill>
            </a:endParaRPr>
          </a:p>
          <a:p>
            <a:endParaRPr lang="fr-FR" dirty="0">
              <a:solidFill>
                <a:schemeClr val="bg1"/>
              </a:solidFill>
            </a:endParaRPr>
          </a:p>
          <a:p>
            <a:endParaRPr lang="fr-FR" dirty="0">
              <a:solidFill>
                <a:schemeClr val="bg1"/>
              </a:solidFill>
            </a:endParaRPr>
          </a:p>
        </p:txBody>
      </p:sp>
      <p:sp>
        <p:nvSpPr>
          <p:cNvPr id="14" name="Rectangle à coins arrondis 13"/>
          <p:cNvSpPr/>
          <p:nvPr/>
        </p:nvSpPr>
        <p:spPr>
          <a:xfrm>
            <a:off x="6085546" y="1892451"/>
            <a:ext cx="2736305" cy="3266535"/>
          </a:xfrm>
          <a:prstGeom prst="roundRect">
            <a:avLst/>
          </a:prstGeom>
          <a:solidFill>
            <a:srgbClr val="009999"/>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2015…</a:t>
            </a:r>
          </a:p>
          <a:p>
            <a:pPr algn="ctr"/>
            <a:r>
              <a:rPr lang="fr-FR" dirty="0">
                <a:solidFill>
                  <a:schemeClr val="bg1"/>
                </a:solidFill>
              </a:rPr>
              <a:t>Jumeaux numériques et </a:t>
            </a:r>
            <a:r>
              <a:rPr lang="fr-FR" dirty="0" err="1">
                <a:solidFill>
                  <a:schemeClr val="bg1"/>
                </a:solidFill>
              </a:rPr>
              <a:t>IoT</a:t>
            </a:r>
            <a:endParaRPr lang="fr-FR" dirty="0">
              <a:solidFill>
                <a:schemeClr val="bg1"/>
              </a:solidFill>
            </a:endParaRPr>
          </a:p>
          <a:p>
            <a:pPr algn="ctr"/>
            <a:endParaRPr lang="fr-FR" dirty="0">
              <a:solidFill>
                <a:schemeClr val="bg1"/>
              </a:solidFill>
            </a:endParaRPr>
          </a:p>
          <a:p>
            <a:pPr algn="ctr"/>
            <a:endParaRPr lang="fr-FR" dirty="0">
              <a:solidFill>
                <a:schemeClr val="bg1"/>
              </a:solidFill>
            </a:endParaRPr>
          </a:p>
          <a:p>
            <a:pPr algn="ctr"/>
            <a:endParaRPr lang="fr-FR" dirty="0">
              <a:solidFill>
                <a:schemeClr val="bg1"/>
              </a:solidFill>
            </a:endParaRPr>
          </a:p>
          <a:p>
            <a:pPr algn="ctr"/>
            <a:r>
              <a:rPr lang="fr-FR" dirty="0">
                <a:solidFill>
                  <a:schemeClr val="bg1"/>
                </a:solidFill>
              </a:rPr>
              <a:t>Objet physique connecté au virtuel en permanence</a:t>
            </a:r>
          </a:p>
          <a:p>
            <a:endParaRPr lang="fr-FR" dirty="0">
              <a:solidFill>
                <a:schemeClr val="bg1"/>
              </a:solidFill>
            </a:endParaRPr>
          </a:p>
        </p:txBody>
      </p:sp>
    </p:spTree>
    <p:extLst>
      <p:ext uri="{BB962C8B-B14F-4D97-AF65-F5344CB8AC3E}">
        <p14:creationId xmlns:p14="http://schemas.microsoft.com/office/powerpoint/2010/main" val="197044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JUMEAUX NUMERIQUES- APPORTS</a:t>
            </a:r>
            <a:endParaRPr lang="fr-FR" dirty="0">
              <a:solidFill>
                <a:schemeClr val="accent2">
                  <a:lumMod val="50000"/>
                </a:schemeClr>
              </a:solidFill>
              <a:cs typeface="Arial" panose="020B0604020202020204" pitchFamily="34" charset="0"/>
            </a:endParaRPr>
          </a:p>
        </p:txBody>
      </p:sp>
      <p:sp>
        <p:nvSpPr>
          <p:cNvPr id="7" name="Rectangle 6"/>
          <p:cNvSpPr/>
          <p:nvPr/>
        </p:nvSpPr>
        <p:spPr>
          <a:xfrm>
            <a:off x="-27045" y="3416991"/>
            <a:ext cx="9167664"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Optimisation de fonctionnement</a:t>
            </a:r>
          </a:p>
          <a:p>
            <a:r>
              <a:rPr lang="fr-FR" sz="1600" dirty="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 réglages sur le virtuel sans immobilisation du réel, </a:t>
            </a:r>
          </a:p>
          <a:p>
            <a:r>
              <a:rPr lang="fr-FR" dirty="0">
                <a:solidFill>
                  <a:schemeClr val="accent2">
                    <a:lumMod val="50000"/>
                  </a:schemeClr>
                </a:solidFill>
                <a:cs typeface="Arial" panose="020B0604020202020204" pitchFamily="34" charset="0"/>
              </a:rPr>
              <a:t>	- « machine </a:t>
            </a:r>
            <a:r>
              <a:rPr lang="fr-FR" dirty="0" err="1">
                <a:solidFill>
                  <a:schemeClr val="accent2">
                    <a:lumMod val="50000"/>
                  </a:schemeClr>
                </a:solidFill>
                <a:cs typeface="Arial" panose="020B0604020202020204" pitchFamily="34" charset="0"/>
              </a:rPr>
              <a:t>learning</a:t>
            </a:r>
            <a:r>
              <a:rPr lang="fr-FR" dirty="0">
                <a:solidFill>
                  <a:schemeClr val="accent2">
                    <a:lumMod val="50000"/>
                  </a:schemeClr>
                </a:solidFill>
                <a:cs typeface="Arial" panose="020B0604020202020204" pitchFamily="34" charset="0"/>
              </a:rPr>
              <a:t> ».</a:t>
            </a:r>
          </a:p>
        </p:txBody>
      </p:sp>
      <p:sp>
        <p:nvSpPr>
          <p:cNvPr id="9" name="ZoneTexte 8"/>
          <p:cNvSpPr txBox="1"/>
          <p:nvPr/>
        </p:nvSpPr>
        <p:spPr>
          <a:xfrm>
            <a:off x="-27045" y="4797152"/>
            <a:ext cx="9144000" cy="646331"/>
          </a:xfrm>
          <a:prstGeom prst="rect">
            <a:avLst/>
          </a:prstGeom>
          <a:noFill/>
        </p:spPr>
        <p:txBody>
          <a:bodyPr wrap="square" rtlCol="0">
            <a:spAutoFit/>
          </a:bodyPr>
          <a:lstStyle/>
          <a:p>
            <a:r>
              <a:rPr lang="fr-FR" b="1" dirty="0">
                <a:solidFill>
                  <a:schemeClr val="accent2">
                    <a:lumMod val="50000"/>
                  </a:schemeClr>
                </a:solidFill>
                <a:cs typeface="Arial" panose="020B0604020202020204" pitchFamily="34" charset="0"/>
              </a:rPr>
              <a:t>Formation des opérateurs</a:t>
            </a:r>
          </a:p>
          <a:p>
            <a:r>
              <a:rPr lang="fr-FR" dirty="0">
                <a:solidFill>
                  <a:schemeClr val="accent2">
                    <a:lumMod val="50000"/>
                  </a:schemeClr>
                </a:solidFill>
                <a:cs typeface="Arial" panose="020B0604020202020204" pitchFamily="34" charset="0"/>
              </a:rPr>
              <a:t>	- apprentissage sur le virtuel </a:t>
            </a:r>
          </a:p>
        </p:txBody>
      </p:sp>
      <p:sp>
        <p:nvSpPr>
          <p:cNvPr id="14" name="ZoneTexte 13"/>
          <p:cNvSpPr txBox="1"/>
          <p:nvPr/>
        </p:nvSpPr>
        <p:spPr>
          <a:xfrm>
            <a:off x="3203848" y="5595918"/>
            <a:ext cx="2654036" cy="461665"/>
          </a:xfrm>
          <a:prstGeom prst="rect">
            <a:avLst/>
          </a:prstGeom>
          <a:noFill/>
        </p:spPr>
        <p:txBody>
          <a:bodyPr wrap="square" rtlCol="0">
            <a:spAutoFit/>
          </a:bodyPr>
          <a:lstStyle/>
          <a:p>
            <a:r>
              <a:rPr lang="fr-FR" sz="2400" b="1" dirty="0">
                <a:solidFill>
                  <a:schemeClr val="accent2">
                    <a:lumMod val="50000"/>
                  </a:schemeClr>
                </a:solidFill>
                <a:cs typeface="Arial" panose="020B0604020202020204" pitchFamily="34" charset="0"/>
              </a:rPr>
              <a:t>Baisse des coûts</a:t>
            </a:r>
          </a:p>
        </p:txBody>
      </p:sp>
      <p:sp>
        <p:nvSpPr>
          <p:cNvPr id="15" name="ZoneTexte 14"/>
          <p:cNvSpPr txBox="1"/>
          <p:nvPr/>
        </p:nvSpPr>
        <p:spPr>
          <a:xfrm>
            <a:off x="0" y="739334"/>
            <a:ext cx="9144000" cy="1200329"/>
          </a:xfrm>
          <a:prstGeom prst="rect">
            <a:avLst/>
          </a:prstGeom>
          <a:noFill/>
        </p:spPr>
        <p:txBody>
          <a:bodyPr wrap="square" rtlCol="0">
            <a:spAutoFit/>
          </a:bodyPr>
          <a:lstStyle/>
          <a:p>
            <a:r>
              <a:rPr lang="fr-FR" b="1" dirty="0">
                <a:solidFill>
                  <a:schemeClr val="accent2">
                    <a:lumMod val="50000"/>
                  </a:schemeClr>
                </a:solidFill>
                <a:cs typeface="Arial" panose="020B0604020202020204" pitchFamily="34" charset="0"/>
              </a:rPr>
              <a:t>Conception </a:t>
            </a:r>
          </a:p>
          <a:p>
            <a:r>
              <a:rPr lang="fr-FR" dirty="0">
                <a:solidFill>
                  <a:schemeClr val="accent2">
                    <a:lumMod val="50000"/>
                  </a:schemeClr>
                </a:solidFill>
                <a:cs typeface="Arial" panose="020B0604020202020204" pitchFamily="34" charset="0"/>
              </a:rPr>
              <a:t>	- conception optimisée par des essais numériques qui peuvent être nombreux,</a:t>
            </a:r>
          </a:p>
          <a:p>
            <a:r>
              <a:rPr lang="fr-FR" dirty="0">
                <a:solidFill>
                  <a:schemeClr val="accent2">
                    <a:lumMod val="50000"/>
                  </a:schemeClr>
                </a:solidFill>
                <a:cs typeface="Arial" panose="020B0604020202020204" pitchFamily="34" charset="0"/>
              </a:rPr>
              <a:t>	- validation de solution avant production.</a:t>
            </a:r>
          </a:p>
          <a:p>
            <a:endParaRPr lang="fr-FR" dirty="0">
              <a:solidFill>
                <a:schemeClr val="accent2">
                  <a:lumMod val="50000"/>
                </a:schemeClr>
              </a:solidFill>
              <a:cs typeface="Arial" panose="020B0604020202020204" pitchFamily="34" charset="0"/>
            </a:endParaRPr>
          </a:p>
        </p:txBody>
      </p:sp>
      <p:sp>
        <p:nvSpPr>
          <p:cNvPr id="16" name="Flèche droite 15"/>
          <p:cNvSpPr/>
          <p:nvPr/>
        </p:nvSpPr>
        <p:spPr>
          <a:xfrm>
            <a:off x="2411760" y="5718738"/>
            <a:ext cx="648072" cy="216024"/>
          </a:xfrm>
          <a:prstGeom prst="rightArrow">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50000"/>
                </a:schemeClr>
              </a:solidFill>
            </a:endParaRPr>
          </a:p>
        </p:txBody>
      </p:sp>
      <p:sp>
        <p:nvSpPr>
          <p:cNvPr id="2" name="Rectangle 1"/>
          <p:cNvSpPr/>
          <p:nvPr/>
        </p:nvSpPr>
        <p:spPr>
          <a:xfrm>
            <a:off x="1036" y="1939663"/>
            <a:ext cx="9128787" cy="1477328"/>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Maintenance prédictive</a:t>
            </a:r>
          </a:p>
          <a:p>
            <a:r>
              <a:rPr lang="fr-FR" dirty="0">
                <a:solidFill>
                  <a:schemeClr val="accent2">
                    <a:lumMod val="50000"/>
                  </a:schemeClr>
                </a:solidFill>
                <a:cs typeface="Arial" panose="020B0604020202020204" pitchFamily="34" charset="0"/>
              </a:rPr>
              <a:t>	- connaissance des pannes en amont du réel,</a:t>
            </a:r>
          </a:p>
          <a:p>
            <a:r>
              <a:rPr lang="fr-FR" dirty="0">
                <a:solidFill>
                  <a:schemeClr val="accent2">
                    <a:lumMod val="50000"/>
                  </a:schemeClr>
                </a:solidFill>
                <a:cs typeface="Arial" panose="020B0604020202020204" pitchFamily="34" charset="0"/>
              </a:rPr>
              <a:t>	- préparation des interventions avant la panne,</a:t>
            </a:r>
          </a:p>
          <a:p>
            <a:r>
              <a:rPr lang="fr-FR" dirty="0">
                <a:solidFill>
                  <a:schemeClr val="accent2">
                    <a:lumMod val="50000"/>
                  </a:schemeClr>
                </a:solidFill>
                <a:cs typeface="Arial" panose="020B0604020202020204" pitchFamily="34" charset="0"/>
              </a:rPr>
              <a:t>	- baisse du temps d’immobilisation.</a:t>
            </a:r>
          </a:p>
          <a:p>
            <a:r>
              <a:rPr lang="fr-FR" dirty="0">
                <a:solidFill>
                  <a:schemeClr val="accent2">
                    <a:lumMod val="50000"/>
                  </a:schemeClr>
                </a:solidFill>
                <a:cs typeface="Arial" panose="020B0604020202020204" pitchFamily="34" charset="0"/>
              </a:rPr>
              <a:t> </a:t>
            </a:r>
          </a:p>
        </p:txBody>
      </p:sp>
    </p:spTree>
    <p:extLst>
      <p:ext uri="{BB962C8B-B14F-4D97-AF65-F5344CB8AC3E}">
        <p14:creationId xmlns:p14="http://schemas.microsoft.com/office/powerpoint/2010/main" val="333314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JUMEAUX NUMERIQUES- INDUSTRIE</a:t>
            </a:r>
            <a:endParaRPr lang="fr-FR" dirty="0">
              <a:solidFill>
                <a:schemeClr val="accent2">
                  <a:lumMod val="50000"/>
                </a:schemeClr>
              </a:solidFill>
              <a:cs typeface="Arial" panose="020B0604020202020204" pitchFamily="34" charset="0"/>
            </a:endParaRPr>
          </a:p>
        </p:txBody>
      </p:sp>
      <p:sp>
        <p:nvSpPr>
          <p:cNvPr id="7" name="Rectangle 6"/>
          <p:cNvSpPr/>
          <p:nvPr/>
        </p:nvSpPr>
        <p:spPr>
          <a:xfrm>
            <a:off x="-35496" y="3537249"/>
            <a:ext cx="9167664"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Les spécialistes</a:t>
            </a:r>
          </a:p>
        </p:txBody>
      </p:sp>
      <p:sp>
        <p:nvSpPr>
          <p:cNvPr id="8" name="ZoneTexte 7"/>
          <p:cNvSpPr txBox="1"/>
          <p:nvPr/>
        </p:nvSpPr>
        <p:spPr>
          <a:xfrm>
            <a:off x="-11832" y="1124744"/>
            <a:ext cx="9144000" cy="646331"/>
          </a:xfrm>
          <a:prstGeom prst="rect">
            <a:avLst/>
          </a:prstGeom>
          <a:noFill/>
        </p:spPr>
        <p:txBody>
          <a:bodyPr wrap="square" rtlCol="0">
            <a:spAutoFit/>
          </a:bodyPr>
          <a:lstStyle/>
          <a:p>
            <a:r>
              <a:rPr lang="fr-FR" b="1" dirty="0">
                <a:solidFill>
                  <a:schemeClr val="accent2">
                    <a:lumMod val="50000"/>
                  </a:schemeClr>
                </a:solidFill>
                <a:cs typeface="Arial" panose="020B0604020202020204" pitchFamily="34" charset="0"/>
              </a:rPr>
              <a:t>Usage</a:t>
            </a:r>
          </a:p>
          <a:p>
            <a:endParaRPr lang="fr-FR" b="1" dirty="0">
              <a:solidFill>
                <a:schemeClr val="accent2">
                  <a:lumMod val="50000"/>
                </a:schemeClr>
              </a:solidFill>
              <a:cs typeface="Arial" panose="020B0604020202020204" pitchFamily="34" charset="0"/>
            </a:endParaRPr>
          </a:p>
        </p:txBody>
      </p:sp>
      <p:sp>
        <p:nvSpPr>
          <p:cNvPr id="2" name="Rectangle à coins arrondis 1"/>
          <p:cNvSpPr/>
          <p:nvPr/>
        </p:nvSpPr>
        <p:spPr>
          <a:xfrm>
            <a:off x="1619672" y="1504446"/>
            <a:ext cx="1656184" cy="864096"/>
          </a:xfrm>
          <a:prstGeom prst="roundRect">
            <a:avLst/>
          </a:prstGeom>
          <a:solidFill>
            <a:srgbClr val="009999">
              <a:alpha val="40000"/>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a:t>2018</a:t>
            </a:r>
          </a:p>
        </p:txBody>
      </p:sp>
      <p:sp>
        <p:nvSpPr>
          <p:cNvPr id="9" name="Rectangle à coins arrondis 8"/>
          <p:cNvSpPr/>
          <p:nvPr/>
        </p:nvSpPr>
        <p:spPr>
          <a:xfrm>
            <a:off x="4716016" y="1513060"/>
            <a:ext cx="1656184" cy="864096"/>
          </a:xfrm>
          <a:prstGeom prst="roundRect">
            <a:avLst/>
          </a:prstGeom>
          <a:solidFill>
            <a:srgbClr val="009999">
              <a:alpha val="40000"/>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a:solidFill>
                  <a:schemeClr val="accent2">
                    <a:lumMod val="50000"/>
                  </a:schemeClr>
                </a:solidFill>
              </a:rPr>
              <a:t>2026</a:t>
            </a:r>
          </a:p>
        </p:txBody>
      </p:sp>
      <p:sp>
        <p:nvSpPr>
          <p:cNvPr id="10" name="Rectangle à coins arrondis 9"/>
          <p:cNvSpPr/>
          <p:nvPr/>
        </p:nvSpPr>
        <p:spPr>
          <a:xfrm>
            <a:off x="1619672" y="2377156"/>
            <a:ext cx="1656184" cy="864096"/>
          </a:xfrm>
          <a:prstGeom prst="roundRect">
            <a:avLst/>
          </a:prstGeom>
          <a:solidFill>
            <a:srgbClr val="009999">
              <a:alpha val="40000"/>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a:t>5%</a:t>
            </a:r>
          </a:p>
        </p:txBody>
      </p:sp>
      <p:sp>
        <p:nvSpPr>
          <p:cNvPr id="11" name="Rectangle à coins arrondis 10"/>
          <p:cNvSpPr/>
          <p:nvPr/>
        </p:nvSpPr>
        <p:spPr>
          <a:xfrm>
            <a:off x="4745779" y="2377156"/>
            <a:ext cx="1656184" cy="864096"/>
          </a:xfrm>
          <a:prstGeom prst="roundRect">
            <a:avLst/>
          </a:prstGeom>
          <a:solidFill>
            <a:srgbClr val="009999">
              <a:alpha val="40000"/>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a:solidFill>
                  <a:schemeClr val="accent2">
                    <a:lumMod val="50000"/>
                  </a:schemeClr>
                </a:solidFill>
              </a:rPr>
              <a:t>54%</a:t>
            </a:r>
          </a:p>
        </p:txBody>
      </p:sp>
      <p:sp>
        <p:nvSpPr>
          <p:cNvPr id="3" name="Flèche droite 2"/>
          <p:cNvSpPr/>
          <p:nvPr/>
        </p:nvSpPr>
        <p:spPr>
          <a:xfrm>
            <a:off x="3332983" y="2234357"/>
            <a:ext cx="1368152" cy="268370"/>
          </a:xfrm>
          <a:prstGeom prst="rightArrow">
            <a:avLst/>
          </a:prstGeom>
          <a:noFill/>
          <a:ln w="28575">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3" cstate="print"/>
          <a:stretch>
            <a:fillRect/>
          </a:stretch>
        </p:blipFill>
        <p:spPr>
          <a:xfrm>
            <a:off x="220480" y="4550664"/>
            <a:ext cx="2438338" cy="1830664"/>
          </a:xfrm>
          <a:prstGeom prst="rect">
            <a:avLst/>
          </a:prstGeom>
        </p:spPr>
      </p:pic>
      <p:sp>
        <p:nvSpPr>
          <p:cNvPr id="12" name="Rectangle 11"/>
          <p:cNvSpPr/>
          <p:nvPr/>
        </p:nvSpPr>
        <p:spPr>
          <a:xfrm>
            <a:off x="431154" y="3904983"/>
            <a:ext cx="1849841" cy="646331"/>
          </a:xfrm>
          <a:prstGeom prst="rect">
            <a:avLst/>
          </a:prstGeom>
        </p:spPr>
        <p:txBody>
          <a:bodyPr wrap="square">
            <a:spAutoFit/>
          </a:bodyPr>
          <a:lstStyle/>
          <a:p>
            <a:pPr algn="ctr"/>
            <a:r>
              <a:rPr lang="fr-FR" dirty="0">
                <a:solidFill>
                  <a:schemeClr val="accent2">
                    <a:lumMod val="50000"/>
                  </a:schemeClr>
                </a:solidFill>
                <a:cs typeface="Arial" panose="020B0604020202020204" pitchFamily="34" charset="0"/>
              </a:rPr>
              <a:t>General Electric </a:t>
            </a:r>
            <a:r>
              <a:rPr lang="fr-FR" dirty="0" err="1">
                <a:solidFill>
                  <a:schemeClr val="accent2">
                    <a:lumMod val="50000"/>
                  </a:schemeClr>
                </a:solidFill>
                <a:cs typeface="Arial" panose="020B0604020202020204" pitchFamily="34" charset="0"/>
              </a:rPr>
              <a:t>Predix</a:t>
            </a:r>
            <a:endParaRPr lang="fr-FR" dirty="0">
              <a:solidFill>
                <a:schemeClr val="accent2">
                  <a:lumMod val="50000"/>
                </a:schemeClr>
              </a:solidFill>
              <a:cs typeface="Arial" panose="020B0604020202020204" pitchFamily="34" charset="0"/>
            </a:endParaRPr>
          </a:p>
        </p:txBody>
      </p:sp>
      <p:pic>
        <p:nvPicPr>
          <p:cNvPr id="13" name="Image 12"/>
          <p:cNvPicPr>
            <a:picLocks noChangeAspect="1"/>
          </p:cNvPicPr>
          <p:nvPr/>
        </p:nvPicPr>
        <p:blipFill>
          <a:blip r:embed="rId4"/>
          <a:stretch>
            <a:fillRect/>
          </a:stretch>
        </p:blipFill>
        <p:spPr>
          <a:xfrm>
            <a:off x="3577260" y="4576634"/>
            <a:ext cx="1498796" cy="1732685"/>
          </a:xfrm>
          <a:prstGeom prst="rect">
            <a:avLst/>
          </a:prstGeom>
        </p:spPr>
      </p:pic>
      <p:sp>
        <p:nvSpPr>
          <p:cNvPr id="14" name="Rectangle 13"/>
          <p:cNvSpPr/>
          <p:nvPr/>
        </p:nvSpPr>
        <p:spPr>
          <a:xfrm>
            <a:off x="3273314" y="3904333"/>
            <a:ext cx="2550043" cy="646331"/>
          </a:xfrm>
          <a:prstGeom prst="rect">
            <a:avLst/>
          </a:prstGeom>
        </p:spPr>
        <p:txBody>
          <a:bodyPr wrap="square">
            <a:spAutoFit/>
          </a:bodyPr>
          <a:lstStyle/>
          <a:p>
            <a:pPr algn="ctr"/>
            <a:r>
              <a:rPr lang="fr-FR" dirty="0">
                <a:solidFill>
                  <a:schemeClr val="accent2">
                    <a:lumMod val="50000"/>
                  </a:schemeClr>
                </a:solidFill>
                <a:cs typeface="Arial" panose="020B0604020202020204" pitchFamily="34" charset="0"/>
              </a:rPr>
              <a:t>Dassault </a:t>
            </a:r>
            <a:r>
              <a:rPr lang="fr-FR" dirty="0" err="1">
                <a:solidFill>
                  <a:schemeClr val="accent2">
                    <a:lumMod val="50000"/>
                  </a:schemeClr>
                </a:solidFill>
                <a:cs typeface="Arial" panose="020B0604020202020204" pitchFamily="34" charset="0"/>
              </a:rPr>
              <a:t>Systemes</a:t>
            </a:r>
            <a:endParaRPr lang="fr-FR" dirty="0">
              <a:solidFill>
                <a:schemeClr val="accent2">
                  <a:lumMod val="50000"/>
                </a:schemeClr>
              </a:solidFill>
              <a:cs typeface="Arial" panose="020B0604020202020204" pitchFamily="34" charset="0"/>
            </a:endParaRPr>
          </a:p>
          <a:p>
            <a:pPr algn="ctr"/>
            <a:r>
              <a:rPr lang="fr-FR" dirty="0">
                <a:solidFill>
                  <a:schemeClr val="accent2">
                    <a:lumMod val="50000"/>
                  </a:schemeClr>
                </a:solidFill>
                <a:cs typeface="Arial" panose="020B0604020202020204" pitchFamily="34" charset="0"/>
              </a:rPr>
              <a:t>plateforme 3Dexpérience</a:t>
            </a:r>
          </a:p>
        </p:txBody>
      </p:sp>
      <p:pic>
        <p:nvPicPr>
          <p:cNvPr id="15" name="Image 14"/>
          <p:cNvPicPr>
            <a:picLocks noChangeAspect="1"/>
          </p:cNvPicPr>
          <p:nvPr/>
        </p:nvPicPr>
        <p:blipFill>
          <a:blip r:embed="rId5"/>
          <a:stretch>
            <a:fillRect/>
          </a:stretch>
        </p:blipFill>
        <p:spPr>
          <a:xfrm>
            <a:off x="5994499" y="4574401"/>
            <a:ext cx="3086328" cy="1734918"/>
          </a:xfrm>
          <a:prstGeom prst="rect">
            <a:avLst/>
          </a:prstGeom>
        </p:spPr>
      </p:pic>
      <p:sp>
        <p:nvSpPr>
          <p:cNvPr id="16" name="Rectangle 15"/>
          <p:cNvSpPr/>
          <p:nvPr/>
        </p:nvSpPr>
        <p:spPr>
          <a:xfrm>
            <a:off x="6788064" y="3877328"/>
            <a:ext cx="1476686" cy="646331"/>
          </a:xfrm>
          <a:prstGeom prst="rect">
            <a:avLst/>
          </a:prstGeom>
        </p:spPr>
        <p:txBody>
          <a:bodyPr wrap="none">
            <a:spAutoFit/>
          </a:bodyPr>
          <a:lstStyle/>
          <a:p>
            <a:pPr algn="ctr"/>
            <a:r>
              <a:rPr lang="fr-FR" dirty="0">
                <a:solidFill>
                  <a:schemeClr val="accent2">
                    <a:lumMod val="50000"/>
                  </a:schemeClr>
                </a:solidFill>
                <a:cs typeface="Arial" panose="020B0604020202020204" pitchFamily="34" charset="0"/>
              </a:rPr>
              <a:t>Siemens</a:t>
            </a:r>
          </a:p>
          <a:p>
            <a:pPr algn="ctr"/>
            <a:r>
              <a:rPr lang="fr-FR" dirty="0">
                <a:solidFill>
                  <a:schemeClr val="accent2">
                    <a:lumMod val="50000"/>
                  </a:schemeClr>
                </a:solidFill>
                <a:cs typeface="Arial" panose="020B0604020202020204" pitchFamily="34" charset="0"/>
              </a:rPr>
              <a:t> logiciel SIMIT</a:t>
            </a:r>
          </a:p>
        </p:txBody>
      </p:sp>
    </p:spTree>
    <p:extLst>
      <p:ext uri="{BB962C8B-B14F-4D97-AF65-F5344CB8AC3E}">
        <p14:creationId xmlns:p14="http://schemas.microsoft.com/office/powerpoint/2010/main" val="331789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9" grpId="0" animBg="1"/>
      <p:bldP spid="10" grpId="0" animBg="1"/>
      <p:bldP spid="11" grpId="0" animBg="1"/>
      <p:bldP spid="3" grpId="0" animBg="1"/>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à coins arrondis 33"/>
          <p:cNvSpPr/>
          <p:nvPr/>
        </p:nvSpPr>
        <p:spPr>
          <a:xfrm>
            <a:off x="214283" y="1428736"/>
            <a:ext cx="8497518" cy="3571900"/>
          </a:xfrm>
          <a:prstGeom prst="roundRect">
            <a:avLst/>
          </a:prstGeom>
          <a:solidFill>
            <a:srgbClr val="632523">
              <a:alpha val="10196"/>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BÂTIMENT</a:t>
            </a:r>
            <a:endParaRPr lang="fr-FR" dirty="0">
              <a:solidFill>
                <a:schemeClr val="accent2">
                  <a:lumMod val="50000"/>
                </a:schemeClr>
              </a:solidFill>
              <a:cs typeface="Arial" panose="020B0604020202020204" pitchFamily="34" charset="0"/>
            </a:endParaRPr>
          </a:p>
        </p:txBody>
      </p:sp>
      <p:sp>
        <p:nvSpPr>
          <p:cNvPr id="3" name="ZoneTexte 2"/>
          <p:cNvSpPr txBox="1"/>
          <p:nvPr/>
        </p:nvSpPr>
        <p:spPr>
          <a:xfrm>
            <a:off x="-11832" y="626796"/>
            <a:ext cx="9144000" cy="646331"/>
          </a:xfrm>
          <a:prstGeom prst="rect">
            <a:avLst/>
          </a:prstGeom>
          <a:noFill/>
        </p:spPr>
        <p:txBody>
          <a:bodyPr wrap="square" rtlCol="0">
            <a:spAutoFit/>
          </a:bodyPr>
          <a:lstStyle/>
          <a:p>
            <a:r>
              <a:rPr lang="fr-FR" dirty="0">
                <a:solidFill>
                  <a:schemeClr val="accent2">
                    <a:lumMod val="50000"/>
                  </a:schemeClr>
                </a:solidFill>
              </a:rPr>
              <a:t>BIM (Building Information </a:t>
            </a:r>
            <a:r>
              <a:rPr lang="fr-FR" dirty="0" err="1">
                <a:solidFill>
                  <a:schemeClr val="accent2">
                    <a:lumMod val="50000"/>
                  </a:schemeClr>
                </a:solidFill>
              </a:rPr>
              <a:t>Modeling</a:t>
            </a:r>
            <a:r>
              <a:rPr lang="fr-FR" dirty="0">
                <a:solidFill>
                  <a:schemeClr val="accent2">
                    <a:lumMod val="50000"/>
                  </a:schemeClr>
                </a:solidFill>
              </a:rPr>
              <a:t>): Modélisation des Informations (ou données) du Bâtiment (et des infrastructures).</a:t>
            </a:r>
            <a:endParaRPr lang="fr-FR" dirty="0">
              <a:solidFill>
                <a:schemeClr val="accent2">
                  <a:lumMod val="50000"/>
                </a:schemeClr>
              </a:solidFill>
              <a:cs typeface="Arial" panose="020B0604020202020204" pitchFamily="34" charset="0"/>
            </a:endParaRPr>
          </a:p>
        </p:txBody>
      </p:sp>
      <p:sp>
        <p:nvSpPr>
          <p:cNvPr id="8" name="ZoneTexte 7"/>
          <p:cNvSpPr txBox="1"/>
          <p:nvPr/>
        </p:nvSpPr>
        <p:spPr>
          <a:xfrm>
            <a:off x="390465" y="3851953"/>
            <a:ext cx="1368152" cy="646331"/>
          </a:xfrm>
          <a:prstGeom prst="rect">
            <a:avLst/>
          </a:prstGeom>
          <a:noFill/>
        </p:spPr>
        <p:txBody>
          <a:bodyPr wrap="square" rtlCol="0">
            <a:spAutoFit/>
          </a:bodyPr>
          <a:lstStyle/>
          <a:p>
            <a:r>
              <a:rPr lang="fr-FR" dirty="0">
                <a:solidFill>
                  <a:schemeClr val="accent2">
                    <a:lumMod val="50000"/>
                  </a:schemeClr>
                </a:solidFill>
              </a:rPr>
              <a:t>Modèle de conception</a:t>
            </a:r>
          </a:p>
        </p:txBody>
      </p:sp>
      <p:sp>
        <p:nvSpPr>
          <p:cNvPr id="9" name="ZoneTexte 8"/>
          <p:cNvSpPr txBox="1"/>
          <p:nvPr/>
        </p:nvSpPr>
        <p:spPr>
          <a:xfrm>
            <a:off x="2344385" y="3868144"/>
            <a:ext cx="1368152" cy="646331"/>
          </a:xfrm>
          <a:prstGeom prst="rect">
            <a:avLst/>
          </a:prstGeom>
          <a:noFill/>
        </p:spPr>
        <p:txBody>
          <a:bodyPr wrap="square" rtlCol="0">
            <a:spAutoFit/>
          </a:bodyPr>
          <a:lstStyle/>
          <a:p>
            <a:pPr algn="ctr"/>
            <a:r>
              <a:rPr lang="fr-FR" dirty="0">
                <a:solidFill>
                  <a:schemeClr val="accent2">
                    <a:lumMod val="50000"/>
                  </a:schemeClr>
                </a:solidFill>
              </a:rPr>
              <a:t>La construction</a:t>
            </a:r>
          </a:p>
        </p:txBody>
      </p:sp>
      <p:sp>
        <p:nvSpPr>
          <p:cNvPr id="10" name="ZoneTexte 9"/>
          <p:cNvSpPr txBox="1"/>
          <p:nvPr/>
        </p:nvSpPr>
        <p:spPr>
          <a:xfrm>
            <a:off x="0" y="5143512"/>
            <a:ext cx="1368152" cy="646331"/>
          </a:xfrm>
          <a:prstGeom prst="rect">
            <a:avLst/>
          </a:prstGeom>
          <a:noFill/>
          <a:ln>
            <a:solidFill>
              <a:srgbClr val="009999"/>
            </a:solidFill>
          </a:ln>
        </p:spPr>
        <p:txBody>
          <a:bodyPr wrap="square" rtlCol="0">
            <a:spAutoFit/>
          </a:bodyPr>
          <a:lstStyle/>
          <a:p>
            <a:pPr algn="ctr"/>
            <a:r>
              <a:rPr lang="fr-FR" b="1" dirty="0">
                <a:solidFill>
                  <a:srgbClr val="009999"/>
                </a:solidFill>
              </a:rPr>
              <a:t>Idée de conception</a:t>
            </a:r>
          </a:p>
        </p:txBody>
      </p:sp>
      <p:sp>
        <p:nvSpPr>
          <p:cNvPr id="11" name="ZoneTexte 10"/>
          <p:cNvSpPr txBox="1"/>
          <p:nvPr/>
        </p:nvSpPr>
        <p:spPr>
          <a:xfrm>
            <a:off x="1649396" y="5272260"/>
            <a:ext cx="1368152" cy="369332"/>
          </a:xfrm>
          <a:prstGeom prst="rect">
            <a:avLst/>
          </a:prstGeom>
          <a:noFill/>
          <a:ln>
            <a:solidFill>
              <a:srgbClr val="009999"/>
            </a:solidFill>
          </a:ln>
        </p:spPr>
        <p:txBody>
          <a:bodyPr wrap="square" rtlCol="0">
            <a:spAutoFit/>
          </a:bodyPr>
          <a:lstStyle/>
          <a:p>
            <a:r>
              <a:rPr lang="fr-FR" b="1" dirty="0">
                <a:solidFill>
                  <a:srgbClr val="009999"/>
                </a:solidFill>
              </a:rPr>
              <a:t>Conception</a:t>
            </a:r>
          </a:p>
        </p:txBody>
      </p:sp>
      <p:sp>
        <p:nvSpPr>
          <p:cNvPr id="12" name="ZoneTexte 11"/>
          <p:cNvSpPr txBox="1"/>
          <p:nvPr/>
        </p:nvSpPr>
        <p:spPr>
          <a:xfrm>
            <a:off x="3433261" y="5276504"/>
            <a:ext cx="1584176" cy="369332"/>
          </a:xfrm>
          <a:prstGeom prst="rect">
            <a:avLst/>
          </a:prstGeom>
          <a:noFill/>
          <a:ln>
            <a:solidFill>
              <a:srgbClr val="009999"/>
            </a:solidFill>
          </a:ln>
        </p:spPr>
        <p:txBody>
          <a:bodyPr wrap="square" rtlCol="0">
            <a:spAutoFit/>
          </a:bodyPr>
          <a:lstStyle/>
          <a:p>
            <a:r>
              <a:rPr lang="fr-FR" b="1" dirty="0">
                <a:solidFill>
                  <a:srgbClr val="009999"/>
                </a:solidFill>
              </a:rPr>
              <a:t>Construction</a:t>
            </a:r>
          </a:p>
        </p:txBody>
      </p:sp>
      <p:sp>
        <p:nvSpPr>
          <p:cNvPr id="13" name="ZoneTexte 12"/>
          <p:cNvSpPr txBox="1"/>
          <p:nvPr/>
        </p:nvSpPr>
        <p:spPr>
          <a:xfrm>
            <a:off x="5379441" y="5060440"/>
            <a:ext cx="1818707" cy="923330"/>
          </a:xfrm>
          <a:prstGeom prst="rect">
            <a:avLst/>
          </a:prstGeom>
          <a:noFill/>
          <a:ln>
            <a:solidFill>
              <a:srgbClr val="009999"/>
            </a:solidFill>
          </a:ln>
        </p:spPr>
        <p:txBody>
          <a:bodyPr wrap="square" rtlCol="0">
            <a:spAutoFit/>
          </a:bodyPr>
          <a:lstStyle/>
          <a:p>
            <a:r>
              <a:rPr lang="fr-FR" b="1" dirty="0">
                <a:solidFill>
                  <a:srgbClr val="009999"/>
                </a:solidFill>
              </a:rPr>
              <a:t>Maintenance et/ou modification</a:t>
            </a:r>
          </a:p>
        </p:txBody>
      </p:sp>
      <p:sp>
        <p:nvSpPr>
          <p:cNvPr id="14" name="ZoneTexte 13"/>
          <p:cNvSpPr txBox="1"/>
          <p:nvPr/>
        </p:nvSpPr>
        <p:spPr>
          <a:xfrm>
            <a:off x="7570551" y="5190631"/>
            <a:ext cx="1368152" cy="369332"/>
          </a:xfrm>
          <a:prstGeom prst="rect">
            <a:avLst/>
          </a:prstGeom>
          <a:noFill/>
          <a:ln>
            <a:solidFill>
              <a:srgbClr val="009999"/>
            </a:solidFill>
          </a:ln>
        </p:spPr>
        <p:txBody>
          <a:bodyPr wrap="square" rtlCol="0">
            <a:spAutoFit/>
          </a:bodyPr>
          <a:lstStyle/>
          <a:p>
            <a:r>
              <a:rPr lang="fr-FR" b="1" dirty="0">
                <a:solidFill>
                  <a:srgbClr val="009999"/>
                </a:solidFill>
              </a:rPr>
              <a:t>Fin de vie</a:t>
            </a:r>
          </a:p>
        </p:txBody>
      </p:sp>
      <p:sp>
        <p:nvSpPr>
          <p:cNvPr id="15" name="ZoneTexte 14"/>
          <p:cNvSpPr txBox="1"/>
          <p:nvPr/>
        </p:nvSpPr>
        <p:spPr>
          <a:xfrm>
            <a:off x="6109427" y="3723945"/>
            <a:ext cx="1368152" cy="923330"/>
          </a:xfrm>
          <a:prstGeom prst="rect">
            <a:avLst/>
          </a:prstGeom>
          <a:noFill/>
        </p:spPr>
        <p:txBody>
          <a:bodyPr wrap="square" rtlCol="0">
            <a:spAutoFit/>
          </a:bodyPr>
          <a:lstStyle/>
          <a:p>
            <a:pPr algn="ctr"/>
            <a:r>
              <a:rPr lang="fr-FR" dirty="0">
                <a:solidFill>
                  <a:schemeClr val="accent2">
                    <a:lumMod val="50000"/>
                  </a:schemeClr>
                </a:solidFill>
              </a:rPr>
              <a:t>La construction+ capteurs</a:t>
            </a:r>
          </a:p>
        </p:txBody>
      </p:sp>
      <p:sp>
        <p:nvSpPr>
          <p:cNvPr id="16" name="ZoneTexte 15"/>
          <p:cNvSpPr txBox="1"/>
          <p:nvPr/>
        </p:nvSpPr>
        <p:spPr>
          <a:xfrm>
            <a:off x="4441382" y="2376791"/>
            <a:ext cx="1368152" cy="646331"/>
          </a:xfrm>
          <a:prstGeom prst="rect">
            <a:avLst/>
          </a:prstGeom>
          <a:noFill/>
        </p:spPr>
        <p:txBody>
          <a:bodyPr wrap="square" rtlCol="0">
            <a:spAutoFit/>
          </a:bodyPr>
          <a:lstStyle/>
          <a:p>
            <a:pPr algn="ctr"/>
            <a:r>
              <a:rPr lang="fr-FR" dirty="0">
                <a:solidFill>
                  <a:schemeClr val="accent2">
                    <a:lumMod val="50000"/>
                  </a:schemeClr>
                </a:solidFill>
              </a:rPr>
              <a:t>Système d’analyse</a:t>
            </a:r>
          </a:p>
        </p:txBody>
      </p:sp>
      <p:sp>
        <p:nvSpPr>
          <p:cNvPr id="17" name="ZoneTexte 16"/>
          <p:cNvSpPr txBox="1"/>
          <p:nvPr/>
        </p:nvSpPr>
        <p:spPr>
          <a:xfrm>
            <a:off x="4355976" y="3763677"/>
            <a:ext cx="1597142" cy="646331"/>
          </a:xfrm>
          <a:prstGeom prst="rect">
            <a:avLst/>
          </a:prstGeom>
          <a:noFill/>
        </p:spPr>
        <p:txBody>
          <a:bodyPr wrap="square" rtlCol="0">
            <a:spAutoFit/>
          </a:bodyPr>
          <a:lstStyle/>
          <a:p>
            <a:pPr algn="ctr"/>
            <a:r>
              <a:rPr lang="fr-FR" dirty="0">
                <a:solidFill>
                  <a:schemeClr val="accent2">
                    <a:lumMod val="50000"/>
                  </a:schemeClr>
                </a:solidFill>
              </a:rPr>
              <a:t>Base de connaissances</a:t>
            </a:r>
          </a:p>
        </p:txBody>
      </p:sp>
      <p:grpSp>
        <p:nvGrpSpPr>
          <p:cNvPr id="22" name="Groupe 21"/>
          <p:cNvGrpSpPr/>
          <p:nvPr/>
        </p:nvGrpSpPr>
        <p:grpSpPr>
          <a:xfrm>
            <a:off x="439497" y="2435002"/>
            <a:ext cx="990364" cy="1368758"/>
            <a:chOff x="395536" y="3250144"/>
            <a:chExt cx="990364" cy="1368758"/>
          </a:xfrm>
        </p:grpSpPr>
        <p:sp>
          <p:nvSpPr>
            <p:cNvPr id="19" name="Rectangle 18"/>
            <p:cNvSpPr/>
            <p:nvPr/>
          </p:nvSpPr>
          <p:spPr>
            <a:xfrm>
              <a:off x="395536" y="3679701"/>
              <a:ext cx="990364" cy="939201"/>
            </a:xfrm>
            <a:prstGeom prst="rect">
              <a:avLst/>
            </a:prstGeom>
            <a:noFill/>
            <a:ln w="28575">
              <a:solidFill>
                <a:srgbClr val="009999"/>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Triangle isocèle 19"/>
            <p:cNvSpPr/>
            <p:nvPr/>
          </p:nvSpPr>
          <p:spPr>
            <a:xfrm>
              <a:off x="395536" y="3250144"/>
              <a:ext cx="990364" cy="429557"/>
            </a:xfrm>
            <a:prstGeom prst="triangle">
              <a:avLst/>
            </a:prstGeom>
            <a:noFill/>
            <a:ln w="38100">
              <a:solidFill>
                <a:srgbClr val="009999"/>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p:cNvSpPr/>
            <p:nvPr/>
          </p:nvSpPr>
          <p:spPr>
            <a:xfrm>
              <a:off x="674694" y="3933056"/>
              <a:ext cx="432048" cy="685846"/>
            </a:xfrm>
            <a:prstGeom prst="rect">
              <a:avLst/>
            </a:prstGeom>
            <a:noFill/>
            <a:ln w="28575">
              <a:solidFill>
                <a:srgbClr val="009999"/>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3" name="Groupe 22"/>
          <p:cNvGrpSpPr/>
          <p:nvPr/>
        </p:nvGrpSpPr>
        <p:grpSpPr>
          <a:xfrm>
            <a:off x="2533279" y="2423246"/>
            <a:ext cx="990364" cy="1368758"/>
            <a:chOff x="395536" y="3250144"/>
            <a:chExt cx="990364" cy="1368758"/>
          </a:xfrm>
        </p:grpSpPr>
        <p:sp>
          <p:nvSpPr>
            <p:cNvPr id="24" name="Rectangle 23"/>
            <p:cNvSpPr/>
            <p:nvPr/>
          </p:nvSpPr>
          <p:spPr>
            <a:xfrm>
              <a:off x="395536" y="3679701"/>
              <a:ext cx="990364" cy="939201"/>
            </a:xfrm>
            <a:prstGeom prst="rect">
              <a:avLst/>
            </a:prstGeom>
            <a:noFill/>
            <a:ln w="28575">
              <a:solidFill>
                <a:srgbClr val="00999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Triangle isocèle 24"/>
            <p:cNvSpPr/>
            <p:nvPr/>
          </p:nvSpPr>
          <p:spPr>
            <a:xfrm>
              <a:off x="395536" y="3250144"/>
              <a:ext cx="990364" cy="429557"/>
            </a:xfrm>
            <a:prstGeom prst="triangle">
              <a:avLst/>
            </a:prstGeom>
            <a:noFill/>
            <a:ln w="38100">
              <a:solidFill>
                <a:srgbClr val="00999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25"/>
            <p:cNvSpPr/>
            <p:nvPr/>
          </p:nvSpPr>
          <p:spPr>
            <a:xfrm>
              <a:off x="674694" y="3933056"/>
              <a:ext cx="432048" cy="685846"/>
            </a:xfrm>
            <a:prstGeom prst="rect">
              <a:avLst/>
            </a:prstGeom>
            <a:noFill/>
            <a:ln w="28575">
              <a:solidFill>
                <a:srgbClr val="00999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nvGrpSpPr>
          <p:cNvPr id="27" name="Groupe 26"/>
          <p:cNvGrpSpPr/>
          <p:nvPr/>
        </p:nvGrpSpPr>
        <p:grpSpPr>
          <a:xfrm>
            <a:off x="6288795" y="2336315"/>
            <a:ext cx="990364" cy="1368758"/>
            <a:chOff x="395536" y="3250144"/>
            <a:chExt cx="990364" cy="1368758"/>
          </a:xfrm>
          <a:solidFill>
            <a:srgbClr val="009999">
              <a:alpha val="40000"/>
            </a:srgbClr>
          </a:solidFill>
        </p:grpSpPr>
        <p:sp>
          <p:nvSpPr>
            <p:cNvPr id="28" name="Rectangle 27"/>
            <p:cNvSpPr/>
            <p:nvPr/>
          </p:nvSpPr>
          <p:spPr>
            <a:xfrm>
              <a:off x="395536" y="3679701"/>
              <a:ext cx="990364" cy="939201"/>
            </a:xfrm>
            <a:prstGeom prst="rect">
              <a:avLst/>
            </a:prstGeom>
            <a:grpFill/>
            <a:ln w="28575">
              <a:solidFill>
                <a:srgbClr val="00999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Triangle isocèle 28"/>
            <p:cNvSpPr/>
            <p:nvPr/>
          </p:nvSpPr>
          <p:spPr>
            <a:xfrm>
              <a:off x="395536" y="3250144"/>
              <a:ext cx="990364" cy="429557"/>
            </a:xfrm>
            <a:prstGeom prst="triangle">
              <a:avLst/>
            </a:prstGeom>
            <a:grpFill/>
            <a:ln w="38100">
              <a:solidFill>
                <a:srgbClr val="00999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Rectangle 29"/>
            <p:cNvSpPr/>
            <p:nvPr/>
          </p:nvSpPr>
          <p:spPr>
            <a:xfrm>
              <a:off x="674694" y="3933056"/>
              <a:ext cx="432048" cy="685846"/>
            </a:xfrm>
            <a:prstGeom prst="rect">
              <a:avLst/>
            </a:prstGeom>
            <a:grpFill/>
            <a:ln w="28575">
              <a:solidFill>
                <a:srgbClr val="00999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1" name="Rectangle à coins arrondis 30"/>
          <p:cNvSpPr/>
          <p:nvPr/>
        </p:nvSpPr>
        <p:spPr>
          <a:xfrm>
            <a:off x="285721" y="1500174"/>
            <a:ext cx="4000528" cy="3403016"/>
          </a:xfrm>
          <a:prstGeom prst="roundRect">
            <a:avLst/>
          </a:prstGeom>
          <a:solidFill>
            <a:srgbClr val="632523">
              <a:alpha val="10196"/>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ZoneTexte 31"/>
          <p:cNvSpPr txBox="1"/>
          <p:nvPr/>
        </p:nvSpPr>
        <p:spPr>
          <a:xfrm>
            <a:off x="-12603" y="1510774"/>
            <a:ext cx="4728619" cy="369332"/>
          </a:xfrm>
          <a:prstGeom prst="rect">
            <a:avLst/>
          </a:prstGeom>
          <a:noFill/>
        </p:spPr>
        <p:txBody>
          <a:bodyPr wrap="square" rtlCol="0">
            <a:spAutoFit/>
          </a:bodyPr>
          <a:lstStyle/>
          <a:p>
            <a:pPr algn="ctr"/>
            <a:r>
              <a:rPr lang="fr-FR" b="1" dirty="0">
                <a:solidFill>
                  <a:schemeClr val="accent2">
                    <a:lumMod val="50000"/>
                  </a:schemeClr>
                </a:solidFill>
              </a:rPr>
              <a:t>BIM</a:t>
            </a:r>
          </a:p>
        </p:txBody>
      </p:sp>
      <p:sp>
        <p:nvSpPr>
          <p:cNvPr id="35" name="ZoneTexte 34"/>
          <p:cNvSpPr txBox="1"/>
          <p:nvPr/>
        </p:nvSpPr>
        <p:spPr>
          <a:xfrm>
            <a:off x="4210084" y="1513315"/>
            <a:ext cx="4728619" cy="369332"/>
          </a:xfrm>
          <a:prstGeom prst="rect">
            <a:avLst/>
          </a:prstGeom>
          <a:noFill/>
        </p:spPr>
        <p:txBody>
          <a:bodyPr wrap="square" rtlCol="0">
            <a:spAutoFit/>
          </a:bodyPr>
          <a:lstStyle/>
          <a:p>
            <a:pPr algn="ctr"/>
            <a:r>
              <a:rPr lang="fr-FR" b="1" dirty="0">
                <a:solidFill>
                  <a:schemeClr val="accent2">
                    <a:lumMod val="50000"/>
                  </a:schemeClr>
                </a:solidFill>
              </a:rPr>
              <a:t>JUMEAU NUMERIQUE</a:t>
            </a:r>
          </a:p>
        </p:txBody>
      </p:sp>
      <p:cxnSp>
        <p:nvCxnSpPr>
          <p:cNvPr id="37" name="Connecteur droit avec flèche 36"/>
          <p:cNvCxnSpPr/>
          <p:nvPr/>
        </p:nvCxnSpPr>
        <p:spPr>
          <a:xfrm>
            <a:off x="5652120" y="2765872"/>
            <a:ext cx="636675" cy="246370"/>
          </a:xfrm>
          <a:prstGeom prst="straightConnector1">
            <a:avLst/>
          </a:prstGeom>
          <a:ln w="5715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8" name="Connecteur droit avec flèche 37"/>
          <p:cNvCxnSpPr/>
          <p:nvPr/>
        </p:nvCxnSpPr>
        <p:spPr>
          <a:xfrm flipV="1">
            <a:off x="5752723" y="3556118"/>
            <a:ext cx="557173" cy="430114"/>
          </a:xfrm>
          <a:prstGeom prst="straightConnector1">
            <a:avLst/>
          </a:prstGeom>
          <a:ln w="5715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a:endCxn id="28" idx="1"/>
          </p:cNvCxnSpPr>
          <p:nvPr/>
        </p:nvCxnSpPr>
        <p:spPr>
          <a:xfrm flipV="1">
            <a:off x="3528729" y="3235473"/>
            <a:ext cx="2760066" cy="32284"/>
          </a:xfrm>
          <a:prstGeom prst="straightConnector1">
            <a:avLst/>
          </a:prstGeom>
          <a:ln w="5715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57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0" grpId="0" animBg="1"/>
      <p:bldP spid="11" grpId="0" animBg="1"/>
      <p:bldP spid="12" grpId="0" animBg="1"/>
      <p:bldP spid="13" grpId="0" animBg="1"/>
      <p:bldP spid="14" grpId="0" animBg="1"/>
      <p:bldP spid="15" grpId="0"/>
      <p:bldP spid="16" grpId="0"/>
      <p:bldP spid="17"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 DIGITAL TWIN CITY »</a:t>
            </a:r>
            <a:endParaRPr lang="fr-FR" dirty="0">
              <a:solidFill>
                <a:schemeClr val="accent2">
                  <a:lumMod val="50000"/>
                </a:schemeClr>
              </a:solidFill>
              <a:cs typeface="Arial" panose="020B0604020202020204" pitchFamily="34" charset="0"/>
            </a:endParaRPr>
          </a:p>
        </p:txBody>
      </p:sp>
      <p:sp>
        <p:nvSpPr>
          <p:cNvPr id="4" name="ZoneTexte 3"/>
          <p:cNvSpPr txBox="1"/>
          <p:nvPr/>
        </p:nvSpPr>
        <p:spPr>
          <a:xfrm>
            <a:off x="-11832" y="626796"/>
            <a:ext cx="9144000" cy="369332"/>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Collaboration Rennes Métropole et Dassault Systèmes</a:t>
            </a:r>
          </a:p>
        </p:txBody>
      </p:sp>
      <p:sp>
        <p:nvSpPr>
          <p:cNvPr id="5" name="ZoneTexte 4"/>
          <p:cNvSpPr txBox="1"/>
          <p:nvPr/>
        </p:nvSpPr>
        <p:spPr>
          <a:xfrm>
            <a:off x="0" y="996128"/>
            <a:ext cx="9144000" cy="1200329"/>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Mise en place d’un jumeau numérique de la ville pour concevoir, prévoir et simuler les fonctionnements urbains</a:t>
            </a:r>
          </a:p>
          <a:p>
            <a:r>
              <a:rPr lang="fr-FR" dirty="0">
                <a:solidFill>
                  <a:schemeClr val="accent2">
                    <a:lumMod val="50000"/>
                  </a:schemeClr>
                </a:solidFill>
                <a:cs typeface="Arial" panose="020B0604020202020204" pitchFamily="34" charset="0"/>
              </a:rPr>
              <a:t>	-&gt; gestion plus économe </a:t>
            </a:r>
          </a:p>
          <a:p>
            <a:r>
              <a:rPr lang="fr-FR" dirty="0">
                <a:solidFill>
                  <a:schemeClr val="accent2">
                    <a:lumMod val="50000"/>
                  </a:schemeClr>
                </a:solidFill>
                <a:cs typeface="Arial" panose="020B0604020202020204" pitchFamily="34" charset="0"/>
              </a:rPr>
              <a:t>	-&gt; gestion plus soutenable</a:t>
            </a:r>
          </a:p>
        </p:txBody>
      </p:sp>
      <p:pic>
        <p:nvPicPr>
          <p:cNvPr id="9" name="Image 8"/>
          <p:cNvPicPr>
            <a:picLocks noChangeAspect="1"/>
          </p:cNvPicPr>
          <p:nvPr/>
        </p:nvPicPr>
        <p:blipFill rotWithShape="1">
          <a:blip r:embed="rId3"/>
          <a:srcRect l="22438" t="30401" r="50000" b="19200"/>
          <a:stretch/>
        </p:blipFill>
        <p:spPr>
          <a:xfrm>
            <a:off x="0" y="2161457"/>
            <a:ext cx="9132168" cy="4696543"/>
          </a:xfrm>
          <a:prstGeom prst="rect">
            <a:avLst/>
          </a:prstGeom>
        </p:spPr>
      </p:pic>
      <p:sp>
        <p:nvSpPr>
          <p:cNvPr id="10" name="Rectangle à coins arrondis 9"/>
          <p:cNvSpPr/>
          <p:nvPr/>
        </p:nvSpPr>
        <p:spPr>
          <a:xfrm>
            <a:off x="395536" y="5315986"/>
            <a:ext cx="504056" cy="360040"/>
          </a:xfrm>
          <a:prstGeom prst="roundRect">
            <a:avLst/>
          </a:prstGeom>
          <a:solidFill>
            <a:srgbClr val="009999">
              <a:alpha val="30196"/>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23272" y="3485940"/>
            <a:ext cx="1043608" cy="648072"/>
          </a:xfrm>
          <a:prstGeom prst="roundRect">
            <a:avLst/>
          </a:prstGeom>
          <a:solidFill>
            <a:srgbClr val="009999"/>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Rennes 3D</a:t>
            </a:r>
          </a:p>
        </p:txBody>
      </p:sp>
      <p:cxnSp>
        <p:nvCxnSpPr>
          <p:cNvPr id="14" name="Connecteur droit 13"/>
          <p:cNvCxnSpPr>
            <a:stCxn id="12" idx="2"/>
            <a:endCxn id="10" idx="0"/>
          </p:cNvCxnSpPr>
          <p:nvPr/>
        </p:nvCxnSpPr>
        <p:spPr>
          <a:xfrm>
            <a:off x="545076" y="4134012"/>
            <a:ext cx="102488" cy="1181974"/>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sp>
        <p:nvSpPr>
          <p:cNvPr id="16" name="Rectangle à coins arrondis 15"/>
          <p:cNvSpPr/>
          <p:nvPr/>
        </p:nvSpPr>
        <p:spPr>
          <a:xfrm>
            <a:off x="1462416" y="5315986"/>
            <a:ext cx="733320" cy="360040"/>
          </a:xfrm>
          <a:prstGeom prst="roundRect">
            <a:avLst/>
          </a:prstGeom>
          <a:solidFill>
            <a:srgbClr val="009999">
              <a:alpha val="30196"/>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à coins arrondis 16"/>
          <p:cNvSpPr/>
          <p:nvPr/>
        </p:nvSpPr>
        <p:spPr>
          <a:xfrm>
            <a:off x="1039983" y="2795333"/>
            <a:ext cx="1249600" cy="648072"/>
          </a:xfrm>
          <a:prstGeom prst="roundRect">
            <a:avLst/>
          </a:prstGeom>
          <a:solidFill>
            <a:srgbClr val="009999"/>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Rennes transports</a:t>
            </a:r>
          </a:p>
        </p:txBody>
      </p:sp>
      <p:cxnSp>
        <p:nvCxnSpPr>
          <p:cNvPr id="18" name="Connecteur droit 17"/>
          <p:cNvCxnSpPr>
            <a:stCxn id="17" idx="2"/>
            <a:endCxn id="16" idx="0"/>
          </p:cNvCxnSpPr>
          <p:nvPr/>
        </p:nvCxnSpPr>
        <p:spPr>
          <a:xfrm>
            <a:off x="1664783" y="3443405"/>
            <a:ext cx="164293" cy="1872581"/>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sp>
        <p:nvSpPr>
          <p:cNvPr id="21" name="Rectangle à coins arrondis 20"/>
          <p:cNvSpPr/>
          <p:nvPr/>
        </p:nvSpPr>
        <p:spPr>
          <a:xfrm>
            <a:off x="3481156" y="5315986"/>
            <a:ext cx="802811" cy="360040"/>
          </a:xfrm>
          <a:prstGeom prst="roundRect">
            <a:avLst/>
          </a:prstGeom>
          <a:solidFill>
            <a:srgbClr val="009999">
              <a:alpha val="30196"/>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à coins arrondis 21"/>
          <p:cNvSpPr/>
          <p:nvPr/>
        </p:nvSpPr>
        <p:spPr>
          <a:xfrm>
            <a:off x="3488788" y="2795333"/>
            <a:ext cx="1043608" cy="648072"/>
          </a:xfrm>
          <a:prstGeom prst="roundRect">
            <a:avLst/>
          </a:prstGeom>
          <a:solidFill>
            <a:srgbClr val="009999"/>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Rennes </a:t>
            </a:r>
          </a:p>
          <a:p>
            <a:pPr algn="ctr"/>
            <a:r>
              <a:rPr lang="fr-FR" dirty="0">
                <a:solidFill>
                  <a:schemeClr val="bg1"/>
                </a:solidFill>
              </a:rPr>
              <a:t>énergie</a:t>
            </a:r>
          </a:p>
        </p:txBody>
      </p:sp>
      <p:cxnSp>
        <p:nvCxnSpPr>
          <p:cNvPr id="23" name="Connecteur droit 22"/>
          <p:cNvCxnSpPr>
            <a:stCxn id="22" idx="2"/>
            <a:endCxn id="21" idx="0"/>
          </p:cNvCxnSpPr>
          <p:nvPr/>
        </p:nvCxnSpPr>
        <p:spPr>
          <a:xfrm flipH="1">
            <a:off x="3882562" y="3443405"/>
            <a:ext cx="128030" cy="1872581"/>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sp>
        <p:nvSpPr>
          <p:cNvPr id="25" name="Rectangle à coins arrondis 24"/>
          <p:cNvSpPr/>
          <p:nvPr/>
        </p:nvSpPr>
        <p:spPr>
          <a:xfrm>
            <a:off x="2201847" y="5315986"/>
            <a:ext cx="759079" cy="360040"/>
          </a:xfrm>
          <a:prstGeom prst="roundRect">
            <a:avLst/>
          </a:prstGeom>
          <a:solidFill>
            <a:srgbClr val="009999">
              <a:alpha val="30196"/>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à coins arrondis 25"/>
          <p:cNvSpPr/>
          <p:nvPr/>
        </p:nvSpPr>
        <p:spPr>
          <a:xfrm>
            <a:off x="1829583" y="3485940"/>
            <a:ext cx="1664276" cy="648072"/>
          </a:xfrm>
          <a:prstGeom prst="roundRect">
            <a:avLst/>
          </a:prstGeom>
          <a:solidFill>
            <a:srgbClr val="009999"/>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Rennes émissions CO2</a:t>
            </a:r>
          </a:p>
        </p:txBody>
      </p:sp>
      <p:cxnSp>
        <p:nvCxnSpPr>
          <p:cNvPr id="27" name="Connecteur droit 26"/>
          <p:cNvCxnSpPr>
            <a:stCxn id="26" idx="2"/>
            <a:endCxn id="25" idx="0"/>
          </p:cNvCxnSpPr>
          <p:nvPr/>
        </p:nvCxnSpPr>
        <p:spPr>
          <a:xfrm flipH="1">
            <a:off x="2581387" y="4134012"/>
            <a:ext cx="80334" cy="1181974"/>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sp>
        <p:nvSpPr>
          <p:cNvPr id="32" name="Rectangle à coins arrondis 31"/>
          <p:cNvSpPr/>
          <p:nvPr/>
        </p:nvSpPr>
        <p:spPr>
          <a:xfrm>
            <a:off x="3162591" y="5733255"/>
            <a:ext cx="1697441" cy="1108099"/>
          </a:xfrm>
          <a:prstGeom prst="roundRect">
            <a:avLst/>
          </a:prstGeom>
          <a:solidFill>
            <a:srgbClr val="009999">
              <a:alpha val="30196"/>
            </a:srgbClr>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à coins arrondis 32"/>
          <p:cNvSpPr/>
          <p:nvPr/>
        </p:nvSpPr>
        <p:spPr>
          <a:xfrm>
            <a:off x="5148064" y="5877272"/>
            <a:ext cx="3888432" cy="964082"/>
          </a:xfrm>
          <a:prstGeom prst="roundRect">
            <a:avLst/>
          </a:prstGeom>
          <a:solidFill>
            <a:srgbClr val="009999"/>
          </a:solidFill>
          <a:ln>
            <a:solidFill>
              <a:srgbClr val="0099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rPr>
              <a:t>Rennes </a:t>
            </a:r>
          </a:p>
          <a:p>
            <a:pPr algn="ctr"/>
            <a:r>
              <a:rPr lang="fr-FR" dirty="0">
                <a:solidFill>
                  <a:schemeClr val="bg1"/>
                </a:solidFill>
              </a:rPr>
              <a:t>Espace collaboratif</a:t>
            </a:r>
          </a:p>
        </p:txBody>
      </p:sp>
      <p:cxnSp>
        <p:nvCxnSpPr>
          <p:cNvPr id="34" name="Connecteur droit 33"/>
          <p:cNvCxnSpPr>
            <a:stCxn id="33" idx="1"/>
            <a:endCxn id="32" idx="3"/>
          </p:cNvCxnSpPr>
          <p:nvPr/>
        </p:nvCxnSpPr>
        <p:spPr>
          <a:xfrm flipH="1" flipV="1">
            <a:off x="4860032" y="6287305"/>
            <a:ext cx="288032" cy="72008"/>
          </a:xfrm>
          <a:prstGeom prst="line">
            <a:avLst/>
          </a:prstGeom>
          <a:ln>
            <a:solidFill>
              <a:srgbClr val="00999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937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INDUSTRIE CHIMIQUE</a:t>
            </a:r>
            <a:endParaRPr lang="fr-FR" dirty="0">
              <a:solidFill>
                <a:schemeClr val="accent2">
                  <a:lumMod val="50000"/>
                </a:schemeClr>
              </a:solidFill>
              <a:cs typeface="Arial" panose="020B0604020202020204" pitchFamily="34" charset="0"/>
            </a:endParaRPr>
          </a:p>
        </p:txBody>
      </p:sp>
      <p:sp>
        <p:nvSpPr>
          <p:cNvPr id="3" name="ZoneTexte 2"/>
          <p:cNvSpPr txBox="1"/>
          <p:nvPr/>
        </p:nvSpPr>
        <p:spPr>
          <a:xfrm>
            <a:off x="-11832" y="626796"/>
            <a:ext cx="9144000" cy="369332"/>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Collaboration Solvay, </a:t>
            </a:r>
            <a:r>
              <a:rPr lang="fr-FR" dirty="0" err="1">
                <a:solidFill>
                  <a:schemeClr val="accent2">
                    <a:lumMod val="50000"/>
                  </a:schemeClr>
                </a:solidFill>
                <a:cs typeface="Arial" panose="020B0604020202020204" pitchFamily="34" charset="0"/>
              </a:rPr>
              <a:t>Butachimie</a:t>
            </a:r>
            <a:r>
              <a:rPr lang="fr-FR" dirty="0">
                <a:solidFill>
                  <a:schemeClr val="accent2">
                    <a:lumMod val="50000"/>
                  </a:schemeClr>
                </a:solidFill>
                <a:cs typeface="Arial" panose="020B0604020202020204" pitchFamily="34" charset="0"/>
              </a:rPr>
              <a:t> et Siemens</a:t>
            </a:r>
          </a:p>
        </p:txBody>
      </p:sp>
      <p:pic>
        <p:nvPicPr>
          <p:cNvPr id="4" name="Image 3"/>
          <p:cNvPicPr>
            <a:picLocks noChangeAspect="1"/>
          </p:cNvPicPr>
          <p:nvPr/>
        </p:nvPicPr>
        <p:blipFill>
          <a:blip r:embed="rId3" cstate="print"/>
          <a:stretch>
            <a:fillRect/>
          </a:stretch>
        </p:blipFill>
        <p:spPr>
          <a:xfrm>
            <a:off x="3072027" y="2132856"/>
            <a:ext cx="6048672" cy="4031768"/>
          </a:xfrm>
          <a:prstGeom prst="rect">
            <a:avLst/>
          </a:prstGeom>
        </p:spPr>
      </p:pic>
      <p:sp>
        <p:nvSpPr>
          <p:cNvPr id="5" name="ZoneTexte 4"/>
          <p:cNvSpPr txBox="1"/>
          <p:nvPr/>
        </p:nvSpPr>
        <p:spPr>
          <a:xfrm>
            <a:off x="-11832" y="1027486"/>
            <a:ext cx="9144000" cy="369332"/>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Usine de </a:t>
            </a:r>
            <a:r>
              <a:rPr lang="fr-FR" dirty="0" err="1">
                <a:solidFill>
                  <a:schemeClr val="accent2">
                    <a:lumMod val="50000"/>
                  </a:schemeClr>
                </a:solidFill>
                <a:cs typeface="Arial" panose="020B0604020202020204" pitchFamily="34" charset="0"/>
              </a:rPr>
              <a:t>Champalé</a:t>
            </a:r>
            <a:r>
              <a:rPr lang="fr-FR" dirty="0">
                <a:solidFill>
                  <a:schemeClr val="accent2">
                    <a:lumMod val="50000"/>
                  </a:schemeClr>
                </a:solidFill>
                <a:cs typeface="Arial" panose="020B0604020202020204" pitchFamily="34" charset="0"/>
              </a:rPr>
              <a:t> (Haut-Rhin): une usine 4.0</a:t>
            </a:r>
          </a:p>
        </p:txBody>
      </p:sp>
      <p:sp>
        <p:nvSpPr>
          <p:cNvPr id="6" name="ZoneTexte 5"/>
          <p:cNvSpPr txBox="1"/>
          <p:nvPr/>
        </p:nvSpPr>
        <p:spPr>
          <a:xfrm>
            <a:off x="-11652" y="1542262"/>
            <a:ext cx="9155651" cy="646331"/>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Mise en place d’un jumeau numérique au moment de </a:t>
            </a:r>
            <a:r>
              <a:rPr lang="fr-FR" dirty="0">
                <a:solidFill>
                  <a:schemeClr val="accent2">
                    <a:lumMod val="50000"/>
                  </a:schemeClr>
                </a:solidFill>
              </a:rPr>
              <a:t>remplacer l’intégralité du système de contrôle-commande.</a:t>
            </a:r>
          </a:p>
        </p:txBody>
      </p:sp>
      <p:sp>
        <p:nvSpPr>
          <p:cNvPr id="7" name="ZoneTexte 6"/>
          <p:cNvSpPr txBox="1"/>
          <p:nvPr/>
        </p:nvSpPr>
        <p:spPr>
          <a:xfrm>
            <a:off x="0" y="2326435"/>
            <a:ext cx="3095328" cy="2031325"/>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Le jumeau comprend:</a:t>
            </a:r>
          </a:p>
          <a:p>
            <a:pPr marL="285750" indent="-285750">
              <a:buFontTx/>
              <a:buChar char="-"/>
            </a:pPr>
            <a:r>
              <a:rPr lang="fr-FR" dirty="0">
                <a:solidFill>
                  <a:schemeClr val="accent2">
                    <a:lumMod val="50000"/>
                  </a:schemeClr>
                </a:solidFill>
                <a:cs typeface="Arial" panose="020B0604020202020204" pitchFamily="34" charset="0"/>
              </a:rPr>
              <a:t>logiciel d’usine numérique,</a:t>
            </a:r>
          </a:p>
          <a:p>
            <a:pPr marL="285750" indent="-285750">
              <a:buFontTx/>
              <a:buChar char="-"/>
            </a:pPr>
            <a:r>
              <a:rPr lang="fr-FR" dirty="0">
                <a:solidFill>
                  <a:schemeClr val="accent2">
                    <a:lumMod val="50000"/>
                  </a:schemeClr>
                </a:solidFill>
                <a:cs typeface="Arial" panose="020B0604020202020204" pitchFamily="34" charset="0"/>
              </a:rPr>
              <a:t>logiciel de simulation</a:t>
            </a:r>
          </a:p>
          <a:p>
            <a:pPr marL="285750" indent="-285750">
              <a:buFontTx/>
              <a:buChar char="-"/>
            </a:pPr>
            <a:r>
              <a:rPr lang="fr-FR" dirty="0">
                <a:solidFill>
                  <a:schemeClr val="accent2">
                    <a:lumMod val="50000"/>
                  </a:schemeClr>
                </a:solidFill>
                <a:cs typeface="Arial" panose="020B0604020202020204" pitchFamily="34" charset="0"/>
              </a:rPr>
              <a:t>logiciel de réalité virtuelle.</a:t>
            </a:r>
          </a:p>
          <a:p>
            <a:endParaRPr lang="fr-FR" dirty="0">
              <a:solidFill>
                <a:schemeClr val="accent2">
                  <a:lumMod val="50000"/>
                </a:schemeClr>
              </a:solidFill>
              <a:cs typeface="Arial" panose="020B0604020202020204" pitchFamily="34" charset="0"/>
            </a:endParaRPr>
          </a:p>
          <a:p>
            <a:r>
              <a:rPr lang="fr-FR" dirty="0">
                <a:solidFill>
                  <a:schemeClr val="accent2">
                    <a:lumMod val="50000"/>
                  </a:schemeClr>
                </a:solidFill>
                <a:cs typeface="Arial" panose="020B0604020202020204" pitchFamily="34" charset="0"/>
              </a:rPr>
              <a:t>Il est mis à jour des données toutes les 5 minutes!</a:t>
            </a:r>
            <a:endParaRPr lang="fr-FR" dirty="0">
              <a:solidFill>
                <a:schemeClr val="accent2">
                  <a:lumMod val="50000"/>
                </a:schemeClr>
              </a:solidFill>
            </a:endParaRPr>
          </a:p>
        </p:txBody>
      </p:sp>
      <p:sp>
        <p:nvSpPr>
          <p:cNvPr id="8" name="Rectangle 7"/>
          <p:cNvSpPr/>
          <p:nvPr/>
        </p:nvSpPr>
        <p:spPr>
          <a:xfrm>
            <a:off x="33646" y="4357760"/>
            <a:ext cx="3072027" cy="2031325"/>
          </a:xfrm>
          <a:prstGeom prst="rect">
            <a:avLst/>
          </a:prstGeom>
        </p:spPr>
        <p:txBody>
          <a:bodyPr wrap="square">
            <a:spAutoFit/>
          </a:bodyPr>
          <a:lstStyle/>
          <a:p>
            <a:r>
              <a:rPr lang="fr-FR" dirty="0">
                <a:solidFill>
                  <a:schemeClr val="accent2">
                    <a:lumMod val="50000"/>
                  </a:schemeClr>
                </a:solidFill>
                <a:cs typeface="Arial" panose="020B0604020202020204" pitchFamily="34" charset="0"/>
              </a:rPr>
              <a:t>-&gt; gain en ergonomie des postes</a:t>
            </a:r>
          </a:p>
          <a:p>
            <a:r>
              <a:rPr lang="fr-FR" dirty="0">
                <a:solidFill>
                  <a:schemeClr val="accent2">
                    <a:lumMod val="50000"/>
                  </a:schemeClr>
                </a:solidFill>
                <a:cs typeface="Arial" panose="020B0604020202020204" pitchFamily="34" charset="0"/>
              </a:rPr>
              <a:t>-&gt; gain sur la formation des agents d’exploitation</a:t>
            </a:r>
          </a:p>
          <a:p>
            <a:r>
              <a:rPr lang="fr-FR" dirty="0">
                <a:solidFill>
                  <a:schemeClr val="accent2">
                    <a:lumMod val="50000"/>
                  </a:schemeClr>
                </a:solidFill>
                <a:cs typeface="Arial" panose="020B0604020202020204" pitchFamily="34" charset="0"/>
              </a:rPr>
              <a:t>-&gt; gain sur la préparation des arrêts</a:t>
            </a:r>
          </a:p>
          <a:p>
            <a:r>
              <a:rPr lang="fr-FR" dirty="0">
                <a:solidFill>
                  <a:schemeClr val="accent2">
                    <a:lumMod val="50000"/>
                  </a:schemeClr>
                </a:solidFill>
                <a:cs typeface="Arial" panose="020B0604020202020204" pitchFamily="34" charset="0"/>
              </a:rPr>
              <a:t>-&gt; le modèle à jour </a:t>
            </a:r>
          </a:p>
        </p:txBody>
      </p:sp>
    </p:spTree>
    <p:extLst>
      <p:ext uri="{BB962C8B-B14F-4D97-AF65-F5344CB8AC3E}">
        <p14:creationId xmlns:p14="http://schemas.microsoft.com/office/powerpoint/2010/main" val="2858509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ENERGIE</a:t>
            </a:r>
            <a:endParaRPr lang="fr-FR" dirty="0">
              <a:solidFill>
                <a:schemeClr val="accent2">
                  <a:lumMod val="50000"/>
                </a:schemeClr>
              </a:solidFill>
              <a:cs typeface="Arial" panose="020B0604020202020204" pitchFamily="34" charset="0"/>
            </a:endParaRPr>
          </a:p>
        </p:txBody>
      </p:sp>
      <p:sp>
        <p:nvSpPr>
          <p:cNvPr id="3" name="ZoneTexte 2"/>
          <p:cNvSpPr txBox="1"/>
          <p:nvPr/>
        </p:nvSpPr>
        <p:spPr>
          <a:xfrm>
            <a:off x="-11832" y="626796"/>
            <a:ext cx="9144000" cy="369332"/>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Collaboration General Electric et </a:t>
            </a:r>
            <a:r>
              <a:rPr lang="fr-FR" dirty="0" err="1">
                <a:solidFill>
                  <a:schemeClr val="accent2">
                    <a:lumMod val="50000"/>
                  </a:schemeClr>
                </a:solidFill>
                <a:cs typeface="Arial" panose="020B0604020202020204" pitchFamily="34" charset="0"/>
              </a:rPr>
              <a:t>Ansys</a:t>
            </a:r>
            <a:endParaRPr lang="fr-FR" dirty="0">
              <a:solidFill>
                <a:schemeClr val="accent2">
                  <a:lumMod val="50000"/>
                </a:schemeClr>
              </a:solidFill>
              <a:cs typeface="Arial" panose="020B0604020202020204" pitchFamily="34" charset="0"/>
            </a:endParaRPr>
          </a:p>
        </p:txBody>
      </p:sp>
      <p:sp>
        <p:nvSpPr>
          <p:cNvPr id="4" name="ZoneTexte 3"/>
          <p:cNvSpPr txBox="1"/>
          <p:nvPr/>
        </p:nvSpPr>
        <p:spPr>
          <a:xfrm>
            <a:off x="-11832" y="1027486"/>
            <a:ext cx="9144000" cy="369332"/>
          </a:xfrm>
          <a:prstGeom prst="rect">
            <a:avLst/>
          </a:prstGeom>
          <a:noFill/>
        </p:spPr>
        <p:txBody>
          <a:bodyPr wrap="square" rtlCol="0">
            <a:spAutoFit/>
          </a:bodyPr>
          <a:lstStyle/>
          <a:p>
            <a:r>
              <a:rPr lang="fr-FR" dirty="0">
                <a:solidFill>
                  <a:schemeClr val="accent2">
                    <a:lumMod val="50000"/>
                  </a:schemeClr>
                </a:solidFill>
              </a:rPr>
              <a:t>Eolienne </a:t>
            </a:r>
            <a:r>
              <a:rPr lang="fr-FR" dirty="0" err="1">
                <a:solidFill>
                  <a:schemeClr val="accent2">
                    <a:lumMod val="50000"/>
                  </a:schemeClr>
                </a:solidFill>
              </a:rPr>
              <a:t>Haliade</a:t>
            </a:r>
            <a:r>
              <a:rPr lang="fr-FR" dirty="0">
                <a:solidFill>
                  <a:schemeClr val="accent2">
                    <a:lumMod val="50000"/>
                  </a:schemeClr>
                </a:solidFill>
              </a:rPr>
              <a:t> 150-6MW:  les moteurs d’orientation de la nacelle</a:t>
            </a:r>
            <a:endParaRPr lang="fr-FR" dirty="0">
              <a:solidFill>
                <a:schemeClr val="accent2">
                  <a:lumMod val="50000"/>
                </a:schemeClr>
              </a:solidFill>
              <a:cs typeface="Arial" panose="020B0604020202020204" pitchFamily="34" charset="0"/>
            </a:endParaRPr>
          </a:p>
        </p:txBody>
      </p:sp>
      <p:sp>
        <p:nvSpPr>
          <p:cNvPr id="5" name="ZoneTexte 4"/>
          <p:cNvSpPr txBox="1"/>
          <p:nvPr/>
        </p:nvSpPr>
        <p:spPr>
          <a:xfrm>
            <a:off x="-23483" y="1556792"/>
            <a:ext cx="9155651" cy="1200329"/>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Mise en place de jumeaux numériques </a:t>
            </a:r>
            <a:r>
              <a:rPr lang="fr-FR" dirty="0">
                <a:solidFill>
                  <a:schemeClr val="accent2">
                    <a:lumMod val="50000"/>
                  </a:schemeClr>
                </a:solidFill>
              </a:rPr>
              <a:t>pour: </a:t>
            </a:r>
          </a:p>
          <a:p>
            <a:pPr marL="285750" indent="-285750">
              <a:buFontTx/>
              <a:buChar char="-"/>
            </a:pPr>
            <a:r>
              <a:rPr lang="fr-FR" dirty="0">
                <a:solidFill>
                  <a:schemeClr val="accent2">
                    <a:lumMod val="50000"/>
                  </a:schemeClr>
                </a:solidFill>
              </a:rPr>
              <a:t>maximiser leur fonctionnement, </a:t>
            </a:r>
          </a:p>
          <a:p>
            <a:pPr marL="285750" indent="-285750">
              <a:buFontTx/>
              <a:buChar char="-"/>
            </a:pPr>
            <a:r>
              <a:rPr lang="fr-FR" dirty="0">
                <a:solidFill>
                  <a:schemeClr val="accent2">
                    <a:lumMod val="50000"/>
                  </a:schemeClr>
                </a:solidFill>
              </a:rPr>
              <a:t>minimiser leurs temps d’arrêt pour maintenance,</a:t>
            </a:r>
          </a:p>
          <a:p>
            <a:pPr marL="285750" indent="-285750">
              <a:buFontTx/>
              <a:buChar char="-"/>
            </a:pPr>
            <a:r>
              <a:rPr lang="fr-FR" dirty="0">
                <a:solidFill>
                  <a:schemeClr val="accent2">
                    <a:lumMod val="50000"/>
                  </a:schemeClr>
                </a:solidFill>
              </a:rPr>
              <a:t>prédire les problèmes avant que ne survienne une panne imprévue.</a:t>
            </a:r>
            <a:endParaRPr lang="fr-FR" dirty="0">
              <a:solidFill>
                <a:schemeClr val="accent2">
                  <a:lumMod val="50000"/>
                </a:schemeClr>
              </a:solidFill>
              <a:cs typeface="Arial" panose="020B0604020202020204" pitchFamily="34" charset="0"/>
            </a:endParaRPr>
          </a:p>
        </p:txBody>
      </p:sp>
      <p:pic>
        <p:nvPicPr>
          <p:cNvPr id="6" name="Image 5"/>
          <p:cNvPicPr>
            <a:picLocks noChangeAspect="1"/>
          </p:cNvPicPr>
          <p:nvPr/>
        </p:nvPicPr>
        <p:blipFill rotWithShape="1">
          <a:blip r:embed="rId3" cstate="print"/>
          <a:srcRect l="7476" t="6490" r="63946" b="5836"/>
          <a:stretch/>
        </p:blipFill>
        <p:spPr>
          <a:xfrm>
            <a:off x="89908" y="2949044"/>
            <a:ext cx="3384376" cy="2920199"/>
          </a:xfrm>
          <a:prstGeom prst="rect">
            <a:avLst/>
          </a:prstGeom>
        </p:spPr>
      </p:pic>
      <p:sp>
        <p:nvSpPr>
          <p:cNvPr id="7" name="ZoneTexte 6"/>
          <p:cNvSpPr txBox="1"/>
          <p:nvPr/>
        </p:nvSpPr>
        <p:spPr>
          <a:xfrm>
            <a:off x="-23483" y="6061167"/>
            <a:ext cx="9144000" cy="369332"/>
          </a:xfrm>
          <a:prstGeom prst="rect">
            <a:avLst/>
          </a:prstGeom>
          <a:noFill/>
        </p:spPr>
        <p:txBody>
          <a:bodyPr wrap="square" rtlCol="0">
            <a:spAutoFit/>
          </a:bodyPr>
          <a:lstStyle/>
          <a:p>
            <a:pPr algn="ctr"/>
            <a:r>
              <a:rPr lang="fr-FR" dirty="0">
                <a:solidFill>
                  <a:schemeClr val="accent2">
                    <a:lumMod val="50000"/>
                  </a:schemeClr>
                </a:solidFill>
                <a:cs typeface="Arial" panose="020B0604020202020204" pitchFamily="34" charset="0"/>
              </a:rPr>
              <a:t>Analyse des températures internes en vue d’augmenter la durée de vie</a:t>
            </a:r>
          </a:p>
        </p:txBody>
      </p:sp>
      <p:pic>
        <p:nvPicPr>
          <p:cNvPr id="8" name="Image 7"/>
          <p:cNvPicPr>
            <a:picLocks noChangeAspect="1"/>
          </p:cNvPicPr>
          <p:nvPr/>
        </p:nvPicPr>
        <p:blipFill rotWithShape="1">
          <a:blip r:embed="rId4"/>
          <a:srcRect l="10625" t="13601" r="55301" b="22001"/>
          <a:stretch/>
        </p:blipFill>
        <p:spPr>
          <a:xfrm>
            <a:off x="3509241" y="2957698"/>
            <a:ext cx="5515379" cy="2931803"/>
          </a:xfrm>
          <a:prstGeom prst="rect">
            <a:avLst/>
          </a:prstGeom>
        </p:spPr>
      </p:pic>
    </p:spTree>
    <p:extLst>
      <p:ext uri="{BB962C8B-B14F-4D97-AF65-F5344CB8AC3E}">
        <p14:creationId xmlns:p14="http://schemas.microsoft.com/office/powerpoint/2010/main" val="447333883"/>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3169</TotalTime>
  <Words>820</Words>
  <Application>Microsoft Office PowerPoint</Application>
  <PresentationFormat>Affichage à l'écran (4:3)</PresentationFormat>
  <Paragraphs>223</Paragraphs>
  <Slides>16</Slides>
  <Notes>15</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vt:i4>
      </vt:variant>
    </vt:vector>
  </HeadingPairs>
  <TitlesOfParts>
    <vt:vector size="20" baseType="lpstr">
      <vt:lpstr>Arial</vt:lpstr>
      <vt:lpstr>Calibri</vt:lpstr>
      <vt:lpstr>Wingdings</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Isabelle</dc:creator>
  <cp:lastModifiedBy>Sebastien GERGADIER</cp:lastModifiedBy>
  <cp:revision>214</cp:revision>
  <dcterms:created xsi:type="dcterms:W3CDTF">2018-12-10T18:43:06Z</dcterms:created>
  <dcterms:modified xsi:type="dcterms:W3CDTF">2019-01-15T22:47:49Z</dcterms:modified>
</cp:coreProperties>
</file>