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25" r:id="rId3"/>
    <p:sldId id="326" r:id="rId4"/>
    <p:sldId id="335" r:id="rId5"/>
    <p:sldId id="334" r:id="rId6"/>
    <p:sldId id="327" r:id="rId7"/>
    <p:sldId id="328" r:id="rId8"/>
    <p:sldId id="329" r:id="rId9"/>
    <p:sldId id="339" r:id="rId10"/>
    <p:sldId id="330" r:id="rId11"/>
    <p:sldId id="331" r:id="rId12"/>
    <p:sldId id="340" r:id="rId13"/>
    <p:sldId id="341" r:id="rId14"/>
    <p:sldId id="337" r:id="rId15"/>
    <p:sldId id="332" r:id="rId16"/>
    <p:sldId id="336" r:id="rId17"/>
    <p:sldId id="338" r:id="rId18"/>
    <p:sldId id="333" r:id="rId19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Fort" initials="OF" lastIdx="6" clrIdx="0">
    <p:extLst/>
  </p:cmAuthor>
  <p:cmAuthor id="2" name="Frédéric TARAUD" initials="FT" lastIdx="1" clrIdx="1">
    <p:extLst/>
  </p:cmAuthor>
  <p:cmAuthor id="3" name="Samuel VIOLLIN" initials="SV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7F"/>
    <a:srgbClr val="FFFFFF"/>
    <a:srgbClr val="9E004F"/>
    <a:srgbClr val="CC0066"/>
    <a:srgbClr val="EB9998"/>
    <a:srgbClr val="93CDDD"/>
    <a:srgbClr val="31859C"/>
    <a:srgbClr val="00B050"/>
    <a:srgbClr val="16AEB2"/>
    <a:srgbClr val="F4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50000" autoAdjust="0"/>
  </p:normalViewPr>
  <p:slideViewPr>
    <p:cSldViewPr snapToGrid="0" snapToObjects="1">
      <p:cViewPr>
        <p:scale>
          <a:sx n="77" d="100"/>
          <a:sy n="77" d="100"/>
        </p:scale>
        <p:origin x="-1350" y="6"/>
      </p:cViewPr>
      <p:guideLst>
        <p:guide orient="horz" pos="2205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27E7-3AA0-4496-B0E7-11DCD26846FB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D816-696A-4EE5-9023-9270B150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9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1BCA-5831-A345-804C-67FF2F83CA62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01F2-2B48-A14B-AFC4-1D617FACC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1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0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243389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5D69-87D1-4307-8200-9A2186EB31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39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283200"/>
            <a:ext cx="5897726" cy="21081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DE83-D1DE-46E2-9633-FFF43506BA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14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5AE6-A55F-4B90-A25D-9D1068A8396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63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96963" y="915988"/>
            <a:ext cx="7983537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B6AD-CCC7-4EBE-96B7-1DB90E5008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35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915988"/>
            <a:ext cx="7983537" cy="2549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3465513"/>
            <a:ext cx="7589837" cy="1247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FEBB-7C17-4965-AB13-A17A7FEBE7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9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1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9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81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0800000">
            <a:off x="0" y="158"/>
            <a:ext cx="859872" cy="804384"/>
          </a:xfrm>
          <a:prstGeom prst="triangle">
            <a:avLst>
              <a:gd name="adj" fmla="val 100000"/>
            </a:avLst>
          </a:prstGeom>
          <a:solidFill>
            <a:srgbClr val="16AE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457200" y="6583362"/>
            <a:ext cx="8229600" cy="2085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altLang="fr-FR" sz="1000" b="1" baseline="0" dirty="0">
                <a:solidFill>
                  <a:srgbClr val="000099"/>
                </a:solidFill>
              </a:rPr>
              <a:t>Plan National de Formation – Enseignement de spécialité « Sciences de l’Ingénieur » - Lycée Raspail - 16 janvier 2019</a:t>
            </a:r>
            <a:endParaRPr lang="fr-FR" sz="1000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000" dirty="0">
              <a:solidFill>
                <a:srgbClr val="C800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30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 baseline="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Matlab/ModDemodulation/modulationAM.sl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Matlab/ModDemodulation/ModAmpMaison.slx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Matlab/ModDemodulation/ModFreqMaison.slx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../Matlab/ModDemodulation/PSK.slx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Matlab/ModDemodulation/FSK.slx" TargetMode="External"/><Relationship Id="rId5" Type="http://schemas.openxmlformats.org/officeDocument/2006/relationships/hyperlink" Target="../Matlab/ModDemodulation/ASK.slx" TargetMode="Externa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Matlab/ModDemodulation/son_modul_am.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368845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Plan National de Formation - 16 janvier 2019</a:t>
            </a: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CYCLE TERMINAL DES  SCIENCES DE L’INGÉNIEUR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52E6979-A3DE-4385-8341-84F84EAB9763}"/>
              </a:ext>
            </a:extLst>
          </p:cNvPr>
          <p:cNvSpPr txBox="1"/>
          <p:nvPr/>
        </p:nvSpPr>
        <p:spPr>
          <a:xfrm>
            <a:off x="497377" y="2561184"/>
            <a:ext cx="8149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4818CE"/>
                </a:solidFill>
                <a:latin typeface="Quicksand Bold" pitchFamily="50" charset="0"/>
              </a:rPr>
              <a:t>MODULATION  DEMODULATION</a:t>
            </a:r>
          </a:p>
        </p:txBody>
      </p:sp>
    </p:spTree>
    <p:extLst>
      <p:ext uri="{BB962C8B-B14F-4D97-AF65-F5344CB8AC3E}">
        <p14:creationId xmlns:p14="http://schemas.microsoft.com/office/powerpoint/2010/main" val="363661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155444-D631-4B85-BCD4-F80D7653F6E6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Comment ca marche 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5DAF77F-0432-4DEE-9C2C-8A2D0A04AE5E}"/>
              </a:ext>
            </a:extLst>
          </p:cNvPr>
          <p:cNvSpPr/>
          <p:nvPr/>
        </p:nvSpPr>
        <p:spPr>
          <a:xfrm>
            <a:off x="866540" y="417757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Prérequis :  </a:t>
            </a:r>
            <a:endParaRPr lang="fr-FR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1358BE9-A7AB-4423-8309-EDD1CA4C7A6C}"/>
              </a:ext>
            </a:extLst>
          </p:cNvPr>
          <p:cNvSpPr/>
          <p:nvPr/>
        </p:nvSpPr>
        <p:spPr>
          <a:xfrm>
            <a:off x="1485470" y="1004539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Domaine temporel  </a:t>
            </a:r>
            <a:endParaRPr lang="fr-FR" i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A5C5117-429A-4497-948E-ED7C2E2D3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8" t="12992" r="33776" b="39703"/>
          <a:stretch/>
        </p:blipFill>
        <p:spPr>
          <a:xfrm>
            <a:off x="18734" y="1377233"/>
            <a:ext cx="4549422" cy="360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74E22A-0590-41DE-93D1-647F816243FE}"/>
              </a:ext>
            </a:extLst>
          </p:cNvPr>
          <p:cNvSpPr/>
          <p:nvPr/>
        </p:nvSpPr>
        <p:spPr>
          <a:xfrm>
            <a:off x="6034892" y="1004539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Domaine fréquentiel  </a:t>
            </a:r>
            <a:endParaRPr lang="fr-FR" i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1E90A466-AF0E-4C45-AE07-24F9E2DBF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1" t="12721" r="34184" b="39569"/>
          <a:stretch/>
        </p:blipFill>
        <p:spPr>
          <a:xfrm>
            <a:off x="4681643" y="1377233"/>
            <a:ext cx="44623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ECC653-33D9-43FC-AE46-E04D79D3A2E6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Comment ca marche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F363256B-E5F7-4D1D-8969-FF56887E5410}"/>
                  </a:ext>
                </a:extLst>
              </p:cNvPr>
              <p:cNvSpPr txBox="1"/>
              <p:nvPr/>
            </p:nvSpPr>
            <p:spPr>
              <a:xfrm>
                <a:off x="3129780" y="878297"/>
                <a:ext cx="2351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363256B-E5F7-4D1D-8969-FF56887E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780" y="878297"/>
                <a:ext cx="2351926" cy="276999"/>
              </a:xfrm>
              <a:prstGeom prst="rect">
                <a:avLst/>
              </a:prstGeom>
              <a:blipFill>
                <a:blip r:embed="rId2"/>
                <a:stretch>
                  <a:fillRect l="-1036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B81824CD-4C60-4961-A817-A9D83207B6C6}"/>
                  </a:ext>
                </a:extLst>
              </p:cNvPr>
              <p:cNvSpPr txBox="1"/>
              <p:nvPr/>
            </p:nvSpPr>
            <p:spPr>
              <a:xfrm>
                <a:off x="3258089" y="1251207"/>
                <a:ext cx="2279855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81824CD-4C60-4961-A817-A9D83207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89" y="1251207"/>
                <a:ext cx="2279855" cy="318164"/>
              </a:xfrm>
              <a:prstGeom prst="rect">
                <a:avLst/>
              </a:prstGeom>
              <a:blipFill>
                <a:blip r:embed="rId3"/>
                <a:stretch>
                  <a:fillRect l="-1070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800F1BF-631C-4556-A223-43ABE71BF4E4}"/>
                  </a:ext>
                </a:extLst>
              </p:cNvPr>
              <p:cNvSpPr/>
              <p:nvPr/>
            </p:nvSpPr>
            <p:spPr>
              <a:xfrm>
                <a:off x="950520" y="451831"/>
                <a:ext cx="4409772" cy="413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r-FR" b="1" i="1" dirty="0"/>
                  <a:t>À l’émission, considérons,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b="1" i="1" dirty="0"/>
                  <a:t> :  </a:t>
                </a:r>
                <a:endParaRPr lang="fr-FR" i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00F1BF-631C-4556-A223-43ABE71BF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20" y="451831"/>
                <a:ext cx="4409772" cy="413126"/>
              </a:xfrm>
              <a:prstGeom prst="rect">
                <a:avLst/>
              </a:prstGeom>
              <a:blipFill>
                <a:blip r:embed="rId4"/>
                <a:stretch>
                  <a:fillRect l="-1245" t="-147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C44FAC-24BD-4E4F-8A22-15045623B80E}"/>
              </a:ext>
            </a:extLst>
          </p:cNvPr>
          <p:cNvSpPr/>
          <p:nvPr/>
        </p:nvSpPr>
        <p:spPr>
          <a:xfrm>
            <a:off x="1532130" y="859635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un message </a:t>
            </a:r>
            <a:endParaRPr lang="fr-FR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09FE53-F599-4AEB-A035-3254148F9075}"/>
              </a:ext>
            </a:extLst>
          </p:cNvPr>
          <p:cNvSpPr/>
          <p:nvPr/>
        </p:nvSpPr>
        <p:spPr>
          <a:xfrm>
            <a:off x="1532129" y="1241406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une porteuse </a:t>
            </a:r>
            <a:endParaRPr lang="fr-FR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354720-A9E5-4AA4-8275-A67631C14BFD}"/>
              </a:ext>
            </a:extLst>
          </p:cNvPr>
          <p:cNvSpPr/>
          <p:nvPr/>
        </p:nvSpPr>
        <p:spPr>
          <a:xfrm>
            <a:off x="950519" y="1645578"/>
            <a:ext cx="662594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Avec une modulation d’amplitude avec porteuse :  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E509330E-B9F8-49DC-835C-3911672848B2}"/>
                  </a:ext>
                </a:extLst>
              </p:cNvPr>
              <p:cNvSpPr txBox="1"/>
              <p:nvPr/>
            </p:nvSpPr>
            <p:spPr>
              <a:xfrm>
                <a:off x="-326573" y="2055876"/>
                <a:ext cx="9797143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func>
                        <m:funcPr>
                          <m:ctrlPr>
                            <a:rPr lang="fr-F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509330E-B9F8-49DC-835C-391167284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6573" y="2055876"/>
                <a:ext cx="9797143" cy="318164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91A5A913-D154-4237-AA43-15679F100A9D}"/>
                  </a:ext>
                </a:extLst>
              </p:cNvPr>
              <p:cNvSpPr txBox="1"/>
              <p:nvPr/>
            </p:nvSpPr>
            <p:spPr>
              <a:xfrm>
                <a:off x="306698" y="2587399"/>
                <a:ext cx="87120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𝑚𝑜𝑑𝐴𝑀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1A5A913-D154-4237-AA43-15679F100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98" y="2587399"/>
                <a:ext cx="8712064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4E708DF-9D6E-4AE0-99BF-AA49E489F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364" y="3265022"/>
            <a:ext cx="4431271" cy="31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7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ECC653-33D9-43FC-AE46-E04D79D3A2E6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Comment ca marche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1535D8-FECE-4C91-A019-DE45CFBBDC9E}"/>
              </a:ext>
            </a:extLst>
          </p:cNvPr>
          <p:cNvSpPr/>
          <p:nvPr/>
        </p:nvSpPr>
        <p:spPr>
          <a:xfrm>
            <a:off x="950520" y="451831"/>
            <a:ext cx="4409772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À la réception :  </a:t>
            </a:r>
            <a:endParaRPr lang="fr-FR" i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7915C21-37EE-48DE-9AC9-EEF2D7B3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35" y="2948473"/>
            <a:ext cx="4759412" cy="3457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333CCEA4-53F2-4062-B5A5-3E24629725D5}"/>
                  </a:ext>
                </a:extLst>
              </p:cNvPr>
              <p:cNvSpPr txBox="1"/>
              <p:nvPr/>
            </p:nvSpPr>
            <p:spPr>
              <a:xfrm>
                <a:off x="-61981" y="829783"/>
                <a:ext cx="2995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𝑑𝑒𝑚𝑜𝑑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𝑚𝑜𝑑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33CCEA4-53F2-4062-B5A5-3E2462972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981" y="829783"/>
                <a:ext cx="2995349" cy="276999"/>
              </a:xfrm>
              <a:prstGeom prst="rect">
                <a:avLst/>
              </a:prstGeom>
              <a:blipFill>
                <a:blip r:embed="rId3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989B09D3-528D-4C0E-A4F4-A42D48DB84AE}"/>
                  </a:ext>
                </a:extLst>
              </p:cNvPr>
              <p:cNvSpPr txBox="1"/>
              <p:nvPr/>
            </p:nvSpPr>
            <p:spPr>
              <a:xfrm>
                <a:off x="614620" y="1180823"/>
                <a:ext cx="8528402" cy="547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func>
                            <m:func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fr-FR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fr-FR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func>
                        <m:funcPr>
                          <m:ctrlPr>
                            <a:rPr lang="fr-FR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89B09D3-528D-4C0E-A4F4-A42D48DB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20" y="1180823"/>
                <a:ext cx="8528402" cy="547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29B2962-D9A4-4B0C-9438-7839157AADDD}"/>
                  </a:ext>
                </a:extLst>
              </p:cNvPr>
              <p:cNvSpPr txBox="1"/>
              <p:nvPr/>
            </p:nvSpPr>
            <p:spPr>
              <a:xfrm>
                <a:off x="790697" y="1802835"/>
                <a:ext cx="8166691" cy="12425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fr-FR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FR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func>
                    </m:oMath>
                  </m:oMathPara>
                </a14:m>
                <a:endParaRPr lang="fr-F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fr-FR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fr-FR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fr-FR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fr-F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>
                          <m: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fr-F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fr-F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fr-FR" sz="1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fr-F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29B2962-D9A4-4B0C-9438-7839157A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97" y="1802835"/>
                <a:ext cx="8166691" cy="1242520"/>
              </a:xfrm>
              <a:prstGeom prst="rect">
                <a:avLst/>
              </a:prstGeom>
              <a:blipFill>
                <a:blip r:embed="rId5"/>
                <a:stretch>
                  <a:fillRect l="-822" b="-3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7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58C0D2F-828E-45F2-825A-63AD2C7F6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" t="27958" b="20522"/>
          <a:stretch/>
        </p:blipFill>
        <p:spPr>
          <a:xfrm>
            <a:off x="121298" y="1142901"/>
            <a:ext cx="8901404" cy="26498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4E1381-3130-4CBA-85F9-AF767AD2F128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Mise en œuvre des modulations/démodulations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0BFDAE-6AE2-43FF-A13F-13655007129C}"/>
              </a:ext>
            </a:extLst>
          </p:cNvPr>
          <p:cNvSpPr/>
          <p:nvPr/>
        </p:nvSpPr>
        <p:spPr>
          <a:xfrm>
            <a:off x="498398" y="593982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hlinkClick r:id="rId3" action="ppaction://hlinkfile"/>
              </a:rPr>
              <a:t>Modulation analogique d’amplitude </a:t>
            </a:r>
            <a:r>
              <a:rPr lang="fr-FR" b="1" i="1" dirty="0"/>
              <a:t>– AM « à la main »</a:t>
            </a: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82E8AF-F82F-4E79-924B-6AABED300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88" t="16225" r="13367" b="9274"/>
          <a:stretch/>
        </p:blipFill>
        <p:spPr>
          <a:xfrm>
            <a:off x="254611" y="3959942"/>
            <a:ext cx="3972151" cy="2304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487F332-9876-4DE1-99F1-D206D8B49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3" t="42109" b="35215"/>
          <a:stretch/>
        </p:blipFill>
        <p:spPr>
          <a:xfrm>
            <a:off x="4301406" y="4812450"/>
            <a:ext cx="4749284" cy="6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E6B38CE-03DA-4B7B-9B1D-67EA41CA7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" t="46281" b="29773"/>
          <a:stretch/>
        </p:blipFill>
        <p:spPr>
          <a:xfrm>
            <a:off x="121298" y="1049183"/>
            <a:ext cx="8901404" cy="1231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31496B-4E2C-4217-9222-AA128CDAE67B}"/>
              </a:ext>
            </a:extLst>
          </p:cNvPr>
          <p:cNvSpPr/>
          <p:nvPr/>
        </p:nvSpPr>
        <p:spPr>
          <a:xfrm>
            <a:off x="498398" y="593982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hlinkClick r:id="rId3" action="ppaction://hlinkfile"/>
              </a:rPr>
              <a:t>Modulation numérique d’amplitude – 2-ASK </a:t>
            </a:r>
            <a:r>
              <a:rPr lang="fr-FR" b="1" i="1" dirty="0"/>
              <a:t>« à la main »</a:t>
            </a:r>
            <a:endParaRPr lang="fr-FR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55FC77A-553E-400B-9D5F-8A8C3503D5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" t="21066" b="13265"/>
          <a:stretch/>
        </p:blipFill>
        <p:spPr>
          <a:xfrm>
            <a:off x="784217" y="2354254"/>
            <a:ext cx="5229820" cy="19844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362771A-D36C-43A7-99C9-698AEA9F81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3" t="39025" b="32676"/>
          <a:stretch/>
        </p:blipFill>
        <p:spPr>
          <a:xfrm>
            <a:off x="121297" y="4572000"/>
            <a:ext cx="8901405" cy="1455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3883EC-FFFB-493E-A1FB-F618F0F2F704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Mise en œuvre des modulations/démodulations</a:t>
            </a:r>
          </a:p>
        </p:txBody>
      </p:sp>
    </p:spTree>
    <p:extLst>
      <p:ext uri="{BB962C8B-B14F-4D97-AF65-F5344CB8AC3E}">
        <p14:creationId xmlns:p14="http://schemas.microsoft.com/office/powerpoint/2010/main" val="110474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4DB7418-8242-4050-9C97-8FA6D4F5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" t="38118" b="30136"/>
          <a:stretch/>
        </p:blipFill>
        <p:spPr>
          <a:xfrm>
            <a:off x="116632" y="1119673"/>
            <a:ext cx="8910735" cy="16328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0C8C1A-D449-4DB0-B362-4F9FA2DCB52F}"/>
              </a:ext>
            </a:extLst>
          </p:cNvPr>
          <p:cNvSpPr/>
          <p:nvPr/>
        </p:nvSpPr>
        <p:spPr>
          <a:xfrm>
            <a:off x="498398" y="593982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hlinkClick r:id="rId3" action="ppaction://hlinkfile"/>
              </a:rPr>
              <a:t>Modulation numérique de fréquence – 2-FSK </a:t>
            </a:r>
            <a:r>
              <a:rPr lang="fr-FR" b="1" i="1" dirty="0"/>
              <a:t>« à la main »</a:t>
            </a:r>
            <a:endParaRPr lang="fr-FR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5C6C7A4-0AFA-4239-BC15-78FE659CF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1" t="22517" b="13991"/>
          <a:stretch/>
        </p:blipFill>
        <p:spPr>
          <a:xfrm>
            <a:off x="498398" y="2896451"/>
            <a:ext cx="5346440" cy="19594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9259F67-4846-4EF0-84F9-D36DA6DE4A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1" t="42290" b="34671"/>
          <a:stretch/>
        </p:blipFill>
        <p:spPr>
          <a:xfrm>
            <a:off x="125963" y="4999800"/>
            <a:ext cx="8910735" cy="11849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F1B8E5-B4C9-4D29-9583-20440612729C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Mise en œuvre des modulations/démodulations</a:t>
            </a:r>
          </a:p>
        </p:txBody>
      </p:sp>
    </p:spTree>
    <p:extLst>
      <p:ext uri="{BB962C8B-B14F-4D97-AF65-F5344CB8AC3E}">
        <p14:creationId xmlns:p14="http://schemas.microsoft.com/office/powerpoint/2010/main" val="250815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043463-1410-4D66-820C-33B6CB624854}"/>
              </a:ext>
            </a:extLst>
          </p:cNvPr>
          <p:cNvSpPr/>
          <p:nvPr/>
        </p:nvSpPr>
        <p:spPr>
          <a:xfrm>
            <a:off x="498398" y="593982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Modulation numérique – M-</a:t>
            </a:r>
            <a:r>
              <a:rPr lang="fr-FR" b="1" i="1" dirty="0" err="1"/>
              <a:t>xSK</a:t>
            </a:r>
            <a:r>
              <a:rPr lang="fr-FR" b="1" i="1" dirty="0"/>
              <a:t> « intégrée »</a:t>
            </a:r>
            <a:endParaRPr lang="fr-FR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08804E7-6B1D-4E93-9AA9-705415DEB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" t="24875" r="918" b="17800"/>
          <a:stretch/>
        </p:blipFill>
        <p:spPr>
          <a:xfrm>
            <a:off x="142449" y="1862900"/>
            <a:ext cx="4310885" cy="14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77265BD-4432-484D-9018-1734EED3B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" t="24875" r="821" b="16893"/>
          <a:stretch/>
        </p:blipFill>
        <p:spPr>
          <a:xfrm>
            <a:off x="4758028" y="1862900"/>
            <a:ext cx="4243523" cy="144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E8CB745-142E-4E09-90A1-DB8993E55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" t="25057" r="816" b="17438"/>
          <a:stretch/>
        </p:blipFill>
        <p:spPr>
          <a:xfrm>
            <a:off x="2423357" y="4341857"/>
            <a:ext cx="4297286" cy="14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879190-04E0-49ED-8E89-ADFE74D9FB87}"/>
              </a:ext>
            </a:extLst>
          </p:cNvPr>
          <p:cNvSpPr/>
          <p:nvPr/>
        </p:nvSpPr>
        <p:spPr>
          <a:xfrm>
            <a:off x="498398" y="1465791"/>
            <a:ext cx="337380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hlinkClick r:id="rId5" action="ppaction://hlinkfile"/>
              </a:rPr>
              <a:t>Modulation numérique – M-ASK</a:t>
            </a:r>
            <a:endParaRPr lang="fr-FR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948DFE-FB90-405F-8069-CAFD71647475}"/>
              </a:ext>
            </a:extLst>
          </p:cNvPr>
          <p:cNvSpPr/>
          <p:nvPr/>
        </p:nvSpPr>
        <p:spPr>
          <a:xfrm>
            <a:off x="5192886" y="1481129"/>
            <a:ext cx="337380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hlinkClick r:id="rId6" action="ppaction://hlinkfile"/>
              </a:rPr>
              <a:t>Modulation numérique – M-FSK</a:t>
            </a:r>
            <a:endParaRPr lang="fr-FR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637852-A3D5-44AA-B06F-18DA2040F1B5}"/>
              </a:ext>
            </a:extLst>
          </p:cNvPr>
          <p:cNvSpPr/>
          <p:nvPr/>
        </p:nvSpPr>
        <p:spPr>
          <a:xfrm>
            <a:off x="2885097" y="3960086"/>
            <a:ext cx="337380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hlinkClick r:id="rId7" action="ppaction://hlinkfile"/>
              </a:rPr>
              <a:t>Modulation numérique – M-PSK</a:t>
            </a:r>
            <a:endParaRPr lang="fr-FR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8A928B-F887-4788-9CE8-B9FF892298E6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Mise en œuvre des modulations/démodulations</a:t>
            </a:r>
          </a:p>
        </p:txBody>
      </p:sp>
    </p:spTree>
    <p:extLst>
      <p:ext uri="{BB962C8B-B14F-4D97-AF65-F5344CB8AC3E}">
        <p14:creationId xmlns:p14="http://schemas.microsoft.com/office/powerpoint/2010/main" val="286820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F2FFC9-00D9-4257-BB00-150D59466186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Synthèse pédagogique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E25D37D-17C7-4A8F-B39F-31387EAF18DA}"/>
              </a:ext>
            </a:extLst>
          </p:cNvPr>
          <p:cNvSpPr txBox="1"/>
          <p:nvPr/>
        </p:nvSpPr>
        <p:spPr>
          <a:xfrm>
            <a:off x="1073020" y="1418253"/>
            <a:ext cx="79870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Quicksand Bold" pitchFamily="50" charset="0"/>
              </a:rPr>
              <a:t>Explication scientifique des objectifs</a:t>
            </a:r>
          </a:p>
          <a:p>
            <a:endParaRPr lang="fr-FR" sz="2000" b="1" dirty="0">
              <a:latin typeface="Quicksand Bold" pitchFamily="50" charset="0"/>
            </a:endParaRPr>
          </a:p>
          <a:p>
            <a:r>
              <a:rPr lang="fr-FR" sz="2000" b="1" dirty="0">
                <a:latin typeface="Quicksand Bold" pitchFamily="50" charset="0"/>
              </a:rPr>
              <a:t>Explication du phénomène de modulation/démodulation</a:t>
            </a:r>
          </a:p>
          <a:p>
            <a:endParaRPr lang="fr-FR" sz="2000" b="1" dirty="0">
              <a:latin typeface="Quicksand Bold" pitchFamily="50" charset="0"/>
            </a:endParaRPr>
          </a:p>
          <a:p>
            <a:r>
              <a:rPr lang="fr-FR" sz="2000" b="1" dirty="0">
                <a:latin typeface="Quicksand Bold" pitchFamily="50" charset="0"/>
              </a:rPr>
              <a:t>Analyse des structures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fr-FR" sz="2000" b="1" dirty="0">
                <a:latin typeface="Quicksand Bold" pitchFamily="50" charset="0"/>
              </a:rPr>
              <a:t>complexes</a:t>
            </a:r>
          </a:p>
          <a:p>
            <a:endParaRPr lang="fr-FR" sz="2000" b="1" dirty="0">
              <a:latin typeface="Quicksand Bold" pitchFamily="50" charset="0"/>
            </a:endParaRPr>
          </a:p>
          <a:p>
            <a:r>
              <a:rPr lang="fr-FR" sz="2000" b="1" dirty="0">
                <a:latin typeface="Quicksand Bold" pitchFamily="50" charset="0"/>
              </a:rPr>
              <a:t>Approches qualitative et quantitative</a:t>
            </a:r>
          </a:p>
          <a:p>
            <a:endParaRPr lang="fr-FR" sz="2000" b="1" dirty="0">
              <a:latin typeface="Quicksand Bold" pitchFamily="50" charset="0"/>
            </a:endParaRPr>
          </a:p>
          <a:p>
            <a:r>
              <a:rPr lang="fr-FR" sz="2000" b="1" dirty="0">
                <a:latin typeface="Quicksand Bold" pitchFamily="50" charset="0"/>
              </a:rPr>
              <a:t>Essentiellement par simulation … </a:t>
            </a:r>
          </a:p>
          <a:p>
            <a:endParaRPr lang="fr-FR" sz="2000" b="1" dirty="0">
              <a:latin typeface="Quicksand Bold" pitchFamily="50" charset="0"/>
            </a:endParaRPr>
          </a:p>
          <a:p>
            <a:r>
              <a:rPr lang="fr-FR" sz="2000" b="1" dirty="0">
                <a:latin typeface="Quicksand Bold" pitchFamily="50" charset="0"/>
              </a:rPr>
              <a:t>Développement de modèles simples</a:t>
            </a:r>
          </a:p>
          <a:p>
            <a:endParaRPr lang="fr-FR" sz="2000" b="1" dirty="0">
              <a:latin typeface="Quicksand Bold" pitchFamily="50" charset="0"/>
            </a:endParaRPr>
          </a:p>
          <a:p>
            <a:r>
              <a:rPr lang="fr-FR" sz="2000" b="1" dirty="0">
                <a:latin typeface="Quicksand Bold" pitchFamily="50" charset="0"/>
              </a:rPr>
              <a:t>En attendant des ‘maquettes’  d’expérimentation … </a:t>
            </a:r>
          </a:p>
        </p:txBody>
      </p:sp>
    </p:spTree>
    <p:extLst>
      <p:ext uri="{BB962C8B-B14F-4D97-AF65-F5344CB8AC3E}">
        <p14:creationId xmlns:p14="http://schemas.microsoft.com/office/powerpoint/2010/main" val="178611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5853BF-8A7D-4C7E-918F-1E83C5DD4603}"/>
              </a:ext>
            </a:extLst>
          </p:cNvPr>
          <p:cNvSpPr/>
          <p:nvPr/>
        </p:nvSpPr>
        <p:spPr>
          <a:xfrm>
            <a:off x="3508533" y="448388"/>
            <a:ext cx="212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SOMMAIRE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96F8F2-BEFC-4C45-B7A3-BCFB5F86F132}"/>
              </a:ext>
            </a:extLst>
          </p:cNvPr>
          <p:cNvSpPr/>
          <p:nvPr/>
        </p:nvSpPr>
        <p:spPr>
          <a:xfrm>
            <a:off x="420323" y="1252872"/>
            <a:ext cx="7268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Positionnement pédagogique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B824B6-58E7-4D32-BDAF-E553E8C3AA14}"/>
              </a:ext>
            </a:extLst>
          </p:cNvPr>
          <p:cNvSpPr/>
          <p:nvPr/>
        </p:nvSpPr>
        <p:spPr>
          <a:xfrm>
            <a:off x="420322" y="1905695"/>
            <a:ext cx="820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Où est utilisée la modulation/démodulation 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4C32F1-8DEE-408D-AD7C-59C6056794C6}"/>
              </a:ext>
            </a:extLst>
          </p:cNvPr>
          <p:cNvSpPr/>
          <p:nvPr/>
        </p:nvSpPr>
        <p:spPr>
          <a:xfrm>
            <a:off x="420323" y="2620649"/>
            <a:ext cx="7436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Pour quoi faire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D54B24-6C77-4C80-8AB4-5AE54FB445B2}"/>
              </a:ext>
            </a:extLst>
          </p:cNvPr>
          <p:cNvSpPr/>
          <p:nvPr/>
        </p:nvSpPr>
        <p:spPr>
          <a:xfrm>
            <a:off x="420323" y="3163597"/>
            <a:ext cx="7809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Quelles modulations/démodulations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C5F6E3-4870-4A46-82D0-C03C8423ADC7}"/>
              </a:ext>
            </a:extLst>
          </p:cNvPr>
          <p:cNvSpPr/>
          <p:nvPr/>
        </p:nvSpPr>
        <p:spPr>
          <a:xfrm>
            <a:off x="420323" y="3694447"/>
            <a:ext cx="7436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ea typeface="Calibri"/>
                <a:cs typeface="Times New Roman"/>
              </a:rPr>
              <a:t>Comment </a:t>
            </a:r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ca marche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255A61-B363-42D2-BA9C-5A6B423D4174}"/>
              </a:ext>
            </a:extLst>
          </p:cNvPr>
          <p:cNvSpPr/>
          <p:nvPr/>
        </p:nvSpPr>
        <p:spPr>
          <a:xfrm>
            <a:off x="420323" y="4423228"/>
            <a:ext cx="8630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Times New Roman"/>
              </a:rPr>
              <a:t>Mise en œuvre des modulations/démodulations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1367CC-B4CE-4491-90DD-F54B1E501765}"/>
              </a:ext>
            </a:extLst>
          </p:cNvPr>
          <p:cNvSpPr/>
          <p:nvPr/>
        </p:nvSpPr>
        <p:spPr>
          <a:xfrm>
            <a:off x="420323" y="5208058"/>
            <a:ext cx="7436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ea typeface="Calibri"/>
                <a:cs typeface="Times New Roman"/>
              </a:rPr>
              <a:t>Synthèse pédagogique</a:t>
            </a:r>
          </a:p>
        </p:txBody>
      </p:sp>
    </p:spTree>
    <p:extLst>
      <p:ext uri="{BB962C8B-B14F-4D97-AF65-F5344CB8AC3E}">
        <p14:creationId xmlns:p14="http://schemas.microsoft.com/office/powerpoint/2010/main" val="964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5853BF-8A7D-4C7E-918F-1E83C5DD4603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Le programme : proposition de mise en œuvre sur les 2 ans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B12356A-23B9-429D-8A16-FC6A5476B3FC}"/>
              </a:ext>
            </a:extLst>
          </p:cNvPr>
          <p:cNvSpPr txBox="1"/>
          <p:nvPr/>
        </p:nvSpPr>
        <p:spPr>
          <a:xfrm>
            <a:off x="7678412" y="1016758"/>
            <a:ext cx="1456480" cy="285752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itchFamily="34" charset="0"/>
                <a:cs typeface="Arial" pitchFamily="34" charset="0"/>
              </a:rPr>
              <a:t>5 semaines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52473F-F36D-4476-99BF-C6B962B53FA8}"/>
              </a:ext>
            </a:extLst>
          </p:cNvPr>
          <p:cNvSpPr/>
          <p:nvPr/>
        </p:nvSpPr>
        <p:spPr>
          <a:xfrm>
            <a:off x="6552" y="1296715"/>
            <a:ext cx="1571604" cy="960432"/>
          </a:xfrm>
          <a:prstGeom prst="rect">
            <a:avLst/>
          </a:prstGeom>
          <a:solidFill>
            <a:srgbClr val="00FF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endParaRPr lang="fr-FR" sz="1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Les nouvelles mobilités individuelles</a:t>
            </a:r>
          </a:p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230E56-4F02-40C2-B9B4-ED15331908A0}"/>
              </a:ext>
            </a:extLst>
          </p:cNvPr>
          <p:cNvSpPr/>
          <p:nvPr/>
        </p:nvSpPr>
        <p:spPr>
          <a:xfrm>
            <a:off x="1578156" y="1296714"/>
            <a:ext cx="1357322" cy="960433"/>
          </a:xfrm>
          <a:prstGeom prst="rect">
            <a:avLst/>
          </a:prstGeom>
          <a:solidFill>
            <a:srgbClr val="00FFFF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L’assistance pour la santé</a:t>
            </a:r>
          </a:p>
          <a:p>
            <a:pPr algn="ctr">
              <a:lnSpc>
                <a:spcPct val="107000"/>
              </a:lnSpc>
            </a:pPr>
            <a:endParaRPr lang="fr-FR" sz="1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395FB3-5A49-4E8D-BC93-8CE6416F9BA1}"/>
              </a:ext>
            </a:extLst>
          </p:cNvPr>
          <p:cNvSpPr/>
          <p:nvPr/>
        </p:nvSpPr>
        <p:spPr>
          <a:xfrm>
            <a:off x="2935478" y="1296714"/>
            <a:ext cx="1434345" cy="960433"/>
          </a:xfrm>
          <a:prstGeom prst="rect">
            <a:avLst/>
          </a:prstGeom>
          <a:solidFill>
            <a:srgbClr val="FF00FF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fr-FR" sz="1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Les échanges et communications  d’informations</a:t>
            </a:r>
          </a:p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754EB4-B9F3-4F82-87A5-2F5D9B9BE5C2}"/>
              </a:ext>
            </a:extLst>
          </p:cNvPr>
          <p:cNvSpPr/>
          <p:nvPr/>
        </p:nvSpPr>
        <p:spPr>
          <a:xfrm>
            <a:off x="4987117" y="1295188"/>
            <a:ext cx="1220063" cy="960432"/>
          </a:xfrm>
          <a:prstGeom prst="rect">
            <a:avLst/>
          </a:prstGeom>
          <a:solidFill>
            <a:srgbClr val="0000FF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Les objets connectés</a:t>
            </a: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B3E463-776A-461C-9088-DD44A6E646B0}"/>
              </a:ext>
            </a:extLst>
          </p:cNvPr>
          <p:cNvSpPr/>
          <p:nvPr/>
        </p:nvSpPr>
        <p:spPr>
          <a:xfrm>
            <a:off x="6211961" y="1300628"/>
            <a:ext cx="1461671" cy="957280"/>
          </a:xfrm>
          <a:prstGeom prst="rect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Des applications nomades à l’intelligence artificielle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6813BC-A1DC-438F-9B0C-2B1BD0C0516B}"/>
              </a:ext>
            </a:extLst>
          </p:cNvPr>
          <p:cNvSpPr/>
          <p:nvPr/>
        </p:nvSpPr>
        <p:spPr>
          <a:xfrm>
            <a:off x="7673632" y="1298340"/>
            <a:ext cx="1461671" cy="957280"/>
          </a:xfrm>
          <a:prstGeom prst="rect">
            <a:avLst/>
          </a:prstGeom>
          <a:solidFill>
            <a:srgbClr val="009999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L’assistance aux personnes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DFC7F5-29EC-45EB-9C54-A252D0E27D8A}"/>
              </a:ext>
            </a:extLst>
          </p:cNvPr>
          <p:cNvSpPr/>
          <p:nvPr/>
        </p:nvSpPr>
        <p:spPr>
          <a:xfrm>
            <a:off x="4367612" y="751520"/>
            <a:ext cx="623368" cy="1505730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fr-FR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CHALLENGE 12H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3437A0-9121-4309-B2E0-9C41DDBBEC4F}"/>
              </a:ext>
            </a:extLst>
          </p:cNvPr>
          <p:cNvSpPr/>
          <p:nvPr/>
        </p:nvSpPr>
        <p:spPr>
          <a:xfrm>
            <a:off x="6552" y="1021108"/>
            <a:ext cx="1571604" cy="27122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semaines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680670-86CE-4EA5-9E9B-E5EEB74EC4A8}"/>
              </a:ext>
            </a:extLst>
          </p:cNvPr>
          <p:cNvSpPr/>
          <p:nvPr/>
        </p:nvSpPr>
        <p:spPr>
          <a:xfrm>
            <a:off x="1580003" y="1023100"/>
            <a:ext cx="1355475" cy="271229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semaines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EA7C30-BDDD-4AB9-801A-FFA052BE7423}"/>
              </a:ext>
            </a:extLst>
          </p:cNvPr>
          <p:cNvSpPr/>
          <p:nvPr/>
        </p:nvSpPr>
        <p:spPr>
          <a:xfrm>
            <a:off x="2940135" y="1025485"/>
            <a:ext cx="1430607" cy="271229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semaines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BA7D4A-946D-45F6-9317-71B9B140320D}"/>
              </a:ext>
            </a:extLst>
          </p:cNvPr>
          <p:cNvSpPr/>
          <p:nvPr/>
        </p:nvSpPr>
        <p:spPr>
          <a:xfrm>
            <a:off x="4992527" y="1024020"/>
            <a:ext cx="1214654" cy="271229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semaines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E5147A-9C5D-46FD-883B-09F0E86F771C}"/>
              </a:ext>
            </a:extLst>
          </p:cNvPr>
          <p:cNvSpPr/>
          <p:nvPr/>
        </p:nvSpPr>
        <p:spPr>
          <a:xfrm>
            <a:off x="6212372" y="1021671"/>
            <a:ext cx="1461260" cy="27122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semaines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1020D0-E66E-4197-AEE9-0EF7A8E76A1E}"/>
              </a:ext>
            </a:extLst>
          </p:cNvPr>
          <p:cNvSpPr/>
          <p:nvPr/>
        </p:nvSpPr>
        <p:spPr>
          <a:xfrm>
            <a:off x="6552" y="754256"/>
            <a:ext cx="1571604" cy="27122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F64E887-0038-45C6-B801-844E3432F374}"/>
              </a:ext>
            </a:extLst>
          </p:cNvPr>
          <p:cNvSpPr/>
          <p:nvPr/>
        </p:nvSpPr>
        <p:spPr>
          <a:xfrm>
            <a:off x="1578749" y="756581"/>
            <a:ext cx="1355475" cy="271229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044B24-2DB2-434E-99AA-6DC9D9AEF7D8}"/>
              </a:ext>
            </a:extLst>
          </p:cNvPr>
          <p:cNvSpPr/>
          <p:nvPr/>
        </p:nvSpPr>
        <p:spPr>
          <a:xfrm>
            <a:off x="2942371" y="754256"/>
            <a:ext cx="1433028" cy="271229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39BE63-8521-40B9-9A80-D01D4C4ECF19}"/>
              </a:ext>
            </a:extLst>
          </p:cNvPr>
          <p:cNvSpPr/>
          <p:nvPr/>
        </p:nvSpPr>
        <p:spPr>
          <a:xfrm>
            <a:off x="4991353" y="756231"/>
            <a:ext cx="1214654" cy="271229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Séquence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A2CEDC-6D50-4ABB-8128-4410A3FDF2BC}"/>
              </a:ext>
            </a:extLst>
          </p:cNvPr>
          <p:cNvSpPr/>
          <p:nvPr/>
        </p:nvSpPr>
        <p:spPr>
          <a:xfrm>
            <a:off x="6211999" y="756580"/>
            <a:ext cx="1461260" cy="27122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A10FFCF-0888-4856-983E-38A52702FE91}"/>
              </a:ext>
            </a:extLst>
          </p:cNvPr>
          <p:cNvSpPr txBox="1"/>
          <p:nvPr/>
        </p:nvSpPr>
        <p:spPr>
          <a:xfrm>
            <a:off x="7675649" y="754256"/>
            <a:ext cx="1456480" cy="285752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pitchFamily="34" charset="0"/>
                <a:cs typeface="Arial" pitchFamily="34" charset="0"/>
              </a:rPr>
              <a:t>Séquence 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F13995-123E-4910-AFED-5948B80A70F9}"/>
              </a:ext>
            </a:extLst>
          </p:cNvPr>
          <p:cNvSpPr/>
          <p:nvPr/>
        </p:nvSpPr>
        <p:spPr>
          <a:xfrm>
            <a:off x="8132" y="2501031"/>
            <a:ext cx="1150404" cy="274372"/>
          </a:xfrm>
          <a:prstGeom prst="rect">
            <a:avLst/>
          </a:prstGeom>
          <a:solidFill>
            <a:srgbClr val="77933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70E90C-0E73-4283-954E-C19CCA44E070}"/>
              </a:ext>
            </a:extLst>
          </p:cNvPr>
          <p:cNvSpPr/>
          <p:nvPr/>
        </p:nvSpPr>
        <p:spPr>
          <a:xfrm>
            <a:off x="2158667" y="2501103"/>
            <a:ext cx="1143374" cy="276927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7057996-133E-4B5A-BB2D-A9ABC785BD80}"/>
              </a:ext>
            </a:extLst>
          </p:cNvPr>
          <p:cNvSpPr/>
          <p:nvPr/>
        </p:nvSpPr>
        <p:spPr>
          <a:xfrm>
            <a:off x="7981975" y="2502260"/>
            <a:ext cx="1150404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13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B9AAA7E-7E72-4A63-93E1-F82E63165F43}"/>
              </a:ext>
            </a:extLst>
          </p:cNvPr>
          <p:cNvSpPr/>
          <p:nvPr/>
        </p:nvSpPr>
        <p:spPr>
          <a:xfrm>
            <a:off x="1158536" y="2501031"/>
            <a:ext cx="1000131" cy="270437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Séquence 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C07F172-38EE-4FFB-970C-CEA9B40BC713}"/>
              </a:ext>
            </a:extLst>
          </p:cNvPr>
          <p:cNvSpPr/>
          <p:nvPr/>
        </p:nvSpPr>
        <p:spPr>
          <a:xfrm>
            <a:off x="3719181" y="2501031"/>
            <a:ext cx="1037773" cy="276999"/>
          </a:xfrm>
          <a:prstGeom prst="rect">
            <a:avLst/>
          </a:prstGeom>
          <a:solidFill>
            <a:srgbClr val="FCD5B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4396412-5450-4B26-B333-3BBE48FCB95A}"/>
              </a:ext>
            </a:extLst>
          </p:cNvPr>
          <p:cNvSpPr/>
          <p:nvPr/>
        </p:nvSpPr>
        <p:spPr>
          <a:xfrm>
            <a:off x="5174093" y="2501031"/>
            <a:ext cx="1006987" cy="276999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Séquence 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FFC857-4BC6-451C-9262-775FA697B60E}"/>
              </a:ext>
            </a:extLst>
          </p:cNvPr>
          <p:cNvSpPr/>
          <p:nvPr/>
        </p:nvSpPr>
        <p:spPr>
          <a:xfrm>
            <a:off x="6598219" y="2501031"/>
            <a:ext cx="966617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Séquence 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CE00910-D60B-4FE6-8306-AD898B0A9BDC}"/>
              </a:ext>
            </a:extLst>
          </p:cNvPr>
          <p:cNvSpPr/>
          <p:nvPr/>
        </p:nvSpPr>
        <p:spPr>
          <a:xfrm>
            <a:off x="3302042" y="2501031"/>
            <a:ext cx="417139" cy="1596720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fr-FR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PROJET 12H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92CC5CD-C386-48D8-81E1-6EA265927FE9}"/>
              </a:ext>
            </a:extLst>
          </p:cNvPr>
          <p:cNvSpPr/>
          <p:nvPr/>
        </p:nvSpPr>
        <p:spPr>
          <a:xfrm>
            <a:off x="7564836" y="2501029"/>
            <a:ext cx="417139" cy="159672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fr-FR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PROJET 12H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8B60CD9-F233-41AA-91F9-DB0E11FF69BE}"/>
              </a:ext>
            </a:extLst>
          </p:cNvPr>
          <p:cNvSpPr/>
          <p:nvPr/>
        </p:nvSpPr>
        <p:spPr>
          <a:xfrm>
            <a:off x="6181080" y="2502259"/>
            <a:ext cx="417139" cy="159549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fr-FR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PROJET 12H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2DD7C05-5B71-4EC4-BE75-619D8D200C43}"/>
              </a:ext>
            </a:extLst>
          </p:cNvPr>
          <p:cNvSpPr/>
          <p:nvPr/>
        </p:nvSpPr>
        <p:spPr>
          <a:xfrm>
            <a:off x="4756954" y="2501030"/>
            <a:ext cx="417139" cy="1596722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fr-FR" sz="1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PROJET 12H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77563BC-4BBF-4651-99A6-E98AE9159270}"/>
              </a:ext>
            </a:extLst>
          </p:cNvPr>
          <p:cNvSpPr/>
          <p:nvPr/>
        </p:nvSpPr>
        <p:spPr>
          <a:xfrm>
            <a:off x="8132" y="2775650"/>
            <a:ext cx="1150404" cy="267081"/>
          </a:xfrm>
          <a:prstGeom prst="rect">
            <a:avLst/>
          </a:prstGeom>
          <a:solidFill>
            <a:srgbClr val="77933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semaines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B84A4AF-8745-434B-8ADB-A52971F57625}"/>
              </a:ext>
            </a:extLst>
          </p:cNvPr>
          <p:cNvSpPr/>
          <p:nvPr/>
        </p:nvSpPr>
        <p:spPr>
          <a:xfrm>
            <a:off x="1158536" y="2771468"/>
            <a:ext cx="999178" cy="271267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semaines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102FDB0-342D-4A15-BDED-BC4ED15B0454}"/>
              </a:ext>
            </a:extLst>
          </p:cNvPr>
          <p:cNvSpPr/>
          <p:nvPr/>
        </p:nvSpPr>
        <p:spPr>
          <a:xfrm>
            <a:off x="2164220" y="2775844"/>
            <a:ext cx="1138776" cy="271266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semaines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4C8F1EB-9402-472E-8277-DE825CDDEED0}"/>
              </a:ext>
            </a:extLst>
          </p:cNvPr>
          <p:cNvSpPr/>
          <p:nvPr/>
        </p:nvSpPr>
        <p:spPr>
          <a:xfrm>
            <a:off x="3713629" y="2775842"/>
            <a:ext cx="1040363" cy="276927"/>
          </a:xfrm>
          <a:prstGeom prst="rect">
            <a:avLst/>
          </a:prstGeom>
          <a:solidFill>
            <a:srgbClr val="FCD5B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semaines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FA62B93-7F37-4E25-A79D-5102F5C9AA92}"/>
              </a:ext>
            </a:extLst>
          </p:cNvPr>
          <p:cNvSpPr/>
          <p:nvPr/>
        </p:nvSpPr>
        <p:spPr>
          <a:xfrm>
            <a:off x="5174093" y="2780852"/>
            <a:ext cx="1006987" cy="271918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semaines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0B0BEF0-48F1-418C-9D66-B15C0C475F88}"/>
              </a:ext>
            </a:extLst>
          </p:cNvPr>
          <p:cNvSpPr/>
          <p:nvPr/>
        </p:nvSpPr>
        <p:spPr>
          <a:xfrm>
            <a:off x="6598218" y="2778460"/>
            <a:ext cx="966617" cy="26864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semaines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69C7F5F-1E42-4232-B348-3B0BB6760E53}"/>
              </a:ext>
            </a:extLst>
          </p:cNvPr>
          <p:cNvSpPr/>
          <p:nvPr/>
        </p:nvSpPr>
        <p:spPr>
          <a:xfrm>
            <a:off x="7981975" y="2787583"/>
            <a:ext cx="1150404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semaines</a:t>
            </a:r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2A043E0-C30E-4512-B910-A249B5FB05AA}"/>
              </a:ext>
            </a:extLst>
          </p:cNvPr>
          <p:cNvSpPr/>
          <p:nvPr/>
        </p:nvSpPr>
        <p:spPr>
          <a:xfrm>
            <a:off x="9088" y="3042733"/>
            <a:ext cx="1146020" cy="1050822"/>
          </a:xfrm>
          <a:prstGeom prst="rect">
            <a:avLst/>
          </a:prstGeom>
          <a:solidFill>
            <a:srgbClr val="77933C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structures, enveloppes et systèmes mécaniques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A7FC64E-4215-4345-B2DF-B8C934A4DBAB}"/>
              </a:ext>
            </a:extLst>
          </p:cNvPr>
          <p:cNvSpPr/>
          <p:nvPr/>
        </p:nvSpPr>
        <p:spPr>
          <a:xfrm>
            <a:off x="1155107" y="3042734"/>
            <a:ext cx="1003559" cy="1055017"/>
          </a:xfrm>
          <a:prstGeom prst="rect">
            <a:avLst/>
          </a:prstGeom>
          <a:solidFill>
            <a:srgbClr val="7030A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produits intelligents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E8576D7-DDAF-4C04-83D4-EF736C99DCE4}"/>
              </a:ext>
            </a:extLst>
          </p:cNvPr>
          <p:cNvSpPr/>
          <p:nvPr/>
        </p:nvSpPr>
        <p:spPr>
          <a:xfrm>
            <a:off x="2157714" y="3047110"/>
            <a:ext cx="1140899" cy="1050642"/>
          </a:xfrm>
          <a:prstGeom prst="rect">
            <a:avLst/>
          </a:prstGeom>
          <a:solidFill>
            <a:srgbClr val="CC99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</a:rPr>
              <a:t>Les réseaux et l’internet des objets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F1E7F58-3AB1-4A8A-A424-C680BCF834D2}"/>
              </a:ext>
            </a:extLst>
          </p:cNvPr>
          <p:cNvSpPr/>
          <p:nvPr/>
        </p:nvSpPr>
        <p:spPr>
          <a:xfrm>
            <a:off x="3715751" y="3052770"/>
            <a:ext cx="1038241" cy="1044981"/>
          </a:xfrm>
          <a:prstGeom prst="rect">
            <a:avLst/>
          </a:prstGeom>
          <a:solidFill>
            <a:srgbClr val="FCD5B5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</a:rPr>
              <a:t>Les mobilités collectives</a:t>
            </a:r>
            <a:endParaRPr lang="fr-FR" sz="1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4FC6808-2C66-48A5-8BC4-26889C7C9C61}"/>
              </a:ext>
            </a:extLst>
          </p:cNvPr>
          <p:cNvSpPr/>
          <p:nvPr/>
        </p:nvSpPr>
        <p:spPr>
          <a:xfrm>
            <a:off x="5174092" y="3052769"/>
            <a:ext cx="1006989" cy="1044983"/>
          </a:xfrm>
          <a:prstGeom prst="rect">
            <a:avLst/>
          </a:prstGeom>
          <a:solidFill>
            <a:srgbClr val="80808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</a:rPr>
              <a:t>L’homme augmenté</a:t>
            </a:r>
            <a:endParaRPr lang="fr-FR" sz="1200" b="1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10A0AEB-194E-4439-8854-041B4E38F7C0}"/>
              </a:ext>
            </a:extLst>
          </p:cNvPr>
          <p:cNvSpPr/>
          <p:nvPr/>
        </p:nvSpPr>
        <p:spPr>
          <a:xfrm>
            <a:off x="6598219" y="3047109"/>
            <a:ext cx="966617" cy="1050643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L’énergie au service des territoires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709DAF5-28F4-4EC3-8150-731B19EBA2CD}"/>
              </a:ext>
            </a:extLst>
          </p:cNvPr>
          <p:cNvSpPr/>
          <p:nvPr/>
        </p:nvSpPr>
        <p:spPr>
          <a:xfrm>
            <a:off x="7981975" y="3073335"/>
            <a:ext cx="1151358" cy="1024417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Mobilités des personnes et des biens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49C69E35-2299-4591-A4D6-184D5601145B}"/>
              </a:ext>
            </a:extLst>
          </p:cNvPr>
          <p:cNvSpPr/>
          <p:nvPr/>
        </p:nvSpPr>
        <p:spPr>
          <a:xfrm>
            <a:off x="2006079" y="2351316"/>
            <a:ext cx="1434345" cy="18483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836964FA-957F-4A7C-8A6A-9813B2B3DBCA}"/>
              </a:ext>
            </a:extLst>
          </p:cNvPr>
          <p:cNvSpPr txBox="1"/>
          <p:nvPr/>
        </p:nvSpPr>
        <p:spPr>
          <a:xfrm>
            <a:off x="0" y="422617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Compétences développées :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A5205E84-2419-4D60-8D9C-490DE3A6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74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Analyser les principes de modulation et démodulation numériques</a:t>
            </a:r>
          </a:p>
          <a:p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Mettre en œuvre une communication entre objets intelligents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7D14B9F0-83A8-4B2E-8E24-941665781005}"/>
              </a:ext>
            </a:extLst>
          </p:cNvPr>
          <p:cNvSpPr txBox="1"/>
          <p:nvPr/>
        </p:nvSpPr>
        <p:spPr>
          <a:xfrm>
            <a:off x="-29328" y="50097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Connaissances principales associées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: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xmlns="" id="{EFE02BF9-9821-434C-A4FB-62AA0F15B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75" y="531371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Internet des objets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Notions de modulation et démodulation de signaux numériques en amplitude, en fréquence </a:t>
            </a:r>
          </a:p>
          <a:p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Paramètres de configuration d’un réseau</a:t>
            </a:r>
          </a:p>
          <a:p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Design d’interface et d’interaction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1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5853BF-8A7D-4C7E-918F-1E83C5DD4603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Où est utilisée la modulation – démodulation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A1B86B-6157-4BA2-81BE-0FC270B31E56}"/>
              </a:ext>
            </a:extLst>
          </p:cNvPr>
          <p:cNvSpPr/>
          <p:nvPr/>
        </p:nvSpPr>
        <p:spPr>
          <a:xfrm>
            <a:off x="677230" y="786663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Partout !!!! </a:t>
            </a:r>
            <a:endParaRPr lang="fr-FR" i="1" dirty="0"/>
          </a:p>
        </p:txBody>
      </p:sp>
      <p:pic>
        <p:nvPicPr>
          <p:cNvPr id="12290" name="Picture 2" descr="RÃ©sultat de recherche d'images pour &quot;Internet&quot;">
            <a:extLst>
              <a:ext uri="{FF2B5EF4-FFF2-40B4-BE49-F238E27FC236}">
                <a16:creationId xmlns:a16="http://schemas.microsoft.com/office/drawing/2014/main" xmlns="" id="{D09380BA-817D-4DD8-BF8C-F22402AD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6" y="1600199"/>
            <a:ext cx="2238507" cy="15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Ã©sultat de recherche d'images pour &quot;tÃ©lÃ©phonie&quot;">
            <a:extLst>
              <a:ext uri="{FF2B5EF4-FFF2-40B4-BE49-F238E27FC236}">
                <a16:creationId xmlns:a16="http://schemas.microsoft.com/office/drawing/2014/main" xmlns="" id="{D86D2578-F607-421B-8F7A-702E515E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34" y="1543719"/>
            <a:ext cx="2514600" cy="16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Ã©sultat de recherche d'images pour &quot;tÃ©lÃ©vision numÃ©rique&quot;">
            <a:extLst>
              <a:ext uri="{FF2B5EF4-FFF2-40B4-BE49-F238E27FC236}">
                <a16:creationId xmlns:a16="http://schemas.microsoft.com/office/drawing/2014/main" xmlns="" id="{6946CA9B-7BB6-4BF9-80CC-9E277B64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66" y="1543719"/>
            <a:ext cx="2656470" cy="17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Ã©sultat de recherche d'images pour &quot;paiement NFC&quot;">
            <a:extLst>
              <a:ext uri="{FF2B5EF4-FFF2-40B4-BE49-F238E27FC236}">
                <a16:creationId xmlns:a16="http://schemas.microsoft.com/office/drawing/2014/main" xmlns="" id="{E03645CB-3B9E-484B-A414-E79BF241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11" y="3957928"/>
            <a:ext cx="2923592" cy="14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radio&quot;">
            <a:extLst>
              <a:ext uri="{FF2B5EF4-FFF2-40B4-BE49-F238E27FC236}">
                <a16:creationId xmlns:a16="http://schemas.microsoft.com/office/drawing/2014/main" xmlns="" id="{1FC9E953-4C76-49F8-9F9B-5317AE26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34" y="3681411"/>
            <a:ext cx="2051374" cy="20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9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xmlns="" id="{DB0B97B0-62CF-4960-93A4-3301B74A9044}"/>
              </a:ext>
            </a:extLst>
          </p:cNvPr>
          <p:cNvSpPr/>
          <p:nvPr/>
        </p:nvSpPr>
        <p:spPr>
          <a:xfrm>
            <a:off x="530265" y="1072794"/>
            <a:ext cx="3407258" cy="1409365"/>
          </a:xfrm>
          <a:custGeom>
            <a:avLst/>
            <a:gdLst>
              <a:gd name="connsiteX0" fmla="*/ 0 w 5600482"/>
              <a:gd name="connsiteY0" fmla="*/ 234356 h 1406105"/>
              <a:gd name="connsiteX1" fmla="*/ 234356 w 5600482"/>
              <a:gd name="connsiteY1" fmla="*/ 0 h 1406105"/>
              <a:gd name="connsiteX2" fmla="*/ 5366126 w 5600482"/>
              <a:gd name="connsiteY2" fmla="*/ 0 h 1406105"/>
              <a:gd name="connsiteX3" fmla="*/ 5600482 w 5600482"/>
              <a:gd name="connsiteY3" fmla="*/ 234356 h 1406105"/>
              <a:gd name="connsiteX4" fmla="*/ 5600482 w 5600482"/>
              <a:gd name="connsiteY4" fmla="*/ 1171749 h 1406105"/>
              <a:gd name="connsiteX5" fmla="*/ 5366126 w 5600482"/>
              <a:gd name="connsiteY5" fmla="*/ 1406105 h 1406105"/>
              <a:gd name="connsiteX6" fmla="*/ 234356 w 5600482"/>
              <a:gd name="connsiteY6" fmla="*/ 1406105 h 1406105"/>
              <a:gd name="connsiteX7" fmla="*/ 0 w 5600482"/>
              <a:gd name="connsiteY7" fmla="*/ 1171749 h 1406105"/>
              <a:gd name="connsiteX8" fmla="*/ 0 w 5600482"/>
              <a:gd name="connsiteY8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234356 w 5600482"/>
              <a:gd name="connsiteY5" fmla="*/ 1406105 h 1406105"/>
              <a:gd name="connsiteX6" fmla="*/ 0 w 5600482"/>
              <a:gd name="connsiteY6" fmla="*/ 1171749 h 1406105"/>
              <a:gd name="connsiteX7" fmla="*/ 0 w 5600482"/>
              <a:gd name="connsiteY7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0 w 5600482"/>
              <a:gd name="connsiteY5" fmla="*/ 1171749 h 1406105"/>
              <a:gd name="connsiteX6" fmla="*/ 0 w 5600482"/>
              <a:gd name="connsiteY6" fmla="*/ 234356 h 1406105"/>
              <a:gd name="connsiteX0" fmla="*/ 0 w 5600482"/>
              <a:gd name="connsiteY0" fmla="*/ 234356 h 1430542"/>
              <a:gd name="connsiteX1" fmla="*/ 5366126 w 5600482"/>
              <a:gd name="connsiteY1" fmla="*/ 0 h 1430542"/>
              <a:gd name="connsiteX2" fmla="*/ 5600482 w 5600482"/>
              <a:gd name="connsiteY2" fmla="*/ 234356 h 1430542"/>
              <a:gd name="connsiteX3" fmla="*/ 5600482 w 5600482"/>
              <a:gd name="connsiteY3" fmla="*/ 1171749 h 1430542"/>
              <a:gd name="connsiteX4" fmla="*/ 5366126 w 5600482"/>
              <a:gd name="connsiteY4" fmla="*/ 1406105 h 1430542"/>
              <a:gd name="connsiteX5" fmla="*/ 224287 w 5600482"/>
              <a:gd name="connsiteY5" fmla="*/ 1430542 h 1430542"/>
              <a:gd name="connsiteX6" fmla="*/ 0 w 5600482"/>
              <a:gd name="connsiteY6" fmla="*/ 234356 h 1430542"/>
              <a:gd name="connsiteX0" fmla="*/ 0 w 5600482"/>
              <a:gd name="connsiteY0" fmla="*/ 234356 h 1413289"/>
              <a:gd name="connsiteX1" fmla="*/ 5366126 w 5600482"/>
              <a:gd name="connsiteY1" fmla="*/ 0 h 1413289"/>
              <a:gd name="connsiteX2" fmla="*/ 5600482 w 5600482"/>
              <a:gd name="connsiteY2" fmla="*/ 234356 h 1413289"/>
              <a:gd name="connsiteX3" fmla="*/ 5600482 w 5600482"/>
              <a:gd name="connsiteY3" fmla="*/ 1171749 h 1413289"/>
              <a:gd name="connsiteX4" fmla="*/ 5366126 w 5600482"/>
              <a:gd name="connsiteY4" fmla="*/ 1406105 h 1413289"/>
              <a:gd name="connsiteX5" fmla="*/ 224287 w 5600482"/>
              <a:gd name="connsiteY5" fmla="*/ 1413289 h 1413289"/>
              <a:gd name="connsiteX6" fmla="*/ 0 w 5600482"/>
              <a:gd name="connsiteY6" fmla="*/ 234356 h 1413289"/>
              <a:gd name="connsiteX0" fmla="*/ 17253 w 5376195"/>
              <a:gd name="connsiteY0" fmla="*/ 117271 h 1442853"/>
              <a:gd name="connsiteX1" fmla="*/ 5141839 w 5376195"/>
              <a:gd name="connsiteY1" fmla="*/ 29564 h 1442853"/>
              <a:gd name="connsiteX2" fmla="*/ 5376195 w 5376195"/>
              <a:gd name="connsiteY2" fmla="*/ 263920 h 1442853"/>
              <a:gd name="connsiteX3" fmla="*/ 5376195 w 5376195"/>
              <a:gd name="connsiteY3" fmla="*/ 1201313 h 1442853"/>
              <a:gd name="connsiteX4" fmla="*/ 5141839 w 5376195"/>
              <a:gd name="connsiteY4" fmla="*/ 1435669 h 1442853"/>
              <a:gd name="connsiteX5" fmla="*/ 0 w 5376195"/>
              <a:gd name="connsiteY5" fmla="*/ 1442853 h 1442853"/>
              <a:gd name="connsiteX6" fmla="*/ 17253 w 5376195"/>
              <a:gd name="connsiteY6" fmla="*/ 117271 h 1442853"/>
              <a:gd name="connsiteX0" fmla="*/ 17253 w 5376195"/>
              <a:gd name="connsiteY0" fmla="*/ 87707 h 1413289"/>
              <a:gd name="connsiteX1" fmla="*/ 5141839 w 5376195"/>
              <a:gd name="connsiteY1" fmla="*/ 0 h 1413289"/>
              <a:gd name="connsiteX2" fmla="*/ 5376195 w 5376195"/>
              <a:gd name="connsiteY2" fmla="*/ 234356 h 1413289"/>
              <a:gd name="connsiteX3" fmla="*/ 5376195 w 5376195"/>
              <a:gd name="connsiteY3" fmla="*/ 1171749 h 1413289"/>
              <a:gd name="connsiteX4" fmla="*/ 5141839 w 5376195"/>
              <a:gd name="connsiteY4" fmla="*/ 1406105 h 1413289"/>
              <a:gd name="connsiteX5" fmla="*/ 0 w 5376195"/>
              <a:gd name="connsiteY5" fmla="*/ 1413289 h 1413289"/>
              <a:gd name="connsiteX6" fmla="*/ 17253 w 5376195"/>
              <a:gd name="connsiteY6" fmla="*/ 87707 h 141328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10214 w 5377783"/>
              <a:gd name="connsiteY0" fmla="*/ 0 h 1429099"/>
              <a:gd name="connsiteX1" fmla="*/ 5143427 w 5377783"/>
              <a:gd name="connsiteY1" fmla="*/ 15810 h 1429099"/>
              <a:gd name="connsiteX2" fmla="*/ 5377783 w 5377783"/>
              <a:gd name="connsiteY2" fmla="*/ 250166 h 1429099"/>
              <a:gd name="connsiteX3" fmla="*/ 5377783 w 5377783"/>
              <a:gd name="connsiteY3" fmla="*/ 1187559 h 1429099"/>
              <a:gd name="connsiteX4" fmla="*/ 5143427 w 5377783"/>
              <a:gd name="connsiteY4" fmla="*/ 1421915 h 1429099"/>
              <a:gd name="connsiteX5" fmla="*/ 1588 w 5377783"/>
              <a:gd name="connsiteY5" fmla="*/ 1429099 h 1429099"/>
              <a:gd name="connsiteX6" fmla="*/ 10214 w 5377783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10069 h 1413289"/>
              <a:gd name="connsiteX1" fmla="*/ 5145159 w 5379515"/>
              <a:gd name="connsiteY1" fmla="*/ 0 h 1413289"/>
              <a:gd name="connsiteX2" fmla="*/ 5379515 w 5379515"/>
              <a:gd name="connsiteY2" fmla="*/ 234356 h 1413289"/>
              <a:gd name="connsiteX3" fmla="*/ 5379515 w 5379515"/>
              <a:gd name="connsiteY3" fmla="*/ 1171749 h 1413289"/>
              <a:gd name="connsiteX4" fmla="*/ 5145159 w 5379515"/>
              <a:gd name="connsiteY4" fmla="*/ 1406105 h 1413289"/>
              <a:gd name="connsiteX5" fmla="*/ 3320 w 5379515"/>
              <a:gd name="connsiteY5" fmla="*/ 1413289 h 1413289"/>
              <a:gd name="connsiteX6" fmla="*/ 3320 w 5379515"/>
              <a:gd name="connsiteY6" fmla="*/ 10069 h 14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9515" h="1413289">
                <a:moveTo>
                  <a:pt x="3320" y="10069"/>
                </a:moveTo>
                <a:lnTo>
                  <a:pt x="5145159" y="0"/>
                </a:lnTo>
                <a:cubicBezTo>
                  <a:pt x="5274590" y="0"/>
                  <a:pt x="5379515" y="104925"/>
                  <a:pt x="5379515" y="234356"/>
                </a:cubicBezTo>
                <a:lnTo>
                  <a:pt x="5379515" y="1171749"/>
                </a:lnTo>
                <a:cubicBezTo>
                  <a:pt x="5379515" y="1301180"/>
                  <a:pt x="5274590" y="1406105"/>
                  <a:pt x="5145159" y="1406105"/>
                </a:cubicBezTo>
                <a:lnTo>
                  <a:pt x="3320" y="1413289"/>
                </a:lnTo>
                <a:cubicBezTo>
                  <a:pt x="-2431" y="919670"/>
                  <a:pt x="445" y="486435"/>
                  <a:pt x="3320" y="1006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A4E044-77DE-4FF1-9ECE-64EE83FC0629}"/>
              </a:ext>
            </a:extLst>
          </p:cNvPr>
          <p:cNvSpPr/>
          <p:nvPr/>
        </p:nvSpPr>
        <p:spPr>
          <a:xfrm>
            <a:off x="542673" y="1145330"/>
            <a:ext cx="3043369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Transmettre des informations (analogiques ou numériques) en les adaptant au support de transmission. </a:t>
            </a:r>
            <a:endParaRPr lang="fr-FR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E8BABF-7A5E-4386-B8D5-5A14C71842D1}"/>
              </a:ext>
            </a:extLst>
          </p:cNvPr>
          <p:cNvSpPr/>
          <p:nvPr/>
        </p:nvSpPr>
        <p:spPr>
          <a:xfrm>
            <a:off x="0" y="1072794"/>
            <a:ext cx="553584" cy="1409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de la modulation /démodulation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C06767-78EB-477B-A4EA-6CC740D78CE5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pour quoi faire ? 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xmlns="" id="{A3AC6512-3AE1-47B0-AB7A-75BFBED69A24}"/>
              </a:ext>
            </a:extLst>
          </p:cNvPr>
          <p:cNvSpPr/>
          <p:nvPr/>
        </p:nvSpPr>
        <p:spPr>
          <a:xfrm>
            <a:off x="553584" y="4021493"/>
            <a:ext cx="1894114" cy="1716403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Message ou données à transmettre</a:t>
            </a:r>
          </a:p>
        </p:txBody>
      </p:sp>
      <p:sp>
        <p:nvSpPr>
          <p:cNvPr id="7" name="Rectangle : carré corné 6">
            <a:extLst>
              <a:ext uri="{FF2B5EF4-FFF2-40B4-BE49-F238E27FC236}">
                <a16:creationId xmlns:a16="http://schemas.microsoft.com/office/drawing/2014/main" xmlns="" id="{1A816EFF-528E-4430-87EE-FD1E9D38621C}"/>
              </a:ext>
            </a:extLst>
          </p:cNvPr>
          <p:cNvSpPr/>
          <p:nvPr/>
        </p:nvSpPr>
        <p:spPr>
          <a:xfrm>
            <a:off x="6714966" y="4021493"/>
            <a:ext cx="1894114" cy="1716403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Message ou données reçues</a:t>
            </a:r>
          </a:p>
        </p:txBody>
      </p:sp>
      <p:sp>
        <p:nvSpPr>
          <p:cNvPr id="8" name="Organigramme : Stockage à accès direct 7">
            <a:extLst>
              <a:ext uri="{FF2B5EF4-FFF2-40B4-BE49-F238E27FC236}">
                <a16:creationId xmlns:a16="http://schemas.microsoft.com/office/drawing/2014/main" xmlns="" id="{1E53231F-4848-458E-9A6D-19102F339A01}"/>
              </a:ext>
            </a:extLst>
          </p:cNvPr>
          <p:cNvSpPr/>
          <p:nvPr/>
        </p:nvSpPr>
        <p:spPr>
          <a:xfrm>
            <a:off x="3195957" y="4375841"/>
            <a:ext cx="2845837" cy="1007707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Support de transmission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xmlns="" id="{5B5FEBFE-863C-45ED-844B-B43EEA2F3FBF}"/>
              </a:ext>
            </a:extLst>
          </p:cNvPr>
          <p:cNvSpPr/>
          <p:nvPr/>
        </p:nvSpPr>
        <p:spPr>
          <a:xfrm>
            <a:off x="2575249" y="4310418"/>
            <a:ext cx="545621" cy="113855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xmlns="" id="{838766C5-3730-435C-BC70-96A64200809D}"/>
              </a:ext>
            </a:extLst>
          </p:cNvPr>
          <p:cNvSpPr/>
          <p:nvPr/>
        </p:nvSpPr>
        <p:spPr>
          <a:xfrm>
            <a:off x="6105569" y="4310418"/>
            <a:ext cx="545621" cy="113855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 descr="RÃ©sultat de recherche d'images pour &quot;modem internet&quot;">
            <a:extLst>
              <a:ext uri="{FF2B5EF4-FFF2-40B4-BE49-F238E27FC236}">
                <a16:creationId xmlns:a16="http://schemas.microsoft.com/office/drawing/2014/main" xmlns="" id="{17EE7377-1387-4CF7-8903-43FF7015A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2" b="26673"/>
          <a:stretch/>
        </p:blipFill>
        <p:spPr bwMode="auto">
          <a:xfrm>
            <a:off x="4846396" y="711089"/>
            <a:ext cx="3590925" cy="18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clair 11">
            <a:extLst>
              <a:ext uri="{FF2B5EF4-FFF2-40B4-BE49-F238E27FC236}">
                <a16:creationId xmlns:a16="http://schemas.microsoft.com/office/drawing/2014/main" xmlns="" id="{254A9EF6-E2A0-4E85-B086-56540B52F7E6}"/>
              </a:ext>
            </a:extLst>
          </p:cNvPr>
          <p:cNvSpPr/>
          <p:nvPr/>
        </p:nvSpPr>
        <p:spPr>
          <a:xfrm>
            <a:off x="4473502" y="3502833"/>
            <a:ext cx="145373" cy="87300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5A18417-FA53-423A-8ED3-F11240B3F258}"/>
              </a:ext>
            </a:extLst>
          </p:cNvPr>
          <p:cNvSpPr/>
          <p:nvPr/>
        </p:nvSpPr>
        <p:spPr>
          <a:xfrm>
            <a:off x="4069613" y="3121062"/>
            <a:ext cx="807777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Bruits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0399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956CBA-45B6-4BED-831B-93305026B410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– pour quoi faire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687A92-46C3-4EB4-A90B-890BE2126F0B}"/>
              </a:ext>
            </a:extLst>
          </p:cNvPr>
          <p:cNvSpPr/>
          <p:nvPr/>
        </p:nvSpPr>
        <p:spPr>
          <a:xfrm>
            <a:off x="394963" y="625578"/>
            <a:ext cx="4932819" cy="190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Message ou données à émettre :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Type (</a:t>
            </a:r>
            <a:r>
              <a:rPr lang="fr-FR" i="1" dirty="0"/>
              <a:t>analogique ou </a:t>
            </a:r>
            <a:r>
              <a:rPr lang="fr-FR" b="1" i="1" dirty="0"/>
              <a:t>numérique) ;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Amplitude ;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Bande de fréquences ;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Débit ;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…</a:t>
            </a:r>
            <a:endParaRPr lang="fr-FR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6BF3AD-5EDC-4395-BF3A-82C0C03B9914}"/>
              </a:ext>
            </a:extLst>
          </p:cNvPr>
          <p:cNvSpPr/>
          <p:nvPr/>
        </p:nvSpPr>
        <p:spPr>
          <a:xfrm>
            <a:off x="5327782" y="625578"/>
            <a:ext cx="2886302" cy="160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Support de transmission :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Bande passante ;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Atténuation ;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Bruit ;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/>
              <a:t>…</a:t>
            </a:r>
            <a:endParaRPr lang="fr-FR" i="1" dirty="0"/>
          </a:p>
        </p:txBody>
      </p:sp>
      <p:sp>
        <p:nvSpPr>
          <p:cNvPr id="5" name="Rectangle : carré corné 4">
            <a:extLst>
              <a:ext uri="{FF2B5EF4-FFF2-40B4-BE49-F238E27FC236}">
                <a16:creationId xmlns:a16="http://schemas.microsoft.com/office/drawing/2014/main" xmlns="" id="{9B4BBC12-2FF6-4C28-A8E6-843E69BDBDDA}"/>
              </a:ext>
            </a:extLst>
          </p:cNvPr>
          <p:cNvSpPr/>
          <p:nvPr/>
        </p:nvSpPr>
        <p:spPr>
          <a:xfrm>
            <a:off x="553584" y="2575032"/>
            <a:ext cx="1894114" cy="1716403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Message ou données à transmettre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xmlns="" id="{502DF3E7-DDE2-4021-859B-D4AE32C32097}"/>
              </a:ext>
            </a:extLst>
          </p:cNvPr>
          <p:cNvSpPr/>
          <p:nvPr/>
        </p:nvSpPr>
        <p:spPr>
          <a:xfrm>
            <a:off x="6714966" y="2575032"/>
            <a:ext cx="1894114" cy="1716403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Message ou données reçues</a:t>
            </a:r>
          </a:p>
        </p:txBody>
      </p:sp>
      <p:sp>
        <p:nvSpPr>
          <p:cNvPr id="7" name="Organigramme : Stockage à accès direct 6">
            <a:extLst>
              <a:ext uri="{FF2B5EF4-FFF2-40B4-BE49-F238E27FC236}">
                <a16:creationId xmlns:a16="http://schemas.microsoft.com/office/drawing/2014/main" xmlns="" id="{7941EA87-AC0B-474D-8389-942AFDAB5B2D}"/>
              </a:ext>
            </a:extLst>
          </p:cNvPr>
          <p:cNvSpPr/>
          <p:nvPr/>
        </p:nvSpPr>
        <p:spPr>
          <a:xfrm>
            <a:off x="3195957" y="2929380"/>
            <a:ext cx="2845837" cy="1007707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Support de transmission</a:t>
            </a:r>
          </a:p>
        </p:txBody>
      </p:sp>
      <p:sp>
        <p:nvSpPr>
          <p:cNvPr id="8" name="Flèche : chevron 7">
            <a:extLst>
              <a:ext uri="{FF2B5EF4-FFF2-40B4-BE49-F238E27FC236}">
                <a16:creationId xmlns:a16="http://schemas.microsoft.com/office/drawing/2014/main" xmlns="" id="{3C835F39-E65A-40B0-ACD0-AB189ECFA3C1}"/>
              </a:ext>
            </a:extLst>
          </p:cNvPr>
          <p:cNvSpPr/>
          <p:nvPr/>
        </p:nvSpPr>
        <p:spPr>
          <a:xfrm>
            <a:off x="2575249" y="2863957"/>
            <a:ext cx="545621" cy="113855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xmlns="" id="{BA5995AF-876D-4C88-87DE-FF3064DF4AC5}"/>
              </a:ext>
            </a:extLst>
          </p:cNvPr>
          <p:cNvSpPr/>
          <p:nvPr/>
        </p:nvSpPr>
        <p:spPr>
          <a:xfrm>
            <a:off x="6105569" y="2863957"/>
            <a:ext cx="545621" cy="113855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0DEE30-C55A-465F-9F59-4B837B1717D1}"/>
              </a:ext>
            </a:extLst>
          </p:cNvPr>
          <p:cNvSpPr/>
          <p:nvPr/>
        </p:nvSpPr>
        <p:spPr>
          <a:xfrm>
            <a:off x="394963" y="4326284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Exemples : 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CF7A84D5-30A7-4AEF-8725-C719FA4AA5C2}"/>
                  </a:ext>
                </a:extLst>
              </p:cNvPr>
              <p:cNvSpPr/>
              <p:nvPr/>
            </p:nvSpPr>
            <p:spPr>
              <a:xfrm>
                <a:off x="415214" y="4669569"/>
                <a:ext cx="8728785" cy="685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r-FR" b="1" i="1" dirty="0"/>
                  <a:t>Message analogique 			Bande passante				Réception</a:t>
                </a:r>
              </a:p>
              <a:p>
                <a:pPr>
                  <a:lnSpc>
                    <a:spcPct val="110000"/>
                  </a:lnSpc>
                </a:pPr>
                <a:r>
                  <a:rPr lang="fr-FR" b="1" i="1" dirty="0"/>
                  <a:t> f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</m:oMath>
                </a14:m>
                <a:r>
                  <a:rPr lang="fr-FR" i="1" dirty="0"/>
                  <a:t> </a:t>
                </a:r>
                <a:r>
                  <a:rPr lang="fr-FR" b="1" i="1" dirty="0"/>
                  <a:t>Hz			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𝑩𝑷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l-GR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</m:oMath>
                </a14:m>
                <a:r>
                  <a:rPr lang="fr-FR" i="1" dirty="0"/>
                  <a:t> </a:t>
                </a:r>
                <a:r>
                  <a:rPr lang="fr-FR" b="1" i="1" dirty="0"/>
                  <a:t>Hz		OK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7A84D5-30A7-4AEF-8725-C719FA4AA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4" y="4669569"/>
                <a:ext cx="8728785" cy="685765"/>
              </a:xfrm>
              <a:prstGeom prst="rect">
                <a:avLst/>
              </a:prstGeom>
              <a:blipFill>
                <a:blip r:embed="rId2"/>
                <a:stretch>
                  <a:fillRect l="-559" t="-2679"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71983D7D-F36C-4F41-98C1-0F3907B37C81}"/>
                  </a:ext>
                </a:extLst>
              </p:cNvPr>
              <p:cNvSpPr/>
              <p:nvPr/>
            </p:nvSpPr>
            <p:spPr>
              <a:xfrm>
                <a:off x="415213" y="5389645"/>
                <a:ext cx="8728785" cy="685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r-FR" b="1" i="1" dirty="0"/>
                  <a:t>Message analogique 			Bande passante				Réception</a:t>
                </a:r>
              </a:p>
              <a:p>
                <a:pPr>
                  <a:lnSpc>
                    <a:spcPct val="110000"/>
                  </a:lnSpc>
                </a:pPr>
                <a:r>
                  <a:rPr lang="fr-FR" b="1" i="1" dirty="0"/>
                  <a:t> f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</m:oMath>
                </a14:m>
                <a:r>
                  <a:rPr lang="fr-FR" i="1" dirty="0"/>
                  <a:t> </a:t>
                </a:r>
                <a:r>
                  <a:rPr lang="fr-FR" b="1" i="1" dirty="0"/>
                  <a:t>Hz			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𝑩𝑷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l-GR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</m:oMath>
                </a14:m>
                <a:r>
                  <a:rPr lang="fr-FR" i="1" dirty="0"/>
                  <a:t> </a:t>
                </a:r>
                <a:r>
                  <a:rPr lang="fr-FR" b="1" i="1" dirty="0"/>
                  <a:t>kHz		NOK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83D7D-F36C-4F41-98C1-0F3907B37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3" y="5389645"/>
                <a:ext cx="8728785" cy="685765"/>
              </a:xfrm>
              <a:prstGeom prst="rect">
                <a:avLst/>
              </a:prstGeom>
              <a:blipFill>
                <a:blip r:embed="rId3"/>
                <a:stretch>
                  <a:fillRect l="-559" t="-2655" b="-13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Éclair 12">
            <a:extLst>
              <a:ext uri="{FF2B5EF4-FFF2-40B4-BE49-F238E27FC236}">
                <a16:creationId xmlns:a16="http://schemas.microsoft.com/office/drawing/2014/main" xmlns="" id="{F94F92B5-0A11-4C90-982D-1FC371BAA82F}"/>
              </a:ext>
            </a:extLst>
          </p:cNvPr>
          <p:cNvSpPr/>
          <p:nvPr/>
        </p:nvSpPr>
        <p:spPr>
          <a:xfrm>
            <a:off x="4426627" y="2445568"/>
            <a:ext cx="145373" cy="474471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F9F133-5CD3-4716-8D2F-56CA5F77A1BB}"/>
              </a:ext>
            </a:extLst>
          </p:cNvPr>
          <p:cNvSpPr/>
          <p:nvPr/>
        </p:nvSpPr>
        <p:spPr>
          <a:xfrm>
            <a:off x="4095424" y="2138535"/>
            <a:ext cx="807777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Bruits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9880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2E16B0-6877-4C80-9DBA-3D39E2B57CD5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pour quoi faire ? </a:t>
            </a:r>
          </a:p>
        </p:txBody>
      </p:sp>
      <p:sp>
        <p:nvSpPr>
          <p:cNvPr id="3" name="Rectangle à coins arrondis 1">
            <a:extLst>
              <a:ext uri="{FF2B5EF4-FFF2-40B4-BE49-F238E27FC236}">
                <a16:creationId xmlns:a16="http://schemas.microsoft.com/office/drawing/2014/main" xmlns="" id="{F2B18873-28DB-492F-B1B5-20E6DABAD3D5}"/>
              </a:ext>
            </a:extLst>
          </p:cNvPr>
          <p:cNvSpPr/>
          <p:nvPr/>
        </p:nvSpPr>
        <p:spPr>
          <a:xfrm>
            <a:off x="875497" y="1082125"/>
            <a:ext cx="2825636" cy="1640327"/>
          </a:xfrm>
          <a:custGeom>
            <a:avLst/>
            <a:gdLst>
              <a:gd name="connsiteX0" fmla="*/ 0 w 5600482"/>
              <a:gd name="connsiteY0" fmla="*/ 234356 h 1406105"/>
              <a:gd name="connsiteX1" fmla="*/ 234356 w 5600482"/>
              <a:gd name="connsiteY1" fmla="*/ 0 h 1406105"/>
              <a:gd name="connsiteX2" fmla="*/ 5366126 w 5600482"/>
              <a:gd name="connsiteY2" fmla="*/ 0 h 1406105"/>
              <a:gd name="connsiteX3" fmla="*/ 5600482 w 5600482"/>
              <a:gd name="connsiteY3" fmla="*/ 234356 h 1406105"/>
              <a:gd name="connsiteX4" fmla="*/ 5600482 w 5600482"/>
              <a:gd name="connsiteY4" fmla="*/ 1171749 h 1406105"/>
              <a:gd name="connsiteX5" fmla="*/ 5366126 w 5600482"/>
              <a:gd name="connsiteY5" fmla="*/ 1406105 h 1406105"/>
              <a:gd name="connsiteX6" fmla="*/ 234356 w 5600482"/>
              <a:gd name="connsiteY6" fmla="*/ 1406105 h 1406105"/>
              <a:gd name="connsiteX7" fmla="*/ 0 w 5600482"/>
              <a:gd name="connsiteY7" fmla="*/ 1171749 h 1406105"/>
              <a:gd name="connsiteX8" fmla="*/ 0 w 5600482"/>
              <a:gd name="connsiteY8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234356 w 5600482"/>
              <a:gd name="connsiteY5" fmla="*/ 1406105 h 1406105"/>
              <a:gd name="connsiteX6" fmla="*/ 0 w 5600482"/>
              <a:gd name="connsiteY6" fmla="*/ 1171749 h 1406105"/>
              <a:gd name="connsiteX7" fmla="*/ 0 w 5600482"/>
              <a:gd name="connsiteY7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0 w 5600482"/>
              <a:gd name="connsiteY5" fmla="*/ 1171749 h 1406105"/>
              <a:gd name="connsiteX6" fmla="*/ 0 w 5600482"/>
              <a:gd name="connsiteY6" fmla="*/ 234356 h 1406105"/>
              <a:gd name="connsiteX0" fmla="*/ 0 w 5600482"/>
              <a:gd name="connsiteY0" fmla="*/ 234356 h 1430542"/>
              <a:gd name="connsiteX1" fmla="*/ 5366126 w 5600482"/>
              <a:gd name="connsiteY1" fmla="*/ 0 h 1430542"/>
              <a:gd name="connsiteX2" fmla="*/ 5600482 w 5600482"/>
              <a:gd name="connsiteY2" fmla="*/ 234356 h 1430542"/>
              <a:gd name="connsiteX3" fmla="*/ 5600482 w 5600482"/>
              <a:gd name="connsiteY3" fmla="*/ 1171749 h 1430542"/>
              <a:gd name="connsiteX4" fmla="*/ 5366126 w 5600482"/>
              <a:gd name="connsiteY4" fmla="*/ 1406105 h 1430542"/>
              <a:gd name="connsiteX5" fmla="*/ 224287 w 5600482"/>
              <a:gd name="connsiteY5" fmla="*/ 1430542 h 1430542"/>
              <a:gd name="connsiteX6" fmla="*/ 0 w 5600482"/>
              <a:gd name="connsiteY6" fmla="*/ 234356 h 1430542"/>
              <a:gd name="connsiteX0" fmla="*/ 0 w 5600482"/>
              <a:gd name="connsiteY0" fmla="*/ 234356 h 1413289"/>
              <a:gd name="connsiteX1" fmla="*/ 5366126 w 5600482"/>
              <a:gd name="connsiteY1" fmla="*/ 0 h 1413289"/>
              <a:gd name="connsiteX2" fmla="*/ 5600482 w 5600482"/>
              <a:gd name="connsiteY2" fmla="*/ 234356 h 1413289"/>
              <a:gd name="connsiteX3" fmla="*/ 5600482 w 5600482"/>
              <a:gd name="connsiteY3" fmla="*/ 1171749 h 1413289"/>
              <a:gd name="connsiteX4" fmla="*/ 5366126 w 5600482"/>
              <a:gd name="connsiteY4" fmla="*/ 1406105 h 1413289"/>
              <a:gd name="connsiteX5" fmla="*/ 224287 w 5600482"/>
              <a:gd name="connsiteY5" fmla="*/ 1413289 h 1413289"/>
              <a:gd name="connsiteX6" fmla="*/ 0 w 5600482"/>
              <a:gd name="connsiteY6" fmla="*/ 234356 h 1413289"/>
              <a:gd name="connsiteX0" fmla="*/ 17253 w 5376195"/>
              <a:gd name="connsiteY0" fmla="*/ 117271 h 1442853"/>
              <a:gd name="connsiteX1" fmla="*/ 5141839 w 5376195"/>
              <a:gd name="connsiteY1" fmla="*/ 29564 h 1442853"/>
              <a:gd name="connsiteX2" fmla="*/ 5376195 w 5376195"/>
              <a:gd name="connsiteY2" fmla="*/ 263920 h 1442853"/>
              <a:gd name="connsiteX3" fmla="*/ 5376195 w 5376195"/>
              <a:gd name="connsiteY3" fmla="*/ 1201313 h 1442853"/>
              <a:gd name="connsiteX4" fmla="*/ 5141839 w 5376195"/>
              <a:gd name="connsiteY4" fmla="*/ 1435669 h 1442853"/>
              <a:gd name="connsiteX5" fmla="*/ 0 w 5376195"/>
              <a:gd name="connsiteY5" fmla="*/ 1442853 h 1442853"/>
              <a:gd name="connsiteX6" fmla="*/ 17253 w 5376195"/>
              <a:gd name="connsiteY6" fmla="*/ 117271 h 1442853"/>
              <a:gd name="connsiteX0" fmla="*/ 17253 w 5376195"/>
              <a:gd name="connsiteY0" fmla="*/ 87707 h 1413289"/>
              <a:gd name="connsiteX1" fmla="*/ 5141839 w 5376195"/>
              <a:gd name="connsiteY1" fmla="*/ 0 h 1413289"/>
              <a:gd name="connsiteX2" fmla="*/ 5376195 w 5376195"/>
              <a:gd name="connsiteY2" fmla="*/ 234356 h 1413289"/>
              <a:gd name="connsiteX3" fmla="*/ 5376195 w 5376195"/>
              <a:gd name="connsiteY3" fmla="*/ 1171749 h 1413289"/>
              <a:gd name="connsiteX4" fmla="*/ 5141839 w 5376195"/>
              <a:gd name="connsiteY4" fmla="*/ 1406105 h 1413289"/>
              <a:gd name="connsiteX5" fmla="*/ 0 w 5376195"/>
              <a:gd name="connsiteY5" fmla="*/ 1413289 h 1413289"/>
              <a:gd name="connsiteX6" fmla="*/ 17253 w 5376195"/>
              <a:gd name="connsiteY6" fmla="*/ 87707 h 141328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10214 w 5377783"/>
              <a:gd name="connsiteY0" fmla="*/ 0 h 1429099"/>
              <a:gd name="connsiteX1" fmla="*/ 5143427 w 5377783"/>
              <a:gd name="connsiteY1" fmla="*/ 15810 h 1429099"/>
              <a:gd name="connsiteX2" fmla="*/ 5377783 w 5377783"/>
              <a:gd name="connsiteY2" fmla="*/ 250166 h 1429099"/>
              <a:gd name="connsiteX3" fmla="*/ 5377783 w 5377783"/>
              <a:gd name="connsiteY3" fmla="*/ 1187559 h 1429099"/>
              <a:gd name="connsiteX4" fmla="*/ 5143427 w 5377783"/>
              <a:gd name="connsiteY4" fmla="*/ 1421915 h 1429099"/>
              <a:gd name="connsiteX5" fmla="*/ 1588 w 5377783"/>
              <a:gd name="connsiteY5" fmla="*/ 1429099 h 1429099"/>
              <a:gd name="connsiteX6" fmla="*/ 10214 w 5377783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10069 h 1413289"/>
              <a:gd name="connsiteX1" fmla="*/ 5145159 w 5379515"/>
              <a:gd name="connsiteY1" fmla="*/ 0 h 1413289"/>
              <a:gd name="connsiteX2" fmla="*/ 5379515 w 5379515"/>
              <a:gd name="connsiteY2" fmla="*/ 234356 h 1413289"/>
              <a:gd name="connsiteX3" fmla="*/ 5379515 w 5379515"/>
              <a:gd name="connsiteY3" fmla="*/ 1171749 h 1413289"/>
              <a:gd name="connsiteX4" fmla="*/ 5145159 w 5379515"/>
              <a:gd name="connsiteY4" fmla="*/ 1406105 h 1413289"/>
              <a:gd name="connsiteX5" fmla="*/ 3320 w 5379515"/>
              <a:gd name="connsiteY5" fmla="*/ 1413289 h 1413289"/>
              <a:gd name="connsiteX6" fmla="*/ 3320 w 5379515"/>
              <a:gd name="connsiteY6" fmla="*/ 10069 h 14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9515" h="1413289">
                <a:moveTo>
                  <a:pt x="3320" y="10069"/>
                </a:moveTo>
                <a:lnTo>
                  <a:pt x="5145159" y="0"/>
                </a:lnTo>
                <a:cubicBezTo>
                  <a:pt x="5274590" y="0"/>
                  <a:pt x="5379515" y="104925"/>
                  <a:pt x="5379515" y="234356"/>
                </a:cubicBezTo>
                <a:lnTo>
                  <a:pt x="5379515" y="1171749"/>
                </a:lnTo>
                <a:cubicBezTo>
                  <a:pt x="5379515" y="1301180"/>
                  <a:pt x="5274590" y="1406105"/>
                  <a:pt x="5145159" y="1406105"/>
                </a:cubicBezTo>
                <a:lnTo>
                  <a:pt x="3320" y="1413289"/>
                </a:lnTo>
                <a:cubicBezTo>
                  <a:pt x="-2431" y="919670"/>
                  <a:pt x="445" y="486435"/>
                  <a:pt x="3320" y="1006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E5B8D6-4CB2-458F-9DEF-CAA31B4481A6}"/>
              </a:ext>
            </a:extLst>
          </p:cNvPr>
          <p:cNvSpPr/>
          <p:nvPr/>
        </p:nvSpPr>
        <p:spPr>
          <a:xfrm>
            <a:off x="933021" y="1121886"/>
            <a:ext cx="2768112" cy="160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Transmettre des informations (analogiques ou numériques) en les adaptant au support de transmission. </a:t>
            </a:r>
            <a:endParaRPr lang="fr-FR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61BDF0-3D01-478C-8726-76FD1D3D7749}"/>
              </a:ext>
            </a:extLst>
          </p:cNvPr>
          <p:cNvSpPr/>
          <p:nvPr/>
        </p:nvSpPr>
        <p:spPr>
          <a:xfrm>
            <a:off x="335904" y="1082125"/>
            <a:ext cx="539593" cy="164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de la modulation - démodulation</a:t>
            </a:r>
            <a:endParaRPr lang="fr-FR" sz="1200" dirty="0"/>
          </a:p>
        </p:txBody>
      </p:sp>
      <p:sp>
        <p:nvSpPr>
          <p:cNvPr id="6" name="Rectangle à coins arrondis 1">
            <a:extLst>
              <a:ext uri="{FF2B5EF4-FFF2-40B4-BE49-F238E27FC236}">
                <a16:creationId xmlns:a16="http://schemas.microsoft.com/office/drawing/2014/main" xmlns="" id="{7341091D-4F64-4608-85BC-5ACA74B7FBDC}"/>
              </a:ext>
            </a:extLst>
          </p:cNvPr>
          <p:cNvSpPr/>
          <p:nvPr/>
        </p:nvSpPr>
        <p:spPr>
          <a:xfrm>
            <a:off x="5113181" y="642601"/>
            <a:ext cx="3750902" cy="1188679"/>
          </a:xfrm>
          <a:custGeom>
            <a:avLst/>
            <a:gdLst>
              <a:gd name="connsiteX0" fmla="*/ 0 w 5600482"/>
              <a:gd name="connsiteY0" fmla="*/ 234356 h 1406105"/>
              <a:gd name="connsiteX1" fmla="*/ 234356 w 5600482"/>
              <a:gd name="connsiteY1" fmla="*/ 0 h 1406105"/>
              <a:gd name="connsiteX2" fmla="*/ 5366126 w 5600482"/>
              <a:gd name="connsiteY2" fmla="*/ 0 h 1406105"/>
              <a:gd name="connsiteX3" fmla="*/ 5600482 w 5600482"/>
              <a:gd name="connsiteY3" fmla="*/ 234356 h 1406105"/>
              <a:gd name="connsiteX4" fmla="*/ 5600482 w 5600482"/>
              <a:gd name="connsiteY4" fmla="*/ 1171749 h 1406105"/>
              <a:gd name="connsiteX5" fmla="*/ 5366126 w 5600482"/>
              <a:gd name="connsiteY5" fmla="*/ 1406105 h 1406105"/>
              <a:gd name="connsiteX6" fmla="*/ 234356 w 5600482"/>
              <a:gd name="connsiteY6" fmla="*/ 1406105 h 1406105"/>
              <a:gd name="connsiteX7" fmla="*/ 0 w 5600482"/>
              <a:gd name="connsiteY7" fmla="*/ 1171749 h 1406105"/>
              <a:gd name="connsiteX8" fmla="*/ 0 w 5600482"/>
              <a:gd name="connsiteY8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234356 w 5600482"/>
              <a:gd name="connsiteY5" fmla="*/ 1406105 h 1406105"/>
              <a:gd name="connsiteX6" fmla="*/ 0 w 5600482"/>
              <a:gd name="connsiteY6" fmla="*/ 1171749 h 1406105"/>
              <a:gd name="connsiteX7" fmla="*/ 0 w 5600482"/>
              <a:gd name="connsiteY7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0 w 5600482"/>
              <a:gd name="connsiteY5" fmla="*/ 1171749 h 1406105"/>
              <a:gd name="connsiteX6" fmla="*/ 0 w 5600482"/>
              <a:gd name="connsiteY6" fmla="*/ 234356 h 1406105"/>
              <a:gd name="connsiteX0" fmla="*/ 0 w 5600482"/>
              <a:gd name="connsiteY0" fmla="*/ 234356 h 1430542"/>
              <a:gd name="connsiteX1" fmla="*/ 5366126 w 5600482"/>
              <a:gd name="connsiteY1" fmla="*/ 0 h 1430542"/>
              <a:gd name="connsiteX2" fmla="*/ 5600482 w 5600482"/>
              <a:gd name="connsiteY2" fmla="*/ 234356 h 1430542"/>
              <a:gd name="connsiteX3" fmla="*/ 5600482 w 5600482"/>
              <a:gd name="connsiteY3" fmla="*/ 1171749 h 1430542"/>
              <a:gd name="connsiteX4" fmla="*/ 5366126 w 5600482"/>
              <a:gd name="connsiteY4" fmla="*/ 1406105 h 1430542"/>
              <a:gd name="connsiteX5" fmla="*/ 224287 w 5600482"/>
              <a:gd name="connsiteY5" fmla="*/ 1430542 h 1430542"/>
              <a:gd name="connsiteX6" fmla="*/ 0 w 5600482"/>
              <a:gd name="connsiteY6" fmla="*/ 234356 h 1430542"/>
              <a:gd name="connsiteX0" fmla="*/ 0 w 5600482"/>
              <a:gd name="connsiteY0" fmla="*/ 234356 h 1413289"/>
              <a:gd name="connsiteX1" fmla="*/ 5366126 w 5600482"/>
              <a:gd name="connsiteY1" fmla="*/ 0 h 1413289"/>
              <a:gd name="connsiteX2" fmla="*/ 5600482 w 5600482"/>
              <a:gd name="connsiteY2" fmla="*/ 234356 h 1413289"/>
              <a:gd name="connsiteX3" fmla="*/ 5600482 w 5600482"/>
              <a:gd name="connsiteY3" fmla="*/ 1171749 h 1413289"/>
              <a:gd name="connsiteX4" fmla="*/ 5366126 w 5600482"/>
              <a:gd name="connsiteY4" fmla="*/ 1406105 h 1413289"/>
              <a:gd name="connsiteX5" fmla="*/ 224287 w 5600482"/>
              <a:gd name="connsiteY5" fmla="*/ 1413289 h 1413289"/>
              <a:gd name="connsiteX6" fmla="*/ 0 w 5600482"/>
              <a:gd name="connsiteY6" fmla="*/ 234356 h 1413289"/>
              <a:gd name="connsiteX0" fmla="*/ 17253 w 5376195"/>
              <a:gd name="connsiteY0" fmla="*/ 117271 h 1442853"/>
              <a:gd name="connsiteX1" fmla="*/ 5141839 w 5376195"/>
              <a:gd name="connsiteY1" fmla="*/ 29564 h 1442853"/>
              <a:gd name="connsiteX2" fmla="*/ 5376195 w 5376195"/>
              <a:gd name="connsiteY2" fmla="*/ 263920 h 1442853"/>
              <a:gd name="connsiteX3" fmla="*/ 5376195 w 5376195"/>
              <a:gd name="connsiteY3" fmla="*/ 1201313 h 1442853"/>
              <a:gd name="connsiteX4" fmla="*/ 5141839 w 5376195"/>
              <a:gd name="connsiteY4" fmla="*/ 1435669 h 1442853"/>
              <a:gd name="connsiteX5" fmla="*/ 0 w 5376195"/>
              <a:gd name="connsiteY5" fmla="*/ 1442853 h 1442853"/>
              <a:gd name="connsiteX6" fmla="*/ 17253 w 5376195"/>
              <a:gd name="connsiteY6" fmla="*/ 117271 h 1442853"/>
              <a:gd name="connsiteX0" fmla="*/ 17253 w 5376195"/>
              <a:gd name="connsiteY0" fmla="*/ 87707 h 1413289"/>
              <a:gd name="connsiteX1" fmla="*/ 5141839 w 5376195"/>
              <a:gd name="connsiteY1" fmla="*/ 0 h 1413289"/>
              <a:gd name="connsiteX2" fmla="*/ 5376195 w 5376195"/>
              <a:gd name="connsiteY2" fmla="*/ 234356 h 1413289"/>
              <a:gd name="connsiteX3" fmla="*/ 5376195 w 5376195"/>
              <a:gd name="connsiteY3" fmla="*/ 1171749 h 1413289"/>
              <a:gd name="connsiteX4" fmla="*/ 5141839 w 5376195"/>
              <a:gd name="connsiteY4" fmla="*/ 1406105 h 1413289"/>
              <a:gd name="connsiteX5" fmla="*/ 0 w 5376195"/>
              <a:gd name="connsiteY5" fmla="*/ 1413289 h 1413289"/>
              <a:gd name="connsiteX6" fmla="*/ 17253 w 5376195"/>
              <a:gd name="connsiteY6" fmla="*/ 87707 h 141328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10214 w 5377783"/>
              <a:gd name="connsiteY0" fmla="*/ 0 h 1429099"/>
              <a:gd name="connsiteX1" fmla="*/ 5143427 w 5377783"/>
              <a:gd name="connsiteY1" fmla="*/ 15810 h 1429099"/>
              <a:gd name="connsiteX2" fmla="*/ 5377783 w 5377783"/>
              <a:gd name="connsiteY2" fmla="*/ 250166 h 1429099"/>
              <a:gd name="connsiteX3" fmla="*/ 5377783 w 5377783"/>
              <a:gd name="connsiteY3" fmla="*/ 1187559 h 1429099"/>
              <a:gd name="connsiteX4" fmla="*/ 5143427 w 5377783"/>
              <a:gd name="connsiteY4" fmla="*/ 1421915 h 1429099"/>
              <a:gd name="connsiteX5" fmla="*/ 1588 w 5377783"/>
              <a:gd name="connsiteY5" fmla="*/ 1429099 h 1429099"/>
              <a:gd name="connsiteX6" fmla="*/ 10214 w 5377783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10069 h 1413289"/>
              <a:gd name="connsiteX1" fmla="*/ 5145159 w 5379515"/>
              <a:gd name="connsiteY1" fmla="*/ 0 h 1413289"/>
              <a:gd name="connsiteX2" fmla="*/ 5379515 w 5379515"/>
              <a:gd name="connsiteY2" fmla="*/ 234356 h 1413289"/>
              <a:gd name="connsiteX3" fmla="*/ 5379515 w 5379515"/>
              <a:gd name="connsiteY3" fmla="*/ 1171749 h 1413289"/>
              <a:gd name="connsiteX4" fmla="*/ 5145159 w 5379515"/>
              <a:gd name="connsiteY4" fmla="*/ 1406105 h 1413289"/>
              <a:gd name="connsiteX5" fmla="*/ 3320 w 5379515"/>
              <a:gd name="connsiteY5" fmla="*/ 1413289 h 1413289"/>
              <a:gd name="connsiteX6" fmla="*/ 3320 w 5379515"/>
              <a:gd name="connsiteY6" fmla="*/ 10069 h 14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9515" h="1413289">
                <a:moveTo>
                  <a:pt x="3320" y="10069"/>
                </a:moveTo>
                <a:lnTo>
                  <a:pt x="5145159" y="0"/>
                </a:lnTo>
                <a:cubicBezTo>
                  <a:pt x="5274590" y="0"/>
                  <a:pt x="5379515" y="104925"/>
                  <a:pt x="5379515" y="234356"/>
                </a:cubicBezTo>
                <a:lnTo>
                  <a:pt x="5379515" y="1171749"/>
                </a:lnTo>
                <a:cubicBezTo>
                  <a:pt x="5379515" y="1301180"/>
                  <a:pt x="5274590" y="1406105"/>
                  <a:pt x="5145159" y="1406105"/>
                </a:cubicBezTo>
                <a:lnTo>
                  <a:pt x="3320" y="1413289"/>
                </a:lnTo>
                <a:cubicBezTo>
                  <a:pt x="-2431" y="919670"/>
                  <a:pt x="445" y="486435"/>
                  <a:pt x="3320" y="1006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C4506E-1142-48C1-831F-A59A070FD5CB}"/>
              </a:ext>
            </a:extLst>
          </p:cNvPr>
          <p:cNvSpPr/>
          <p:nvPr/>
        </p:nvSpPr>
        <p:spPr>
          <a:xfrm>
            <a:off x="5211155" y="616986"/>
            <a:ext cx="365292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Déplacer la bande de fréquence du message ou des données dans la bande passante du support de transmission. </a:t>
            </a:r>
            <a:endParaRPr lang="fr-FR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C6B3E1-933E-4E0F-8F03-282091C9A1D8}"/>
              </a:ext>
            </a:extLst>
          </p:cNvPr>
          <p:cNvSpPr/>
          <p:nvPr/>
        </p:nvSpPr>
        <p:spPr>
          <a:xfrm>
            <a:off x="4671562" y="665037"/>
            <a:ext cx="539593" cy="1188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de la modulation</a:t>
            </a:r>
            <a:endParaRPr lang="fr-FR" sz="1200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xmlns="" id="{8E046C14-09D7-40AE-93DB-697B3CD284C8}"/>
              </a:ext>
            </a:extLst>
          </p:cNvPr>
          <p:cNvSpPr/>
          <p:nvPr/>
        </p:nvSpPr>
        <p:spPr>
          <a:xfrm>
            <a:off x="3701133" y="1667105"/>
            <a:ext cx="933061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1279E66-EAAE-4465-9EB6-90A96DD17352}"/>
                  </a:ext>
                </a:extLst>
              </p:cNvPr>
              <p:cNvSpPr/>
              <p:nvPr/>
            </p:nvSpPr>
            <p:spPr>
              <a:xfrm>
                <a:off x="503811" y="3297328"/>
                <a:ext cx="7246808" cy="38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r-FR" b="1" i="1" dirty="0"/>
                  <a:t>Tout signal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i="1" dirty="0"/>
                  <a:t> peut s’écrire (Fourier) : </a:t>
                </a:r>
                <a:endParaRPr lang="fr-FR" i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279E66-EAAE-4465-9EB6-90A96DD17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1" y="3297328"/>
                <a:ext cx="7246808" cy="381771"/>
              </a:xfrm>
              <a:prstGeom prst="rect">
                <a:avLst/>
              </a:prstGeom>
              <a:blipFill>
                <a:blip r:embed="rId2"/>
                <a:stretch>
                  <a:fillRect l="-758" t="-6349" b="-23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A2982E1D-7CF7-467E-9D88-434EE0D348A4}"/>
                  </a:ext>
                </a:extLst>
              </p:cNvPr>
              <p:cNvSpPr txBox="1"/>
              <p:nvPr/>
            </p:nvSpPr>
            <p:spPr>
              <a:xfrm>
                <a:off x="2560552" y="3735065"/>
                <a:ext cx="4195379" cy="309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b="0" dirty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fr-F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fr-F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fr-FR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2982E1D-7CF7-467E-9D88-434EE0D34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52" y="3735065"/>
                <a:ext cx="4195379" cy="309252"/>
              </a:xfrm>
              <a:prstGeom prst="rect">
                <a:avLst/>
              </a:prstGeom>
              <a:blipFill>
                <a:blip r:embed="rId3"/>
                <a:stretch>
                  <a:fillRect l="-3343" t="-152000" b="-2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A7E047-42B1-4099-98AA-2ECD61CA637B}"/>
              </a:ext>
            </a:extLst>
          </p:cNvPr>
          <p:cNvSpPr/>
          <p:nvPr/>
        </p:nvSpPr>
        <p:spPr>
          <a:xfrm>
            <a:off x="358438" y="4307566"/>
            <a:ext cx="724680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avec : 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9516506-94BE-41A4-BB68-B1FCA369CB75}"/>
                  </a:ext>
                </a:extLst>
              </p:cNvPr>
              <p:cNvSpPr/>
              <p:nvPr/>
            </p:nvSpPr>
            <p:spPr>
              <a:xfrm>
                <a:off x="961724" y="4634263"/>
                <a:ext cx="29402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- valeur moyenne de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516506-94BE-41A4-BB68-B1FCA369C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24" y="4634263"/>
                <a:ext cx="29402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8BE6A554-BFDB-4263-8938-E36BEC8E03B8}"/>
                  </a:ext>
                </a:extLst>
              </p:cNvPr>
              <p:cNvSpPr/>
              <p:nvPr/>
            </p:nvSpPr>
            <p:spPr>
              <a:xfrm>
                <a:off x="961724" y="5055187"/>
                <a:ext cx="4499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dirty="0"/>
                  <a:t> - valeur efficace de l’harmonique de rang k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E6A554-BFDB-4263-8938-E36BEC8E0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24" y="5055187"/>
                <a:ext cx="4499565" cy="369332"/>
              </a:xfrm>
              <a:prstGeom prst="rect">
                <a:avLst/>
              </a:prstGeom>
              <a:blipFill>
                <a:blip r:embed="rId5"/>
                <a:stretch>
                  <a:fillRect t="-8197" r="-1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A54FA6F-FDBC-4167-B266-79154E62CC31}"/>
                  </a:ext>
                </a:extLst>
              </p:cNvPr>
              <p:cNvSpPr/>
              <p:nvPr/>
            </p:nvSpPr>
            <p:spPr>
              <a:xfrm>
                <a:off x="908006" y="5428255"/>
                <a:ext cx="4814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dirty="0"/>
                  <a:t> - pulsation de l’harmonique de rang k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54FA6F-FDBC-4167-B266-79154E62C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06" y="5428255"/>
                <a:ext cx="4814780" cy="369332"/>
              </a:xfrm>
              <a:prstGeom prst="rect">
                <a:avLst/>
              </a:prstGeom>
              <a:blipFill>
                <a:blip r:embed="rId6"/>
                <a:stretch>
                  <a:fillRect t="-8197" r="-12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FED9D9B-1914-4168-B4A5-04BD7030A5B5}"/>
                  </a:ext>
                </a:extLst>
              </p:cNvPr>
              <p:cNvSpPr/>
              <p:nvPr/>
            </p:nvSpPr>
            <p:spPr>
              <a:xfrm>
                <a:off x="917337" y="5822041"/>
                <a:ext cx="3717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dirty="0"/>
                  <a:t> - phase de l’harmonique de rang k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FED9D9B-1914-4168-B4A5-04BD7030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7" y="5822041"/>
                <a:ext cx="3717813" cy="369332"/>
              </a:xfrm>
              <a:prstGeom prst="rect">
                <a:avLst/>
              </a:prstGeom>
              <a:blipFill>
                <a:blip r:embed="rId7"/>
                <a:stretch>
                  <a:fillRect t="-8197" r="-65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à coins arrondis 1">
            <a:extLst>
              <a:ext uri="{FF2B5EF4-FFF2-40B4-BE49-F238E27FC236}">
                <a16:creationId xmlns:a16="http://schemas.microsoft.com/office/drawing/2014/main" xmlns="" id="{EFC5F793-BBC1-4E4F-8A93-8DBDB2BB1283}"/>
              </a:ext>
            </a:extLst>
          </p:cNvPr>
          <p:cNvSpPr/>
          <p:nvPr/>
        </p:nvSpPr>
        <p:spPr>
          <a:xfrm>
            <a:off x="5206491" y="1993332"/>
            <a:ext cx="3657592" cy="1176350"/>
          </a:xfrm>
          <a:custGeom>
            <a:avLst/>
            <a:gdLst>
              <a:gd name="connsiteX0" fmla="*/ 0 w 5600482"/>
              <a:gd name="connsiteY0" fmla="*/ 234356 h 1406105"/>
              <a:gd name="connsiteX1" fmla="*/ 234356 w 5600482"/>
              <a:gd name="connsiteY1" fmla="*/ 0 h 1406105"/>
              <a:gd name="connsiteX2" fmla="*/ 5366126 w 5600482"/>
              <a:gd name="connsiteY2" fmla="*/ 0 h 1406105"/>
              <a:gd name="connsiteX3" fmla="*/ 5600482 w 5600482"/>
              <a:gd name="connsiteY3" fmla="*/ 234356 h 1406105"/>
              <a:gd name="connsiteX4" fmla="*/ 5600482 w 5600482"/>
              <a:gd name="connsiteY4" fmla="*/ 1171749 h 1406105"/>
              <a:gd name="connsiteX5" fmla="*/ 5366126 w 5600482"/>
              <a:gd name="connsiteY5" fmla="*/ 1406105 h 1406105"/>
              <a:gd name="connsiteX6" fmla="*/ 234356 w 5600482"/>
              <a:gd name="connsiteY6" fmla="*/ 1406105 h 1406105"/>
              <a:gd name="connsiteX7" fmla="*/ 0 w 5600482"/>
              <a:gd name="connsiteY7" fmla="*/ 1171749 h 1406105"/>
              <a:gd name="connsiteX8" fmla="*/ 0 w 5600482"/>
              <a:gd name="connsiteY8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234356 w 5600482"/>
              <a:gd name="connsiteY5" fmla="*/ 1406105 h 1406105"/>
              <a:gd name="connsiteX6" fmla="*/ 0 w 5600482"/>
              <a:gd name="connsiteY6" fmla="*/ 1171749 h 1406105"/>
              <a:gd name="connsiteX7" fmla="*/ 0 w 5600482"/>
              <a:gd name="connsiteY7" fmla="*/ 234356 h 1406105"/>
              <a:gd name="connsiteX0" fmla="*/ 0 w 5600482"/>
              <a:gd name="connsiteY0" fmla="*/ 234356 h 1406105"/>
              <a:gd name="connsiteX1" fmla="*/ 5366126 w 5600482"/>
              <a:gd name="connsiteY1" fmla="*/ 0 h 1406105"/>
              <a:gd name="connsiteX2" fmla="*/ 5600482 w 5600482"/>
              <a:gd name="connsiteY2" fmla="*/ 234356 h 1406105"/>
              <a:gd name="connsiteX3" fmla="*/ 5600482 w 5600482"/>
              <a:gd name="connsiteY3" fmla="*/ 1171749 h 1406105"/>
              <a:gd name="connsiteX4" fmla="*/ 5366126 w 5600482"/>
              <a:gd name="connsiteY4" fmla="*/ 1406105 h 1406105"/>
              <a:gd name="connsiteX5" fmla="*/ 0 w 5600482"/>
              <a:gd name="connsiteY5" fmla="*/ 1171749 h 1406105"/>
              <a:gd name="connsiteX6" fmla="*/ 0 w 5600482"/>
              <a:gd name="connsiteY6" fmla="*/ 234356 h 1406105"/>
              <a:gd name="connsiteX0" fmla="*/ 0 w 5600482"/>
              <a:gd name="connsiteY0" fmla="*/ 234356 h 1430542"/>
              <a:gd name="connsiteX1" fmla="*/ 5366126 w 5600482"/>
              <a:gd name="connsiteY1" fmla="*/ 0 h 1430542"/>
              <a:gd name="connsiteX2" fmla="*/ 5600482 w 5600482"/>
              <a:gd name="connsiteY2" fmla="*/ 234356 h 1430542"/>
              <a:gd name="connsiteX3" fmla="*/ 5600482 w 5600482"/>
              <a:gd name="connsiteY3" fmla="*/ 1171749 h 1430542"/>
              <a:gd name="connsiteX4" fmla="*/ 5366126 w 5600482"/>
              <a:gd name="connsiteY4" fmla="*/ 1406105 h 1430542"/>
              <a:gd name="connsiteX5" fmla="*/ 224287 w 5600482"/>
              <a:gd name="connsiteY5" fmla="*/ 1430542 h 1430542"/>
              <a:gd name="connsiteX6" fmla="*/ 0 w 5600482"/>
              <a:gd name="connsiteY6" fmla="*/ 234356 h 1430542"/>
              <a:gd name="connsiteX0" fmla="*/ 0 w 5600482"/>
              <a:gd name="connsiteY0" fmla="*/ 234356 h 1413289"/>
              <a:gd name="connsiteX1" fmla="*/ 5366126 w 5600482"/>
              <a:gd name="connsiteY1" fmla="*/ 0 h 1413289"/>
              <a:gd name="connsiteX2" fmla="*/ 5600482 w 5600482"/>
              <a:gd name="connsiteY2" fmla="*/ 234356 h 1413289"/>
              <a:gd name="connsiteX3" fmla="*/ 5600482 w 5600482"/>
              <a:gd name="connsiteY3" fmla="*/ 1171749 h 1413289"/>
              <a:gd name="connsiteX4" fmla="*/ 5366126 w 5600482"/>
              <a:gd name="connsiteY4" fmla="*/ 1406105 h 1413289"/>
              <a:gd name="connsiteX5" fmla="*/ 224287 w 5600482"/>
              <a:gd name="connsiteY5" fmla="*/ 1413289 h 1413289"/>
              <a:gd name="connsiteX6" fmla="*/ 0 w 5600482"/>
              <a:gd name="connsiteY6" fmla="*/ 234356 h 1413289"/>
              <a:gd name="connsiteX0" fmla="*/ 17253 w 5376195"/>
              <a:gd name="connsiteY0" fmla="*/ 117271 h 1442853"/>
              <a:gd name="connsiteX1" fmla="*/ 5141839 w 5376195"/>
              <a:gd name="connsiteY1" fmla="*/ 29564 h 1442853"/>
              <a:gd name="connsiteX2" fmla="*/ 5376195 w 5376195"/>
              <a:gd name="connsiteY2" fmla="*/ 263920 h 1442853"/>
              <a:gd name="connsiteX3" fmla="*/ 5376195 w 5376195"/>
              <a:gd name="connsiteY3" fmla="*/ 1201313 h 1442853"/>
              <a:gd name="connsiteX4" fmla="*/ 5141839 w 5376195"/>
              <a:gd name="connsiteY4" fmla="*/ 1435669 h 1442853"/>
              <a:gd name="connsiteX5" fmla="*/ 0 w 5376195"/>
              <a:gd name="connsiteY5" fmla="*/ 1442853 h 1442853"/>
              <a:gd name="connsiteX6" fmla="*/ 17253 w 5376195"/>
              <a:gd name="connsiteY6" fmla="*/ 117271 h 1442853"/>
              <a:gd name="connsiteX0" fmla="*/ 17253 w 5376195"/>
              <a:gd name="connsiteY0" fmla="*/ 87707 h 1413289"/>
              <a:gd name="connsiteX1" fmla="*/ 5141839 w 5376195"/>
              <a:gd name="connsiteY1" fmla="*/ 0 h 1413289"/>
              <a:gd name="connsiteX2" fmla="*/ 5376195 w 5376195"/>
              <a:gd name="connsiteY2" fmla="*/ 234356 h 1413289"/>
              <a:gd name="connsiteX3" fmla="*/ 5376195 w 5376195"/>
              <a:gd name="connsiteY3" fmla="*/ 1171749 h 1413289"/>
              <a:gd name="connsiteX4" fmla="*/ 5141839 w 5376195"/>
              <a:gd name="connsiteY4" fmla="*/ 1406105 h 1413289"/>
              <a:gd name="connsiteX5" fmla="*/ 0 w 5376195"/>
              <a:gd name="connsiteY5" fmla="*/ 1413289 h 1413289"/>
              <a:gd name="connsiteX6" fmla="*/ 17253 w 5376195"/>
              <a:gd name="connsiteY6" fmla="*/ 87707 h 141328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8626 w 5376195"/>
              <a:gd name="connsiteY0" fmla="*/ 0 h 1429099"/>
              <a:gd name="connsiteX1" fmla="*/ 5141839 w 5376195"/>
              <a:gd name="connsiteY1" fmla="*/ 15810 h 1429099"/>
              <a:gd name="connsiteX2" fmla="*/ 5376195 w 5376195"/>
              <a:gd name="connsiteY2" fmla="*/ 250166 h 1429099"/>
              <a:gd name="connsiteX3" fmla="*/ 5376195 w 5376195"/>
              <a:gd name="connsiteY3" fmla="*/ 1187559 h 1429099"/>
              <a:gd name="connsiteX4" fmla="*/ 5141839 w 5376195"/>
              <a:gd name="connsiteY4" fmla="*/ 1421915 h 1429099"/>
              <a:gd name="connsiteX5" fmla="*/ 0 w 5376195"/>
              <a:gd name="connsiteY5" fmla="*/ 1429099 h 1429099"/>
              <a:gd name="connsiteX6" fmla="*/ 8626 w 5376195"/>
              <a:gd name="connsiteY6" fmla="*/ 0 h 1429099"/>
              <a:gd name="connsiteX0" fmla="*/ 10214 w 5377783"/>
              <a:gd name="connsiteY0" fmla="*/ 0 h 1429099"/>
              <a:gd name="connsiteX1" fmla="*/ 5143427 w 5377783"/>
              <a:gd name="connsiteY1" fmla="*/ 15810 h 1429099"/>
              <a:gd name="connsiteX2" fmla="*/ 5377783 w 5377783"/>
              <a:gd name="connsiteY2" fmla="*/ 250166 h 1429099"/>
              <a:gd name="connsiteX3" fmla="*/ 5377783 w 5377783"/>
              <a:gd name="connsiteY3" fmla="*/ 1187559 h 1429099"/>
              <a:gd name="connsiteX4" fmla="*/ 5143427 w 5377783"/>
              <a:gd name="connsiteY4" fmla="*/ 1421915 h 1429099"/>
              <a:gd name="connsiteX5" fmla="*/ 1588 w 5377783"/>
              <a:gd name="connsiteY5" fmla="*/ 1429099 h 1429099"/>
              <a:gd name="connsiteX6" fmla="*/ 10214 w 5377783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0 h 1429099"/>
              <a:gd name="connsiteX1" fmla="*/ 5145159 w 5379515"/>
              <a:gd name="connsiteY1" fmla="*/ 15810 h 1429099"/>
              <a:gd name="connsiteX2" fmla="*/ 5379515 w 5379515"/>
              <a:gd name="connsiteY2" fmla="*/ 250166 h 1429099"/>
              <a:gd name="connsiteX3" fmla="*/ 5379515 w 5379515"/>
              <a:gd name="connsiteY3" fmla="*/ 1187559 h 1429099"/>
              <a:gd name="connsiteX4" fmla="*/ 5145159 w 5379515"/>
              <a:gd name="connsiteY4" fmla="*/ 1421915 h 1429099"/>
              <a:gd name="connsiteX5" fmla="*/ 3320 w 5379515"/>
              <a:gd name="connsiteY5" fmla="*/ 1429099 h 1429099"/>
              <a:gd name="connsiteX6" fmla="*/ 3320 w 5379515"/>
              <a:gd name="connsiteY6" fmla="*/ 0 h 1429099"/>
              <a:gd name="connsiteX0" fmla="*/ 3320 w 5379515"/>
              <a:gd name="connsiteY0" fmla="*/ 10069 h 1413289"/>
              <a:gd name="connsiteX1" fmla="*/ 5145159 w 5379515"/>
              <a:gd name="connsiteY1" fmla="*/ 0 h 1413289"/>
              <a:gd name="connsiteX2" fmla="*/ 5379515 w 5379515"/>
              <a:gd name="connsiteY2" fmla="*/ 234356 h 1413289"/>
              <a:gd name="connsiteX3" fmla="*/ 5379515 w 5379515"/>
              <a:gd name="connsiteY3" fmla="*/ 1171749 h 1413289"/>
              <a:gd name="connsiteX4" fmla="*/ 5145159 w 5379515"/>
              <a:gd name="connsiteY4" fmla="*/ 1406105 h 1413289"/>
              <a:gd name="connsiteX5" fmla="*/ 3320 w 5379515"/>
              <a:gd name="connsiteY5" fmla="*/ 1413289 h 1413289"/>
              <a:gd name="connsiteX6" fmla="*/ 3320 w 5379515"/>
              <a:gd name="connsiteY6" fmla="*/ 10069 h 14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9515" h="1413289">
                <a:moveTo>
                  <a:pt x="3320" y="10069"/>
                </a:moveTo>
                <a:lnTo>
                  <a:pt x="5145159" y="0"/>
                </a:lnTo>
                <a:cubicBezTo>
                  <a:pt x="5274590" y="0"/>
                  <a:pt x="5379515" y="104925"/>
                  <a:pt x="5379515" y="234356"/>
                </a:cubicBezTo>
                <a:lnTo>
                  <a:pt x="5379515" y="1171749"/>
                </a:lnTo>
                <a:cubicBezTo>
                  <a:pt x="5379515" y="1301180"/>
                  <a:pt x="5274590" y="1406105"/>
                  <a:pt x="5145159" y="1406105"/>
                </a:cubicBezTo>
                <a:lnTo>
                  <a:pt x="3320" y="1413289"/>
                </a:lnTo>
                <a:cubicBezTo>
                  <a:pt x="-2431" y="919670"/>
                  <a:pt x="445" y="486435"/>
                  <a:pt x="3320" y="1006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C955DD-E486-475D-B9C1-62B136AA8DBD}"/>
              </a:ext>
            </a:extLst>
          </p:cNvPr>
          <p:cNvSpPr/>
          <p:nvPr/>
        </p:nvSpPr>
        <p:spPr>
          <a:xfrm>
            <a:off x="5206491" y="2212598"/>
            <a:ext cx="3494306" cy="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/>
              <a:t>Replacer le signal modulé dans sa bande de fréquence initiale. </a:t>
            </a:r>
            <a:endParaRPr lang="fr-FR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8D1ABE4-FD75-485F-85F6-5E652837F1E0}"/>
              </a:ext>
            </a:extLst>
          </p:cNvPr>
          <p:cNvSpPr/>
          <p:nvPr/>
        </p:nvSpPr>
        <p:spPr>
          <a:xfrm>
            <a:off x="4669980" y="1990494"/>
            <a:ext cx="539593" cy="1179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de la démodulation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4868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2AA9FF-D3AB-49D1-B49E-9E41CF9FBAD4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– démodulation : pour quoi faire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BEFB452-9075-46EF-AF1D-C15BA6369946}"/>
              </a:ext>
            </a:extLst>
          </p:cNvPr>
          <p:cNvSpPr txBox="1"/>
          <p:nvPr/>
        </p:nvSpPr>
        <p:spPr>
          <a:xfrm>
            <a:off x="886408" y="455238"/>
            <a:ext cx="644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linkClick r:id="rId2" action="ppaction://hlinkfile"/>
              </a:rPr>
              <a:t>Effet sonore de la modulation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C972472-2430-40B1-A61C-CE64FC1E851C}"/>
              </a:ext>
            </a:extLst>
          </p:cNvPr>
          <p:cNvSpPr txBox="1"/>
          <p:nvPr/>
        </p:nvSpPr>
        <p:spPr>
          <a:xfrm>
            <a:off x="1094790" y="793837"/>
            <a:ext cx="644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Son grave </a:t>
            </a:r>
            <a:r>
              <a:rPr lang="fr-FR" b="1" dirty="0">
                <a:sym typeface="Wingdings" panose="05000000000000000000" pitchFamily="2" charset="2"/>
              </a:rPr>
              <a:t> fréquence basse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ym typeface="Wingdings" panose="05000000000000000000" pitchFamily="2" charset="2"/>
              </a:rPr>
              <a:t>Son aigu  fréquence haute.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1E33B11-B28E-4E8D-BE1C-83C238A18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66" t="13329" r="33469" b="39750"/>
          <a:stretch/>
        </p:blipFill>
        <p:spPr>
          <a:xfrm>
            <a:off x="5589037" y="883810"/>
            <a:ext cx="3041779" cy="24133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98BAAF9-B233-4137-A6ED-0B0A67C99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5" t="16349" r="59081" b="18708"/>
          <a:stretch/>
        </p:blipFill>
        <p:spPr>
          <a:xfrm>
            <a:off x="75090" y="1542806"/>
            <a:ext cx="4921984" cy="47853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F71859A-A184-4802-AB16-8037FF15B1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67" t="13328" r="33368" b="39751"/>
          <a:stretch/>
        </p:blipFill>
        <p:spPr>
          <a:xfrm>
            <a:off x="5589037" y="3754161"/>
            <a:ext cx="3041779" cy="24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75AAF1E3-20BD-4F50-9D4D-DE74AE9699B1}"/>
              </a:ext>
            </a:extLst>
          </p:cNvPr>
          <p:cNvCxnSpPr>
            <a:cxnSpLocks/>
          </p:cNvCxnSpPr>
          <p:nvPr/>
        </p:nvCxnSpPr>
        <p:spPr>
          <a:xfrm>
            <a:off x="4264095" y="475845"/>
            <a:ext cx="0" cy="4767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8162-F739-4371-BD5A-E42C51DA9517}"/>
              </a:ext>
            </a:extLst>
          </p:cNvPr>
          <p:cNvSpPr/>
          <p:nvPr/>
        </p:nvSpPr>
        <p:spPr>
          <a:xfrm>
            <a:off x="1079451" y="499569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2060"/>
                </a:solidFill>
              </a:rPr>
              <a:t>Domaine analogique</a:t>
            </a:r>
            <a:endParaRPr lang="fr-FR" i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72C9BC-D6CF-41F1-BCF1-FD71EAB717D2}"/>
              </a:ext>
            </a:extLst>
          </p:cNvPr>
          <p:cNvSpPr/>
          <p:nvPr/>
        </p:nvSpPr>
        <p:spPr>
          <a:xfrm>
            <a:off x="5617035" y="466520"/>
            <a:ext cx="225158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2060"/>
                </a:solidFill>
              </a:rPr>
              <a:t>Domaine numérique</a:t>
            </a:r>
            <a:endParaRPr lang="fr-FR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766A9B8-1C34-4395-971E-BE18676A55DB}"/>
                  </a:ext>
                </a:extLst>
              </p:cNvPr>
              <p:cNvSpPr txBox="1"/>
              <p:nvPr/>
            </p:nvSpPr>
            <p:spPr>
              <a:xfrm>
                <a:off x="921877" y="914390"/>
                <a:ext cx="2566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F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766A9B8-1C34-4395-971E-BE18676A5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77" y="914390"/>
                <a:ext cx="2566728" cy="276999"/>
              </a:xfrm>
              <a:prstGeom prst="rect">
                <a:avLst/>
              </a:prstGeom>
              <a:blipFill>
                <a:blip r:embed="rId2"/>
                <a:stretch>
                  <a:fillRect l="-95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B05A6808-38FF-4930-A05A-118CC8936E50}"/>
                  </a:ext>
                </a:extLst>
              </p:cNvPr>
              <p:cNvSpPr txBox="1"/>
              <p:nvPr/>
            </p:nvSpPr>
            <p:spPr>
              <a:xfrm>
                <a:off x="5009017" y="868791"/>
                <a:ext cx="347184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/>
                  <a:t>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…,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05A6808-38FF-4930-A05A-118CC8936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17" y="868791"/>
                <a:ext cx="3471848" cy="299313"/>
              </a:xfrm>
              <a:prstGeom prst="rect">
                <a:avLst/>
              </a:prstGeom>
              <a:blipFill>
                <a:blip r:embed="rId3"/>
                <a:stretch>
                  <a:fillRect l="-2460" t="-24490" b="-40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CE92AA-B1C0-41CE-BE2D-36679D803DB8}"/>
              </a:ext>
            </a:extLst>
          </p:cNvPr>
          <p:cNvSpPr/>
          <p:nvPr/>
        </p:nvSpPr>
        <p:spPr>
          <a:xfrm>
            <a:off x="134561" y="1471050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B050"/>
                </a:solidFill>
              </a:rPr>
              <a:t>Modulation d’amplitude – AM : </a:t>
            </a:r>
            <a:endParaRPr lang="fr-FR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7AD1AB23-DDF5-4EDE-9676-48CA6830F00D}"/>
                  </a:ext>
                </a:extLst>
              </p:cNvPr>
              <p:cNvSpPr txBox="1"/>
              <p:nvPr/>
            </p:nvSpPr>
            <p:spPr>
              <a:xfrm>
                <a:off x="206004" y="1908849"/>
                <a:ext cx="3974999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𝑚𝑜𝑑𝐴𝑀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))∙</m:t>
                      </m:r>
                      <m:func>
                        <m:func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AD1AB23-DDF5-4EDE-9676-48CA6830F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4" y="1908849"/>
                <a:ext cx="3974999" cy="318164"/>
              </a:xfrm>
              <a:prstGeom prst="rect">
                <a:avLst/>
              </a:prstGeom>
              <a:blipFill>
                <a:blip r:embed="rId4"/>
                <a:stretch>
                  <a:fillRect l="-46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743077-8373-490A-930F-39394DFF7416}"/>
              </a:ext>
            </a:extLst>
          </p:cNvPr>
          <p:cNvSpPr/>
          <p:nvPr/>
        </p:nvSpPr>
        <p:spPr>
          <a:xfrm>
            <a:off x="134561" y="2430431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B050"/>
                </a:solidFill>
              </a:rPr>
              <a:t>Modulation de fréquence – FM : </a:t>
            </a:r>
            <a:endParaRPr lang="fr-FR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8EF77840-E739-4B05-9AE2-59671C17B567}"/>
                  </a:ext>
                </a:extLst>
              </p:cNvPr>
              <p:cNvSpPr txBox="1"/>
              <p:nvPr/>
            </p:nvSpPr>
            <p:spPr>
              <a:xfrm>
                <a:off x="163043" y="2868230"/>
                <a:ext cx="4060920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𝑚𝑜𝑑𝐹𝑀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EF77840-E739-4B05-9AE2-59671C1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3" y="2868230"/>
                <a:ext cx="4060920" cy="414537"/>
              </a:xfrm>
              <a:prstGeom prst="rect">
                <a:avLst/>
              </a:prstGeom>
              <a:blipFill>
                <a:blip r:embed="rId5"/>
                <a:stretch>
                  <a:fillRect l="-300" b="-7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2C28B7F-483E-4E32-AA3D-AD158B10975D}"/>
              </a:ext>
            </a:extLst>
          </p:cNvPr>
          <p:cNvSpPr/>
          <p:nvPr/>
        </p:nvSpPr>
        <p:spPr>
          <a:xfrm>
            <a:off x="4756145" y="1612107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B050"/>
                </a:solidFill>
              </a:rPr>
              <a:t>Modulation d’amplitude – ASK : </a:t>
            </a:r>
            <a:endParaRPr lang="fr-FR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A84C118C-25F0-46A7-8F20-2B16E4AA95C7}"/>
                  </a:ext>
                </a:extLst>
              </p:cNvPr>
              <p:cNvSpPr txBox="1"/>
              <p:nvPr/>
            </p:nvSpPr>
            <p:spPr>
              <a:xfrm>
                <a:off x="5257374" y="1975258"/>
                <a:ext cx="3019416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𝑚𝑜𝑑𝐴𝑀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func>
                        <m:func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4C118C-25F0-46A7-8F20-2B16E4AA9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74" y="1975258"/>
                <a:ext cx="3019416" cy="318164"/>
              </a:xfrm>
              <a:prstGeom prst="rect">
                <a:avLst/>
              </a:prstGeom>
              <a:blipFill>
                <a:blip r:embed="rId6"/>
                <a:stretch>
                  <a:fillRect l="-605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3F5188-CA16-4580-8448-C922ADCC4C7A}"/>
              </a:ext>
            </a:extLst>
          </p:cNvPr>
          <p:cNvSpPr/>
          <p:nvPr/>
        </p:nvSpPr>
        <p:spPr>
          <a:xfrm>
            <a:off x="4756145" y="2338213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B050"/>
                </a:solidFill>
              </a:rPr>
              <a:t>Modulation de fréquence – FSK : </a:t>
            </a:r>
            <a:endParaRPr lang="fr-FR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00BCCA1A-94CA-4B5A-96B0-F61AAF021BBE}"/>
                  </a:ext>
                </a:extLst>
              </p:cNvPr>
              <p:cNvSpPr txBox="1"/>
              <p:nvPr/>
            </p:nvSpPr>
            <p:spPr>
              <a:xfrm>
                <a:off x="4765412" y="2729357"/>
                <a:ext cx="4003340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𝑚𝑜𝑑𝐹𝑀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0BCCA1A-94CA-4B5A-96B0-F61AAF021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12" y="2729357"/>
                <a:ext cx="4003340" cy="414537"/>
              </a:xfrm>
              <a:prstGeom prst="rect">
                <a:avLst/>
              </a:prstGeom>
              <a:blipFill>
                <a:blip r:embed="rId7"/>
                <a:stretch>
                  <a:fillRect l="-457" b="-7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3E5F32-66D1-4F07-9C8A-0C9C9E7829BB}"/>
              </a:ext>
            </a:extLst>
          </p:cNvPr>
          <p:cNvSpPr/>
          <p:nvPr/>
        </p:nvSpPr>
        <p:spPr>
          <a:xfrm>
            <a:off x="4866091" y="4738957"/>
            <a:ext cx="401796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A2127F"/>
                </a:solidFill>
              </a:rPr>
              <a:t>Modulation M-ASK </a:t>
            </a:r>
            <a:endParaRPr lang="fr-FR" i="1" dirty="0">
              <a:solidFill>
                <a:srgbClr val="A2127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9C78976-D8B3-4992-B15F-154D954758E9}"/>
              </a:ext>
            </a:extLst>
          </p:cNvPr>
          <p:cNvSpPr/>
          <p:nvPr/>
        </p:nvSpPr>
        <p:spPr>
          <a:xfrm>
            <a:off x="4866090" y="5082242"/>
            <a:ext cx="4072637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A2127F"/>
                </a:solidFill>
              </a:rPr>
              <a:t>Modulation M-FSK </a:t>
            </a:r>
            <a:endParaRPr lang="fr-FR" i="1" dirty="0">
              <a:solidFill>
                <a:srgbClr val="A2127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EA4B6C8-8B28-4AA9-BF1A-F266AFB50FB4}"/>
              </a:ext>
            </a:extLst>
          </p:cNvPr>
          <p:cNvSpPr/>
          <p:nvPr/>
        </p:nvSpPr>
        <p:spPr>
          <a:xfrm>
            <a:off x="4866091" y="5423654"/>
            <a:ext cx="3818292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A2127F"/>
                </a:solidFill>
              </a:rPr>
              <a:t>Modulation M-PSK </a:t>
            </a:r>
            <a:endParaRPr lang="fr-FR" i="1" dirty="0">
              <a:solidFill>
                <a:srgbClr val="A2127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D438E6-7ADB-48D8-89B5-55A2311431FD}"/>
              </a:ext>
            </a:extLst>
          </p:cNvPr>
          <p:cNvSpPr/>
          <p:nvPr/>
        </p:nvSpPr>
        <p:spPr>
          <a:xfrm>
            <a:off x="4298876" y="1261165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FF0000"/>
                </a:solidFill>
              </a:rPr>
              <a:t>Transmission bit-à-bit (M=2)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1F23E2B-47DA-43E9-A348-D2540E634591}"/>
              </a:ext>
            </a:extLst>
          </p:cNvPr>
          <p:cNvSpPr/>
          <p:nvPr/>
        </p:nvSpPr>
        <p:spPr>
          <a:xfrm>
            <a:off x="4305008" y="4030620"/>
            <a:ext cx="4307131" cy="68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FF0000"/>
                </a:solidFill>
              </a:rPr>
              <a:t>Transmission par paquet de m bits (M=2</a:t>
            </a:r>
            <a:r>
              <a:rPr lang="fr-FR" b="1" i="1" baseline="30000" dirty="0">
                <a:solidFill>
                  <a:srgbClr val="FF0000"/>
                </a:solidFill>
              </a:rPr>
              <a:t>m</a:t>
            </a:r>
            <a:r>
              <a:rPr lang="fr-FR" b="1" i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FF0000"/>
                </a:solidFill>
              </a:rPr>
              <a:t>	</a:t>
            </a:r>
            <a:r>
              <a:rPr lang="fr-FR" b="1" i="1" dirty="0">
                <a:solidFill>
                  <a:srgbClr val="FF0000"/>
                </a:solidFill>
                <a:sym typeface="Wingdings" panose="05000000000000000000" pitchFamily="2" charset="2"/>
              </a:rPr>
              <a:t> augmentation du débit binaire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0C99E96-6C84-4FBF-BF38-2312336F5D4E}"/>
              </a:ext>
            </a:extLst>
          </p:cNvPr>
          <p:cNvSpPr/>
          <p:nvPr/>
        </p:nvSpPr>
        <p:spPr>
          <a:xfrm>
            <a:off x="4866091" y="5769238"/>
            <a:ext cx="389694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FF0000"/>
                </a:solidFill>
              </a:rPr>
              <a:t>Combinaison de plusieurs modulations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6FC14E3-BD73-4191-A6C6-E6B36E1C225E}"/>
              </a:ext>
            </a:extLst>
          </p:cNvPr>
          <p:cNvSpPr/>
          <p:nvPr/>
        </p:nvSpPr>
        <p:spPr>
          <a:xfrm>
            <a:off x="134561" y="3478080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B050"/>
                </a:solidFill>
              </a:rPr>
              <a:t>Modulation de phase – PM : </a:t>
            </a:r>
            <a:endParaRPr lang="fr-FR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xmlns="" id="{010B1936-BAA9-430C-A296-4C5D41DC8292}"/>
                  </a:ext>
                </a:extLst>
              </p:cNvPr>
              <p:cNvSpPr txBox="1"/>
              <p:nvPr/>
            </p:nvSpPr>
            <p:spPr>
              <a:xfrm>
                <a:off x="293848" y="3915879"/>
                <a:ext cx="3799310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𝑚𝑜𝑑𝑃𝑀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10B1936-BAA9-430C-A296-4C5D41DC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8" y="3915879"/>
                <a:ext cx="3799310" cy="318164"/>
              </a:xfrm>
              <a:prstGeom prst="rect">
                <a:avLst/>
              </a:prstGeom>
              <a:blipFill>
                <a:blip r:embed="rId8"/>
                <a:stretch>
                  <a:fillRect l="-482" b="-22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2941009-FB4A-47BF-873A-8B265BFF8502}"/>
              </a:ext>
            </a:extLst>
          </p:cNvPr>
          <p:cNvSpPr/>
          <p:nvPr/>
        </p:nvSpPr>
        <p:spPr>
          <a:xfrm>
            <a:off x="4756145" y="3186836"/>
            <a:ext cx="331781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>
                <a:solidFill>
                  <a:srgbClr val="00B050"/>
                </a:solidFill>
              </a:rPr>
              <a:t>Modulation de phase – PSK : </a:t>
            </a:r>
            <a:endParaRPr lang="fr-FR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xmlns="" id="{0F2C70B0-D6F6-4EF9-88AF-52466F874243}"/>
                  </a:ext>
                </a:extLst>
              </p:cNvPr>
              <p:cNvSpPr txBox="1"/>
              <p:nvPr/>
            </p:nvSpPr>
            <p:spPr>
              <a:xfrm>
                <a:off x="4765412" y="3577980"/>
                <a:ext cx="3741730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𝑚𝑜𝑑𝑃𝑀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F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F2C70B0-D6F6-4EF9-88AF-52466F874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12" y="3577980"/>
                <a:ext cx="3741730" cy="318164"/>
              </a:xfrm>
              <a:prstGeom prst="rect">
                <a:avLst/>
              </a:prstGeom>
              <a:blipFill>
                <a:blip r:embed="rId9"/>
                <a:stretch>
                  <a:fillRect l="-489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256791D-1336-487E-8280-8BECB3150182}"/>
              </a:ext>
            </a:extLst>
          </p:cNvPr>
          <p:cNvSpPr/>
          <p:nvPr/>
        </p:nvSpPr>
        <p:spPr>
          <a:xfrm>
            <a:off x="75090" y="-34831"/>
            <a:ext cx="90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Modulation : Laquelle ? </a:t>
            </a:r>
          </a:p>
        </p:txBody>
      </p:sp>
    </p:spTree>
    <p:extLst>
      <p:ext uri="{BB962C8B-B14F-4D97-AF65-F5344CB8AC3E}">
        <p14:creationId xmlns:p14="http://schemas.microsoft.com/office/powerpoint/2010/main" val="20798026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14440</TotalTime>
  <Words>1317</Words>
  <Application>Microsoft Office PowerPoint</Application>
  <PresentationFormat>Affichage à l'écran (4:3)</PresentationFormat>
  <Paragraphs>184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programme STI2D 2021</dc:title>
  <dc:creator>Frédéric TARAUD</dc:creator>
  <cp:lastModifiedBy>Samuel VIOLLIN</cp:lastModifiedBy>
  <cp:revision>726</cp:revision>
  <cp:lastPrinted>2018-09-07T10:09:55Z</cp:lastPrinted>
  <dcterms:created xsi:type="dcterms:W3CDTF">2018-05-28T09:17:26Z</dcterms:created>
  <dcterms:modified xsi:type="dcterms:W3CDTF">2019-01-21T22:56:28Z</dcterms:modified>
</cp:coreProperties>
</file>