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drawings/drawing1.xml" ContentType="application/vnd.openxmlformats-officedocument.drawingml.chartshape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269" r:id="rId3"/>
    <p:sldId id="260" r:id="rId4"/>
    <p:sldId id="264" r:id="rId5"/>
    <p:sldId id="265" r:id="rId6"/>
    <p:sldId id="267" r:id="rId7"/>
    <p:sldId id="271" r:id="rId8"/>
    <p:sldId id="272" r:id="rId9"/>
    <p:sldId id="273" r:id="rId10"/>
    <p:sldId id="274" r:id="rId11"/>
    <p:sldId id="275" r:id="rId12"/>
    <p:sldId id="276" r:id="rId13"/>
    <p:sldId id="278" r:id="rId14"/>
    <p:sldId id="277" r:id="rId15"/>
  </p:sldIdLst>
  <p:sldSz cx="9144000" cy="6858000" type="screen4x3"/>
  <p:notesSz cx="6799263" cy="99298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in Canonge" initials="RC" lastIdx="1" clrIdx="0">
    <p:extLst>
      <p:ext uri="{19B8F6BF-5375-455C-9EA6-DF929625EA0E}">
        <p15:presenceInfo xmlns:p15="http://schemas.microsoft.com/office/powerpoint/2012/main" userId="6c165e52fe03c39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26" d="100"/>
          <a:sy n="126" d="100"/>
        </p:scale>
        <p:origin x="171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Feuille_de_calcul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42722212334536"/>
          <c:y val="0.13957957676631472"/>
          <c:w val="0.73465929385483175"/>
          <c:h val="0.69279686996999368"/>
        </c:manualLayout>
      </c:layout>
      <c:areaChart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Ouvrier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6.5471551052221327E-2"/>
                  <c:y val="-3.64784245916283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Feuil1!$A$2:$A$20</c:f>
              <c:numCache>
                <c:formatCode>#0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Feuil1!$B$2:$B$20</c:f>
              <c:numCache>
                <c:formatCode>#,##0</c:formatCode>
                <c:ptCount val="19"/>
                <c:pt idx="0">
                  <c:v>766330</c:v>
                </c:pt>
                <c:pt idx="1">
                  <c:v>775226</c:v>
                </c:pt>
                <c:pt idx="2">
                  <c:v>808796</c:v>
                </c:pt>
                <c:pt idx="3">
                  <c:v>838626</c:v>
                </c:pt>
                <c:pt idx="4">
                  <c:v>836521</c:v>
                </c:pt>
                <c:pt idx="5">
                  <c:v>834305</c:v>
                </c:pt>
                <c:pt idx="6">
                  <c:v>847391</c:v>
                </c:pt>
                <c:pt idx="7">
                  <c:v>860589</c:v>
                </c:pt>
                <c:pt idx="8">
                  <c:v>896777</c:v>
                </c:pt>
                <c:pt idx="9">
                  <c:v>930391</c:v>
                </c:pt>
                <c:pt idx="10">
                  <c:v>958333</c:v>
                </c:pt>
                <c:pt idx="11">
                  <c:v>944839</c:v>
                </c:pt>
                <c:pt idx="12">
                  <c:v>921486</c:v>
                </c:pt>
                <c:pt idx="13">
                  <c:v>910040</c:v>
                </c:pt>
                <c:pt idx="14">
                  <c:v>878341</c:v>
                </c:pt>
                <c:pt idx="15">
                  <c:v>842090</c:v>
                </c:pt>
                <c:pt idx="16">
                  <c:v>817428</c:v>
                </c:pt>
                <c:pt idx="17">
                  <c:v>780515</c:v>
                </c:pt>
                <c:pt idx="18">
                  <c:v>759235</c:v>
                </c:pt>
              </c:numCache>
            </c:numRef>
          </c:val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ETAM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6.5471551052221327E-2"/>
                  <c:y val="-1.12241306435779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Feuil1!$A$2:$A$20</c:f>
              <c:numCache>
                <c:formatCode>#0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Feuil1!$C$2:$C$20</c:f>
              <c:numCache>
                <c:formatCode>#,##0</c:formatCode>
                <c:ptCount val="19"/>
                <c:pt idx="0">
                  <c:v>187794</c:v>
                </c:pt>
                <c:pt idx="1">
                  <c:v>192718</c:v>
                </c:pt>
                <c:pt idx="2">
                  <c:v>198346</c:v>
                </c:pt>
                <c:pt idx="3">
                  <c:v>213752</c:v>
                </c:pt>
                <c:pt idx="4">
                  <c:v>222294</c:v>
                </c:pt>
                <c:pt idx="5">
                  <c:v>221996</c:v>
                </c:pt>
                <c:pt idx="6">
                  <c:v>227191</c:v>
                </c:pt>
                <c:pt idx="7">
                  <c:v>231928</c:v>
                </c:pt>
                <c:pt idx="8">
                  <c:v>244057</c:v>
                </c:pt>
                <c:pt idx="9">
                  <c:v>254947</c:v>
                </c:pt>
                <c:pt idx="10">
                  <c:v>270213</c:v>
                </c:pt>
                <c:pt idx="11">
                  <c:v>275283</c:v>
                </c:pt>
                <c:pt idx="12">
                  <c:v>278831</c:v>
                </c:pt>
                <c:pt idx="13">
                  <c:v>276260</c:v>
                </c:pt>
                <c:pt idx="14">
                  <c:v>274845</c:v>
                </c:pt>
                <c:pt idx="15">
                  <c:v>270997</c:v>
                </c:pt>
                <c:pt idx="16">
                  <c:v>266669</c:v>
                </c:pt>
                <c:pt idx="17">
                  <c:v>262452</c:v>
                </c:pt>
                <c:pt idx="18">
                  <c:v>257796</c:v>
                </c:pt>
              </c:numCache>
            </c:numRef>
          </c:val>
        </c:ser>
        <c:ser>
          <c:idx val="2"/>
          <c:order val="2"/>
          <c:tx>
            <c:strRef>
              <c:f>Feuil1!$D$1</c:f>
              <c:strCache>
                <c:ptCount val="1"/>
                <c:pt idx="0">
                  <c:v>IAC</c:v>
                </c:pt>
              </c:strCache>
            </c:strRef>
          </c:tx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>
                <c:manualLayout>
                  <c:x val="6.5471551052221327E-2"/>
                  <c:y val="-2.52542939480503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b="1">
                      <a:solidFill>
                        <a:schemeClr val="tx1"/>
                      </a:solidFill>
                    </a:defRPr>
                  </a:pPr>
                  <a:endParaRPr lang="fr-FR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fr-F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Feuil1!$A$2:$A$20</c:f>
              <c:numCache>
                <c:formatCode>#0</c:formatCode>
                <c:ptCount val="19"/>
                <c:pt idx="0">
                  <c:v>1998</c:v>
                </c:pt>
                <c:pt idx="1">
                  <c:v>1999</c:v>
                </c:pt>
                <c:pt idx="2">
                  <c:v>2000</c:v>
                </c:pt>
                <c:pt idx="3">
                  <c:v>2001</c:v>
                </c:pt>
                <c:pt idx="4">
                  <c:v>2002</c:v>
                </c:pt>
                <c:pt idx="5">
                  <c:v>2003</c:v>
                </c:pt>
                <c:pt idx="6">
                  <c:v>2004</c:v>
                </c:pt>
                <c:pt idx="7">
                  <c:v>2005</c:v>
                </c:pt>
                <c:pt idx="8">
                  <c:v>2006</c:v>
                </c:pt>
                <c:pt idx="9">
                  <c:v>2007</c:v>
                </c:pt>
                <c:pt idx="10">
                  <c:v>2008</c:v>
                </c:pt>
                <c:pt idx="11">
                  <c:v>2009</c:v>
                </c:pt>
                <c:pt idx="12">
                  <c:v>2010</c:v>
                </c:pt>
                <c:pt idx="13">
                  <c:v>2011</c:v>
                </c:pt>
                <c:pt idx="14">
                  <c:v>2012</c:v>
                </c:pt>
                <c:pt idx="15">
                  <c:v>2013</c:v>
                </c:pt>
                <c:pt idx="16">
                  <c:v>2014</c:v>
                </c:pt>
                <c:pt idx="17">
                  <c:v>2015</c:v>
                </c:pt>
                <c:pt idx="18">
                  <c:v>2016</c:v>
                </c:pt>
              </c:numCache>
            </c:numRef>
          </c:cat>
          <c:val>
            <c:numRef>
              <c:f>Feuil1!$D$2:$D$20</c:f>
              <c:numCache>
                <c:formatCode>#,##0</c:formatCode>
                <c:ptCount val="19"/>
                <c:pt idx="0">
                  <c:v>89220</c:v>
                </c:pt>
                <c:pt idx="1">
                  <c:v>89398</c:v>
                </c:pt>
                <c:pt idx="2">
                  <c:v>90583</c:v>
                </c:pt>
                <c:pt idx="3">
                  <c:v>94156</c:v>
                </c:pt>
                <c:pt idx="4">
                  <c:v>96112</c:v>
                </c:pt>
                <c:pt idx="5">
                  <c:v>100715</c:v>
                </c:pt>
                <c:pt idx="6">
                  <c:v>103866</c:v>
                </c:pt>
                <c:pt idx="7">
                  <c:v>104948</c:v>
                </c:pt>
                <c:pt idx="8">
                  <c:v>109429</c:v>
                </c:pt>
                <c:pt idx="9">
                  <c:v>113076</c:v>
                </c:pt>
                <c:pt idx="10">
                  <c:v>117406</c:v>
                </c:pt>
                <c:pt idx="11">
                  <c:v>120411</c:v>
                </c:pt>
                <c:pt idx="12">
                  <c:v>122039</c:v>
                </c:pt>
                <c:pt idx="13">
                  <c:v>120324</c:v>
                </c:pt>
                <c:pt idx="14">
                  <c:v>120924</c:v>
                </c:pt>
                <c:pt idx="15">
                  <c:v>120100</c:v>
                </c:pt>
                <c:pt idx="16">
                  <c:v>120948</c:v>
                </c:pt>
                <c:pt idx="17">
                  <c:v>119905</c:v>
                </c:pt>
                <c:pt idx="18">
                  <c:v>117275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554224"/>
        <c:axId val="421554768"/>
      </c:areaChart>
      <c:catAx>
        <c:axId val="421554224"/>
        <c:scaling>
          <c:orientation val="minMax"/>
        </c:scaling>
        <c:delete val="0"/>
        <c:axPos val="b"/>
        <c:numFmt formatCode="#0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fr-FR"/>
          </a:p>
        </c:txPr>
        <c:crossAx val="421554768"/>
        <c:crosses val="autoZero"/>
        <c:auto val="1"/>
        <c:lblAlgn val="ctr"/>
        <c:lblOffset val="100"/>
        <c:tickLblSkip val="2"/>
        <c:noMultiLvlLbl val="1"/>
      </c:catAx>
      <c:valAx>
        <c:axId val="421554768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421554224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0135214586875042"/>
          <c:y val="3.6478424591628374E-2"/>
          <c:w val="0.34117723593202487"/>
          <c:h val="7.7881988871760593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2011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9730735061885292"/>
          <c:y val="0.13957957676631472"/>
          <c:w val="0.40341360969260714"/>
          <c:h val="0.692796869969993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2011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cat>
            <c:strRef>
              <c:f>Feuil1!$A$2:$A$10</c:f>
              <c:strCache>
                <c:ptCount val="9"/>
                <c:pt idx="0">
                  <c:v>Moins de 25 ans</c:v>
                </c:pt>
                <c:pt idx="1">
                  <c:v>De 25 à 29 ans</c:v>
                </c:pt>
                <c:pt idx="2">
                  <c:v>De 30 à 34 ans</c:v>
                </c:pt>
                <c:pt idx="3">
                  <c:v>De 35 à 39 ans</c:v>
                </c:pt>
                <c:pt idx="4">
                  <c:v>De 40 à 44 ans</c:v>
                </c:pt>
                <c:pt idx="5">
                  <c:v>De 45 à 49 ans</c:v>
                </c:pt>
                <c:pt idx="6">
                  <c:v>De 50 à 54 ans</c:v>
                </c:pt>
                <c:pt idx="7">
                  <c:v>De 55 à 59 ans</c:v>
                </c:pt>
                <c:pt idx="8">
                  <c:v>60 ans et plus</c:v>
                </c:pt>
              </c:strCache>
            </c:strRef>
          </c:cat>
          <c:val>
            <c:numRef>
              <c:f>Feuil1!$B$2:$B$10</c:f>
              <c:numCache>
                <c:formatCode>#,##0</c:formatCode>
                <c:ptCount val="9"/>
                <c:pt idx="0">
                  <c:v>156717</c:v>
                </c:pt>
                <c:pt idx="1">
                  <c:v>187371</c:v>
                </c:pt>
                <c:pt idx="2">
                  <c:v>166828</c:v>
                </c:pt>
                <c:pt idx="3">
                  <c:v>167843</c:v>
                </c:pt>
                <c:pt idx="4">
                  <c:v>180523</c:v>
                </c:pt>
                <c:pt idx="5">
                  <c:v>174534</c:v>
                </c:pt>
                <c:pt idx="6">
                  <c:v>141975</c:v>
                </c:pt>
                <c:pt idx="7">
                  <c:v>103262</c:v>
                </c:pt>
                <c:pt idx="8">
                  <c:v>27479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1548240"/>
        <c:axId val="421552592"/>
      </c:barChart>
      <c:catAx>
        <c:axId val="4215482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421552592"/>
        <c:crosses val="autoZero"/>
        <c:auto val="1"/>
        <c:lblAlgn val="ctr"/>
        <c:lblOffset val="100"/>
        <c:noMultiLvlLbl val="1"/>
      </c:catAx>
      <c:valAx>
        <c:axId val="421552592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421548240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>
                <a:solidFill>
                  <a:schemeClr val="tx2"/>
                </a:solidFill>
              </a:rPr>
              <a:t>2016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39730735061885292"/>
          <c:y val="0.13957957676631472"/>
          <c:w val="0.40341360969260714"/>
          <c:h val="0.6927968699699931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2016</c:v>
                </c:pt>
              </c:strCache>
            </c:strRef>
          </c:tx>
          <c:invertIfNegative val="0"/>
          <c:cat>
            <c:strRef>
              <c:f>Feuil1!$A$2:$A$10</c:f>
              <c:strCache>
                <c:ptCount val="9"/>
                <c:pt idx="0">
                  <c:v>Moins de 25 ans</c:v>
                </c:pt>
                <c:pt idx="1">
                  <c:v>De 25 à 29 ans</c:v>
                </c:pt>
                <c:pt idx="2">
                  <c:v>De 30 à 34 ans</c:v>
                </c:pt>
                <c:pt idx="3">
                  <c:v>De 35 à 39 ans</c:v>
                </c:pt>
                <c:pt idx="4">
                  <c:v>De 40 à 44 ans</c:v>
                </c:pt>
                <c:pt idx="5">
                  <c:v>De 45 à 49 ans</c:v>
                </c:pt>
                <c:pt idx="6">
                  <c:v>De 50 à 54 ans</c:v>
                </c:pt>
                <c:pt idx="7">
                  <c:v>De 55 à 59 ans</c:v>
                </c:pt>
                <c:pt idx="8">
                  <c:v>60 ans et plus</c:v>
                </c:pt>
              </c:strCache>
            </c:strRef>
          </c:cat>
          <c:val>
            <c:numRef>
              <c:f>Feuil1!$B$2:$B$10</c:f>
              <c:numCache>
                <c:formatCode>#,##0</c:formatCode>
                <c:ptCount val="9"/>
                <c:pt idx="0">
                  <c:v>91220</c:v>
                </c:pt>
                <c:pt idx="1">
                  <c:v>152759</c:v>
                </c:pt>
                <c:pt idx="2">
                  <c:v>165343</c:v>
                </c:pt>
                <c:pt idx="3">
                  <c:v>145713</c:v>
                </c:pt>
                <c:pt idx="4">
                  <c:v>144867</c:v>
                </c:pt>
                <c:pt idx="5">
                  <c:v>154112</c:v>
                </c:pt>
                <c:pt idx="6">
                  <c:v>143877</c:v>
                </c:pt>
                <c:pt idx="7">
                  <c:v>104411</c:v>
                </c:pt>
                <c:pt idx="8">
                  <c:v>31056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421557488"/>
        <c:axId val="421543344"/>
      </c:barChart>
      <c:catAx>
        <c:axId val="4215574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solidFill>
                  <a:schemeClr val="tx2"/>
                </a:solidFill>
              </a:defRPr>
            </a:pPr>
            <a:endParaRPr lang="fr-FR"/>
          </a:p>
        </c:txPr>
        <c:crossAx val="421543344"/>
        <c:crosses val="autoZero"/>
        <c:auto val="1"/>
        <c:lblAlgn val="ctr"/>
        <c:lblOffset val="100"/>
        <c:noMultiLvlLbl val="1"/>
      </c:catAx>
      <c:valAx>
        <c:axId val="421543344"/>
        <c:scaling>
          <c:orientation val="minMax"/>
        </c:scaling>
        <c:delete val="1"/>
        <c:axPos val="b"/>
        <c:numFmt formatCode="#,##0" sourceLinked="1"/>
        <c:majorTickMark val="out"/>
        <c:minorTickMark val="none"/>
        <c:tickLblPos val="none"/>
        <c:crossAx val="421557488"/>
        <c:crosses val="autoZero"/>
        <c:crossBetween val="between"/>
      </c:valAx>
    </c:plotArea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842722212334536"/>
          <c:y val="0.13957957676631472"/>
          <c:w val="0.73465929385483175"/>
          <c:h val="0.69279686996999312"/>
        </c:manualLayout>
      </c:layout>
      <c:areaChart>
        <c:grouping val="stacked"/>
        <c:varyColors val="0"/>
        <c:ser>
          <c:idx val="0"/>
          <c:order val="0"/>
          <c:tx>
            <c:strRef>
              <c:f>Feuil1!$B$1</c:f>
              <c:strCache>
                <c:ptCount val="1"/>
                <c:pt idx="0">
                  <c:v>Apprentissage</c:v>
                </c:pt>
              </c:strCache>
            </c:strRef>
          </c:tx>
          <c:cat>
            <c:strRef>
              <c:f>Feuil1!$A$2:$A$11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Feuil1!$B$2:$B$11</c:f>
              <c:numCache>
                <c:formatCode>#,##0</c:formatCode>
                <c:ptCount val="10"/>
                <c:pt idx="0">
                  <c:v>71667</c:v>
                </c:pt>
                <c:pt idx="1">
                  <c:v>70209</c:v>
                </c:pt>
                <c:pt idx="2">
                  <c:v>65860</c:v>
                </c:pt>
                <c:pt idx="3">
                  <c:v>62732</c:v>
                </c:pt>
                <c:pt idx="4">
                  <c:v>61854</c:v>
                </c:pt>
                <c:pt idx="5">
                  <c:v>59081</c:v>
                </c:pt>
                <c:pt idx="6">
                  <c:v>52232</c:v>
                </c:pt>
                <c:pt idx="7">
                  <c:v>44558</c:v>
                </c:pt>
                <c:pt idx="8">
                  <c:v>40171</c:v>
                </c:pt>
                <c:pt idx="9">
                  <c:v>38559</c:v>
                </c:pt>
              </c:numCache>
            </c:numRef>
          </c:val>
          <c:extLst/>
        </c:ser>
        <c:ser>
          <c:idx val="1"/>
          <c:order val="1"/>
          <c:tx>
            <c:strRef>
              <c:f>Feuil1!$C$1</c:f>
              <c:strCache>
                <c:ptCount val="1"/>
                <c:pt idx="0">
                  <c:v>Voie scolaire</c:v>
                </c:pt>
              </c:strCache>
            </c:strRef>
          </c:tx>
          <c:cat>
            <c:strRef>
              <c:f>Feuil1!$A$2:$A$11</c:f>
              <c:strCache>
                <c:ptCount val="10"/>
                <c:pt idx="0">
                  <c:v>2007/2008</c:v>
                </c:pt>
                <c:pt idx="1">
                  <c:v>2008/2009</c:v>
                </c:pt>
                <c:pt idx="2">
                  <c:v>2009/2010</c:v>
                </c:pt>
                <c:pt idx="3">
                  <c:v>2010/2011</c:v>
                </c:pt>
                <c:pt idx="4">
                  <c:v>2011/2012</c:v>
                </c:pt>
                <c:pt idx="5">
                  <c:v>2012/2013</c:v>
                </c:pt>
                <c:pt idx="6">
                  <c:v>2013/2014</c:v>
                </c:pt>
                <c:pt idx="7">
                  <c:v>2014/2015</c:v>
                </c:pt>
                <c:pt idx="8">
                  <c:v>2015/2016</c:v>
                </c:pt>
                <c:pt idx="9">
                  <c:v>2016/2017</c:v>
                </c:pt>
              </c:strCache>
            </c:strRef>
          </c:cat>
          <c:val>
            <c:numRef>
              <c:f>Feuil1!$C$2:$C$11</c:f>
              <c:numCache>
                <c:formatCode>#,##0</c:formatCode>
                <c:ptCount val="10"/>
                <c:pt idx="0">
                  <c:v>19142</c:v>
                </c:pt>
                <c:pt idx="1">
                  <c:v>19509</c:v>
                </c:pt>
                <c:pt idx="2">
                  <c:v>22588</c:v>
                </c:pt>
                <c:pt idx="3">
                  <c:v>24218</c:v>
                </c:pt>
                <c:pt idx="4">
                  <c:v>23929</c:v>
                </c:pt>
                <c:pt idx="5">
                  <c:v>23825</c:v>
                </c:pt>
                <c:pt idx="6">
                  <c:v>23942</c:v>
                </c:pt>
                <c:pt idx="7">
                  <c:v>23546</c:v>
                </c:pt>
                <c:pt idx="8">
                  <c:v>23553</c:v>
                </c:pt>
                <c:pt idx="9">
                  <c:v>22931</c:v>
                </c:pt>
              </c:numCache>
            </c:numRef>
          </c:val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21543888"/>
        <c:axId val="388535072"/>
      </c:areaChart>
      <c:catAx>
        <c:axId val="4215438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388535072"/>
        <c:crosses val="autoZero"/>
        <c:auto val="1"/>
        <c:lblAlgn val="ctr"/>
        <c:lblOffset val="100"/>
        <c:tickLblSkip val="3"/>
        <c:noMultiLvlLbl val="1"/>
      </c:catAx>
      <c:valAx>
        <c:axId val="388535072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fr-FR"/>
          </a:p>
        </c:txPr>
        <c:crossAx val="421543888"/>
        <c:crosses val="autoZero"/>
        <c:crossBetween val="midCat"/>
      </c:valAx>
    </c:plotArea>
    <c:legend>
      <c:legendPos val="t"/>
      <c:layout>
        <c:manualLayout>
          <c:xMode val="edge"/>
          <c:yMode val="edge"/>
          <c:x val="0.30135214586875042"/>
          <c:y val="3.6478424591628346E-2"/>
          <c:w val="0.55318035362493168"/>
          <c:h val="7.7881988871760552E-2"/>
        </c:manualLayout>
      </c:layout>
      <c:overlay val="0"/>
    </c:legend>
    <c:plotVisOnly val="1"/>
    <c:dispBlanksAs val="zero"/>
    <c:showDLblsOverMax val="0"/>
  </c:chart>
  <c:txPr>
    <a:bodyPr/>
    <a:lstStyle/>
    <a:p>
      <a:pPr>
        <a:defRPr sz="1800"/>
      </a:pPr>
      <a:endParaRPr lang="fr-FR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0.83245</cdr:x>
      <cdr:y>0.61995</cdr:y>
    </cdr:from>
    <cdr:to>
      <cdr:x>1</cdr:x>
      <cdr:y>0.71104</cdr:y>
    </cdr:to>
    <cdr:sp macro="" textlink="">
      <cdr:nvSpPr>
        <cdr:cNvPr id="2" name="ZoneTexte 1"/>
        <cdr:cNvSpPr txBox="1"/>
      </cdr:nvSpPr>
      <cdr:spPr>
        <a:xfrm xmlns:a="http://schemas.openxmlformats.org/drawingml/2006/main">
          <a:off x="7274257" y="2693770"/>
          <a:ext cx="1296538" cy="3957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fr-FR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9EA971-D149-490D-A97E-844E27FBEA0D}" type="datetimeFigureOut">
              <a:rPr lang="fr-FR" smtClean="0"/>
              <a:pPr/>
              <a:t>17/12/2018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886E85-F8CB-415D-BA23-EDEB630C53E2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46541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245192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68133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6813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60888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17019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886E85-F8CB-415D-BA23-EDEB630C53E2}" type="slidenum">
              <a:rPr lang="fr-FR" smtClean="0"/>
              <a:pPr/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3225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Image 11" descr="ba0247-maquettes_PowerPoint_orange1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791958" y="1928708"/>
            <a:ext cx="7668473" cy="3228484"/>
          </a:xfrm>
        </p:spPr>
        <p:txBody>
          <a:bodyPr anchor="t"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0" hasCustomPrompt="1"/>
          </p:nvPr>
        </p:nvSpPr>
        <p:spPr>
          <a:xfrm>
            <a:off x="791201" y="5211388"/>
            <a:ext cx="7681106" cy="388969"/>
          </a:xfrm>
        </p:spPr>
        <p:txBody>
          <a:bodyPr anchor="ctr">
            <a:noAutofit/>
          </a:bodyPr>
          <a:lstStyle>
            <a:lvl1pPr>
              <a:buFontTx/>
              <a:buNone/>
              <a:defRPr sz="22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Prénom NOM</a:t>
            </a:r>
            <a:endParaRPr lang="fr-FR" dirty="0"/>
          </a:p>
        </p:txBody>
      </p:sp>
      <p:sp>
        <p:nvSpPr>
          <p:cNvPr id="10" name="Espace réservé du texte 8"/>
          <p:cNvSpPr>
            <a:spLocks noGrp="1"/>
          </p:cNvSpPr>
          <p:nvPr>
            <p:ph type="body" sz="quarter" idx="11" hasCustomPrompt="1"/>
          </p:nvPr>
        </p:nvSpPr>
        <p:spPr>
          <a:xfrm>
            <a:off x="791201" y="5654552"/>
            <a:ext cx="7681106" cy="276157"/>
          </a:xfrm>
        </p:spPr>
        <p:txBody>
          <a:bodyPr anchor="ctr">
            <a:noAutofit/>
          </a:bodyPr>
          <a:lstStyle>
            <a:lvl1pPr>
              <a:buFontTx/>
              <a:buNone/>
              <a:defRPr sz="2200" b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Direction, service</a:t>
            </a:r>
            <a:endParaRPr lang="fr-FR" dirty="0"/>
          </a:p>
        </p:txBody>
      </p:sp>
      <p:sp>
        <p:nvSpPr>
          <p:cNvPr id="11" name="Espace réservé du texte 8"/>
          <p:cNvSpPr>
            <a:spLocks noGrp="1"/>
          </p:cNvSpPr>
          <p:nvPr>
            <p:ph type="body" sz="quarter" idx="12" hasCustomPrompt="1"/>
          </p:nvPr>
        </p:nvSpPr>
        <p:spPr>
          <a:xfrm>
            <a:off x="791201" y="5984905"/>
            <a:ext cx="7681106" cy="276157"/>
          </a:xfrm>
        </p:spPr>
        <p:txBody>
          <a:bodyPr anchor="ctr">
            <a:noAutofit/>
          </a:bodyPr>
          <a:lstStyle>
            <a:lvl1pPr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 smtClean="0"/>
              <a:t>Lieu, date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Diapositive de 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ba0247-maquettes_PowerPoint_orange2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587052" y="2181114"/>
            <a:ext cx="8101279" cy="288032"/>
          </a:xfrm>
        </p:spPr>
        <p:txBody>
          <a:bodyPr/>
          <a:lstStyle>
            <a:lvl1pPr>
              <a:defRPr sz="2600"/>
            </a:lvl1pPr>
          </a:lstStyle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87052" y="2492896"/>
            <a:ext cx="8089404" cy="3633267"/>
          </a:xfrm>
        </p:spPr>
        <p:txBody>
          <a:bodyPr/>
          <a:lstStyle>
            <a:lvl1pPr marL="450850" indent="-177800">
              <a:lnSpc>
                <a:spcPct val="90000"/>
              </a:lnSpc>
              <a:defRPr sz="2000"/>
            </a:lvl1pPr>
            <a:lvl2pPr marL="628650" indent="-177800">
              <a:lnSpc>
                <a:spcPct val="90000"/>
              </a:lnSpc>
              <a:defRPr sz="1800"/>
            </a:lvl2pPr>
            <a:lvl3pPr marL="903288" indent="-190500">
              <a:lnSpc>
                <a:spcPct val="90000"/>
              </a:lnSpc>
              <a:defRPr sz="1800"/>
            </a:lvl3pPr>
            <a:lvl4pPr marL="1081088" indent="-177800">
              <a:lnSpc>
                <a:spcPct val="90000"/>
              </a:lnSpc>
              <a:buSzPct val="110000"/>
              <a:defRPr sz="1600"/>
            </a:lvl4pPr>
            <a:lvl5pPr marL="1258888" indent="-177800">
              <a:lnSpc>
                <a:spcPct val="90000"/>
              </a:lnSpc>
              <a:defRPr sz="1600"/>
            </a:lvl5pPr>
          </a:lstStyle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Titre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ge si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4pPr>
              <a:buSzPct val="110000"/>
              <a:defRPr/>
            </a:lvl4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age dou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age 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ba0247-maquettes_PowerPoint_orange4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0"/>
            <a:ext cx="9143996" cy="1206110"/>
          </a:xfrm>
          <a:prstGeom prst="rect">
            <a:avLst/>
          </a:prstGeom>
        </p:spPr>
      </p:pic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16951" y="569946"/>
            <a:ext cx="6552728" cy="5760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 dirty="0" smtClean="0"/>
              <a:t>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9552" y="1600200"/>
            <a:ext cx="8147248" cy="45259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 smtClean="0"/>
              <a:t>Titre</a:t>
            </a:r>
          </a:p>
          <a:p>
            <a:pPr lvl="1"/>
            <a:r>
              <a:rPr lang="fr-FR" dirty="0" smtClean="0"/>
              <a:t>Titre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6237312"/>
            <a:ext cx="592012" cy="438528"/>
          </a:xfrm>
          <a:prstGeom prst="rect">
            <a:avLst/>
          </a:prstGeom>
        </p:spPr>
      </p:pic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388424" y="6356350"/>
            <a:ext cx="54942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8160D-48AB-4B62-A42E-1C4F37B1F6C4}" type="slidenum">
              <a:rPr lang="fr-FR" smtClean="0"/>
              <a:pPr/>
              <a:t>‹N°›</a:t>
            </a:fld>
            <a:endParaRPr lang="fr-F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3" r:id="rId4"/>
    <p:sldLayoutId id="2147483654" r:id="rId5"/>
    <p:sldLayoutId id="2147483661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sz="18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0"/>
        </a:buBlip>
        <a:defRPr sz="2600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542925" indent="-277813" algn="l" defTabSz="914400" rtl="0" eaLnBrk="1" latinLnBrk="0" hangingPunct="1">
        <a:spcBef>
          <a:spcPct val="20000"/>
        </a:spcBef>
        <a:buFontTx/>
        <a:buBlip>
          <a:blip r:embed="rId10"/>
        </a:buBlip>
        <a:defRPr sz="2000" b="1" kern="1200">
          <a:solidFill>
            <a:schemeClr val="accent1"/>
          </a:solidFill>
          <a:latin typeface="+mn-lt"/>
          <a:ea typeface="+mn-ea"/>
          <a:cs typeface="+mn-cs"/>
        </a:defRPr>
      </a:lvl2pPr>
      <a:lvl3pPr marL="808038" indent="-180975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3pPr>
      <a:lvl4pPr marL="989013" indent="-180975" algn="l" defTabSz="914400" rtl="0" eaLnBrk="1" latinLnBrk="0" hangingPunct="1">
        <a:spcBef>
          <a:spcPct val="20000"/>
        </a:spcBef>
        <a:buClr>
          <a:schemeClr val="accent1"/>
        </a:buClr>
        <a:buSzPct val="120000"/>
        <a:buFont typeface="Arial" pitchFamily="34" charset="0"/>
        <a:buChar char="•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4pPr>
      <a:lvl5pPr marL="1169988" indent="-180975" algn="l" defTabSz="914400" rtl="0" eaLnBrk="1" latinLnBrk="0" hangingPunct="1">
        <a:spcBef>
          <a:spcPct val="20000"/>
        </a:spcBef>
        <a:buClr>
          <a:schemeClr val="tx1"/>
        </a:buClr>
        <a:buFont typeface="Arial" pitchFamily="34" charset="0"/>
        <a:buChar char="-"/>
        <a:defRPr sz="1800" b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91958" y="1928708"/>
            <a:ext cx="7668473" cy="2796436"/>
          </a:xfrm>
        </p:spPr>
        <p:txBody>
          <a:bodyPr/>
          <a:lstStyle/>
          <a:p>
            <a:pPr algn="ctr"/>
            <a:r>
              <a:rPr lang="fr-FR" dirty="0" smtClean="0"/>
              <a:t>Opportunité de rénovation des spécialités de CAP relevant de la 5</a:t>
            </a:r>
            <a:r>
              <a:rPr lang="fr-FR" baseline="30000" dirty="0" smtClean="0"/>
              <a:t>e</a:t>
            </a:r>
            <a:r>
              <a:rPr lang="fr-FR" dirty="0" smtClean="0"/>
              <a:t> CPC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fr-FR" dirty="0" smtClean="0"/>
              <a:t>Jacques-Olivier HÉNON – Fabrice POUPON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Les spécialités de Cap et MC concernées  (2/2)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695786" y="2348362"/>
            <a:ext cx="8448214" cy="11454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de la plâtrerie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CAP Plâtrier plaquiste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MC Plaquiste</a:t>
            </a: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695786" y="3633527"/>
            <a:ext cx="8448214" cy="14570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finition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Peintre applicateur de revêtement </a:t>
            </a:r>
            <a:r>
              <a:rPr kumimoji="0" lang="fr-FR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fr-FR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CAP Carreleur mosaïste</a:t>
            </a:r>
          </a:p>
          <a:p>
            <a:pPr marL="446088" lvl="1" indent="-171450">
              <a:spcBef>
                <a:spcPts val="600"/>
              </a:spcBef>
            </a:pPr>
            <a:r>
              <a:rPr kumimoji="0" lang="fr-FR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*</a:t>
            </a:r>
            <a:r>
              <a:rPr kumimoji="0" lang="fr-FR" i="0" u="none" strike="noStrike" kern="1200" cap="none" spc="0" normalizeH="0" baseline="3000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) 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Intégration du CAP Solier – moquettiste 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695786" y="1386194"/>
            <a:ext cx="8448214" cy="8247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de la métallerie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Serrurier - Métallier</a:t>
            </a: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Les priorités de rénovation des spécialités du CAP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179445" y="2869253"/>
            <a:ext cx="8448214" cy="156626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planification des rénovations 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Engagement de cette rénovation dans les meilleurs délais / besoins des secteurs 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Mobilisation rapide des professionnels 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Mise en œuvre des spécialités de CAP rénovées au plus tôt : réponses aux attentes</a:t>
            </a:r>
            <a:endParaRPr kumimoji="0" lang="fr-FR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224937" y="1386194"/>
            <a:ext cx="8448214" cy="14661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critères pouvant </a:t>
            </a:r>
            <a:r>
              <a:rPr lang="fr-FR" sz="2400" b="1" dirty="0" smtClean="0">
                <a:solidFill>
                  <a:schemeClr val="accent1"/>
                </a:solidFill>
              </a:rPr>
              <a:t>guider le choix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continuité des parcours  niveau V 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niveau IV (rénovation des BP) 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L’adéquation avec les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besoins de la profession 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insertion au niveau V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baseline="0" dirty="0" smtClean="0">
                <a:solidFill>
                  <a:schemeClr val="accent1"/>
                </a:solidFill>
                <a:sym typeface="Wingdings" pitchFamily="2" charset="2"/>
              </a:rPr>
              <a:t>L’articulation des formations de même niveau  CAP vers MC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Une proposition de programmation  de rénovation des CAP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8" name="Espace réservé du contenu 6"/>
          <p:cNvSpPr txBox="1">
            <a:spLocks/>
          </p:cNvSpPr>
          <p:nvPr/>
        </p:nvSpPr>
        <p:spPr>
          <a:xfrm>
            <a:off x="224936" y="1249717"/>
            <a:ext cx="8700699" cy="526026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priorités identifiées, selon les critères énoncés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b="1" dirty="0" smtClean="0">
                <a:solidFill>
                  <a:schemeClr val="accent1"/>
                </a:solidFill>
              </a:rPr>
              <a:t>CAP Constructeur d’ouvrages d’art et CAP Constructeur en béton armé du bâtiment :</a:t>
            </a:r>
          </a:p>
          <a:p>
            <a:pPr marL="808038" lvl="2" indent="-171450">
              <a:spcBef>
                <a:spcPts val="300"/>
              </a:spcBef>
              <a:buFont typeface="Wingdings"/>
              <a:buChar char="à"/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Inadaptation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à l’emploi des constructeurs d’ouvrages d’art</a:t>
            </a:r>
          </a:p>
          <a:p>
            <a:pPr marL="808038" lvl="2" indent="-171450">
              <a:spcBef>
                <a:spcPts val="300"/>
              </a:spcBef>
              <a:buFont typeface="Wingdings"/>
              <a:buChar char="à"/>
            </a:pPr>
            <a:r>
              <a:rPr lang="fr-FR" baseline="0" dirty="0" smtClean="0">
                <a:solidFill>
                  <a:schemeClr val="accent1"/>
                </a:solidFill>
                <a:sym typeface="Wingdings" pitchFamily="2" charset="2"/>
              </a:rPr>
              <a:t> </a:t>
            </a: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Regroupement de 2 spécialités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Constructeur de canalisations de travaux</a:t>
            </a:r>
            <a:r>
              <a:rPr kumimoji="0" lang="fr-FR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publics :</a:t>
            </a:r>
          </a:p>
          <a:p>
            <a:pPr marL="800100" lvl="1" indent="-171450">
              <a:spcBef>
                <a:spcPts val="300"/>
              </a:spcBef>
              <a:buFont typeface="Wingdings"/>
              <a:buChar char="à"/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Evolution de la règlementation anti-endommagement des réseaux</a:t>
            </a:r>
            <a:endParaRPr lang="fr-FR" baseline="0" dirty="0" smtClean="0">
              <a:solidFill>
                <a:schemeClr val="accent1"/>
              </a:solidFill>
            </a:endParaRP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Couvreur :</a:t>
            </a:r>
          </a:p>
          <a:p>
            <a:pPr marL="800100" lvl="1" indent="-171450">
              <a:spcBef>
                <a:spcPts val="300"/>
              </a:spcBef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 Garantie de la continuité du cursus « sortants » de CAP « entrants » en MC</a:t>
            </a:r>
            <a:endParaRPr lang="fr-FR" dirty="0" smtClean="0">
              <a:solidFill>
                <a:schemeClr val="accent1"/>
              </a:solidFill>
            </a:endParaRP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Plâtrier-plaquiste :</a:t>
            </a:r>
          </a:p>
          <a:p>
            <a:pPr marL="800100" lvl="1" indent="-171450">
              <a:spcBef>
                <a:spcPts val="300"/>
              </a:spcBef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 évolution importante du BP Métiers du plâtre et de l’isolation</a:t>
            </a:r>
          </a:p>
          <a:p>
            <a:pPr marL="800100" lvl="1" indent="-171450">
              <a:spcBef>
                <a:spcPts val="300"/>
              </a:spcBef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 Garantie </a:t>
            </a: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de la </a:t>
            </a: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continuité du cursus « sortants » de CAP vers « entrants » en MC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b="1" dirty="0" smtClean="0">
                <a:solidFill>
                  <a:schemeClr val="accent1"/>
                </a:solidFill>
              </a:rPr>
              <a:t>CAP Peintre applicateur de revêtement :</a:t>
            </a:r>
          </a:p>
          <a:p>
            <a:pPr marL="800100" lvl="1" indent="-171450">
              <a:spcBef>
                <a:spcPts val="300"/>
              </a:spcBef>
              <a:buFont typeface="Wingdings"/>
              <a:buChar char="à"/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évolution importante du BP Peintre applicateur de revêtements</a:t>
            </a:r>
          </a:p>
          <a:p>
            <a:pPr marL="800100" lvl="1" indent="-171450">
              <a:spcBef>
                <a:spcPts val="300"/>
              </a:spcBef>
              <a:buFont typeface="Wingdings"/>
              <a:buChar char="à"/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Regroupement avec le CAP solier moquettiste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b="1" dirty="0" smtClean="0">
                <a:solidFill>
                  <a:schemeClr val="accent1"/>
                </a:solidFill>
              </a:rPr>
              <a:t>CAP Carreleur mosaïste :</a:t>
            </a:r>
          </a:p>
          <a:p>
            <a:pPr marL="800100" lvl="1" indent="-171450">
              <a:spcBef>
                <a:spcPts val="300"/>
              </a:spcBef>
              <a:buFont typeface="Wingdings"/>
              <a:buChar char="à"/>
            </a:pPr>
            <a:r>
              <a:rPr lang="fr-FR" dirty="0" smtClean="0">
                <a:solidFill>
                  <a:schemeClr val="accent1"/>
                </a:solidFill>
                <a:sym typeface="Wingdings" pitchFamily="2" charset="2"/>
              </a:rPr>
              <a:t>évolution importante du BP carreleur mosaïste</a:t>
            </a:r>
          </a:p>
          <a:p>
            <a:pPr marL="800100" lvl="1" indent="-171450">
              <a:spcBef>
                <a:spcPts val="300"/>
              </a:spcBef>
            </a:pPr>
            <a:endParaRPr lang="fr-FR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La synthèse des dossiers d’opportunité de la rénovation des CAP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13</a:t>
            </a:fld>
            <a:endParaRPr lang="fr-FR" dirty="0"/>
          </a:p>
        </p:txBody>
      </p:sp>
      <p:pic>
        <p:nvPicPr>
          <p:cNvPr id="18" name="Image 17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2705" y="1312051"/>
            <a:ext cx="3684579" cy="5143339"/>
          </a:xfrm>
          <a:prstGeom prst="rect">
            <a:avLst/>
          </a:prstGeom>
          <a:noFill/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9" name="Image 18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35774" y="1317009"/>
            <a:ext cx="3698542" cy="5145206"/>
          </a:xfrm>
          <a:prstGeom prst="rect">
            <a:avLst/>
          </a:prstGeom>
          <a:noFill/>
          <a:ln w="9525">
            <a:solidFill>
              <a:schemeClr val="accent2">
                <a:lumMod val="75000"/>
              </a:schemeClr>
            </a:solidFill>
            <a:miter lim="800000"/>
            <a:headEnd/>
            <a:tailEnd/>
          </a:ln>
          <a:effectLst>
            <a:outerShdw blurRad="50800" dist="762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2825087" y="955344"/>
            <a:ext cx="603231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i="1" dirty="0" smtClean="0">
                <a:solidFill>
                  <a:schemeClr val="tx1">
                    <a:lumMod val="75000"/>
                  </a:schemeClr>
                </a:solidFill>
              </a:rPr>
              <a:t>Pour les organisations professionnelles du bâtiment et des travaux publics</a:t>
            </a:r>
            <a:endParaRPr lang="fr-FR" sz="2800" b="1" i="1" dirty="0">
              <a:solidFill>
                <a:schemeClr val="tx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Etapes de la présentation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409690" y="6335084"/>
            <a:ext cx="549424" cy="365125"/>
          </a:xfrm>
        </p:spPr>
        <p:txBody>
          <a:bodyPr/>
          <a:lstStyle/>
          <a:p>
            <a:fld id="{01B8160D-48AB-4B62-A42E-1C4F37B1F6C4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539552" y="1600201"/>
            <a:ext cx="8147248" cy="2289411"/>
          </a:xfrm>
        </p:spPr>
        <p:txBody>
          <a:bodyPr/>
          <a:lstStyle/>
          <a:p>
            <a:r>
              <a:rPr lang="fr-FR" sz="2400" dirty="0" smtClean="0"/>
              <a:t>Les données de cadrage national</a:t>
            </a:r>
          </a:p>
          <a:p>
            <a:r>
              <a:rPr lang="fr-FR" sz="2400" dirty="0" smtClean="0"/>
              <a:t>L’ancienneté des référentiels des CAP</a:t>
            </a:r>
          </a:p>
          <a:p>
            <a:r>
              <a:rPr lang="fr-FR" sz="2400" dirty="0" smtClean="0"/>
              <a:t>Les composantes nouvelles des métiers du BTP</a:t>
            </a:r>
          </a:p>
          <a:p>
            <a:r>
              <a:rPr lang="fr-FR" sz="2400" dirty="0" smtClean="0"/>
              <a:t>Les spécialités de CAP et MC concernées </a:t>
            </a:r>
          </a:p>
          <a:p>
            <a:r>
              <a:rPr lang="fr-FR" sz="2400" dirty="0" smtClean="0"/>
              <a:t>Une proposition de programmation de la phase 1</a:t>
            </a:r>
          </a:p>
          <a:p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Bulle ronde 17"/>
          <p:cNvSpPr/>
          <p:nvPr/>
        </p:nvSpPr>
        <p:spPr>
          <a:xfrm>
            <a:off x="8229600" y="5158853"/>
            <a:ext cx="750627" cy="559559"/>
          </a:xfrm>
          <a:prstGeom prst="wedgeEllipseCallout">
            <a:avLst>
              <a:gd name="adj1" fmla="val -17129"/>
              <a:gd name="adj2" fmla="val 368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pPr algn="ctr"/>
            <a:r>
              <a:rPr lang="fr-FR" b="1" dirty="0" smtClean="0"/>
              <a:t>40 %</a:t>
            </a:r>
            <a:endParaRPr lang="fr-FR" b="1" dirty="0"/>
          </a:p>
        </p:txBody>
      </p:sp>
      <p:sp>
        <p:nvSpPr>
          <p:cNvPr id="13" name="Flèche droite 12"/>
          <p:cNvSpPr/>
          <p:nvPr/>
        </p:nvSpPr>
        <p:spPr>
          <a:xfrm rot="12753463">
            <a:off x="7427240" y="4719888"/>
            <a:ext cx="648105" cy="215777"/>
          </a:xfrm>
          <a:prstGeom prst="rightArrow">
            <a:avLst/>
          </a:prstGeom>
          <a:solidFill>
            <a:schemeClr val="accent2">
              <a:lumMod val="40000"/>
              <a:lumOff val="60000"/>
            </a:schemeClr>
          </a:solidFill>
          <a:ln w="22225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2" name="Flèche droite 11"/>
          <p:cNvSpPr/>
          <p:nvPr/>
        </p:nvSpPr>
        <p:spPr>
          <a:xfrm rot="15821707">
            <a:off x="6997474" y="4898060"/>
            <a:ext cx="435807" cy="127475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 cadrage national : L’effectif salarié dans le BTP en 2016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9644025"/>
              </p:ext>
            </p:extLst>
          </p:nvPr>
        </p:nvGraphicFramePr>
        <p:xfrm>
          <a:off x="323647" y="1880087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409690" y="6335084"/>
            <a:ext cx="549424" cy="365125"/>
          </a:xfrm>
        </p:spPr>
        <p:txBody>
          <a:bodyPr/>
          <a:lstStyle/>
          <a:p>
            <a:fld id="{01B8160D-48AB-4B62-A42E-1C4F37B1F6C4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6372200" y="2708920"/>
            <a:ext cx="1507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(</a:t>
            </a:r>
            <a:r>
              <a:rPr lang="fr-FR" sz="1600" dirty="0"/>
              <a:t>h</a:t>
            </a:r>
            <a:r>
              <a:rPr lang="fr-FR" sz="1600" dirty="0" smtClean="0"/>
              <a:t>ors apprentis)</a:t>
            </a:r>
            <a:endParaRPr lang="fr-FR" sz="1600" dirty="0"/>
          </a:p>
        </p:txBody>
      </p:sp>
      <p:sp>
        <p:nvSpPr>
          <p:cNvPr id="6" name="Espace réservé du contenu 6"/>
          <p:cNvSpPr txBox="1">
            <a:spLocks/>
          </p:cNvSpPr>
          <p:nvPr/>
        </p:nvSpPr>
        <p:spPr>
          <a:xfrm>
            <a:off x="436479" y="1338428"/>
            <a:ext cx="8147248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1,1 million de salariés dans le BTP en 2016</a:t>
            </a:r>
          </a:p>
        </p:txBody>
      </p:sp>
      <p:sp>
        <p:nvSpPr>
          <p:cNvPr id="7" name="Ellipse 6"/>
          <p:cNvSpPr/>
          <p:nvPr/>
        </p:nvSpPr>
        <p:spPr>
          <a:xfrm>
            <a:off x="6601872" y="4164157"/>
            <a:ext cx="936104" cy="576064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" name="ZoneTexte 8"/>
          <p:cNvSpPr txBox="1"/>
          <p:nvPr/>
        </p:nvSpPr>
        <p:spPr>
          <a:xfrm>
            <a:off x="7970024" y="4911533"/>
            <a:ext cx="576064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>
                <a:solidFill>
                  <a:schemeClr val="accent2">
                    <a:lumMod val="75000"/>
                  </a:schemeClr>
                </a:solidFill>
              </a:rPr>
              <a:t>CAP</a:t>
            </a:r>
            <a:endParaRPr lang="fr-FR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4" name="Flèche droite 13"/>
          <p:cNvSpPr/>
          <p:nvPr/>
        </p:nvSpPr>
        <p:spPr>
          <a:xfrm rot="10342428">
            <a:off x="7546773" y="4275459"/>
            <a:ext cx="486459" cy="165026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5" name="Flèche droite 14"/>
          <p:cNvSpPr/>
          <p:nvPr/>
        </p:nvSpPr>
        <p:spPr>
          <a:xfrm rot="7362897">
            <a:off x="7271400" y="3941224"/>
            <a:ext cx="503784" cy="154992"/>
          </a:xfrm>
          <a:prstGeom prst="rightArrow">
            <a:avLst/>
          </a:prstGeom>
          <a:solidFill>
            <a:schemeClr val="accent2">
              <a:lumMod val="20000"/>
              <a:lumOff val="80000"/>
            </a:schemeClr>
          </a:solidFill>
          <a:ln w="127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" name="ZoneTexte 10"/>
          <p:cNvSpPr txBox="1"/>
          <p:nvPr/>
        </p:nvSpPr>
        <p:spPr>
          <a:xfrm>
            <a:off x="7609984" y="3471373"/>
            <a:ext cx="93610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Bac Pro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débutants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7970024" y="4119445"/>
            <a:ext cx="936104" cy="55399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>
                <a:solidFill>
                  <a:schemeClr val="accent2">
                    <a:lumMod val="75000"/>
                  </a:schemeClr>
                </a:solidFill>
              </a:rPr>
              <a:t>BP </a:t>
            </a:r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débutants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6889904" y="5127557"/>
            <a:ext cx="792088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accent2">
                    <a:lumMod val="75000"/>
                  </a:schemeClr>
                </a:solidFill>
              </a:rPr>
              <a:t>Sans diplôme</a:t>
            </a:r>
            <a:endParaRPr lang="fr-FR" sz="1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6" name="Espace réservé du contenu 6"/>
          <p:cNvSpPr txBox="1">
            <a:spLocks/>
          </p:cNvSpPr>
          <p:nvPr/>
        </p:nvSpPr>
        <p:spPr>
          <a:xfrm>
            <a:off x="573206" y="5980941"/>
            <a:ext cx="7656394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Les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titulaires du CAP représentent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une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part importante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3" grpId="0" animBg="1"/>
      <p:bldP spid="12" grpId="0" animBg="1"/>
      <p:bldP spid="7" grpId="0" animBg="1"/>
      <p:bldP spid="9" grpId="0" animBg="1"/>
      <p:bldP spid="14" grpId="0" animBg="1"/>
      <p:bldP spid="15" grpId="0" animBg="1"/>
      <p:bldP spid="11" grpId="0" animBg="1"/>
      <p:bldP spid="10" grpId="0" animBg="1"/>
      <p:bldP spid="8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 cadrage national : la pyramide des âges des salariés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0194691"/>
              </p:ext>
            </p:extLst>
          </p:nvPr>
        </p:nvGraphicFramePr>
        <p:xfrm>
          <a:off x="0" y="1678674"/>
          <a:ext cx="4427984" cy="41758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409690" y="6335084"/>
            <a:ext cx="549424" cy="365125"/>
          </a:xfrm>
        </p:spPr>
        <p:txBody>
          <a:bodyPr/>
          <a:lstStyle/>
          <a:p>
            <a:fld id="{01B8160D-48AB-4B62-A42E-1C4F37B1F6C4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3297042" y="1887052"/>
            <a:ext cx="150701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 smtClean="0"/>
              <a:t>(</a:t>
            </a:r>
            <a:r>
              <a:rPr lang="fr-FR" sz="1600" dirty="0"/>
              <a:t>h</a:t>
            </a:r>
            <a:r>
              <a:rPr lang="fr-FR" sz="1600" dirty="0" smtClean="0"/>
              <a:t>ors apprentis)</a:t>
            </a:r>
            <a:endParaRPr lang="fr-FR" sz="1600" dirty="0"/>
          </a:p>
        </p:txBody>
      </p:sp>
      <p:graphicFrame>
        <p:nvGraphicFramePr>
          <p:cNvPr id="7" name="Espace réservé du contenu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8246021"/>
              </p:ext>
            </p:extLst>
          </p:nvPr>
        </p:nvGraphicFramePr>
        <p:xfrm>
          <a:off x="4482575" y="1692322"/>
          <a:ext cx="4427984" cy="41758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881264" y="5151509"/>
            <a:ext cx="248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Moins de 25 ans : </a:t>
            </a:r>
            <a:r>
              <a:rPr lang="fr-FR" b="1" dirty="0" smtClean="0">
                <a:solidFill>
                  <a:schemeClr val="tx2"/>
                </a:solidFill>
              </a:rPr>
              <a:t>12,0%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Age moyen : </a:t>
            </a:r>
            <a:r>
              <a:rPr lang="fr-FR" b="1" dirty="0" smtClean="0">
                <a:solidFill>
                  <a:schemeClr val="tx2"/>
                </a:solidFill>
              </a:rPr>
              <a:t>38,8 ans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219663" y="5259515"/>
            <a:ext cx="23503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tx2"/>
                </a:solidFill>
              </a:rPr>
              <a:t>Moins de 25 ans : </a:t>
            </a:r>
            <a:r>
              <a:rPr lang="fr-FR" b="1" dirty="0" smtClean="0">
                <a:solidFill>
                  <a:schemeClr val="tx2"/>
                </a:solidFill>
              </a:rPr>
              <a:t>8,0%</a:t>
            </a:r>
          </a:p>
          <a:p>
            <a:r>
              <a:rPr lang="fr-FR" dirty="0" smtClean="0">
                <a:solidFill>
                  <a:schemeClr val="tx2"/>
                </a:solidFill>
              </a:rPr>
              <a:t>Age moyen : </a:t>
            </a:r>
            <a:r>
              <a:rPr lang="fr-FR" b="1" dirty="0" smtClean="0">
                <a:solidFill>
                  <a:schemeClr val="tx2"/>
                </a:solidFill>
              </a:rPr>
              <a:t>40,1 ans</a:t>
            </a:r>
            <a:endParaRPr lang="fr-FR" b="1" dirty="0">
              <a:solidFill>
                <a:schemeClr val="tx2"/>
              </a:solidFill>
            </a:endParaRP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655559" y="6021884"/>
            <a:ext cx="5376751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Besoin de recruter des jeunes formés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llipse 10"/>
          <p:cNvSpPr/>
          <p:nvPr/>
        </p:nvSpPr>
        <p:spPr>
          <a:xfrm rot="20068258">
            <a:off x="6587838" y="4589135"/>
            <a:ext cx="1418775" cy="540119"/>
          </a:xfrm>
          <a:prstGeom prst="ellipse">
            <a:avLst/>
          </a:prstGeom>
          <a:noFill/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3" name="Espace réservé du contenu 6"/>
          <p:cNvSpPr txBox="1">
            <a:spLocks/>
          </p:cNvSpPr>
          <p:nvPr/>
        </p:nvSpPr>
        <p:spPr>
          <a:xfrm>
            <a:off x="436479" y="1270189"/>
            <a:ext cx="8147248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5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vieillissement de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la pyramide des âges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5" name="Flèche gauche 14"/>
          <p:cNvSpPr/>
          <p:nvPr/>
        </p:nvSpPr>
        <p:spPr>
          <a:xfrm>
            <a:off x="3357349" y="5254388"/>
            <a:ext cx="559558" cy="504968"/>
          </a:xfrm>
          <a:prstGeom prst="leftArrow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lèche gauche 15"/>
          <p:cNvSpPr/>
          <p:nvPr/>
        </p:nvSpPr>
        <p:spPr>
          <a:xfrm>
            <a:off x="7508543" y="5365845"/>
            <a:ext cx="559558" cy="504968"/>
          </a:xfrm>
          <a:prstGeom prst="leftArrow">
            <a:avLst/>
          </a:prstGeom>
          <a:solidFill>
            <a:schemeClr val="accent1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1088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Données de cadrage national :  effectif CAP en formation  (3/4)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4227125"/>
              </p:ext>
            </p:extLst>
          </p:nvPr>
        </p:nvGraphicFramePr>
        <p:xfrm>
          <a:off x="300250" y="1700809"/>
          <a:ext cx="7738281" cy="43451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409690" y="6335084"/>
            <a:ext cx="549424" cy="365125"/>
          </a:xfrm>
        </p:spPr>
        <p:txBody>
          <a:bodyPr/>
          <a:lstStyle/>
          <a:p>
            <a:fld id="{01B8160D-48AB-4B62-A42E-1C4F37B1F6C4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7" name="Espace réservé du contenu 6"/>
          <p:cNvSpPr txBox="1">
            <a:spLocks/>
          </p:cNvSpPr>
          <p:nvPr/>
        </p:nvSpPr>
        <p:spPr>
          <a:xfrm>
            <a:off x="436479" y="1338428"/>
            <a:ext cx="8147248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4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61500 apprentis et lycéens en CAP dans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le BTP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7206018" y="4476465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41500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192371" y="3659874"/>
            <a:ext cx="818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srgbClr val="C00000"/>
                </a:solidFill>
              </a:rPr>
              <a:t>20000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614616" y="5953645"/>
            <a:ext cx="6318448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</a:t>
            </a:r>
            <a:r>
              <a:rPr lang="fr-FR" sz="2400" b="1" noProof="0" dirty="0" smtClean="0">
                <a:solidFill>
                  <a:schemeClr val="accent2">
                    <a:lumMod val="75000"/>
                  </a:schemeClr>
                </a:solidFill>
                <a:sym typeface="Wingdings" pitchFamily="2" charset="2"/>
              </a:rPr>
              <a:t>Rel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ancer la formation d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e 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jeunes au CAP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24776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Données de cadrage national : Signes positifs pour le secteur  du BTP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21437" y="1968692"/>
            <a:ext cx="8345142" cy="2794377"/>
          </a:xfrm>
        </p:spPr>
        <p:txBody>
          <a:bodyPr/>
          <a:lstStyle/>
          <a:p>
            <a:r>
              <a:rPr lang="fr-FR" sz="2400" dirty="0" smtClean="0"/>
              <a:t>La reprise dans le Bâtiment </a:t>
            </a:r>
          </a:p>
          <a:p>
            <a:pPr lvl="1"/>
            <a:r>
              <a:rPr lang="fr-FR" b="0" dirty="0" smtClean="0"/>
              <a:t>Amorce en 2016, </a:t>
            </a:r>
          </a:p>
          <a:p>
            <a:pPr lvl="1"/>
            <a:r>
              <a:rPr lang="fr-FR" b="0" dirty="0" smtClean="0"/>
              <a:t>Confirmation  en 2017 </a:t>
            </a:r>
            <a:r>
              <a:rPr lang="fr-FR" b="0" dirty="0" smtClean="0">
                <a:sym typeface="Wingdings" pitchFamily="2" charset="2"/>
              </a:rPr>
              <a:t></a:t>
            </a:r>
            <a:r>
              <a:rPr lang="fr-FR" b="0" dirty="0" smtClean="0"/>
              <a:t> croissance de 4,7% en volume,</a:t>
            </a:r>
          </a:p>
          <a:p>
            <a:pPr lvl="1"/>
            <a:r>
              <a:rPr lang="fr-FR" b="0" dirty="0" smtClean="0"/>
              <a:t> Hausse maintenue de l’activité pour 2018 </a:t>
            </a:r>
            <a:r>
              <a:rPr lang="fr-FR" b="0" dirty="0" smtClean="0">
                <a:sym typeface="Wingdings" pitchFamily="2" charset="2"/>
              </a:rPr>
              <a:t> </a:t>
            </a:r>
            <a:r>
              <a:rPr lang="fr-FR" b="0" dirty="0" smtClean="0"/>
              <a:t>évaluation à 2,4%</a:t>
            </a:r>
          </a:p>
          <a:p>
            <a:r>
              <a:rPr lang="fr-FR" sz="2400" dirty="0"/>
              <a:t>La reprise dans </a:t>
            </a:r>
            <a:r>
              <a:rPr lang="fr-FR" sz="2400" dirty="0" smtClean="0"/>
              <a:t>les Travaux Publics</a:t>
            </a:r>
            <a:endParaRPr lang="fr-FR" dirty="0"/>
          </a:p>
          <a:p>
            <a:pPr lvl="1"/>
            <a:r>
              <a:rPr lang="fr-FR" b="0" dirty="0" smtClean="0"/>
              <a:t>2017, année de transition </a:t>
            </a:r>
            <a:r>
              <a:rPr lang="fr-FR" b="0" dirty="0" smtClean="0">
                <a:sym typeface="Wingdings" pitchFamily="2" charset="2"/>
              </a:rPr>
              <a:t> progression de </a:t>
            </a:r>
            <a:r>
              <a:rPr lang="fr-FR" b="0" dirty="0" smtClean="0"/>
              <a:t>l’activité de 2,5% </a:t>
            </a:r>
            <a:r>
              <a:rPr lang="fr-FR" b="0" dirty="0"/>
              <a:t>en </a:t>
            </a:r>
            <a:r>
              <a:rPr lang="fr-FR" b="0" dirty="0" smtClean="0"/>
              <a:t>volume,</a:t>
            </a:r>
          </a:p>
          <a:p>
            <a:pPr lvl="1"/>
            <a:r>
              <a:rPr lang="fr-FR" b="0" dirty="0" smtClean="0"/>
              <a:t>Amplification de la reprise en 2018 </a:t>
            </a:r>
            <a:r>
              <a:rPr lang="fr-FR" b="0" dirty="0" smtClean="0">
                <a:sym typeface="Wingdings" pitchFamily="2" charset="2"/>
              </a:rPr>
              <a:t> </a:t>
            </a:r>
            <a:r>
              <a:rPr lang="fr-FR" b="0" dirty="0" smtClean="0"/>
              <a:t>hausse estimée à 3%</a:t>
            </a:r>
            <a:endParaRPr lang="fr-FR" b="0" dirty="0"/>
          </a:p>
          <a:p>
            <a:pPr lvl="1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436479" y="1338428"/>
            <a:ext cx="8448214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Retour de la croissance dans le bâtiment et les travaux publics</a:t>
            </a:r>
          </a:p>
        </p:txBody>
      </p:sp>
      <p:sp>
        <p:nvSpPr>
          <p:cNvPr id="6" name="Espace réservé du contenu 6"/>
          <p:cNvSpPr txBox="1">
            <a:spLocks/>
          </p:cNvSpPr>
          <p:nvPr/>
        </p:nvSpPr>
        <p:spPr>
          <a:xfrm>
            <a:off x="669207" y="5939998"/>
            <a:ext cx="7137312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Former des jeunes adaptés aux besoins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du secteur 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Historique des rénovations et adaptations des spécialités du CAP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75779" y="2432715"/>
            <a:ext cx="8147248" cy="1702557"/>
          </a:xfrm>
        </p:spPr>
        <p:txBody>
          <a:bodyPr/>
          <a:lstStyle/>
          <a:p>
            <a:r>
              <a:rPr lang="fr-FR" sz="2400" dirty="0" smtClean="0"/>
              <a:t>Les arrêtés modificatifs successifs </a:t>
            </a:r>
          </a:p>
          <a:p>
            <a:pPr lvl="1"/>
            <a:r>
              <a:rPr lang="fr-FR" b="0" dirty="0" smtClean="0"/>
              <a:t>2008 : Accessibilité du cadre bâti aux personnes handicapées</a:t>
            </a:r>
          </a:p>
          <a:p>
            <a:pPr lvl="1"/>
            <a:r>
              <a:rPr lang="fr-FR" b="0" dirty="0" smtClean="0"/>
              <a:t>2012 : Intégration de formation à la Règlementation R408</a:t>
            </a:r>
          </a:p>
          <a:p>
            <a:pPr lvl="1"/>
            <a:r>
              <a:rPr lang="fr-FR" b="0" dirty="0" smtClean="0"/>
              <a:t>2013 : Intégration des exigences du Grenelle de l’environnement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436479" y="1338428"/>
            <a:ext cx="8448214" cy="46064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arrêtés de création des spécialités de CAP datent de 2002</a:t>
            </a:r>
          </a:p>
        </p:txBody>
      </p:sp>
      <p:sp>
        <p:nvSpPr>
          <p:cNvPr id="6" name="Espace réservé du contenu 6"/>
          <p:cNvSpPr txBox="1">
            <a:spLocks/>
          </p:cNvSpPr>
          <p:nvPr/>
        </p:nvSpPr>
        <p:spPr>
          <a:xfrm>
            <a:off x="1119118" y="4206733"/>
            <a:ext cx="5773002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Adaptations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ponctuelles des contenus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Espace réservé du contenu 6"/>
          <p:cNvSpPr txBox="1">
            <a:spLocks/>
          </p:cNvSpPr>
          <p:nvPr/>
        </p:nvSpPr>
        <p:spPr>
          <a:xfrm>
            <a:off x="1067267" y="1779706"/>
            <a:ext cx="5920387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Les contenus des référentiels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ont 15 ans !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Les composantes nouvelles des  métiers du BTP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231763" y="1229246"/>
            <a:ext cx="8448214" cy="144571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</a:t>
            </a:r>
            <a:r>
              <a:rPr lang="fr-FR" sz="2400" b="1" dirty="0" smtClean="0">
                <a:solidFill>
                  <a:schemeClr val="accent1"/>
                </a:solidFill>
              </a:rPr>
              <a:t>incontournables</a:t>
            </a: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des métiers au niveau du CAP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maitrise des fondamentaux du métier suivant les techniques actuelles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L’intervention </a:t>
            </a:r>
            <a:r>
              <a:rPr lang="fr-FR" dirty="0" smtClean="0">
                <a:solidFill>
                  <a:schemeClr val="accent1"/>
                </a:solidFill>
              </a:rPr>
              <a:t> en 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travaux neufs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en rénovation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L’intervention tout au long de la durée de vie du bâtiment</a:t>
            </a: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fr-FR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6"/>
          <p:cNvSpPr txBox="1">
            <a:spLocks/>
          </p:cNvSpPr>
          <p:nvPr/>
        </p:nvSpPr>
        <p:spPr>
          <a:xfrm>
            <a:off x="382136" y="6144715"/>
            <a:ext cx="8161361" cy="460647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Nécessité d’une rénovation de fond des référentiels de CAP </a:t>
            </a:r>
            <a:r>
              <a:rPr kumimoji="0" lang="fr-FR" sz="2400" b="1" i="0" u="none" strike="noStrike" kern="1200" cap="none" spc="0" normalizeH="0" noProof="0" dirty="0" smtClean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 </a:t>
            </a:r>
            <a:endParaRPr kumimoji="0" lang="fr-FR" sz="2400" b="1" i="0" u="none" strike="noStrike" kern="1200" cap="none" spc="0" normalizeH="0" baseline="0" noProof="0" dirty="0" smtClean="0">
              <a:ln>
                <a:noFill/>
              </a:ln>
              <a:solidFill>
                <a:schemeClr val="accent2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247685" y="2623592"/>
            <a:ext cx="8448214" cy="17163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nouveaux enjeux nationaux pour le BTP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L’intégration des enjeux énergétique s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 environnementaux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L’éco-responsabilité dans l’exercice de son métier</a:t>
            </a:r>
            <a:endParaRPr kumimoji="0" lang="fr-FR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L’intégration des nouveaux outils </a:t>
            </a:r>
            <a:r>
              <a:rPr lang="fr-FR" dirty="0" smtClean="0">
                <a:solidFill>
                  <a:schemeClr val="accent1"/>
                </a:solidFill>
              </a:rPr>
              <a:t>numériques d’information et de communication</a:t>
            </a:r>
          </a:p>
          <a:p>
            <a:pPr marL="350838" lvl="1" indent="-171450">
              <a:spcBef>
                <a:spcPts val="300"/>
              </a:spcBef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La compréhension de l’anglais à des fins professionnelles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Espace réservé du contenu 6"/>
          <p:cNvSpPr txBox="1">
            <a:spLocks/>
          </p:cNvSpPr>
          <p:nvPr/>
        </p:nvSpPr>
        <p:spPr>
          <a:xfrm>
            <a:off x="263610" y="4318188"/>
            <a:ext cx="8448214" cy="17277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L’environnement de travail dans le secteur du BTP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L’approche globale de la construction 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Les principes de </a:t>
            </a:r>
            <a:r>
              <a:rPr kumimoji="0" lang="fr-FR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</a:t>
            </a: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-activité sur chantier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La responsabilité individuelle et collective de la réalisation de son travail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 prévention des risques professionnels</a:t>
            </a: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16950" y="569946"/>
            <a:ext cx="6689319" cy="576064"/>
          </a:xfrm>
        </p:spPr>
        <p:txBody>
          <a:bodyPr/>
          <a:lstStyle/>
          <a:p>
            <a:r>
              <a:rPr lang="fr-FR" dirty="0" smtClean="0"/>
              <a:t>Les spécialités  de CAP et MC concernées  (1/2)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B8160D-48AB-4B62-A42E-1C4F37B1F6C4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5" name="Espace réservé du contenu 6"/>
          <p:cNvSpPr txBox="1">
            <a:spLocks/>
          </p:cNvSpPr>
          <p:nvPr/>
        </p:nvSpPr>
        <p:spPr>
          <a:xfrm>
            <a:off x="695786" y="1352076"/>
            <a:ext cx="8448214" cy="17186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des travaux publics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CAP Constructeur de routes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</a:t>
            </a: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Constructeur de canalisation de travaux publics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baseline="0" dirty="0" smtClean="0">
                <a:solidFill>
                  <a:schemeClr val="accent1"/>
                </a:solidFill>
              </a:rPr>
              <a:t>CAP</a:t>
            </a:r>
            <a:r>
              <a:rPr lang="fr-FR" dirty="0" smtClean="0">
                <a:solidFill>
                  <a:schemeClr val="accent1"/>
                </a:solidFill>
              </a:rPr>
              <a:t> Conducteur d’engins : travaux publics et carrières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 Constructeur d’ouvrages d’art</a:t>
            </a:r>
          </a:p>
          <a:p>
            <a:pPr marL="350838" lvl="1" indent="-17145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fr-FR" b="1" i="0" u="none" strike="noStrike" kern="1200" cap="none" spc="0" normalizeH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50838" lvl="1" indent="-171450">
              <a:spcBef>
                <a:spcPct val="20000"/>
              </a:spcBef>
              <a:buFontTx/>
              <a:buBlip>
                <a:blip r:embed="rId2"/>
              </a:buBlip>
            </a:pPr>
            <a:endParaRPr kumimoji="0" lang="fr-FR" b="1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contenu 6"/>
          <p:cNvSpPr txBox="1">
            <a:spLocks/>
          </p:cNvSpPr>
          <p:nvPr/>
        </p:nvSpPr>
        <p:spPr>
          <a:xfrm>
            <a:off x="695786" y="3128558"/>
            <a:ext cx="8448214" cy="1115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du gros-œuvre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Maçon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CAP Constructeur en béton armé du bâtiment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Espace réservé du contenu 6"/>
          <p:cNvSpPr txBox="1">
            <a:spLocks/>
          </p:cNvSpPr>
          <p:nvPr/>
        </p:nvSpPr>
        <p:spPr>
          <a:xfrm>
            <a:off x="695786" y="4304540"/>
            <a:ext cx="8448214" cy="11158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Tx/>
              <a:buBlip>
                <a:blip r:embed="rId2"/>
              </a:buBlip>
              <a:tabLst/>
              <a:defRPr/>
            </a:pPr>
            <a:r>
              <a:rPr kumimoji="0" lang="fr-FR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 secteur de la couverture :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kumimoji="0" lang="fr-FR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CAP Couvreur</a:t>
            </a:r>
          </a:p>
          <a:p>
            <a:pPr marL="350838" lvl="1" indent="-171450">
              <a:spcBef>
                <a:spcPts val="300"/>
              </a:spcBef>
              <a:buFontTx/>
              <a:buBlip>
                <a:blip r:embed="rId2"/>
              </a:buBlip>
            </a:pPr>
            <a:r>
              <a:rPr lang="fr-FR" dirty="0" smtClean="0">
                <a:solidFill>
                  <a:schemeClr val="accent1"/>
                </a:solidFill>
              </a:rPr>
              <a:t>MC Zinguerie</a:t>
            </a:r>
            <a:endParaRPr kumimoji="0" lang="fr-FR" i="0" u="none" strike="noStrike" kern="1200" cap="none" spc="0" normalizeH="0" baseline="0" noProof="0" dirty="0" smtClean="0">
              <a:ln>
                <a:noFill/>
              </a:ln>
              <a:solidFill>
                <a:schemeClr val="accent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851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CCCA-BTP">
      <a:dk1>
        <a:srgbClr val="808080"/>
      </a:dk1>
      <a:lt1>
        <a:sysClr val="window" lastClr="FFFFFF"/>
      </a:lt1>
      <a:dk2>
        <a:srgbClr val="000000"/>
      </a:dk2>
      <a:lt2>
        <a:srgbClr val="EEECE1"/>
      </a:lt2>
      <a:accent1>
        <a:srgbClr val="FF5300"/>
      </a:accent1>
      <a:accent2>
        <a:srgbClr val="ED7801"/>
      </a:accent2>
      <a:accent3>
        <a:srgbClr val="7D400B"/>
      </a:accent3>
      <a:accent4>
        <a:srgbClr val="E01D45"/>
      </a:accent4>
      <a:accent5>
        <a:srgbClr val="FFF100"/>
      </a:accent5>
      <a:accent6>
        <a:srgbClr val="000066"/>
      </a:accent6>
      <a:hlink>
        <a:srgbClr val="008000"/>
      </a:hlink>
      <a:folHlink>
        <a:srgbClr val="660066"/>
      </a:folHlink>
    </a:clrScheme>
    <a:fontScheme name="CCCA-BTP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4EADC584-A7C1-405C-98B9-1A0A8570CBCF}" vid="{3E50F082-7BF3-44B1-9FEE-C778F659866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Presentation_CCCA-BTP</Template>
  <TotalTime>681</TotalTime>
  <Words>783</Words>
  <Application>Microsoft Office PowerPoint</Application>
  <PresentationFormat>Affichage à l'écran (4:3)</PresentationFormat>
  <Paragraphs>137</Paragraphs>
  <Slides>14</Slides>
  <Notes>6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14</vt:i4>
      </vt:variant>
    </vt:vector>
  </HeadingPairs>
  <TitlesOfParts>
    <vt:vector size="18" baseType="lpstr">
      <vt:lpstr>Arial</vt:lpstr>
      <vt:lpstr>Calibri</vt:lpstr>
      <vt:lpstr>Wingdings</vt:lpstr>
      <vt:lpstr>Thème Office</vt:lpstr>
      <vt:lpstr>Opportunité de rénovation des spécialités de CAP relevant de la 5e CPC   </vt:lpstr>
      <vt:lpstr>Etapes de la présentation</vt:lpstr>
      <vt:lpstr>Données de cadrage national : L’effectif salarié dans le BTP en 2016</vt:lpstr>
      <vt:lpstr>Données de cadrage national : la pyramide des âges des salariés</vt:lpstr>
      <vt:lpstr>Données de cadrage national :  effectif CAP en formation  (3/4)</vt:lpstr>
      <vt:lpstr>Données de cadrage national : Signes positifs pour le secteur  du BTP</vt:lpstr>
      <vt:lpstr>Historique des rénovations et adaptations des spécialités du CAP</vt:lpstr>
      <vt:lpstr>Les composantes nouvelles des  métiers du BTP</vt:lpstr>
      <vt:lpstr>Les spécialités  de CAP et MC concernées  (1/2) </vt:lpstr>
      <vt:lpstr>Les spécialités de Cap et MC concernées  (2/2) </vt:lpstr>
      <vt:lpstr>Les priorités de rénovation des spécialités du CAP </vt:lpstr>
      <vt:lpstr>Une proposition de programmation  de rénovation des CAP </vt:lpstr>
      <vt:lpstr>La synthèse des dossiers d’opportunité de la rénovation des CAP </vt:lpstr>
      <vt:lpstr>Présentation PowerPoint</vt:lpstr>
    </vt:vector>
  </TitlesOfParts>
  <Company>CCCA-BTP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CAP national Titre</dc:title>
  <dc:creator>SALZE William</dc:creator>
  <cp:lastModifiedBy>Rectorat</cp:lastModifiedBy>
  <cp:revision>66</cp:revision>
  <cp:lastPrinted>2018-01-15T13:54:42Z</cp:lastPrinted>
  <dcterms:created xsi:type="dcterms:W3CDTF">2018-01-15T10:33:20Z</dcterms:created>
  <dcterms:modified xsi:type="dcterms:W3CDTF">2018-12-17T06:16:23Z</dcterms:modified>
</cp:coreProperties>
</file>