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97" r:id="rId2"/>
  </p:sldMasterIdLst>
  <p:notesMasterIdLst>
    <p:notesMasterId r:id="rId9"/>
  </p:notesMasterIdLst>
  <p:handoutMasterIdLst>
    <p:handoutMasterId r:id="rId10"/>
  </p:handoutMasterIdLst>
  <p:sldIdLst>
    <p:sldId id="486" r:id="rId3"/>
    <p:sldId id="586" r:id="rId4"/>
    <p:sldId id="588" r:id="rId5"/>
    <p:sldId id="589" r:id="rId6"/>
    <p:sldId id="591" r:id="rId7"/>
    <p:sldId id="590" r:id="rId8"/>
  </p:sldIdLst>
  <p:sldSz cx="10693400" cy="7561263"/>
  <p:notesSz cx="9866313" cy="6735763"/>
  <p:defaultTextStyle>
    <a:defPPr>
      <a:defRPr lang="fr-FR"/>
    </a:defPPr>
    <a:lvl1pPr marL="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7845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569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93535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9138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9225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8707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84916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82761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0" userDrawn="1">
          <p15:clr>
            <a:srgbClr val="A4A3A4"/>
          </p15:clr>
        </p15:guide>
        <p15:guide id="2" orient="horz" pos="566">
          <p15:clr>
            <a:srgbClr val="A4A3A4"/>
          </p15:clr>
        </p15:guide>
        <p15:guide id="3" orient="horz" pos="4224">
          <p15:clr>
            <a:srgbClr val="A4A3A4"/>
          </p15:clr>
        </p15:guide>
        <p15:guide id="4" orient="horz" pos="975" userDrawn="1">
          <p15:clr>
            <a:srgbClr val="A4A3A4"/>
          </p15:clr>
        </p15:guide>
        <p15:guide id="5" pos="6407" userDrawn="1">
          <p15:clr>
            <a:srgbClr val="A4A3A4"/>
          </p15:clr>
        </p15:guide>
        <p15:guide id="6" pos="329">
          <p15:clr>
            <a:srgbClr val="A4A3A4"/>
          </p15:clr>
        </p15:guide>
        <p15:guide id="7" pos="3141" userDrawn="1">
          <p15:clr>
            <a:srgbClr val="A4A3A4"/>
          </p15:clr>
        </p15:guide>
        <p15:guide id="8" pos="5953" userDrawn="1">
          <p15:clr>
            <a:srgbClr val="A4A3A4"/>
          </p15:clr>
        </p15:guide>
        <p15:guide id="9" pos="3844" userDrawn="1">
          <p15:clr>
            <a:srgbClr val="A4A3A4"/>
          </p15:clr>
        </p15:guide>
        <p15:guide id="10" orient="horz" pos="353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23" userDrawn="1">
          <p15:clr>
            <a:srgbClr val="A4A3A4"/>
          </p15:clr>
        </p15:guide>
        <p15:guide id="2" pos="31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0000"/>
    <a:srgbClr val="FF0000"/>
    <a:srgbClr val="14EC14"/>
    <a:srgbClr val="000000"/>
    <a:srgbClr val="FFFF66"/>
    <a:srgbClr val="E1FFFF"/>
    <a:srgbClr val="D5EAFF"/>
    <a:srgbClr val="E1E1FF"/>
    <a:srgbClr val="D1D1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Style à thème 2 - Accentuation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E3FDE45-AF77-4B5C-9715-49D594BDF05E}" styleName="Style léger 1 - Accentuation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Style moyen 1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Style léger 3 - Accentuation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743" autoAdjust="0"/>
    <p:restoredTop sz="96817" autoAdjust="0"/>
  </p:normalViewPr>
  <p:slideViewPr>
    <p:cSldViewPr snapToGrid="0">
      <p:cViewPr varScale="1">
        <p:scale>
          <a:sx n="111" d="100"/>
          <a:sy n="111" d="100"/>
        </p:scale>
        <p:origin x="408" y="108"/>
      </p:cViewPr>
      <p:guideLst>
        <p:guide orient="horz" pos="2200"/>
        <p:guide orient="horz" pos="566"/>
        <p:guide orient="horz" pos="4224"/>
        <p:guide orient="horz" pos="975"/>
        <p:guide pos="6407"/>
        <p:guide pos="329"/>
        <p:guide pos="3141"/>
        <p:guide pos="5953"/>
        <p:guide pos="3844"/>
        <p:guide orient="horz" pos="353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446"/>
    </p:cViewPr>
  </p:sorterViewPr>
  <p:notesViewPr>
    <p:cSldViewPr snapToGrid="0">
      <p:cViewPr varScale="1">
        <p:scale>
          <a:sx n="129" d="100"/>
          <a:sy n="129" d="100"/>
        </p:scale>
        <p:origin x="1568" y="60"/>
      </p:cViewPr>
      <p:guideLst>
        <p:guide orient="horz" pos="2123"/>
        <p:guide pos="3108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2" y="4"/>
            <a:ext cx="4275402" cy="336786"/>
          </a:xfrm>
          <a:prstGeom prst="rect">
            <a:avLst/>
          </a:prstGeom>
        </p:spPr>
        <p:txBody>
          <a:bodyPr vert="horz" lIns="90344" tIns="45172" rIns="90344" bIns="45172" rtlCol="0"/>
          <a:lstStyle>
            <a:lvl1pPr algn="l">
              <a:defRPr sz="13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5589203" y="4"/>
            <a:ext cx="4275402" cy="336786"/>
          </a:xfrm>
          <a:prstGeom prst="rect">
            <a:avLst/>
          </a:prstGeom>
        </p:spPr>
        <p:txBody>
          <a:bodyPr vert="horz" lIns="90344" tIns="45172" rIns="90344" bIns="45172" rtlCol="0"/>
          <a:lstStyle>
            <a:lvl1pPr algn="r">
              <a:defRPr sz="1300"/>
            </a:lvl1pPr>
          </a:lstStyle>
          <a:p>
            <a:fld id="{DBB6D0FA-5AF6-489B-AD85-9F8175D3A39C}" type="datetimeFigureOut">
              <a:rPr lang="fr-FR" smtClean="0"/>
              <a:pPr/>
              <a:t>05/12/2018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2" y="6397421"/>
            <a:ext cx="4275402" cy="336786"/>
          </a:xfrm>
          <a:prstGeom prst="rect">
            <a:avLst/>
          </a:prstGeom>
        </p:spPr>
        <p:txBody>
          <a:bodyPr vert="horz" lIns="90344" tIns="45172" rIns="90344" bIns="45172" rtlCol="0" anchor="b"/>
          <a:lstStyle>
            <a:lvl1pPr algn="l">
              <a:defRPr sz="13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5589203" y="6397421"/>
            <a:ext cx="4275402" cy="336786"/>
          </a:xfrm>
          <a:prstGeom prst="rect">
            <a:avLst/>
          </a:prstGeom>
        </p:spPr>
        <p:txBody>
          <a:bodyPr vert="horz" lIns="90344" tIns="45172" rIns="90344" bIns="45172" rtlCol="0" anchor="b"/>
          <a:lstStyle>
            <a:lvl1pPr algn="r">
              <a:defRPr sz="1300"/>
            </a:lvl1pPr>
          </a:lstStyle>
          <a:p>
            <a:fld id="{67F6EB7A-D522-49AC-9ACF-FAB3EA0D972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87261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2" y="4"/>
            <a:ext cx="4275402" cy="336786"/>
          </a:xfrm>
          <a:prstGeom prst="rect">
            <a:avLst/>
          </a:prstGeom>
        </p:spPr>
        <p:txBody>
          <a:bodyPr vert="horz" lIns="90344" tIns="45172" rIns="90344" bIns="45172" rtlCol="0"/>
          <a:lstStyle>
            <a:lvl1pPr algn="l">
              <a:defRPr sz="13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589203" y="4"/>
            <a:ext cx="4275402" cy="336786"/>
          </a:xfrm>
          <a:prstGeom prst="rect">
            <a:avLst/>
          </a:prstGeom>
        </p:spPr>
        <p:txBody>
          <a:bodyPr vert="horz" lIns="90344" tIns="45172" rIns="90344" bIns="45172" rtlCol="0"/>
          <a:lstStyle>
            <a:lvl1pPr algn="r">
              <a:defRPr sz="1300"/>
            </a:lvl1pPr>
          </a:lstStyle>
          <a:p>
            <a:fld id="{9EA2E2D2-DE1E-4115-BECB-F699A5C20A3A}" type="datetimeFigureOut">
              <a:rPr lang="fr-FR" smtClean="0"/>
              <a:pPr/>
              <a:t>05/12/2018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149600" y="504825"/>
            <a:ext cx="3567113" cy="2522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344" tIns="45172" rIns="90344" bIns="45172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986632" y="3199489"/>
            <a:ext cx="7893050" cy="3031094"/>
          </a:xfrm>
          <a:prstGeom prst="rect">
            <a:avLst/>
          </a:prstGeom>
        </p:spPr>
        <p:txBody>
          <a:bodyPr vert="horz" lIns="90344" tIns="45172" rIns="90344" bIns="45172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2" y="6397421"/>
            <a:ext cx="4275402" cy="336786"/>
          </a:xfrm>
          <a:prstGeom prst="rect">
            <a:avLst/>
          </a:prstGeom>
        </p:spPr>
        <p:txBody>
          <a:bodyPr vert="horz" lIns="90344" tIns="45172" rIns="90344" bIns="45172" rtlCol="0" anchor="b"/>
          <a:lstStyle>
            <a:lvl1pPr algn="l">
              <a:defRPr sz="13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589203" y="6397421"/>
            <a:ext cx="4275402" cy="336786"/>
          </a:xfrm>
          <a:prstGeom prst="rect">
            <a:avLst/>
          </a:prstGeom>
        </p:spPr>
        <p:txBody>
          <a:bodyPr vert="horz" lIns="90344" tIns="45172" rIns="90344" bIns="45172" rtlCol="0" anchor="b"/>
          <a:lstStyle>
            <a:lvl1pPr algn="r">
              <a:defRPr sz="1300"/>
            </a:lvl1pPr>
          </a:lstStyle>
          <a:p>
            <a:fld id="{4487EAD7-370A-47FF-B140-9E535E8FF74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981594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97845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95690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93535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91380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89225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87070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484916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982761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7EAD7-370A-47FF-B140-9E535E8FF74D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25994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91608"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7EAD7-370A-47FF-B140-9E535E8FF74D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17266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91608"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7EAD7-370A-47FF-B140-9E535E8FF74D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197283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91608"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7EAD7-370A-47FF-B140-9E535E8FF74D}" type="slidenum">
              <a:rPr lang="fr-FR" smtClean="0"/>
              <a:pPr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039386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91608"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7EAD7-370A-47FF-B140-9E535E8FF74D}" type="slidenum">
              <a:rPr lang="fr-FR" smtClean="0"/>
              <a:pPr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320673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91608"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7EAD7-370A-47FF-B140-9E535E8FF74D}" type="slidenum">
              <a:rPr lang="fr-FR" smtClean="0"/>
              <a:pPr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04301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POUGE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>
            <a:cxnSpLocks/>
          </p:cNvCxnSpPr>
          <p:nvPr userDrawn="1"/>
        </p:nvCxnSpPr>
        <p:spPr>
          <a:xfrm>
            <a:off x="2737945" y="3975278"/>
            <a:ext cx="7433168" cy="22211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>
          <a:xfrm>
            <a:off x="7242175" y="611188"/>
            <a:ext cx="2928938" cy="454799"/>
          </a:xfrm>
          <a:prstGeom prst="rect">
            <a:avLst/>
          </a:prstGeom>
        </p:spPr>
        <p:txBody>
          <a:bodyPr/>
          <a:lstStyle>
            <a:lvl1pPr algn="r">
              <a:buNone/>
              <a:defRPr sz="1200" baseline="0">
                <a:solidFill>
                  <a:schemeClr val="tx1"/>
                </a:solidFill>
                <a:latin typeface="Arial" pitchFamily="34" charset="0"/>
              </a:defRPr>
            </a:lvl1pPr>
            <a:lvl2pPr algn="r">
              <a:buNone/>
              <a:defRPr sz="1200" baseline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defRPr>
            </a:lvl2pPr>
            <a:lvl3pPr algn="r">
              <a:buNone/>
              <a:defRPr sz="1200" baseline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defRPr>
            </a:lvl3pPr>
            <a:lvl4pPr algn="r">
              <a:buNone/>
              <a:defRPr sz="1200" baseline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defRPr>
            </a:lvl4pPr>
            <a:lvl5pPr algn="r">
              <a:buNone/>
              <a:defRPr sz="1200" baseline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3" name="Titre 12"/>
          <p:cNvSpPr>
            <a:spLocks noGrp="1"/>
          </p:cNvSpPr>
          <p:nvPr>
            <p:ph type="title"/>
          </p:nvPr>
        </p:nvSpPr>
        <p:spPr>
          <a:xfrm>
            <a:off x="2979684" y="3533243"/>
            <a:ext cx="7191430" cy="442035"/>
          </a:xfrm>
          <a:prstGeom prst="rect">
            <a:avLst/>
          </a:prstGeom>
        </p:spPr>
        <p:txBody>
          <a:bodyPr wrap="square" lIns="36000" tIns="36000" rIns="36000" bIns="36000" anchor="b">
            <a:spAutoFit/>
          </a:bodyPr>
          <a:lstStyle>
            <a:lvl1pPr algn="r">
              <a:defRPr sz="2400" b="1" cap="all" baseline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r>
              <a:rPr lang="fr-FR" dirty="0"/>
              <a:t>Cliquez pour modifier le style du titre</a:t>
            </a:r>
          </a:p>
        </p:txBody>
      </p:sp>
      <p:sp>
        <p:nvSpPr>
          <p:cNvPr id="19" name="Sous-titre 2"/>
          <p:cNvSpPr>
            <a:spLocks noGrp="1"/>
          </p:cNvSpPr>
          <p:nvPr>
            <p:ph type="subTitle" idx="1"/>
          </p:nvPr>
        </p:nvSpPr>
        <p:spPr>
          <a:xfrm>
            <a:off x="3906839" y="4073513"/>
            <a:ext cx="6264274" cy="349702"/>
          </a:xfrm>
          <a:prstGeom prst="rect">
            <a:avLst/>
          </a:prstGeom>
        </p:spPr>
        <p:txBody>
          <a:bodyPr lIns="36000" tIns="36000" rIns="36000" bIns="36000">
            <a:spAutoFit/>
          </a:bodyPr>
          <a:lstStyle>
            <a:lvl1pPr marL="0" indent="0" algn="r">
              <a:buNone/>
              <a:defRPr sz="18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Cliquez pour modifier le style des sous-titres du masque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4"/>
          </p:nvPr>
        </p:nvSpPr>
        <p:spPr>
          <a:xfrm>
            <a:off x="6086475" y="4772025"/>
            <a:ext cx="4084638" cy="688256"/>
          </a:xfrm>
          <a:prstGeom prst="rect">
            <a:avLst/>
          </a:prstGeom>
        </p:spPr>
        <p:txBody>
          <a:bodyPr lIns="36000" tIns="36000" rIns="36000" bIns="36000">
            <a:spAutoFit/>
          </a:bodyPr>
          <a:lstStyle>
            <a:lvl1pPr marL="0" indent="0">
              <a:buNone/>
              <a:defRPr lang="fr-FR" sz="2000" i="1" smtClean="0">
                <a:solidFill>
                  <a:srgbClr val="749848"/>
                </a:solidFill>
                <a:latin typeface="Arial" pitchFamily="34" charset="0"/>
              </a:defRPr>
            </a:lvl1pPr>
            <a:lvl2pPr>
              <a:defRPr lang="fr-FR" sz="2000" smtClean="0"/>
            </a:lvl2pPr>
            <a:lvl3pPr>
              <a:defRPr lang="fr-FR" sz="2000" smtClean="0"/>
            </a:lvl3pPr>
            <a:lvl4pPr>
              <a:defRPr lang="fr-FR" sz="2000" smtClean="0"/>
            </a:lvl4pPr>
            <a:lvl5pPr>
              <a:defRPr lang="fr-FR" sz="2000"/>
            </a:lvl5pPr>
          </a:lstStyle>
          <a:p>
            <a:pPr lvl="0" algn="r"/>
            <a:r>
              <a:rPr lang="fr-FR" dirty="0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522288" y="1473200"/>
            <a:ext cx="9648824" cy="1625060"/>
          </a:xfrm>
          <a:prstGeom prst="rect">
            <a:avLst/>
          </a:prstGeom>
        </p:spPr>
        <p:txBody>
          <a:bodyPr lIns="36000" tIns="36000" rIns="36000" bIns="36000">
            <a:spAutoFit/>
          </a:bodyPr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742950" indent="-285750">
              <a:buClrTx/>
              <a:buSzPct val="100000"/>
              <a:buFont typeface="Arial" pitchFamily="34" charset="0"/>
              <a:buChar char="•"/>
              <a:defRPr>
                <a:solidFill>
                  <a:schemeClr val="accent1"/>
                </a:solidFill>
              </a:defRPr>
            </a:lvl2pPr>
            <a:lvl3pPr>
              <a:buClrTx/>
              <a:buSzPct val="100000"/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7"/>
          </p:nvPr>
        </p:nvSpPr>
        <p:spPr>
          <a:xfrm>
            <a:off x="522288" y="898525"/>
            <a:ext cx="9648825" cy="349702"/>
          </a:xfrm>
          <a:prstGeom prst="rect">
            <a:avLst/>
          </a:prstGeom>
        </p:spPr>
        <p:txBody>
          <a:bodyPr wrap="square" lIns="0" tIns="36000" rIns="0" bIns="36000">
            <a:spAutoFit/>
          </a:bodyPr>
          <a:lstStyle>
            <a:lvl1pPr marL="0" indent="0">
              <a:buFontTx/>
              <a:buNone/>
              <a:defRPr sz="1800" b="0" i="1" baseline="0">
                <a:solidFill>
                  <a:schemeClr val="accent2"/>
                </a:solidFill>
                <a:latin typeface="Arial" pitchFamily="34" charset="0"/>
              </a:defRPr>
            </a:lvl1pPr>
            <a:lvl2pPr>
              <a:buFontTx/>
              <a:buNone/>
              <a:defRPr sz="1800" b="0" i="1" baseline="0">
                <a:solidFill>
                  <a:schemeClr val="accent1"/>
                </a:solidFill>
                <a:latin typeface="Arial" pitchFamily="34" charset="0"/>
              </a:defRPr>
            </a:lvl2pPr>
            <a:lvl3pPr>
              <a:buFontTx/>
              <a:buNone/>
              <a:defRPr sz="1800" b="0" i="1" baseline="0">
                <a:solidFill>
                  <a:schemeClr val="accent1"/>
                </a:solidFill>
                <a:latin typeface="Arial" pitchFamily="34" charset="0"/>
              </a:defRPr>
            </a:lvl3pPr>
            <a:lvl4pPr>
              <a:buFontTx/>
              <a:buNone/>
              <a:defRPr sz="1800" b="0" i="1" baseline="0">
                <a:solidFill>
                  <a:schemeClr val="accent1"/>
                </a:solidFill>
                <a:latin typeface="Arial" pitchFamily="34" charset="0"/>
              </a:defRPr>
            </a:lvl4pPr>
            <a:lvl5pPr>
              <a:buFontTx/>
              <a:buNone/>
              <a:defRPr sz="1800" b="0" i="1" baseline="0">
                <a:solidFill>
                  <a:schemeClr val="accent1"/>
                </a:solidFill>
                <a:latin typeface="Arial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2288" y="518045"/>
            <a:ext cx="9648825" cy="380480"/>
          </a:xfrm>
          <a:prstGeom prst="rect">
            <a:avLst/>
          </a:prstGeom>
        </p:spPr>
        <p:txBody>
          <a:bodyPr wrap="square" lIns="0" tIns="36000" rIns="36000" bIns="36000">
            <a:spAutoFit/>
          </a:bodyPr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1698" y="282161"/>
            <a:ext cx="2286016" cy="91245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" name="ZoneTexte 2"/>
          <p:cNvSpPr txBox="1"/>
          <p:nvPr userDrawn="1"/>
        </p:nvSpPr>
        <p:spPr>
          <a:xfrm>
            <a:off x="420877" y="6804025"/>
            <a:ext cx="9937380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900"/>
              </a:lnSpc>
              <a:tabLst>
                <a:tab pos="9596438" algn="r"/>
              </a:tabLst>
            </a:pPr>
            <a:r>
              <a:rPr lang="fr-FR" sz="960" b="1" spc="70" baseline="0" noProof="0" dirty="0">
                <a:latin typeface="Times" pitchFamily="18" charset="0"/>
                <a:cs typeface="Times New Roman" pitchFamily="18" charset="0"/>
              </a:rPr>
              <a:t>www.pouget-consultants.fr</a:t>
            </a:r>
            <a:r>
              <a:rPr lang="fr-FR" sz="900" b="1" spc="60" baseline="0" noProof="0" dirty="0">
                <a:latin typeface="Times" pitchFamily="18" charset="0"/>
                <a:cs typeface="Times New Roman" pitchFamily="18" charset="0"/>
              </a:rPr>
              <a:t>	</a:t>
            </a:r>
            <a:r>
              <a:rPr lang="fr-FR" sz="800" b="1" kern="1200" spc="0" baseline="0" noProof="0" dirty="0">
                <a:latin typeface="Times" pitchFamily="18" charset="0"/>
                <a:cs typeface="Times New Roman" pitchFamily="18" charset="0"/>
              </a:rPr>
              <a:t>SIÈGE SOCIAL : </a:t>
            </a:r>
            <a:r>
              <a:rPr lang="fr-FR" sz="820" b="0" kern="1200" spc="0" baseline="0" noProof="0" dirty="0">
                <a:latin typeface="Times" pitchFamily="18" charset="0"/>
                <a:cs typeface="Times New Roman" pitchFamily="18" charset="0"/>
              </a:rPr>
              <a:t>81, rue Marcadet  | 75018 PARIS FRANCE</a:t>
            </a:r>
          </a:p>
          <a:p>
            <a:pPr>
              <a:lnSpc>
                <a:spcPts val="900"/>
              </a:lnSpc>
              <a:tabLst>
                <a:tab pos="9596438" algn="r"/>
              </a:tabLst>
            </a:pPr>
            <a:r>
              <a:rPr lang="fr-FR" sz="900" spc="60" noProof="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fr-FR" sz="820" spc="0" noProof="0" dirty="0">
                <a:latin typeface="Times" pitchFamily="18" charset="0"/>
                <a:cs typeface="Times New Roman" pitchFamily="18" charset="0"/>
              </a:rPr>
              <a:t>Tél</a:t>
            </a:r>
            <a:r>
              <a:rPr lang="fr-FR" sz="820" spc="0" baseline="0" noProof="0" dirty="0">
                <a:latin typeface="Times" pitchFamily="18" charset="0"/>
                <a:cs typeface="Times New Roman" pitchFamily="18" charset="0"/>
              </a:rPr>
              <a:t> :  + 33 (0)1 42 59 53 64</a:t>
            </a:r>
            <a:r>
              <a:rPr lang="fr-FR" sz="820" b="0" kern="1200" spc="0" baseline="0" noProof="0" dirty="0">
                <a:latin typeface="Times" pitchFamily="18" charset="0"/>
                <a:cs typeface="Times New Roman" pitchFamily="18" charset="0"/>
              </a:rPr>
              <a:t> | Fax :  + 33 (0)1 42 52 83 47</a:t>
            </a:r>
            <a:endParaRPr lang="fr-FR" sz="820" spc="0" noProof="0" dirty="0">
              <a:latin typeface="Times" pitchFamily="18" charset="0"/>
              <a:cs typeface="Times New Roman" pitchFamily="18" charset="0"/>
            </a:endParaRPr>
          </a:p>
          <a:p>
            <a:pPr>
              <a:lnSpc>
                <a:spcPts val="900"/>
              </a:lnSpc>
              <a:tabLst>
                <a:tab pos="9596438" algn="r"/>
              </a:tabLst>
            </a:pPr>
            <a:r>
              <a:rPr lang="fr-FR" sz="900" spc="60" noProof="0" dirty="0">
                <a:latin typeface="Times" pitchFamily="18" charset="0"/>
                <a:cs typeface="Times New Roman" pitchFamily="18" charset="0"/>
              </a:rPr>
              <a:t>contact@pouget-consultants.fr	</a:t>
            </a:r>
            <a:br>
              <a:rPr lang="fr-FR" sz="900" spc="60" noProof="0" dirty="0">
                <a:latin typeface="Times" pitchFamily="18" charset="0"/>
                <a:cs typeface="Times New Roman" pitchFamily="18" charset="0"/>
              </a:rPr>
            </a:br>
            <a:r>
              <a:rPr lang="fr-FR" sz="900" spc="60" noProof="0" dirty="0">
                <a:latin typeface="Times" pitchFamily="18" charset="0"/>
                <a:cs typeface="Times New Roman" pitchFamily="18" charset="0"/>
              </a:rPr>
              <a:t>	</a:t>
            </a:r>
            <a:r>
              <a:rPr lang="fr-FR" sz="800" b="1" spc="-10" noProof="0" dirty="0">
                <a:latin typeface="Times" pitchFamily="18" charset="0"/>
                <a:cs typeface="Times New Roman" pitchFamily="18" charset="0"/>
              </a:rPr>
              <a:t>AGENCE NANTES : </a:t>
            </a:r>
            <a:r>
              <a:rPr lang="fr-FR" sz="820" spc="0" noProof="0" dirty="0">
                <a:latin typeface="Times" pitchFamily="18" charset="0"/>
                <a:cs typeface="Times New Roman" pitchFamily="18" charset="0"/>
              </a:rPr>
              <a:t>4, place Francois II </a:t>
            </a:r>
            <a:r>
              <a:rPr lang="fr-FR" sz="820" b="0" kern="1200" spc="0" baseline="0" noProof="0" dirty="0">
                <a:latin typeface="Times" pitchFamily="18" charset="0"/>
                <a:cs typeface="Times New Roman" pitchFamily="18" charset="0"/>
              </a:rPr>
              <a:t>| 44200 NANTES FRANCE</a:t>
            </a:r>
            <a:br>
              <a:rPr lang="fr-FR" sz="820" b="0" kern="1200" spc="0" baseline="0" noProof="0" dirty="0">
                <a:latin typeface="Times" pitchFamily="18" charset="0"/>
                <a:cs typeface="Times New Roman" pitchFamily="18" charset="0"/>
              </a:rPr>
            </a:br>
            <a:r>
              <a:rPr lang="fr-FR" sz="820" b="0" kern="1200" spc="-10" baseline="0" noProof="0" dirty="0">
                <a:latin typeface="Times" pitchFamily="18" charset="0"/>
                <a:cs typeface="Times New Roman" pitchFamily="18" charset="0"/>
              </a:rPr>
              <a:t>	</a:t>
            </a:r>
            <a:r>
              <a:rPr lang="fr-FR" sz="820" kern="1200" spc="0" noProof="0" dirty="0">
                <a:solidFill>
                  <a:schemeClr val="tx1"/>
                </a:solidFill>
                <a:latin typeface="Times" pitchFamily="18" charset="0"/>
                <a:ea typeface="+mn-ea"/>
                <a:cs typeface="Times New Roman" pitchFamily="18" charset="0"/>
              </a:rPr>
              <a:t>Tél :  + 33 (0)2 40 12 21 22 | Fax :  +</a:t>
            </a:r>
            <a:r>
              <a:rPr lang="fr-FR" sz="820" kern="1200" spc="0" baseline="0" noProof="0" dirty="0">
                <a:solidFill>
                  <a:schemeClr val="tx1"/>
                </a:solidFill>
                <a:latin typeface="Times" pitchFamily="18" charset="0"/>
                <a:ea typeface="+mn-ea"/>
                <a:cs typeface="Times New Roman" pitchFamily="18" charset="0"/>
              </a:rPr>
              <a:t> </a:t>
            </a:r>
            <a:r>
              <a:rPr lang="fr-FR" sz="820" kern="1200" spc="0" noProof="0" dirty="0">
                <a:solidFill>
                  <a:schemeClr val="tx1"/>
                </a:solidFill>
                <a:latin typeface="Times" pitchFamily="18" charset="0"/>
                <a:ea typeface="+mn-ea"/>
                <a:cs typeface="Times New Roman" pitchFamily="18" charset="0"/>
              </a:rPr>
              <a:t>33 (0)2 40 12 21 26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 ftr="0" dt="0"/>
  <p:txStyles>
    <p:titleStyle>
      <a:lvl1pPr algn="ctr" defTabSz="99569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3384" indent="-373384" algn="l" defTabSz="995690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8998" indent="-311153" algn="l" defTabSz="995690" rtl="0" eaLnBrk="1" latinLnBrk="0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44613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42458" indent="-248923" algn="l" defTabSz="995690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40303" indent="-248923" algn="l" defTabSz="995690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8148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993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838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1683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84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69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53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38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922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707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916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761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Image 10" descr="Logo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808489" y="6864167"/>
            <a:ext cx="1382712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Connecteur droit 6"/>
          <p:cNvCxnSpPr/>
          <p:nvPr/>
        </p:nvCxnSpPr>
        <p:spPr>
          <a:xfrm>
            <a:off x="522288" y="884238"/>
            <a:ext cx="9648825" cy="1587"/>
          </a:xfrm>
          <a:prstGeom prst="line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 flipV="1">
            <a:off x="522288" y="6823778"/>
            <a:ext cx="9646948" cy="4823"/>
          </a:xfrm>
          <a:prstGeom prst="line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/>
          <p:cNvSpPr txBox="1"/>
          <p:nvPr userDrawn="1"/>
        </p:nvSpPr>
        <p:spPr>
          <a:xfrm>
            <a:off x="531813" y="6948488"/>
            <a:ext cx="18303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200" b="1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Arial" charset="0"/>
        <a:buChar char="&gt;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Arial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Arial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harles.arquin@pouget-consultants.f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726871" y="3601750"/>
            <a:ext cx="7444242" cy="380480"/>
          </a:xfrm>
        </p:spPr>
        <p:txBody>
          <a:bodyPr/>
          <a:lstStyle/>
          <a:p>
            <a:r>
              <a:rPr lang="fr-FR" sz="2000" cap="none" dirty="0">
                <a:solidFill>
                  <a:schemeClr val="tx2"/>
                </a:solidFill>
              </a:rPr>
              <a:t>Rénovation énergétique </a:t>
            </a:r>
            <a:endParaRPr lang="fr-FR" sz="2000" dirty="0">
              <a:solidFill>
                <a:schemeClr val="tx2"/>
              </a:solidFill>
            </a:endParaRPr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>
          <a:xfrm>
            <a:off x="3906839" y="4036077"/>
            <a:ext cx="6264274" cy="349702"/>
          </a:xfrm>
        </p:spPr>
        <p:txBody>
          <a:bodyPr/>
          <a:lstStyle/>
          <a:p>
            <a:r>
              <a:rPr lang="fr-FR" dirty="0">
                <a:solidFill>
                  <a:schemeClr val="accent1"/>
                </a:solidFill>
              </a:rPr>
              <a:t>Etude de cas - copropriété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0F6278A-429C-4A5F-A332-E6EE4B1BC871}"/>
              </a:ext>
            </a:extLst>
          </p:cNvPr>
          <p:cNvSpPr/>
          <p:nvPr/>
        </p:nvSpPr>
        <p:spPr>
          <a:xfrm>
            <a:off x="4220307" y="5914224"/>
            <a:ext cx="60665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14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Charles ARQUIN – responsable rénovation </a:t>
            </a:r>
          </a:p>
          <a:p>
            <a:pPr algn="r"/>
            <a:r>
              <a:rPr lang="fr-FR" sz="14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Charles.arquin@pouget-consultants.fr</a:t>
            </a:r>
            <a:r>
              <a:rPr lang="fr-FR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80031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r-FR" sz="2000" cap="all" dirty="0">
                <a:latin typeface="Arial" pitchFamily="34" charset="0"/>
              </a:rPr>
              <a:t>Fiche identité copropriété</a:t>
            </a:r>
            <a:endParaRPr lang="fr-FR" dirty="0"/>
          </a:p>
        </p:txBody>
      </p:sp>
      <p:sp>
        <p:nvSpPr>
          <p:cNvPr id="58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559155" y="972241"/>
            <a:ext cx="9828245" cy="4837084"/>
          </a:xfrm>
        </p:spPr>
        <p:txBody>
          <a:bodyPr/>
          <a:lstStyle/>
          <a:p>
            <a:pPr algn="just">
              <a:buClr>
                <a:schemeClr val="accent2"/>
              </a:buClr>
              <a:buSzPct val="116000"/>
            </a:pPr>
            <a:r>
              <a:rPr lang="fr-FR" dirty="0"/>
              <a:t>9,7 millions de logements – nombre de lots variable - dates de construction : règle des 3/3</a:t>
            </a:r>
          </a:p>
          <a:p>
            <a:pPr marL="0" indent="0" algn="just">
              <a:buClr>
                <a:schemeClr val="accent2"/>
              </a:buClr>
              <a:buSzPct val="116000"/>
              <a:buNone/>
            </a:pPr>
            <a:endParaRPr lang="fr-FR" dirty="0"/>
          </a:p>
          <a:p>
            <a:pPr marL="0" indent="0" algn="just">
              <a:buClr>
                <a:schemeClr val="accent2"/>
              </a:buClr>
              <a:buSzPct val="116000"/>
              <a:buNone/>
            </a:pPr>
            <a:endParaRPr lang="fr-FR" dirty="0"/>
          </a:p>
          <a:p>
            <a:pPr marL="0" indent="0" algn="just">
              <a:buClr>
                <a:schemeClr val="accent2"/>
              </a:buClr>
              <a:buSzPct val="116000"/>
              <a:buNone/>
            </a:pPr>
            <a:endParaRPr lang="fr-FR" dirty="0"/>
          </a:p>
          <a:p>
            <a:pPr marL="0" indent="0" algn="just">
              <a:buClr>
                <a:schemeClr val="accent2"/>
              </a:buClr>
              <a:buSzPct val="116000"/>
              <a:buNone/>
            </a:pPr>
            <a:endParaRPr lang="fr-FR" dirty="0"/>
          </a:p>
          <a:p>
            <a:pPr marL="0" indent="0" algn="just">
              <a:buClr>
                <a:schemeClr val="accent2"/>
              </a:buClr>
              <a:buSzPct val="116000"/>
              <a:buNone/>
            </a:pPr>
            <a:r>
              <a:rPr lang="fr-FR" dirty="0"/>
              <a:t>Maîtrise d’ouvrage multiple + parties privatives / parties collectives + 90% travaux en site occupé</a:t>
            </a:r>
          </a:p>
          <a:p>
            <a:pPr algn="just">
              <a:buClr>
                <a:schemeClr val="accent2"/>
              </a:buClr>
              <a:buSzPct val="116000"/>
            </a:pPr>
            <a:endParaRPr lang="fr-FR" dirty="0"/>
          </a:p>
          <a:p>
            <a:pPr algn="just">
              <a:buClr>
                <a:schemeClr val="accent2"/>
              </a:buClr>
              <a:buSzPct val="116000"/>
            </a:pPr>
            <a:endParaRPr lang="fr-FR" dirty="0"/>
          </a:p>
          <a:p>
            <a:pPr algn="just">
              <a:buClr>
                <a:schemeClr val="accent2"/>
              </a:buClr>
              <a:buSzPct val="116000"/>
            </a:pPr>
            <a:endParaRPr lang="fr-FR" dirty="0"/>
          </a:p>
          <a:p>
            <a:pPr algn="just">
              <a:buClr>
                <a:schemeClr val="accent2"/>
              </a:buClr>
              <a:buSzPct val="116000"/>
            </a:pPr>
            <a:endParaRPr lang="fr-FR" dirty="0"/>
          </a:p>
          <a:p>
            <a:pPr algn="just">
              <a:buClr>
                <a:schemeClr val="accent2"/>
              </a:buClr>
              <a:buSzPct val="116000"/>
            </a:pPr>
            <a:endParaRPr lang="fr-FR" dirty="0"/>
          </a:p>
          <a:p>
            <a:pPr algn="just">
              <a:buClr>
                <a:schemeClr val="accent2"/>
              </a:buClr>
              <a:buSzPct val="116000"/>
            </a:pPr>
            <a:r>
              <a:rPr lang="fr-FR" dirty="0"/>
              <a:t>Consommation énergétique ≈ 230 </a:t>
            </a:r>
            <a:r>
              <a:rPr lang="fr-FR" dirty="0" err="1"/>
              <a:t>kWhep</a:t>
            </a:r>
            <a:r>
              <a:rPr lang="fr-FR" dirty="0"/>
              <a:t> /m².an  -- poste chauffage ≈ 33% des charges </a:t>
            </a:r>
          </a:p>
          <a:p>
            <a:pPr marL="0" indent="0" algn="just">
              <a:buClr>
                <a:schemeClr val="accent2"/>
              </a:buClr>
              <a:buSzPct val="116000"/>
              <a:buNone/>
            </a:pPr>
            <a:endParaRPr lang="fr-FR" sz="1600" dirty="0"/>
          </a:p>
          <a:p>
            <a:pPr marL="523875" lvl="0" algn="just">
              <a:buClr>
                <a:srgbClr val="749848"/>
              </a:buClr>
              <a:buSzPct val="116000"/>
            </a:pPr>
            <a:endParaRPr lang="fr-FR" sz="1400" dirty="0">
              <a:solidFill>
                <a:srgbClr val="613C24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5018F4B-A127-438C-BBCC-87F7285C62D6}"/>
              </a:ext>
            </a:extLst>
          </p:cNvPr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51331" y="3245637"/>
            <a:ext cx="1927506" cy="11548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581E123-A417-4A74-88F8-8AD4537F24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9004" y="5222670"/>
            <a:ext cx="1330988" cy="136635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903A77D9-94CE-41DE-9799-9836A166C8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5066" y="1440628"/>
            <a:ext cx="3093583" cy="1074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080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7">
            <a:extLst>
              <a:ext uri="{FF2B5EF4-FFF2-40B4-BE49-F238E27FC236}">
                <a16:creationId xmlns:a16="http://schemas.microsoft.com/office/drawing/2014/main" id="{6A453FC5-E705-458B-AA9A-69B8CD34B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288" y="518045"/>
            <a:ext cx="9648825" cy="380480"/>
          </a:xfrm>
        </p:spPr>
        <p:txBody>
          <a:bodyPr/>
          <a:lstStyle/>
          <a:p>
            <a:pPr lvl="0"/>
            <a:r>
              <a:rPr lang="fr-FR" sz="2000" cap="all" dirty="0">
                <a:latin typeface="Arial" pitchFamily="34" charset="0"/>
              </a:rPr>
              <a:t>Etude de cas - lançon</a:t>
            </a:r>
            <a:endParaRPr lang="fr-FR" dirty="0"/>
          </a:p>
        </p:txBody>
      </p:sp>
      <p:sp>
        <p:nvSpPr>
          <p:cNvPr id="20" name="Espace réservé du texte 8">
            <a:extLst>
              <a:ext uri="{FF2B5EF4-FFF2-40B4-BE49-F238E27FC236}">
                <a16:creationId xmlns:a16="http://schemas.microsoft.com/office/drawing/2014/main" id="{D24B8E55-0B7E-4BCC-9C67-F95E86F4EF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9155" y="972241"/>
            <a:ext cx="9828245" cy="5735792"/>
          </a:xfrm>
        </p:spPr>
        <p:txBody>
          <a:bodyPr/>
          <a:lstStyle/>
          <a:p>
            <a:pPr marL="0" indent="0" algn="just">
              <a:buClr>
                <a:schemeClr val="accent2"/>
              </a:buClr>
              <a:buSzPct val="116000"/>
              <a:buNone/>
            </a:pPr>
            <a:r>
              <a:rPr lang="fr-FR" sz="1400" b="1" dirty="0">
                <a:solidFill>
                  <a:schemeClr val="accent2"/>
                </a:solidFill>
              </a:rPr>
              <a:t>Fiche identité – avant travaux</a:t>
            </a:r>
          </a:p>
          <a:p>
            <a:pPr marL="0" indent="0" algn="just">
              <a:buClr>
                <a:schemeClr val="accent2"/>
              </a:buClr>
              <a:buSzPct val="116000"/>
              <a:buNone/>
            </a:pPr>
            <a:endParaRPr lang="fr-FR" sz="1400" b="1" dirty="0">
              <a:solidFill>
                <a:schemeClr val="accent2"/>
              </a:solidFill>
            </a:endParaRPr>
          </a:p>
          <a:p>
            <a:pPr marL="0" indent="0" algn="just">
              <a:buClr>
                <a:schemeClr val="accent2"/>
              </a:buClr>
              <a:buSzPct val="116000"/>
              <a:buNone/>
            </a:pPr>
            <a:r>
              <a:rPr lang="fr-FR" sz="1400" b="1" dirty="0">
                <a:solidFill>
                  <a:schemeClr val="accent2"/>
                </a:solidFill>
              </a:rPr>
              <a:t> </a:t>
            </a:r>
            <a:r>
              <a:rPr lang="fr-FR" dirty="0"/>
              <a:t>Année de construction 1960 – 31 logements – chauffage fioul </a:t>
            </a:r>
          </a:p>
          <a:p>
            <a:pPr marL="0" indent="0" algn="just">
              <a:buClr>
                <a:schemeClr val="accent2"/>
              </a:buClr>
              <a:buSzPct val="116000"/>
              <a:buNone/>
            </a:pPr>
            <a:endParaRPr lang="fr-FR" dirty="0">
              <a:solidFill>
                <a:srgbClr val="FF0000"/>
              </a:solidFill>
            </a:endParaRPr>
          </a:p>
          <a:p>
            <a:pPr algn="just">
              <a:buClr>
                <a:schemeClr val="accent2"/>
              </a:buClr>
              <a:buSzPct val="116000"/>
            </a:pPr>
            <a:r>
              <a:rPr lang="fr-FR" dirty="0"/>
              <a:t>Chaudière en fin de vie, inconfort thermique, factures d’énergie en constante augmentation…</a:t>
            </a:r>
          </a:p>
          <a:p>
            <a:pPr marL="0" indent="0" algn="just">
              <a:buClr>
                <a:schemeClr val="accent2"/>
              </a:buClr>
              <a:buSzPct val="116000"/>
              <a:buNone/>
            </a:pPr>
            <a:r>
              <a:rPr lang="fr-FR" dirty="0"/>
              <a:t> </a:t>
            </a:r>
          </a:p>
          <a:p>
            <a:pPr marL="0" indent="0" algn="just">
              <a:buClr>
                <a:schemeClr val="accent2"/>
              </a:buClr>
              <a:buSzPct val="116000"/>
              <a:buNone/>
            </a:pPr>
            <a:endParaRPr lang="fr-FR" sz="1600" dirty="0"/>
          </a:p>
          <a:p>
            <a:pPr marL="0" indent="0" algn="just">
              <a:buClr>
                <a:schemeClr val="accent2"/>
              </a:buClr>
              <a:buSzPct val="116000"/>
              <a:buNone/>
            </a:pPr>
            <a:endParaRPr lang="fr-FR" sz="1600" dirty="0"/>
          </a:p>
          <a:p>
            <a:pPr marL="0" indent="0" algn="just">
              <a:buClr>
                <a:schemeClr val="accent2"/>
              </a:buClr>
              <a:buSzPct val="116000"/>
              <a:buNone/>
            </a:pPr>
            <a:endParaRPr lang="fr-FR" sz="1600" dirty="0"/>
          </a:p>
          <a:p>
            <a:pPr marL="0" indent="0" algn="just">
              <a:buClr>
                <a:schemeClr val="accent2"/>
              </a:buClr>
              <a:buSzPct val="116000"/>
              <a:buNone/>
            </a:pPr>
            <a:endParaRPr lang="fr-FR" sz="1600" dirty="0"/>
          </a:p>
          <a:p>
            <a:pPr marL="0" indent="0" algn="just">
              <a:buClr>
                <a:schemeClr val="accent2"/>
              </a:buClr>
              <a:buSzPct val="116000"/>
              <a:buNone/>
            </a:pPr>
            <a:endParaRPr lang="fr-FR" sz="1600" dirty="0"/>
          </a:p>
          <a:p>
            <a:pPr marL="0" indent="0" algn="just">
              <a:buClr>
                <a:schemeClr val="accent2"/>
              </a:buClr>
              <a:buSzPct val="116000"/>
              <a:buNone/>
            </a:pPr>
            <a:endParaRPr lang="fr-FR" sz="1600" dirty="0"/>
          </a:p>
          <a:p>
            <a:pPr marL="0" indent="0" algn="just">
              <a:buClr>
                <a:schemeClr val="accent2"/>
              </a:buClr>
              <a:buSzPct val="116000"/>
              <a:buNone/>
            </a:pPr>
            <a:endParaRPr lang="fr-FR" sz="1600" dirty="0"/>
          </a:p>
          <a:p>
            <a:pPr marL="0" indent="0" algn="just">
              <a:buClr>
                <a:schemeClr val="accent2"/>
              </a:buClr>
              <a:buSzPct val="116000"/>
              <a:buNone/>
            </a:pPr>
            <a:endParaRPr lang="fr-FR" sz="1600" dirty="0"/>
          </a:p>
          <a:p>
            <a:pPr marL="0" indent="0" algn="just">
              <a:buClr>
                <a:schemeClr val="accent2"/>
              </a:buClr>
              <a:buSzPct val="116000"/>
              <a:buNone/>
            </a:pPr>
            <a:endParaRPr lang="fr-FR" sz="1600" dirty="0"/>
          </a:p>
          <a:p>
            <a:pPr marL="0" indent="0" algn="just">
              <a:buClr>
                <a:schemeClr val="accent2"/>
              </a:buClr>
              <a:buSzPct val="116000"/>
              <a:buNone/>
            </a:pPr>
            <a:endParaRPr lang="fr-FR" sz="1600" dirty="0"/>
          </a:p>
          <a:p>
            <a:pPr marL="0" indent="0" algn="just">
              <a:buClr>
                <a:schemeClr val="accent2"/>
              </a:buClr>
              <a:buSzPct val="116000"/>
              <a:buNone/>
            </a:pPr>
            <a:endParaRPr lang="fr-FR" sz="1600" dirty="0"/>
          </a:p>
          <a:p>
            <a:pPr marL="0" indent="0" algn="just">
              <a:buClr>
                <a:schemeClr val="accent2"/>
              </a:buClr>
              <a:buSzPct val="116000"/>
              <a:buNone/>
            </a:pPr>
            <a:r>
              <a:rPr lang="fr-FR" dirty="0"/>
              <a:t>Audit « architectural + technique + financier » + « écoute » </a:t>
            </a:r>
          </a:p>
          <a:p>
            <a:pPr marL="0" indent="0" algn="just">
              <a:buClr>
                <a:schemeClr val="accent2"/>
              </a:buClr>
              <a:buSzPct val="116000"/>
              <a:buNone/>
            </a:pPr>
            <a:r>
              <a:rPr lang="fr-FR" dirty="0"/>
              <a:t>				-&gt; choix d’un programme travaux ambitieux 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1D6420E-60D4-48BC-8EE7-0AADE883E4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083" t="36088" r="42297" b="21258"/>
          <a:stretch/>
        </p:blipFill>
        <p:spPr>
          <a:xfrm>
            <a:off x="5473277" y="2541851"/>
            <a:ext cx="3907162" cy="3294173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F653736B-B110-4A8A-8B95-C70E602F05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725" y="2541851"/>
            <a:ext cx="2470628" cy="3294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84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8D8D5ABA-187A-4619-AFA7-1E9F6CE7276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2" t="4287" r="11906" b="3017"/>
          <a:stretch/>
        </p:blipFill>
        <p:spPr>
          <a:xfrm rot="5400000">
            <a:off x="7507600" y="4408238"/>
            <a:ext cx="2379234" cy="2517161"/>
          </a:xfrm>
          <a:prstGeom prst="rect">
            <a:avLst/>
          </a:prstGeom>
        </p:spPr>
      </p:pic>
      <p:sp>
        <p:nvSpPr>
          <p:cNvPr id="9" name="Titre 7">
            <a:extLst>
              <a:ext uri="{FF2B5EF4-FFF2-40B4-BE49-F238E27FC236}">
                <a16:creationId xmlns:a16="http://schemas.microsoft.com/office/drawing/2014/main" id="{6A453FC5-E705-458B-AA9A-69B8CD34B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288" y="518045"/>
            <a:ext cx="9648825" cy="380480"/>
          </a:xfrm>
        </p:spPr>
        <p:txBody>
          <a:bodyPr/>
          <a:lstStyle/>
          <a:p>
            <a:pPr lvl="0"/>
            <a:r>
              <a:rPr lang="fr-FR" sz="2000" cap="all" dirty="0">
                <a:latin typeface="Arial" pitchFamily="34" charset="0"/>
              </a:rPr>
              <a:t>Etude de cas - lançon</a:t>
            </a: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FE73E96-EFAE-44C1-BC48-288B591219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919" y="4511033"/>
            <a:ext cx="3095484" cy="2311571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7B81238E-EA7F-4A1C-B971-27790A0DBEA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6231" b="-2077"/>
          <a:stretch/>
        </p:blipFill>
        <p:spPr>
          <a:xfrm>
            <a:off x="7234969" y="1674020"/>
            <a:ext cx="2818059" cy="2209823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DD4F6E11-FCD9-41D4-AF8E-1FC414DD779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5775" r="17178"/>
          <a:stretch/>
        </p:blipFill>
        <p:spPr>
          <a:xfrm>
            <a:off x="3925589" y="4479170"/>
            <a:ext cx="3070430" cy="234343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F0EE23DB-670D-4CF1-8CE6-AFFBB01688C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27" y="1674020"/>
            <a:ext cx="2854008" cy="2140506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2CA92B42-ADD5-4109-9915-AC4E021F19D1}"/>
              </a:ext>
            </a:extLst>
          </p:cNvPr>
          <p:cNvSpPr txBox="1"/>
          <p:nvPr/>
        </p:nvSpPr>
        <p:spPr>
          <a:xfrm>
            <a:off x="438104" y="1003118"/>
            <a:ext cx="3350518" cy="56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6000"/>
            </a:pPr>
            <a:r>
              <a:rPr lang="fr-FR" sz="1400" dirty="0">
                <a:solidFill>
                  <a:schemeClr val="accent2"/>
                </a:solidFill>
              </a:rPr>
              <a:t>Isolation thermique par l’extérieur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6000"/>
            </a:pPr>
            <a:r>
              <a:rPr lang="fr-FR" sz="1400" dirty="0">
                <a:solidFill>
                  <a:schemeClr val="accent2"/>
                </a:solidFill>
              </a:rPr>
              <a:t>LDR 18 cm - 7 500 EUR / lgt 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654395A1-882F-4E67-9C56-0B9B6CC5AB44}"/>
              </a:ext>
            </a:extLst>
          </p:cNvPr>
          <p:cNvSpPr txBox="1"/>
          <p:nvPr/>
        </p:nvSpPr>
        <p:spPr>
          <a:xfrm>
            <a:off x="3671441" y="1003118"/>
            <a:ext cx="3350518" cy="56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6000"/>
            </a:pPr>
            <a:r>
              <a:rPr lang="fr-FR" sz="1400" dirty="0">
                <a:solidFill>
                  <a:schemeClr val="accent2"/>
                </a:solidFill>
              </a:rPr>
              <a:t>Menuiseries + occultations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6000"/>
            </a:pPr>
            <a:r>
              <a:rPr lang="fr-FR" sz="1400" dirty="0">
                <a:solidFill>
                  <a:schemeClr val="accent2"/>
                </a:solidFill>
              </a:rPr>
              <a:t>DV PVC - 7 500 EUR / lgt 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D7BE793A-E731-494F-B2BE-11DE7E4DEBC7}"/>
              </a:ext>
            </a:extLst>
          </p:cNvPr>
          <p:cNvSpPr txBox="1"/>
          <p:nvPr/>
        </p:nvSpPr>
        <p:spPr>
          <a:xfrm>
            <a:off x="6864774" y="1093202"/>
            <a:ext cx="3350518" cy="56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6000"/>
            </a:pPr>
            <a:r>
              <a:rPr lang="fr-FR" sz="1400" dirty="0">
                <a:solidFill>
                  <a:schemeClr val="accent2"/>
                </a:solidFill>
              </a:rPr>
              <a:t>Ventilation mécanique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6000"/>
            </a:pPr>
            <a:r>
              <a:rPr lang="fr-FR" sz="1400" dirty="0">
                <a:solidFill>
                  <a:schemeClr val="accent2"/>
                </a:solidFill>
              </a:rPr>
              <a:t>VMC HB – 1 200 EUR / lgt 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AF0976C4-9763-4471-864C-8B3CCC7163A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4118" t="16915" r="16344" b="12991"/>
          <a:stretch/>
        </p:blipFill>
        <p:spPr>
          <a:xfrm>
            <a:off x="478108" y="1639361"/>
            <a:ext cx="3123106" cy="2209823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0C1DA401-FD29-4179-A6E1-02E701DF5D31}"/>
              </a:ext>
            </a:extLst>
          </p:cNvPr>
          <p:cNvSpPr txBox="1"/>
          <p:nvPr/>
        </p:nvSpPr>
        <p:spPr>
          <a:xfrm>
            <a:off x="478108" y="3912861"/>
            <a:ext cx="33505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6000"/>
            </a:pPr>
            <a:r>
              <a:rPr lang="fr-FR" sz="1400" dirty="0">
                <a:solidFill>
                  <a:schemeClr val="accent2"/>
                </a:solidFill>
              </a:rPr>
              <a:t>Chaudières gaz condensation – production -&gt; régulation  5 000 EUR / lgt 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131430BA-45A2-48B3-86BA-A78C63AAA35B}"/>
              </a:ext>
            </a:extLst>
          </p:cNvPr>
          <p:cNvSpPr txBox="1"/>
          <p:nvPr/>
        </p:nvSpPr>
        <p:spPr>
          <a:xfrm>
            <a:off x="3908350" y="3912860"/>
            <a:ext cx="3350518" cy="56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6000"/>
            </a:pPr>
            <a:r>
              <a:rPr lang="fr-FR" sz="1400" dirty="0">
                <a:solidFill>
                  <a:schemeClr val="accent2"/>
                </a:solidFill>
              </a:rPr>
              <a:t>Panneaux solaires en toiture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6000"/>
            </a:pPr>
            <a:r>
              <a:rPr lang="fr-FR" sz="1400" dirty="0">
                <a:solidFill>
                  <a:schemeClr val="accent2"/>
                </a:solidFill>
              </a:rPr>
              <a:t>LDR 18 cm – 900 EUR / lgt 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F540E889-2D15-488A-8DBB-B3F017F2558F}"/>
              </a:ext>
            </a:extLst>
          </p:cNvPr>
          <p:cNvSpPr txBox="1"/>
          <p:nvPr/>
        </p:nvSpPr>
        <p:spPr>
          <a:xfrm>
            <a:off x="7021959" y="3912860"/>
            <a:ext cx="3350518" cy="824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6000"/>
            </a:pPr>
            <a:r>
              <a:rPr lang="fr-FR" sz="1400" dirty="0">
                <a:solidFill>
                  <a:schemeClr val="accent2"/>
                </a:solidFill>
              </a:rPr>
              <a:t>Création de 12 balcons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6000"/>
            </a:pPr>
            <a:r>
              <a:rPr lang="fr-FR" sz="1400" dirty="0">
                <a:solidFill>
                  <a:schemeClr val="accent2"/>
                </a:solidFill>
              </a:rPr>
              <a:t>16 000 EUR / balcons 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6000"/>
            </a:pPr>
            <a:endParaRPr lang="fr-FR" sz="1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176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7">
            <a:extLst>
              <a:ext uri="{FF2B5EF4-FFF2-40B4-BE49-F238E27FC236}">
                <a16:creationId xmlns:a16="http://schemas.microsoft.com/office/drawing/2014/main" id="{6A453FC5-E705-458B-AA9A-69B8CD34B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288" y="518045"/>
            <a:ext cx="9648825" cy="380480"/>
          </a:xfrm>
        </p:spPr>
        <p:txBody>
          <a:bodyPr/>
          <a:lstStyle/>
          <a:p>
            <a:pPr lvl="0"/>
            <a:r>
              <a:rPr lang="fr-FR" sz="2000" cap="all" dirty="0">
                <a:latin typeface="Arial" pitchFamily="34" charset="0"/>
              </a:rPr>
              <a:t>Etude de cas - lançon</a:t>
            </a:r>
            <a:endParaRPr lang="fr-FR" dirty="0"/>
          </a:p>
        </p:txBody>
      </p:sp>
      <p:sp>
        <p:nvSpPr>
          <p:cNvPr id="20" name="Espace réservé du texte 8">
            <a:extLst>
              <a:ext uri="{FF2B5EF4-FFF2-40B4-BE49-F238E27FC236}">
                <a16:creationId xmlns:a16="http://schemas.microsoft.com/office/drawing/2014/main" id="{D24B8E55-0B7E-4BCC-9C67-F95E86F4EF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9155" y="972241"/>
            <a:ext cx="9828245" cy="805211"/>
          </a:xfrm>
        </p:spPr>
        <p:txBody>
          <a:bodyPr/>
          <a:lstStyle/>
          <a:p>
            <a:pPr marL="0" indent="0" algn="just">
              <a:buClr>
                <a:schemeClr val="accent2"/>
              </a:buClr>
              <a:buSzPct val="116000"/>
              <a:buNone/>
            </a:pPr>
            <a:r>
              <a:rPr lang="fr-FR" sz="1400" b="1" dirty="0">
                <a:solidFill>
                  <a:schemeClr val="accent2"/>
                </a:solidFill>
              </a:rPr>
              <a:t>Fiche identité – projet</a:t>
            </a:r>
          </a:p>
          <a:p>
            <a:pPr marL="0" indent="0" algn="just">
              <a:buClr>
                <a:schemeClr val="accent2"/>
              </a:buClr>
              <a:buSzPct val="116000"/>
              <a:buNone/>
            </a:pPr>
            <a:endParaRPr lang="fr-FR" sz="1400" b="1" dirty="0">
              <a:solidFill>
                <a:schemeClr val="accent2"/>
              </a:solidFill>
            </a:endParaRPr>
          </a:p>
          <a:p>
            <a:pPr marL="0" indent="0" algn="just">
              <a:buClr>
                <a:schemeClr val="accent2"/>
              </a:buClr>
              <a:buSzPct val="116000"/>
              <a:buNone/>
            </a:pPr>
            <a:r>
              <a:rPr lang="fr-FR" sz="1400" b="1" dirty="0">
                <a:solidFill>
                  <a:schemeClr val="accent2"/>
                </a:solidFill>
              </a:rPr>
              <a:t> </a:t>
            </a:r>
            <a:endParaRPr lang="fr-FR" sz="1400" dirty="0">
              <a:solidFill>
                <a:srgbClr val="613C24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52A4C8A-D28F-4F52-A952-B6323E9FD7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209" t="46416" r="32951" b="10929"/>
          <a:stretch/>
        </p:blipFill>
        <p:spPr>
          <a:xfrm>
            <a:off x="7832785" y="4013127"/>
            <a:ext cx="2554615" cy="2741823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60316106-82E4-481B-9F5B-22CD4CC5B57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250" t="44545" r="42159" b="22800"/>
          <a:stretch/>
        </p:blipFill>
        <p:spPr>
          <a:xfrm>
            <a:off x="530598" y="1374845"/>
            <a:ext cx="7212913" cy="4516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52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r-FR" sz="2000" cap="all" dirty="0">
                <a:latin typeface="Arial" pitchFamily="34" charset="0"/>
              </a:rPr>
              <a:t>Tendances  </a:t>
            </a:r>
            <a:endParaRPr lang="fr-FR" dirty="0"/>
          </a:p>
        </p:txBody>
      </p:sp>
      <p:sp>
        <p:nvSpPr>
          <p:cNvPr id="58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559155" y="972241"/>
            <a:ext cx="9828245" cy="5114083"/>
          </a:xfrm>
        </p:spPr>
        <p:txBody>
          <a:bodyPr/>
          <a:lstStyle/>
          <a:p>
            <a:pPr marL="0" indent="0" algn="just">
              <a:buClr>
                <a:schemeClr val="accent2"/>
              </a:buClr>
              <a:buSzPct val="116000"/>
              <a:buNone/>
            </a:pPr>
            <a:endParaRPr lang="fr-FR" dirty="0"/>
          </a:p>
          <a:p>
            <a:pPr marL="0" indent="0" algn="ctr">
              <a:buClr>
                <a:schemeClr val="accent2"/>
              </a:buClr>
              <a:buSzPct val="116000"/>
              <a:buNone/>
            </a:pPr>
            <a:r>
              <a:rPr lang="fr-FR" sz="2000" dirty="0"/>
              <a:t>1- Rénovation « classique » -&gt; rénovation intégrant la performance énergétique</a:t>
            </a:r>
          </a:p>
          <a:p>
            <a:pPr marL="0" indent="0" algn="ctr">
              <a:buClr>
                <a:schemeClr val="accent2"/>
              </a:buClr>
              <a:buSzPct val="116000"/>
              <a:buNone/>
            </a:pPr>
            <a:endParaRPr lang="fr-FR" sz="2000" dirty="0"/>
          </a:p>
          <a:p>
            <a:pPr marL="0" indent="0" algn="ctr">
              <a:buClr>
                <a:schemeClr val="accent2"/>
              </a:buClr>
              <a:buSzPct val="116000"/>
              <a:buNone/>
            </a:pPr>
            <a:endParaRPr lang="fr-FR" sz="2000" dirty="0"/>
          </a:p>
          <a:p>
            <a:pPr marL="0" indent="0" algn="ctr">
              <a:buClr>
                <a:schemeClr val="accent2"/>
              </a:buClr>
              <a:buSzPct val="116000"/>
              <a:buNone/>
            </a:pPr>
            <a:endParaRPr lang="fr-FR" sz="2000" dirty="0"/>
          </a:p>
          <a:p>
            <a:pPr marL="0" indent="0" algn="ctr">
              <a:buClr>
                <a:schemeClr val="accent2"/>
              </a:buClr>
              <a:buSzPct val="116000"/>
              <a:buNone/>
            </a:pPr>
            <a:r>
              <a:rPr lang="fr-FR" sz="2000" dirty="0"/>
              <a:t>2- Ingénierie financière et sécurisation des économies d’énergies</a:t>
            </a:r>
          </a:p>
          <a:p>
            <a:pPr marL="0" indent="0" algn="ctr">
              <a:buClr>
                <a:schemeClr val="accent2"/>
              </a:buClr>
              <a:buSzPct val="116000"/>
              <a:buNone/>
            </a:pPr>
            <a:endParaRPr lang="fr-FR" sz="2000" dirty="0"/>
          </a:p>
          <a:p>
            <a:pPr marL="0" indent="0" algn="ctr">
              <a:buClr>
                <a:schemeClr val="accent2"/>
              </a:buClr>
              <a:buSzPct val="116000"/>
              <a:buNone/>
            </a:pPr>
            <a:endParaRPr lang="fr-FR" sz="2000" dirty="0"/>
          </a:p>
          <a:p>
            <a:pPr marL="0" indent="0" algn="ctr">
              <a:buClr>
                <a:schemeClr val="accent2"/>
              </a:buClr>
              <a:buSzPct val="116000"/>
              <a:buNone/>
            </a:pPr>
            <a:endParaRPr lang="fr-FR" sz="2000" dirty="0"/>
          </a:p>
          <a:p>
            <a:pPr marL="0" indent="0" algn="ctr">
              <a:buClr>
                <a:schemeClr val="accent2"/>
              </a:buClr>
              <a:buSzPct val="116000"/>
              <a:buNone/>
            </a:pPr>
            <a:endParaRPr lang="fr-FR" sz="2000" dirty="0"/>
          </a:p>
          <a:p>
            <a:pPr marL="0" indent="0" algn="ctr">
              <a:buClr>
                <a:schemeClr val="accent2"/>
              </a:buClr>
              <a:buSzPct val="116000"/>
              <a:buNone/>
            </a:pPr>
            <a:r>
              <a:rPr lang="fr-FR" sz="2000" dirty="0"/>
              <a:t>3- Intervention sur le bâti ancien (construit avec 1948) </a:t>
            </a:r>
          </a:p>
          <a:p>
            <a:pPr marL="0" indent="0" algn="just">
              <a:buClr>
                <a:schemeClr val="accent2"/>
              </a:buClr>
              <a:buSzPct val="116000"/>
              <a:buNone/>
            </a:pPr>
            <a:endParaRPr lang="fr-FR" sz="1600" dirty="0"/>
          </a:p>
          <a:p>
            <a:pPr marL="0" indent="0" algn="just">
              <a:buClr>
                <a:schemeClr val="accent2"/>
              </a:buClr>
              <a:buSzPct val="116000"/>
              <a:buNone/>
            </a:pPr>
            <a:endParaRPr lang="fr-FR" sz="1400" b="1" dirty="0">
              <a:solidFill>
                <a:schemeClr val="accent2"/>
              </a:solidFill>
            </a:endParaRPr>
          </a:p>
          <a:p>
            <a:pPr marL="0" indent="0" algn="just">
              <a:buClr>
                <a:schemeClr val="accent2"/>
              </a:buClr>
              <a:buSzPct val="116000"/>
              <a:buNone/>
            </a:pPr>
            <a:endParaRPr lang="fr-FR" sz="1400" b="1" u="sng" dirty="0">
              <a:solidFill>
                <a:schemeClr val="accent2"/>
              </a:solidFill>
            </a:endParaRPr>
          </a:p>
          <a:p>
            <a:pPr marL="523875" lvl="0" algn="just">
              <a:buClr>
                <a:srgbClr val="749848"/>
              </a:buClr>
              <a:buSzPct val="116000"/>
              <a:buAutoNum type="arabicPeriod"/>
            </a:pPr>
            <a:endParaRPr lang="fr-FR" sz="1400" dirty="0">
              <a:solidFill>
                <a:srgbClr val="613C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464928"/>
      </p:ext>
    </p:extLst>
  </p:cSld>
  <p:clrMapOvr>
    <a:masterClrMapping/>
  </p:clrMapOvr>
</p:sld>
</file>

<file path=ppt/theme/theme1.xml><?xml version="1.0" encoding="utf-8"?>
<a:theme xmlns:a="http://schemas.openxmlformats.org/drawingml/2006/main" name="POUGET TITRE">
  <a:themeElements>
    <a:clrScheme name="POUGET">
      <a:dk1>
        <a:srgbClr val="613C24"/>
      </a:dk1>
      <a:lt1>
        <a:sysClr val="window" lastClr="FFFFFF"/>
      </a:lt1>
      <a:dk2>
        <a:srgbClr val="613C24"/>
      </a:dk2>
      <a:lt2>
        <a:srgbClr val="FFFFFF"/>
      </a:lt2>
      <a:accent1>
        <a:srgbClr val="749848"/>
      </a:accent1>
      <a:accent2>
        <a:srgbClr val="749848"/>
      </a:accent2>
      <a:accent3>
        <a:srgbClr val="749848"/>
      </a:accent3>
      <a:accent4>
        <a:srgbClr val="749848"/>
      </a:accent4>
      <a:accent5>
        <a:srgbClr val="749848"/>
      </a:accent5>
      <a:accent6>
        <a:srgbClr val="749848"/>
      </a:accent6>
      <a:hlink>
        <a:srgbClr val="749848"/>
      </a:hlink>
      <a:folHlink>
        <a:srgbClr val="74984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onception personnalisée">
  <a:themeElements>
    <a:clrScheme name="Charte PCs">
      <a:dk1>
        <a:sysClr val="windowText" lastClr="000000"/>
      </a:dk1>
      <a:lt1>
        <a:sysClr val="window" lastClr="FFFFFF"/>
      </a:lt1>
      <a:dk2>
        <a:srgbClr val="982DB3"/>
      </a:dk2>
      <a:lt2>
        <a:srgbClr val="7A0099"/>
      </a:lt2>
      <a:accent1>
        <a:srgbClr val="613C24"/>
      </a:accent1>
      <a:accent2>
        <a:srgbClr val="749848"/>
      </a:accent2>
      <a:accent3>
        <a:srgbClr val="A6FF00"/>
      </a:accent3>
      <a:accent4>
        <a:srgbClr val="66CCB8"/>
      </a:accent4>
      <a:accent5>
        <a:srgbClr val="00A68D"/>
      </a:accent5>
      <a:accent6>
        <a:srgbClr val="CC4033"/>
      </a:accent6>
      <a:hlink>
        <a:srgbClr val="0000FF"/>
      </a:hlink>
      <a:folHlink>
        <a:srgbClr val="800080"/>
      </a:folHlink>
    </a:clrScheme>
    <a:fontScheme name="POUGE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14588</TotalTime>
  <Words>203</Words>
  <Application>Microsoft Office PowerPoint</Application>
  <PresentationFormat>Personnalisé</PresentationFormat>
  <Paragraphs>73</Paragraphs>
  <Slides>6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6</vt:i4>
      </vt:variant>
    </vt:vector>
  </HeadingPairs>
  <TitlesOfParts>
    <vt:vector size="13" baseType="lpstr">
      <vt:lpstr>Arial</vt:lpstr>
      <vt:lpstr>Calibri</vt:lpstr>
      <vt:lpstr>Times</vt:lpstr>
      <vt:lpstr>Times New Roman</vt:lpstr>
      <vt:lpstr>Wingdings</vt:lpstr>
      <vt:lpstr>POUGET TITRE</vt:lpstr>
      <vt:lpstr>1_Conception personnalisée</vt:lpstr>
      <vt:lpstr>Rénovation énergétique </vt:lpstr>
      <vt:lpstr>Fiche identité copropriété</vt:lpstr>
      <vt:lpstr>Etude de cas - lançon</vt:lpstr>
      <vt:lpstr>Etude de cas - lançon</vt:lpstr>
      <vt:lpstr>Etude de cas - lançon</vt:lpstr>
      <vt:lpstr>Tendances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</dc:title>
  <dc:creator>Laurent GUEDON</dc:creator>
  <cp:lastModifiedBy>Charles ARQUIN</cp:lastModifiedBy>
  <cp:revision>1991</cp:revision>
  <cp:lastPrinted>2018-12-05T12:37:20Z</cp:lastPrinted>
  <dcterms:created xsi:type="dcterms:W3CDTF">2009-01-30T20:39:00Z</dcterms:created>
  <dcterms:modified xsi:type="dcterms:W3CDTF">2018-12-05T14:54:28Z</dcterms:modified>
</cp:coreProperties>
</file>