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257" r:id="rId3"/>
    <p:sldId id="258" r:id="rId4"/>
    <p:sldId id="260" r:id="rId5"/>
    <p:sldId id="262" r:id="rId6"/>
    <p:sldId id="263" r:id="rId7"/>
    <p:sldId id="264" r:id="rId8"/>
    <p:sldId id="265" r:id="rId9"/>
    <p:sldId id="266" r:id="rId10"/>
    <p:sldId id="268" r:id="rId11"/>
    <p:sldId id="269" r:id="rId12"/>
    <p:sldId id="267" r:id="rId13"/>
    <p:sldId id="261" r:id="rId14"/>
    <p:sldId id="270" r:id="rId15"/>
    <p:sldId id="272" r:id="rId16"/>
    <p:sldId id="271" r:id="rId17"/>
    <p:sldId id="273" r:id="rId18"/>
    <p:sldId id="274" r:id="rId19"/>
    <p:sldId id="284" r:id="rId20"/>
    <p:sldId id="285" r:id="rId21"/>
    <p:sldId id="275" r:id="rId22"/>
    <p:sldId id="276" r:id="rId23"/>
    <p:sldId id="277" r:id="rId24"/>
    <p:sldId id="278" r:id="rId25"/>
    <p:sldId id="279" r:id="rId26"/>
    <p:sldId id="280" r:id="rId27"/>
    <p:sldId id="281" r:id="rId28"/>
    <p:sldId id="282" r:id="rId29"/>
    <p:sldId id="283" r:id="rId30"/>
    <p:sldId id="286" r:id="rId31"/>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39" autoAdjust="0"/>
    <p:restoredTop sz="92754" autoAdjust="0"/>
  </p:normalViewPr>
  <p:slideViewPr>
    <p:cSldViewPr snapToGrid="0">
      <p:cViewPr>
        <p:scale>
          <a:sx n="112" d="100"/>
          <a:sy n="112" d="100"/>
        </p:scale>
        <p:origin x="-1600" y="-3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notesMaster" Target="notesMasters/notes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interSettings" Target="printerSettings/printerSettings1.bin"/><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5ACCF6-9104-47ED-A359-B9DADAB06F69}" type="datetimeFigureOut">
              <a:rPr lang="fr-FR" smtClean="0"/>
              <a:pPr/>
              <a:t>08/11/17</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C387302-5448-4134-A2CA-8C1A16EBBBE2}" type="slidenum">
              <a:rPr lang="fr-FR" smtClean="0"/>
              <a:pPr/>
              <a:t>‹#›</a:t>
            </a:fld>
            <a:endParaRPr lang="fr-FR"/>
          </a:p>
        </p:txBody>
      </p:sp>
    </p:spTree>
    <p:extLst>
      <p:ext uri="{BB962C8B-B14F-4D97-AF65-F5344CB8AC3E}">
        <p14:creationId xmlns:p14="http://schemas.microsoft.com/office/powerpoint/2010/main" val="9345650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FC387302-5448-4134-A2CA-8C1A16EBBBE2}" type="slidenum">
              <a:rPr lang="fr-FR" smtClean="0"/>
              <a:pPr/>
              <a:t>14</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2696693C-4FA2-4E4A-9D06-C6846FDF1D93}" type="datetimeFigureOut">
              <a:rPr lang="fr-FR" smtClean="0"/>
              <a:pPr/>
              <a:t>08/11/17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72E4802-2304-4939-BF84-7B31313B1CA6}" type="slidenum">
              <a:rPr lang="fr-FR" smtClean="0"/>
              <a:pPr/>
              <a:t>‹#›</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2696693C-4FA2-4E4A-9D06-C6846FDF1D93}" type="datetimeFigureOut">
              <a:rPr lang="fr-FR" smtClean="0"/>
              <a:pPr/>
              <a:t>08/11/17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72E4802-2304-4939-BF84-7B31313B1CA6}" type="slidenum">
              <a:rPr lang="fr-FR" smtClean="0"/>
              <a:pPr/>
              <a:t>‹#›</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2696693C-4FA2-4E4A-9D06-C6846FDF1D93}" type="datetimeFigureOut">
              <a:rPr lang="fr-FR" smtClean="0"/>
              <a:pPr/>
              <a:t>08/11/17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72E4802-2304-4939-BF84-7B31313B1CA6}" type="slidenum">
              <a:rPr lang="fr-FR" smtClean="0"/>
              <a:pPr/>
              <a:t>‹#›</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2696693C-4FA2-4E4A-9D06-C6846FDF1D93}" type="datetimeFigureOut">
              <a:rPr lang="fr-FR" smtClean="0"/>
              <a:pPr/>
              <a:t>08/11/17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72E4802-2304-4939-BF84-7B31313B1CA6}" type="slidenum">
              <a:rPr lang="fr-FR" smtClean="0"/>
              <a:pPr/>
              <a:t>‹#›</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2696693C-4FA2-4E4A-9D06-C6846FDF1D93}" type="datetimeFigureOut">
              <a:rPr lang="fr-FR" smtClean="0"/>
              <a:pPr/>
              <a:t>08/11/17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72E4802-2304-4939-BF84-7B31313B1CA6}" type="slidenum">
              <a:rPr lang="fr-FR" smtClean="0"/>
              <a:pPr/>
              <a:t>‹#›</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2696693C-4FA2-4E4A-9D06-C6846FDF1D93}" type="datetimeFigureOut">
              <a:rPr lang="fr-FR" smtClean="0"/>
              <a:pPr/>
              <a:t>08/11/17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72E4802-2304-4939-BF84-7B31313B1CA6}" type="slidenum">
              <a:rPr lang="fr-FR" smtClean="0"/>
              <a:pPr/>
              <a:t>‹#›</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2696693C-4FA2-4E4A-9D06-C6846FDF1D93}" type="datetimeFigureOut">
              <a:rPr lang="fr-FR" smtClean="0"/>
              <a:pPr/>
              <a:t>08/11/17</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B72E4802-2304-4939-BF84-7B31313B1CA6}" type="slidenum">
              <a:rPr lang="fr-FR" smtClean="0"/>
              <a:pPr/>
              <a:t>‹#›</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p>
            <a:fld id="{2696693C-4FA2-4E4A-9D06-C6846FDF1D93}" type="datetimeFigureOut">
              <a:rPr lang="fr-FR" smtClean="0"/>
              <a:pPr/>
              <a:t>08/11/17</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B72E4802-2304-4939-BF84-7B31313B1CA6}" type="slidenum">
              <a:rPr lang="fr-FR" smtClean="0"/>
              <a:pPr/>
              <a:t>‹#›</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2696693C-4FA2-4E4A-9D06-C6846FDF1D93}" type="datetimeFigureOut">
              <a:rPr lang="fr-FR" smtClean="0"/>
              <a:pPr/>
              <a:t>08/11/17</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B72E4802-2304-4939-BF84-7B31313B1CA6}" type="slidenum">
              <a:rPr lang="fr-FR" smtClean="0"/>
              <a:pPr/>
              <a:t>‹#›</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2696693C-4FA2-4E4A-9D06-C6846FDF1D93}" type="datetimeFigureOut">
              <a:rPr lang="fr-FR" smtClean="0"/>
              <a:pPr/>
              <a:t>08/11/17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72E4802-2304-4939-BF84-7B31313B1CA6}" type="slidenum">
              <a:rPr lang="fr-FR" smtClean="0"/>
              <a:pPr/>
              <a:t>‹#›</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2696693C-4FA2-4E4A-9D06-C6846FDF1D93}" type="datetimeFigureOut">
              <a:rPr lang="fr-FR" smtClean="0"/>
              <a:pPr/>
              <a:t>08/11/17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72E4802-2304-4939-BF84-7B31313B1CA6}" type="slidenum">
              <a:rPr lang="fr-FR" smtClean="0"/>
              <a:pPr/>
              <a:t>‹#›</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6693C-4FA2-4E4A-9D06-C6846FDF1D93}" type="datetimeFigureOut">
              <a:rPr lang="fr-FR" smtClean="0"/>
              <a:pPr/>
              <a:t>08/11/17</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2E4802-2304-4939-BF84-7B31313B1CA6}" type="slidenum">
              <a:rPr lang="fr-FR" smtClean="0"/>
              <a:pPr/>
              <a:t>‹#›</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11.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57.png"/><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12.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1.png"/><Relationship Id="rId6" Type="http://schemas.openxmlformats.org/officeDocument/2006/relationships/image" Target="../media/image62.png"/><Relationship Id="rId7" Type="http://schemas.openxmlformats.org/officeDocument/2006/relationships/image" Target="../media/image63.png"/><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 Id="rId3" Type="http://schemas.openxmlformats.org/officeDocument/2006/relationships/image" Target="../media/image65.png"/></Relationships>
</file>

<file path=ppt/slides/_rels/slide14.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5" Type="http://schemas.openxmlformats.org/officeDocument/2006/relationships/image" Target="../media/image68.jpeg"/><Relationship Id="rId6" Type="http://schemas.openxmlformats.org/officeDocument/2006/relationships/image" Target="../media/image69.jpeg"/><Relationship Id="rId7" Type="http://schemas.openxmlformats.org/officeDocument/2006/relationships/image" Target="../media/image70.jpeg"/><Relationship Id="rId8" Type="http://schemas.openxmlformats.org/officeDocument/2006/relationships/image" Target="../media/image71.jpe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5.xml.rels><?xml version="1.0" encoding="UTF-8" standalone="yes"?>
<Relationships xmlns="http://schemas.openxmlformats.org/package/2006/relationships"><Relationship Id="rId3" Type="http://schemas.openxmlformats.org/officeDocument/2006/relationships/image" Target="../media/image73.jpeg"/><Relationship Id="rId4" Type="http://schemas.openxmlformats.org/officeDocument/2006/relationships/image" Target="../media/image74.jpeg"/><Relationship Id="rId5" Type="http://schemas.openxmlformats.org/officeDocument/2006/relationships/image" Target="../media/image75.png"/><Relationship Id="rId6" Type="http://schemas.openxmlformats.org/officeDocument/2006/relationships/image" Target="../media/image76.png"/><Relationship Id="rId1" Type="http://schemas.openxmlformats.org/officeDocument/2006/relationships/slideLayout" Target="../slideLayouts/slideLayout2.xml"/><Relationship Id="rId2" Type="http://schemas.openxmlformats.org/officeDocument/2006/relationships/image" Target="../media/image72.jpeg"/></Relationships>
</file>

<file path=ppt/slides/_rels/slide16.xml.rels><?xml version="1.0" encoding="UTF-8" standalone="yes"?>
<Relationships xmlns="http://schemas.openxmlformats.org/package/2006/relationships"><Relationship Id="rId3" Type="http://schemas.openxmlformats.org/officeDocument/2006/relationships/image" Target="../media/image78.jpeg"/><Relationship Id="rId4" Type="http://schemas.openxmlformats.org/officeDocument/2006/relationships/image" Target="../media/image79.png"/><Relationship Id="rId5" Type="http://schemas.openxmlformats.org/officeDocument/2006/relationships/image" Target="../media/image80.png"/><Relationship Id="rId6" Type="http://schemas.openxmlformats.org/officeDocument/2006/relationships/image" Target="../media/image81.jpeg"/><Relationship Id="rId7" Type="http://schemas.openxmlformats.org/officeDocument/2006/relationships/image" Target="../media/image82.png"/><Relationship Id="rId1" Type="http://schemas.openxmlformats.org/officeDocument/2006/relationships/slideLayout" Target="../slideLayouts/slideLayout2.xml"/><Relationship Id="rId2" Type="http://schemas.openxmlformats.org/officeDocument/2006/relationships/image" Target="../media/image77.png"/></Relationships>
</file>

<file path=ppt/slides/_rels/slide17.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png"/><Relationship Id="rId5" Type="http://schemas.openxmlformats.org/officeDocument/2006/relationships/image" Target="../media/image86.png"/><Relationship Id="rId6" Type="http://schemas.openxmlformats.org/officeDocument/2006/relationships/image" Target="../media/image87.png"/><Relationship Id="rId7" Type="http://schemas.openxmlformats.org/officeDocument/2006/relationships/image" Target="../media/image88.png"/><Relationship Id="rId1" Type="http://schemas.openxmlformats.org/officeDocument/2006/relationships/slideLayout" Target="../slideLayouts/slideLayout2.xml"/><Relationship Id="rId2" Type="http://schemas.openxmlformats.org/officeDocument/2006/relationships/image" Target="../media/image8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png"/></Relationships>
</file>

<file path=ppt/slides/_rels/slide19.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92.png"/><Relationship Id="rId1" Type="http://schemas.openxmlformats.org/officeDocument/2006/relationships/slideLayout" Target="../slideLayouts/slideLayout2.xml"/><Relationship Id="rId2" Type="http://schemas.openxmlformats.org/officeDocument/2006/relationships/image" Target="../media/image90.png"/></Relationships>
</file>

<file path=ppt/slides/_rels/slide2.xml.rels><?xml version="1.0" encoding="UTF-8" standalone="yes"?>
<Relationships xmlns="http://schemas.openxmlformats.org/package/2006/relationships"><Relationship Id="rId11" Type="http://schemas.openxmlformats.org/officeDocument/2006/relationships/image" Target="../media/image11.png"/><Relationship Id="rId12"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2.jpeg"/><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6" Type="http://schemas.openxmlformats.org/officeDocument/2006/relationships/image" Target="../media/image6.jpeg"/><Relationship Id="rId7" Type="http://schemas.openxmlformats.org/officeDocument/2006/relationships/image" Target="../media/image7.jpeg"/><Relationship Id="rId8" Type="http://schemas.openxmlformats.org/officeDocument/2006/relationships/image" Target="../media/image8.jpeg"/><Relationship Id="rId9" Type="http://schemas.openxmlformats.org/officeDocument/2006/relationships/image" Target="../media/image9.jpeg"/><Relationship Id="rId10"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1.png"/><Relationship Id="rId5"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image" Target="../media/image93.png"/></Relationships>
</file>

<file path=ppt/slides/_rels/slide21.xml.rels><?xml version="1.0" encoding="UTF-8" standalone="yes"?>
<Relationships xmlns="http://schemas.openxmlformats.org/package/2006/relationships"><Relationship Id="rId3" Type="http://schemas.openxmlformats.org/officeDocument/2006/relationships/image" Target="../media/image96.jpeg"/><Relationship Id="rId4" Type="http://schemas.openxmlformats.org/officeDocument/2006/relationships/image" Target="../media/image97.png"/><Relationship Id="rId5" Type="http://schemas.openxmlformats.org/officeDocument/2006/relationships/image" Target="../media/image98.png"/><Relationship Id="rId6" Type="http://schemas.openxmlformats.org/officeDocument/2006/relationships/image" Target="../media/image99.png"/><Relationship Id="rId7" Type="http://schemas.openxmlformats.org/officeDocument/2006/relationships/image" Target="../media/image100.png"/><Relationship Id="rId1" Type="http://schemas.openxmlformats.org/officeDocument/2006/relationships/slideLayout" Target="../slideLayouts/slideLayout2.xml"/><Relationship Id="rId2" Type="http://schemas.openxmlformats.org/officeDocument/2006/relationships/image" Target="../media/image95.png"/></Relationships>
</file>

<file path=ppt/slides/_rels/slide22.xml.rels><?xml version="1.0" encoding="UTF-8" standalone="yes"?>
<Relationships xmlns="http://schemas.openxmlformats.org/package/2006/relationships"><Relationship Id="rId3" Type="http://schemas.openxmlformats.org/officeDocument/2006/relationships/image" Target="../media/image102.png"/><Relationship Id="rId4" Type="http://schemas.openxmlformats.org/officeDocument/2006/relationships/image" Target="../media/image103.png"/><Relationship Id="rId5" Type="http://schemas.openxmlformats.org/officeDocument/2006/relationships/image" Target="../media/image104.png"/><Relationship Id="rId6" Type="http://schemas.openxmlformats.org/officeDocument/2006/relationships/image" Target="../media/image105.png"/><Relationship Id="rId7" Type="http://schemas.openxmlformats.org/officeDocument/2006/relationships/image" Target="../media/image106.png"/><Relationship Id="rId8" Type="http://schemas.openxmlformats.org/officeDocument/2006/relationships/image" Target="../media/image107.png"/><Relationship Id="rId1" Type="http://schemas.openxmlformats.org/officeDocument/2006/relationships/slideLayout" Target="../slideLayouts/slideLayout2.xml"/><Relationship Id="rId2" Type="http://schemas.openxmlformats.org/officeDocument/2006/relationships/image" Target="../media/image101.png"/></Relationships>
</file>

<file path=ppt/slides/_rels/slide23.xml.rels><?xml version="1.0" encoding="UTF-8" standalone="yes"?>
<Relationships xmlns="http://schemas.openxmlformats.org/package/2006/relationships"><Relationship Id="rId3" Type="http://schemas.openxmlformats.org/officeDocument/2006/relationships/image" Target="../media/image109.png"/><Relationship Id="rId4" Type="http://schemas.openxmlformats.org/officeDocument/2006/relationships/image" Target="../media/image110.png"/><Relationship Id="rId1" Type="http://schemas.openxmlformats.org/officeDocument/2006/relationships/slideLayout" Target="../slideLayouts/slideLayout2.xml"/><Relationship Id="rId2" Type="http://schemas.openxmlformats.org/officeDocument/2006/relationships/image" Target="../media/image108.png"/></Relationships>
</file>

<file path=ppt/slides/_rels/slide24.xml.rels><?xml version="1.0" encoding="UTF-8" standalone="yes"?>
<Relationships xmlns="http://schemas.openxmlformats.org/package/2006/relationships"><Relationship Id="rId3" Type="http://schemas.openxmlformats.org/officeDocument/2006/relationships/image" Target="../media/image109.png"/><Relationship Id="rId4" Type="http://schemas.openxmlformats.org/officeDocument/2006/relationships/image" Target="../media/image110.png"/><Relationship Id="rId5" Type="http://schemas.openxmlformats.org/officeDocument/2006/relationships/image" Target="../media/image111.png"/><Relationship Id="rId6" Type="http://schemas.openxmlformats.org/officeDocument/2006/relationships/hyperlink" Target="https://www.gotronic.fr/art-connecteur-long-stb40l-19413.htm" TargetMode="External"/><Relationship Id="rId7" Type="http://schemas.openxmlformats.org/officeDocument/2006/relationships/image" Target="../media/image112.jpeg"/><Relationship Id="rId1" Type="http://schemas.openxmlformats.org/officeDocument/2006/relationships/slideLayout" Target="../slideLayouts/slideLayout2.xml"/><Relationship Id="rId2" Type="http://schemas.openxmlformats.org/officeDocument/2006/relationships/image" Target="../media/image10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4.png"/><Relationship Id="rId3" Type="http://schemas.openxmlformats.org/officeDocument/2006/relationships/image" Target="../media/image11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6.png"/><Relationship Id="rId3" Type="http://schemas.openxmlformats.org/officeDocument/2006/relationships/image" Target="../media/image11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5" Type="http://schemas.openxmlformats.org/officeDocument/2006/relationships/image" Target="../media/image16.png"/><Relationship Id="rId6" Type="http://schemas.openxmlformats.org/officeDocument/2006/relationships/image" Target="../media/image17.jpeg"/><Relationship Id="rId7"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30.xml.rels><?xml version="1.0" encoding="UTF-8" standalone="yes"?>
<Relationships xmlns="http://schemas.openxmlformats.org/package/2006/relationships"><Relationship Id="rId3" Type="http://schemas.openxmlformats.org/officeDocument/2006/relationships/image" Target="../media/image119.png"/><Relationship Id="rId4" Type="http://schemas.openxmlformats.org/officeDocument/2006/relationships/image" Target="../media/image120.png"/><Relationship Id="rId5" Type="http://schemas.openxmlformats.org/officeDocument/2006/relationships/image" Target="../media/image121.png"/><Relationship Id="rId6" Type="http://schemas.openxmlformats.org/officeDocument/2006/relationships/image" Target="../media/image122.png"/><Relationship Id="rId1" Type="http://schemas.openxmlformats.org/officeDocument/2006/relationships/slideLayout" Target="../slideLayouts/slideLayout2.xml"/><Relationship Id="rId2" Type="http://schemas.openxmlformats.org/officeDocument/2006/relationships/image" Target="../media/image118.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5" Type="http://schemas.openxmlformats.org/officeDocument/2006/relationships/image" Target="../media/image25.jpeg"/><Relationship Id="rId6" Type="http://schemas.openxmlformats.org/officeDocument/2006/relationships/image" Target="../media/image26.jpeg"/><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jpeg"/><Relationship Id="rId7" Type="http://schemas.openxmlformats.org/officeDocument/2006/relationships/image" Target="../media/image37.jpeg"/><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jpeg"/><Relationship Id="rId6" Type="http://schemas.openxmlformats.org/officeDocument/2006/relationships/image" Target="../media/image42.jpeg"/><Relationship Id="rId7" Type="http://schemas.openxmlformats.org/officeDocument/2006/relationships/image" Target="../media/image43.png"/><Relationship Id="rId8" Type="http://schemas.openxmlformats.org/officeDocument/2006/relationships/image" Target="../media/image44.png"/><Relationship Id="rId9"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4"/>
          <p:cNvPicPr>
            <a:picLocks noChangeAspect="1" noChangeArrowheads="1"/>
          </p:cNvPicPr>
          <p:nvPr/>
        </p:nvPicPr>
        <p:blipFill>
          <a:blip r:embed="rId2" cstate="screen"/>
          <a:stretch>
            <a:fillRect/>
          </a:stretch>
        </p:blipFill>
        <p:spPr bwMode="auto">
          <a:xfrm>
            <a:off x="352425" y="1314450"/>
            <a:ext cx="8509048" cy="5067300"/>
          </a:xfrm>
          <a:prstGeom prst="rect">
            <a:avLst/>
          </a:prstGeom>
          <a:noFill/>
          <a:ln>
            <a:noFill/>
          </a:ln>
        </p:spPr>
      </p:pic>
      <p:sp>
        <p:nvSpPr>
          <p:cNvPr id="4" name="Rectangle à coins arrondis 3"/>
          <p:cNvSpPr/>
          <p:nvPr/>
        </p:nvSpPr>
        <p:spPr>
          <a:xfrm>
            <a:off x="285720" y="285728"/>
            <a:ext cx="8643998" cy="6357982"/>
          </a:xfrm>
          <a:prstGeom prst="roundRect">
            <a:avLst>
              <a:gd name="adj" fmla="val 592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571472" y="566718"/>
            <a:ext cx="8072494" cy="523220"/>
          </a:xfrm>
          <a:prstGeom prst="rect">
            <a:avLst/>
          </a:prstGeom>
          <a:noFill/>
        </p:spPr>
        <p:txBody>
          <a:bodyPr wrap="square" lIns="91440" tIns="45720" rIns="91440" bIns="45720">
            <a:spAutoFit/>
          </a:bodyPr>
          <a:lstStyle/>
          <a:p>
            <a:pPr algn="ctr"/>
            <a:r>
              <a:rPr lang="fr-FR" sz="2800" cap="none" spc="0" dirty="0" smtClean="0">
                <a:ln w="900" cmpd="sng">
                  <a:solidFill>
                    <a:schemeClr val="accent1">
                      <a:satMod val="190000"/>
                      <a:alpha val="55000"/>
                    </a:schemeClr>
                  </a:solidFill>
                  <a:prstDash val="solid"/>
                </a:ln>
                <a:effectLst>
                  <a:innerShdw blurRad="101600" dist="76200" dir="5400000">
                    <a:schemeClr val="accent1">
                      <a:satMod val="190000"/>
                      <a:tint val="100000"/>
                      <a:alpha val="74000"/>
                    </a:schemeClr>
                  </a:innerShdw>
                </a:effectLst>
              </a:rPr>
              <a:t>Dossier d’aide à la réalisation de la maquette d’écluse</a:t>
            </a:r>
            <a:endParaRPr lang="fr-FR" sz="2800" cap="none" spc="0" dirty="0">
              <a:ln w="900" cmpd="sng">
                <a:solidFill>
                  <a:schemeClr val="accent1">
                    <a:satMod val="190000"/>
                    <a:alpha val="55000"/>
                  </a:schemeClr>
                </a:solidFill>
                <a:prstDash val="solid"/>
              </a:ln>
              <a:effectLst>
                <a:innerShdw blurRad="101600" dist="76200" dir="5400000">
                  <a:schemeClr val="accent1">
                    <a:satMod val="190000"/>
                    <a:tint val="100000"/>
                    <a:alpha val="74000"/>
                  </a:schemeClr>
                </a:innerShdw>
              </a:effectLst>
            </a:endParaRPr>
          </a:p>
        </p:txBody>
      </p:sp>
      <p:sp>
        <p:nvSpPr>
          <p:cNvPr id="9" name="ZoneTexte 8"/>
          <p:cNvSpPr txBox="1"/>
          <p:nvPr/>
        </p:nvSpPr>
        <p:spPr>
          <a:xfrm>
            <a:off x="6143636" y="2928934"/>
            <a:ext cx="2714644" cy="369332"/>
          </a:xfrm>
          <a:prstGeom prst="rect">
            <a:avLst/>
          </a:prstGeom>
          <a:solidFill>
            <a:schemeClr val="accent3"/>
          </a:solidFill>
          <a:ln>
            <a:solidFill>
              <a:schemeClr val="tx1"/>
            </a:solidFill>
          </a:ln>
        </p:spPr>
        <p:txBody>
          <a:bodyPr wrap="square" rtlCol="0">
            <a:spAutoFit/>
          </a:bodyPr>
          <a:lstStyle/>
          <a:p>
            <a:pPr algn="ctr"/>
            <a:r>
              <a:rPr lang="fr-FR" dirty="0" smtClean="0"/>
              <a:t>Charnières et bacs</a:t>
            </a:r>
            <a:endParaRPr lang="fr-FR" dirty="0"/>
          </a:p>
        </p:txBody>
      </p:sp>
      <p:sp>
        <p:nvSpPr>
          <p:cNvPr id="13" name="ZoneTexte 12"/>
          <p:cNvSpPr txBox="1"/>
          <p:nvPr/>
        </p:nvSpPr>
        <p:spPr>
          <a:xfrm>
            <a:off x="6143636" y="3357562"/>
            <a:ext cx="2714644" cy="369332"/>
          </a:xfrm>
          <a:prstGeom prst="rect">
            <a:avLst/>
          </a:prstGeom>
          <a:solidFill>
            <a:schemeClr val="accent3"/>
          </a:solidFill>
          <a:ln>
            <a:solidFill>
              <a:schemeClr val="tx1"/>
            </a:solidFill>
          </a:ln>
        </p:spPr>
        <p:txBody>
          <a:bodyPr wrap="square" rtlCol="0">
            <a:spAutoFit/>
          </a:bodyPr>
          <a:lstStyle/>
          <a:p>
            <a:pPr algn="ctr"/>
            <a:r>
              <a:rPr lang="fr-FR" dirty="0" smtClean="0"/>
              <a:t>Réalisation des quais</a:t>
            </a:r>
            <a:endParaRPr lang="fr-FR" dirty="0"/>
          </a:p>
        </p:txBody>
      </p:sp>
      <p:sp>
        <p:nvSpPr>
          <p:cNvPr id="15" name="ZoneTexte 14"/>
          <p:cNvSpPr txBox="1"/>
          <p:nvPr/>
        </p:nvSpPr>
        <p:spPr>
          <a:xfrm>
            <a:off x="6143636" y="3786190"/>
            <a:ext cx="2714644" cy="646331"/>
          </a:xfrm>
          <a:prstGeom prst="rect">
            <a:avLst/>
          </a:prstGeom>
          <a:solidFill>
            <a:schemeClr val="accent3"/>
          </a:solidFill>
          <a:ln>
            <a:solidFill>
              <a:schemeClr val="tx1"/>
            </a:solidFill>
          </a:ln>
        </p:spPr>
        <p:txBody>
          <a:bodyPr wrap="square" rtlCol="0">
            <a:spAutoFit/>
          </a:bodyPr>
          <a:lstStyle/>
          <a:p>
            <a:pPr algn="ctr"/>
            <a:r>
              <a:rPr lang="fr-FR" dirty="0" smtClean="0"/>
              <a:t>Réalisation des pièces à l’imprimante 3D</a:t>
            </a:r>
            <a:endParaRPr lang="fr-FR" dirty="0"/>
          </a:p>
        </p:txBody>
      </p:sp>
      <p:sp>
        <p:nvSpPr>
          <p:cNvPr id="20" name="ZoneTexte 19"/>
          <p:cNvSpPr txBox="1"/>
          <p:nvPr/>
        </p:nvSpPr>
        <p:spPr>
          <a:xfrm>
            <a:off x="428596" y="3214686"/>
            <a:ext cx="2571768" cy="369332"/>
          </a:xfrm>
          <a:prstGeom prst="rect">
            <a:avLst/>
          </a:prstGeom>
          <a:solidFill>
            <a:srgbClr val="FFFF00"/>
          </a:solidFill>
          <a:ln>
            <a:solidFill>
              <a:schemeClr val="tx1"/>
            </a:solidFill>
          </a:ln>
        </p:spPr>
        <p:txBody>
          <a:bodyPr wrap="square" rtlCol="0">
            <a:spAutoFit/>
          </a:bodyPr>
          <a:lstStyle/>
          <a:p>
            <a:pPr algn="ctr"/>
            <a:r>
              <a:rPr lang="fr-FR" dirty="0" smtClean="0"/>
              <a:t>Réalisation d’un portique</a:t>
            </a:r>
            <a:endParaRPr lang="fr-FR" dirty="0"/>
          </a:p>
        </p:txBody>
      </p:sp>
      <p:sp>
        <p:nvSpPr>
          <p:cNvPr id="26" name="ZoneTexte 25"/>
          <p:cNvSpPr txBox="1"/>
          <p:nvPr/>
        </p:nvSpPr>
        <p:spPr>
          <a:xfrm>
            <a:off x="428596" y="3643314"/>
            <a:ext cx="2571768" cy="923330"/>
          </a:xfrm>
          <a:prstGeom prst="rect">
            <a:avLst/>
          </a:prstGeom>
          <a:solidFill>
            <a:srgbClr val="FFFF00"/>
          </a:solidFill>
          <a:ln>
            <a:solidFill>
              <a:schemeClr val="tx1"/>
            </a:solidFill>
          </a:ln>
        </p:spPr>
        <p:txBody>
          <a:bodyPr wrap="square" rtlCol="0">
            <a:spAutoFit/>
          </a:bodyPr>
          <a:lstStyle/>
          <a:p>
            <a:pPr algn="ctr"/>
            <a:r>
              <a:rPr lang="fr-FR" dirty="0" smtClean="0"/>
              <a:t>Mise en place des composants électroniques</a:t>
            </a:r>
            <a:endParaRPr lang="fr-FR" dirty="0"/>
          </a:p>
        </p:txBody>
      </p:sp>
      <p:sp>
        <p:nvSpPr>
          <p:cNvPr id="45" name="ZoneTexte 44"/>
          <p:cNvSpPr txBox="1"/>
          <p:nvPr/>
        </p:nvSpPr>
        <p:spPr>
          <a:xfrm>
            <a:off x="3786192" y="5815028"/>
            <a:ext cx="2714644" cy="369332"/>
          </a:xfrm>
          <a:prstGeom prst="rect">
            <a:avLst/>
          </a:prstGeom>
          <a:solidFill>
            <a:schemeClr val="tx2">
              <a:lumMod val="20000"/>
              <a:lumOff val="80000"/>
            </a:schemeClr>
          </a:solidFill>
          <a:ln>
            <a:solidFill>
              <a:schemeClr val="tx1"/>
            </a:solidFill>
          </a:ln>
        </p:spPr>
        <p:txBody>
          <a:bodyPr wrap="square" rtlCol="0">
            <a:spAutoFit/>
          </a:bodyPr>
          <a:lstStyle/>
          <a:p>
            <a:pPr algn="ctr"/>
            <a:r>
              <a:rPr lang="fr-FR" dirty="0" smtClean="0"/>
              <a:t>Assemblage des portes</a:t>
            </a:r>
            <a:endParaRPr lang="fr-FR" dirty="0"/>
          </a:p>
        </p:txBody>
      </p:sp>
      <p:sp>
        <p:nvSpPr>
          <p:cNvPr id="46" name="ZoneTexte 45"/>
          <p:cNvSpPr txBox="1"/>
          <p:nvPr/>
        </p:nvSpPr>
        <p:spPr>
          <a:xfrm>
            <a:off x="500034" y="4786322"/>
            <a:ext cx="2428892" cy="369332"/>
          </a:xfrm>
          <a:prstGeom prst="rect">
            <a:avLst/>
          </a:prstGeom>
          <a:solidFill>
            <a:schemeClr val="accent6">
              <a:lumMod val="40000"/>
              <a:lumOff val="60000"/>
            </a:schemeClr>
          </a:solidFill>
          <a:ln>
            <a:solidFill>
              <a:schemeClr val="tx1"/>
            </a:solidFill>
          </a:ln>
        </p:spPr>
        <p:txBody>
          <a:bodyPr wrap="square" rtlCol="0">
            <a:spAutoFit/>
          </a:bodyPr>
          <a:lstStyle/>
          <a:p>
            <a:pPr algn="ctr"/>
            <a:r>
              <a:rPr lang="fr-FR" dirty="0" smtClean="0"/>
              <a:t>Câblage des éléments</a:t>
            </a:r>
            <a:endParaRPr lang="fr-FR" dirty="0"/>
          </a:p>
        </p:txBody>
      </p:sp>
      <p:sp>
        <p:nvSpPr>
          <p:cNvPr id="47" name="ZoneTexte 46"/>
          <p:cNvSpPr txBox="1"/>
          <p:nvPr/>
        </p:nvSpPr>
        <p:spPr>
          <a:xfrm>
            <a:off x="500034" y="5214950"/>
            <a:ext cx="2428892" cy="923330"/>
          </a:xfrm>
          <a:prstGeom prst="rect">
            <a:avLst/>
          </a:prstGeom>
          <a:solidFill>
            <a:schemeClr val="accent6">
              <a:lumMod val="40000"/>
              <a:lumOff val="60000"/>
            </a:schemeClr>
          </a:solidFill>
          <a:ln>
            <a:solidFill>
              <a:schemeClr val="tx1"/>
            </a:solidFill>
          </a:ln>
        </p:spPr>
        <p:txBody>
          <a:bodyPr wrap="square" rtlCol="0">
            <a:spAutoFit/>
          </a:bodyPr>
          <a:lstStyle/>
          <a:p>
            <a:pPr algn="ctr"/>
            <a:r>
              <a:rPr lang="fr-FR" dirty="0" smtClean="0"/>
              <a:t>Essais avec le programme de pilotage de l’écluse</a:t>
            </a:r>
            <a:endParaRPr lang="fr-FR" dirty="0"/>
          </a:p>
        </p:txBody>
      </p:sp>
      <p:grpSp>
        <p:nvGrpSpPr>
          <p:cNvPr id="73" name="Groupe 72"/>
          <p:cNvGrpSpPr/>
          <p:nvPr/>
        </p:nvGrpSpPr>
        <p:grpSpPr>
          <a:xfrm>
            <a:off x="5553082" y="3752853"/>
            <a:ext cx="500066" cy="500066"/>
            <a:chOff x="7715272" y="1500174"/>
            <a:chExt cx="500066" cy="500066"/>
          </a:xfrm>
          <a:solidFill>
            <a:schemeClr val="accent3"/>
          </a:solidFill>
        </p:grpSpPr>
        <p:sp>
          <p:nvSpPr>
            <p:cNvPr id="71" name="Ellipse 70"/>
            <p:cNvSpPr/>
            <p:nvPr/>
          </p:nvSpPr>
          <p:spPr>
            <a:xfrm>
              <a:off x="7715272" y="1500174"/>
              <a:ext cx="500066" cy="50006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2" name="ZoneTexte 71"/>
            <p:cNvSpPr txBox="1"/>
            <p:nvPr/>
          </p:nvSpPr>
          <p:spPr>
            <a:xfrm>
              <a:off x="7858148" y="1571612"/>
              <a:ext cx="214314" cy="369332"/>
            </a:xfrm>
            <a:prstGeom prst="rect">
              <a:avLst/>
            </a:prstGeom>
            <a:grpFill/>
          </p:spPr>
          <p:txBody>
            <a:bodyPr wrap="square" rtlCol="0">
              <a:spAutoFit/>
            </a:bodyPr>
            <a:lstStyle/>
            <a:p>
              <a:pPr algn="ctr"/>
              <a:r>
                <a:rPr lang="fr-FR" dirty="0" smtClean="0"/>
                <a:t>1</a:t>
              </a:r>
              <a:endParaRPr lang="fr-FR" dirty="0"/>
            </a:p>
          </p:txBody>
        </p:sp>
      </p:grpSp>
      <p:grpSp>
        <p:nvGrpSpPr>
          <p:cNvPr id="74" name="Groupe 73"/>
          <p:cNvGrpSpPr/>
          <p:nvPr/>
        </p:nvGrpSpPr>
        <p:grpSpPr>
          <a:xfrm>
            <a:off x="4852988" y="5319725"/>
            <a:ext cx="500066" cy="500066"/>
            <a:chOff x="7829572" y="1538274"/>
            <a:chExt cx="500066" cy="500066"/>
          </a:xfrm>
          <a:solidFill>
            <a:schemeClr val="tx2">
              <a:lumMod val="20000"/>
              <a:lumOff val="80000"/>
            </a:schemeClr>
          </a:solidFill>
        </p:grpSpPr>
        <p:sp>
          <p:nvSpPr>
            <p:cNvPr id="75" name="Ellipse 74"/>
            <p:cNvSpPr/>
            <p:nvPr/>
          </p:nvSpPr>
          <p:spPr>
            <a:xfrm>
              <a:off x="7829572" y="1538274"/>
              <a:ext cx="500066" cy="50006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6" name="ZoneTexte 75"/>
            <p:cNvSpPr txBox="1"/>
            <p:nvPr/>
          </p:nvSpPr>
          <p:spPr>
            <a:xfrm>
              <a:off x="7943873" y="1609712"/>
              <a:ext cx="214314" cy="369332"/>
            </a:xfrm>
            <a:prstGeom prst="rect">
              <a:avLst/>
            </a:prstGeom>
            <a:grpFill/>
          </p:spPr>
          <p:txBody>
            <a:bodyPr wrap="square" rtlCol="0">
              <a:spAutoFit/>
            </a:bodyPr>
            <a:lstStyle/>
            <a:p>
              <a:pPr algn="ctr"/>
              <a:r>
                <a:rPr lang="fr-FR" dirty="0" smtClean="0"/>
                <a:t>2</a:t>
              </a:r>
              <a:endParaRPr lang="fr-FR" dirty="0"/>
            </a:p>
          </p:txBody>
        </p:sp>
      </p:grpSp>
      <p:grpSp>
        <p:nvGrpSpPr>
          <p:cNvPr id="77" name="Groupe 76"/>
          <p:cNvGrpSpPr/>
          <p:nvPr/>
        </p:nvGrpSpPr>
        <p:grpSpPr>
          <a:xfrm>
            <a:off x="3219441" y="3257553"/>
            <a:ext cx="500066" cy="500066"/>
            <a:chOff x="7715272" y="1500174"/>
            <a:chExt cx="500066" cy="500066"/>
          </a:xfrm>
          <a:solidFill>
            <a:srgbClr val="FFFF00"/>
          </a:solidFill>
        </p:grpSpPr>
        <p:sp>
          <p:nvSpPr>
            <p:cNvPr id="78" name="Ellipse 77"/>
            <p:cNvSpPr/>
            <p:nvPr/>
          </p:nvSpPr>
          <p:spPr>
            <a:xfrm>
              <a:off x="7715272" y="1500174"/>
              <a:ext cx="500066" cy="50006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9" name="ZoneTexte 78"/>
            <p:cNvSpPr txBox="1"/>
            <p:nvPr/>
          </p:nvSpPr>
          <p:spPr>
            <a:xfrm>
              <a:off x="7858148" y="1571612"/>
              <a:ext cx="214314" cy="369332"/>
            </a:xfrm>
            <a:prstGeom prst="rect">
              <a:avLst/>
            </a:prstGeom>
            <a:grpFill/>
          </p:spPr>
          <p:txBody>
            <a:bodyPr wrap="square" rtlCol="0">
              <a:spAutoFit/>
            </a:bodyPr>
            <a:lstStyle/>
            <a:p>
              <a:pPr algn="ctr"/>
              <a:r>
                <a:rPr lang="fr-FR" dirty="0" smtClean="0"/>
                <a:t>3</a:t>
              </a:r>
              <a:endParaRPr lang="fr-FR" dirty="0"/>
            </a:p>
          </p:txBody>
        </p:sp>
      </p:grpSp>
      <p:grpSp>
        <p:nvGrpSpPr>
          <p:cNvPr id="80" name="Groupe 79"/>
          <p:cNvGrpSpPr/>
          <p:nvPr/>
        </p:nvGrpSpPr>
        <p:grpSpPr>
          <a:xfrm>
            <a:off x="3028941" y="5186374"/>
            <a:ext cx="500066" cy="500066"/>
            <a:chOff x="7715272" y="1500174"/>
            <a:chExt cx="500066" cy="500066"/>
          </a:xfrm>
          <a:solidFill>
            <a:schemeClr val="accent6">
              <a:lumMod val="60000"/>
              <a:lumOff val="40000"/>
            </a:schemeClr>
          </a:solidFill>
        </p:grpSpPr>
        <p:sp>
          <p:nvSpPr>
            <p:cNvPr id="81" name="Ellipse 80"/>
            <p:cNvSpPr/>
            <p:nvPr/>
          </p:nvSpPr>
          <p:spPr>
            <a:xfrm>
              <a:off x="7715272" y="1500174"/>
              <a:ext cx="500066" cy="50006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2" name="ZoneTexte 81"/>
            <p:cNvSpPr txBox="1"/>
            <p:nvPr/>
          </p:nvSpPr>
          <p:spPr>
            <a:xfrm>
              <a:off x="7858148" y="1571612"/>
              <a:ext cx="214314" cy="369332"/>
            </a:xfrm>
            <a:prstGeom prst="rect">
              <a:avLst/>
            </a:prstGeom>
            <a:grpFill/>
          </p:spPr>
          <p:txBody>
            <a:bodyPr wrap="square" rtlCol="0">
              <a:spAutoFit/>
            </a:bodyPr>
            <a:lstStyle/>
            <a:p>
              <a:pPr algn="ctr"/>
              <a:r>
                <a:rPr lang="fr-FR" dirty="0" smtClean="0"/>
                <a:t>4</a:t>
              </a:r>
              <a:endParaRPr lang="fr-FR" dirty="0"/>
            </a:p>
          </p:txBody>
        </p:sp>
      </p:grpSp>
      <p:cxnSp>
        <p:nvCxnSpPr>
          <p:cNvPr id="54" name="Connecteur droit 53"/>
          <p:cNvCxnSpPr>
            <a:stCxn id="75" idx="7"/>
            <a:endCxn id="71" idx="3"/>
          </p:cNvCxnSpPr>
          <p:nvPr/>
        </p:nvCxnSpPr>
        <p:spPr>
          <a:xfrm rot="5400000" flipH="1" flipV="1">
            <a:off x="4846432" y="4613075"/>
            <a:ext cx="1213272" cy="346494"/>
          </a:xfrm>
          <a:prstGeom prst="line">
            <a:avLst/>
          </a:prstGeom>
          <a:ln w="63500">
            <a:headEnd type="stealth"/>
          </a:ln>
        </p:spPr>
        <p:style>
          <a:lnRef idx="1">
            <a:schemeClr val="accent1"/>
          </a:lnRef>
          <a:fillRef idx="0">
            <a:schemeClr val="accent1"/>
          </a:fillRef>
          <a:effectRef idx="0">
            <a:schemeClr val="accent1"/>
          </a:effectRef>
          <a:fontRef idx="minor">
            <a:schemeClr val="tx1"/>
          </a:fontRef>
        </p:style>
      </p:cxnSp>
      <p:cxnSp>
        <p:nvCxnSpPr>
          <p:cNvPr id="60" name="Connecteur droit 59"/>
          <p:cNvCxnSpPr>
            <a:stCxn id="78" idx="5"/>
            <a:endCxn id="75" idx="1"/>
          </p:cNvCxnSpPr>
          <p:nvPr/>
        </p:nvCxnSpPr>
        <p:spPr>
          <a:xfrm rot="16200000" flipH="1">
            <a:off x="3431961" y="3898698"/>
            <a:ext cx="1708572" cy="1279947"/>
          </a:xfrm>
          <a:prstGeom prst="line">
            <a:avLst/>
          </a:prstGeom>
          <a:ln w="63500">
            <a:headEnd type="stealth"/>
          </a:ln>
        </p:spPr>
        <p:style>
          <a:lnRef idx="1">
            <a:schemeClr val="accent1"/>
          </a:lnRef>
          <a:fillRef idx="0">
            <a:schemeClr val="accent1"/>
          </a:fillRef>
          <a:effectRef idx="0">
            <a:schemeClr val="accent1"/>
          </a:effectRef>
          <a:fontRef idx="minor">
            <a:schemeClr val="tx1"/>
          </a:fontRef>
        </p:style>
      </p:cxnSp>
      <p:cxnSp>
        <p:nvCxnSpPr>
          <p:cNvPr id="63" name="Connecteur droit 62"/>
          <p:cNvCxnSpPr>
            <a:stCxn id="81" idx="0"/>
            <a:endCxn id="78" idx="4"/>
          </p:cNvCxnSpPr>
          <p:nvPr/>
        </p:nvCxnSpPr>
        <p:spPr>
          <a:xfrm rot="5400000" flipH="1" flipV="1">
            <a:off x="2659847" y="4376747"/>
            <a:ext cx="1428755" cy="190500"/>
          </a:xfrm>
          <a:prstGeom prst="line">
            <a:avLst/>
          </a:prstGeom>
          <a:ln w="63500">
            <a:headEnd type="stealth"/>
          </a:ln>
        </p:spPr>
        <p:style>
          <a:lnRef idx="1">
            <a:schemeClr val="accent1"/>
          </a:lnRef>
          <a:fillRef idx="0">
            <a:schemeClr val="accent1"/>
          </a:fillRef>
          <a:effectRef idx="0">
            <a:schemeClr val="accent1"/>
          </a:effectRef>
          <a:fontRef idx="minor">
            <a:schemeClr val="tx1"/>
          </a:fontRef>
        </p:style>
      </p:cxnSp>
      <p:sp>
        <p:nvSpPr>
          <p:cNvPr id="29" name="ZoneTexte 28"/>
          <p:cNvSpPr txBox="1"/>
          <p:nvPr/>
        </p:nvSpPr>
        <p:spPr>
          <a:xfrm>
            <a:off x="6143636" y="4500570"/>
            <a:ext cx="2714644" cy="923330"/>
          </a:xfrm>
          <a:prstGeom prst="rect">
            <a:avLst/>
          </a:prstGeom>
          <a:solidFill>
            <a:schemeClr val="accent3"/>
          </a:solidFill>
          <a:ln>
            <a:solidFill>
              <a:schemeClr val="tx1"/>
            </a:solidFill>
          </a:ln>
        </p:spPr>
        <p:txBody>
          <a:bodyPr wrap="square" rtlCol="0">
            <a:spAutoFit/>
          </a:bodyPr>
          <a:lstStyle/>
          <a:p>
            <a:pPr algn="ctr"/>
            <a:r>
              <a:rPr lang="fr-FR" dirty="0" smtClean="0"/>
              <a:t>Perçage des pièces obtenues à l’imprimante 3D</a:t>
            </a:r>
            <a:endParaRPr lang="fr-FR" dirty="0"/>
          </a:p>
        </p:txBody>
      </p:sp>
      <p:sp>
        <p:nvSpPr>
          <p:cNvPr id="30" name="ZoneTexte 29"/>
          <p:cNvSpPr txBox="1"/>
          <p:nvPr/>
        </p:nvSpPr>
        <p:spPr>
          <a:xfrm>
            <a:off x="428596" y="2500306"/>
            <a:ext cx="2571768" cy="646331"/>
          </a:xfrm>
          <a:prstGeom prst="rect">
            <a:avLst/>
          </a:prstGeom>
          <a:solidFill>
            <a:srgbClr val="FFFF00"/>
          </a:solidFill>
          <a:ln>
            <a:solidFill>
              <a:schemeClr val="tx1"/>
            </a:solidFill>
          </a:ln>
        </p:spPr>
        <p:txBody>
          <a:bodyPr wrap="square" rtlCol="0">
            <a:spAutoFit/>
          </a:bodyPr>
          <a:lstStyle/>
          <a:p>
            <a:pPr algn="ctr"/>
            <a:r>
              <a:rPr lang="fr-FR" dirty="0" smtClean="0"/>
              <a:t>Mise en place des portes sur les quais</a:t>
            </a:r>
            <a:endParaRPr lang="fr-FR" dirty="0"/>
          </a:p>
        </p:txBody>
      </p:sp>
      <p:sp>
        <p:nvSpPr>
          <p:cNvPr id="37" name="ZoneTexte 36"/>
          <p:cNvSpPr txBox="1"/>
          <p:nvPr/>
        </p:nvSpPr>
        <p:spPr>
          <a:xfrm>
            <a:off x="5133975" y="1647825"/>
            <a:ext cx="2362200" cy="307777"/>
          </a:xfrm>
          <a:prstGeom prst="rect">
            <a:avLst/>
          </a:prstGeom>
          <a:solidFill>
            <a:schemeClr val="accent1">
              <a:lumMod val="40000"/>
              <a:lumOff val="60000"/>
            </a:schemeClr>
          </a:solidFill>
          <a:ln>
            <a:solidFill>
              <a:schemeClr val="tx1"/>
            </a:solidFill>
          </a:ln>
        </p:spPr>
        <p:txBody>
          <a:bodyPr wrap="square" rtlCol="0">
            <a:spAutoFit/>
          </a:bodyPr>
          <a:lstStyle/>
          <a:p>
            <a:r>
              <a:rPr lang="fr-FR" sz="1400" dirty="0" smtClean="0"/>
              <a:t>Annexe 1 Coût et fournisseurs</a:t>
            </a:r>
            <a:endParaRPr lang="fr-FR" sz="1400" dirty="0"/>
          </a:p>
        </p:txBody>
      </p:sp>
      <p:sp>
        <p:nvSpPr>
          <p:cNvPr id="31" name="ZoneTexte 30"/>
          <p:cNvSpPr txBox="1"/>
          <p:nvPr/>
        </p:nvSpPr>
        <p:spPr>
          <a:xfrm>
            <a:off x="5429250" y="2019300"/>
            <a:ext cx="3133725" cy="307777"/>
          </a:xfrm>
          <a:prstGeom prst="rect">
            <a:avLst/>
          </a:prstGeom>
          <a:solidFill>
            <a:schemeClr val="accent1">
              <a:lumMod val="40000"/>
              <a:lumOff val="60000"/>
            </a:schemeClr>
          </a:solidFill>
          <a:ln>
            <a:solidFill>
              <a:schemeClr val="tx1"/>
            </a:solidFill>
          </a:ln>
        </p:spPr>
        <p:txBody>
          <a:bodyPr wrap="square" rtlCol="0">
            <a:spAutoFit/>
          </a:bodyPr>
          <a:lstStyle/>
          <a:p>
            <a:pPr algn="ctr"/>
            <a:r>
              <a:rPr lang="fr-FR" sz="1400" dirty="0" smtClean="0"/>
              <a:t>Annexe 2 Autres composants possibles</a:t>
            </a:r>
            <a:endParaRPr lang="fr-FR" sz="1400"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285720" y="285728"/>
            <a:ext cx="8643998" cy="6357982"/>
          </a:xfrm>
          <a:prstGeom prst="roundRect">
            <a:avLst>
              <a:gd name="adj" fmla="val 592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 name="Groupe 4"/>
          <p:cNvGrpSpPr/>
          <p:nvPr/>
        </p:nvGrpSpPr>
        <p:grpSpPr>
          <a:xfrm>
            <a:off x="428596" y="428604"/>
            <a:ext cx="500066" cy="500066"/>
            <a:chOff x="7715272" y="1500174"/>
            <a:chExt cx="500066" cy="500066"/>
          </a:xfrm>
          <a:solidFill>
            <a:schemeClr val="accent3">
              <a:lumMod val="40000"/>
              <a:lumOff val="60000"/>
            </a:schemeClr>
          </a:solidFill>
        </p:grpSpPr>
        <p:sp>
          <p:nvSpPr>
            <p:cNvPr id="6" name="Ellipse 5"/>
            <p:cNvSpPr/>
            <p:nvPr/>
          </p:nvSpPr>
          <p:spPr>
            <a:xfrm>
              <a:off x="7715272" y="1500174"/>
              <a:ext cx="500066" cy="50006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7858148" y="1571612"/>
              <a:ext cx="214314" cy="369332"/>
            </a:xfrm>
            <a:prstGeom prst="rect">
              <a:avLst/>
            </a:prstGeom>
            <a:grpFill/>
          </p:spPr>
          <p:txBody>
            <a:bodyPr wrap="square" rtlCol="0">
              <a:spAutoFit/>
            </a:bodyPr>
            <a:lstStyle/>
            <a:p>
              <a:pPr algn="ctr"/>
              <a:r>
                <a:rPr lang="fr-FR" dirty="0" smtClean="0"/>
                <a:t>1</a:t>
              </a:r>
              <a:endParaRPr lang="fr-FR" dirty="0"/>
            </a:p>
          </p:txBody>
        </p:sp>
      </p:grpSp>
      <p:sp>
        <p:nvSpPr>
          <p:cNvPr id="8" name="ZoneTexte 7"/>
          <p:cNvSpPr txBox="1"/>
          <p:nvPr/>
        </p:nvSpPr>
        <p:spPr>
          <a:xfrm>
            <a:off x="1000100" y="500042"/>
            <a:ext cx="5143536" cy="369332"/>
          </a:xfrm>
          <a:prstGeom prst="rect">
            <a:avLst/>
          </a:prstGeom>
          <a:noFill/>
        </p:spPr>
        <p:txBody>
          <a:bodyPr wrap="square" rtlCol="0">
            <a:spAutoFit/>
          </a:bodyPr>
          <a:lstStyle/>
          <a:p>
            <a:r>
              <a:rPr lang="fr-FR" dirty="0" smtClean="0"/>
              <a:t>1-3-3-2  Fixation des quais sur le bac supérieur.</a:t>
            </a:r>
            <a:endParaRPr lang="fr-FR" dirty="0"/>
          </a:p>
        </p:txBody>
      </p:sp>
      <p:pic>
        <p:nvPicPr>
          <p:cNvPr id="3074" name="Picture 2"/>
          <p:cNvPicPr>
            <a:picLocks noChangeAspect="1" noChangeArrowheads="1"/>
          </p:cNvPicPr>
          <p:nvPr/>
        </p:nvPicPr>
        <p:blipFill>
          <a:blip r:embed="rId2" cstate="screen">
            <a:lum bright="7000"/>
          </a:blip>
          <a:srcRect/>
          <a:stretch>
            <a:fillRect/>
          </a:stretch>
        </p:blipFill>
        <p:spPr bwMode="auto">
          <a:xfrm>
            <a:off x="428596" y="1214422"/>
            <a:ext cx="4214842" cy="1318834"/>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cstate="screen">
            <a:lum bright="31000"/>
          </a:blip>
          <a:srcRect/>
          <a:stretch>
            <a:fillRect/>
          </a:stretch>
        </p:blipFill>
        <p:spPr bwMode="auto">
          <a:xfrm>
            <a:off x="5143504" y="1214422"/>
            <a:ext cx="3256011" cy="2000264"/>
          </a:xfrm>
          <a:prstGeom prst="rect">
            <a:avLst/>
          </a:prstGeom>
          <a:noFill/>
          <a:ln w="9525">
            <a:noFill/>
            <a:miter lim="800000"/>
            <a:headEnd/>
            <a:tailEnd/>
          </a:ln>
          <a:effectLst/>
        </p:spPr>
      </p:pic>
      <p:pic>
        <p:nvPicPr>
          <p:cNvPr id="3076" name="Picture 4"/>
          <p:cNvPicPr>
            <a:picLocks noChangeAspect="1" noChangeArrowheads="1"/>
          </p:cNvPicPr>
          <p:nvPr/>
        </p:nvPicPr>
        <p:blipFill>
          <a:blip r:embed="rId4" cstate="screen"/>
          <a:srcRect/>
          <a:stretch>
            <a:fillRect/>
          </a:stretch>
        </p:blipFill>
        <p:spPr bwMode="auto">
          <a:xfrm>
            <a:off x="428596" y="3143248"/>
            <a:ext cx="2786082" cy="2877776"/>
          </a:xfrm>
          <a:prstGeom prst="rect">
            <a:avLst/>
          </a:prstGeom>
          <a:noFill/>
          <a:ln w="9525">
            <a:noFill/>
            <a:miter lim="800000"/>
            <a:headEnd/>
            <a:tailEnd/>
          </a:ln>
          <a:effectLst/>
        </p:spPr>
      </p:pic>
      <p:pic>
        <p:nvPicPr>
          <p:cNvPr id="3077" name="Picture 5"/>
          <p:cNvPicPr>
            <a:picLocks noChangeAspect="1" noChangeArrowheads="1"/>
          </p:cNvPicPr>
          <p:nvPr/>
        </p:nvPicPr>
        <p:blipFill>
          <a:blip r:embed="rId5" cstate="screen"/>
          <a:srcRect/>
          <a:stretch>
            <a:fillRect/>
          </a:stretch>
        </p:blipFill>
        <p:spPr bwMode="auto">
          <a:xfrm>
            <a:off x="5143504" y="3911140"/>
            <a:ext cx="3214710" cy="2408077"/>
          </a:xfrm>
          <a:prstGeom prst="rect">
            <a:avLst/>
          </a:prstGeom>
          <a:noFill/>
          <a:ln w="9525">
            <a:noFill/>
            <a:miter lim="800000"/>
            <a:headEnd/>
            <a:tailEnd/>
          </a:ln>
          <a:effectLst/>
        </p:spPr>
      </p:pic>
      <p:sp>
        <p:nvSpPr>
          <p:cNvPr id="16" name="ZoneTexte 15"/>
          <p:cNvSpPr txBox="1"/>
          <p:nvPr/>
        </p:nvSpPr>
        <p:spPr>
          <a:xfrm>
            <a:off x="428596" y="2571744"/>
            <a:ext cx="4214842" cy="276999"/>
          </a:xfrm>
          <a:prstGeom prst="rect">
            <a:avLst/>
          </a:prstGeom>
          <a:noFill/>
        </p:spPr>
        <p:txBody>
          <a:bodyPr wrap="square" rtlCol="0">
            <a:spAutoFit/>
          </a:bodyPr>
          <a:lstStyle/>
          <a:p>
            <a:pPr algn="ctr"/>
            <a:r>
              <a:rPr lang="fr-FR" sz="1200" dirty="0" smtClean="0"/>
              <a:t>Percer le bac avec une mini perceuse au diamètre 3 mm.</a:t>
            </a:r>
            <a:endParaRPr lang="fr-FR" dirty="0"/>
          </a:p>
        </p:txBody>
      </p:sp>
      <p:sp>
        <p:nvSpPr>
          <p:cNvPr id="17" name="ZoneTexte 16"/>
          <p:cNvSpPr txBox="1"/>
          <p:nvPr/>
        </p:nvSpPr>
        <p:spPr>
          <a:xfrm>
            <a:off x="5143504" y="3357562"/>
            <a:ext cx="3286148" cy="461665"/>
          </a:xfrm>
          <a:prstGeom prst="rect">
            <a:avLst/>
          </a:prstGeom>
          <a:noFill/>
        </p:spPr>
        <p:txBody>
          <a:bodyPr wrap="square" rtlCol="0">
            <a:spAutoFit/>
          </a:bodyPr>
          <a:lstStyle/>
          <a:p>
            <a:r>
              <a:rPr lang="fr-FR" sz="1200" dirty="0" smtClean="0"/>
              <a:t>Faire coïncider les tracés et le quai. Positionner le bac sur sa hauteur.</a:t>
            </a:r>
            <a:endParaRPr lang="fr-FR" sz="1200" dirty="0"/>
          </a:p>
        </p:txBody>
      </p:sp>
      <p:sp>
        <p:nvSpPr>
          <p:cNvPr id="18" name="ZoneTexte 17"/>
          <p:cNvSpPr txBox="1"/>
          <p:nvPr/>
        </p:nvSpPr>
        <p:spPr>
          <a:xfrm>
            <a:off x="3357554" y="3214686"/>
            <a:ext cx="1500198" cy="1015663"/>
          </a:xfrm>
          <a:prstGeom prst="rect">
            <a:avLst/>
          </a:prstGeom>
          <a:noFill/>
        </p:spPr>
        <p:txBody>
          <a:bodyPr wrap="square" rtlCol="0">
            <a:spAutoFit/>
          </a:bodyPr>
          <a:lstStyle/>
          <a:p>
            <a:r>
              <a:rPr lang="fr-FR" sz="1200" dirty="0" smtClean="0">
                <a:solidFill>
                  <a:srgbClr val="000000"/>
                </a:solidFill>
              </a:rPr>
              <a:t>Visser 6 vis à têtes fraisées 2,5X25mm en veillant à les monter bien horizontalement.</a:t>
            </a:r>
            <a:endParaRPr lang="fr-FR" sz="1200" dirty="0">
              <a:solidFill>
                <a:srgbClr val="000000"/>
              </a:solidFill>
            </a:endParaRPr>
          </a:p>
        </p:txBody>
      </p:sp>
      <p:sp>
        <p:nvSpPr>
          <p:cNvPr id="19" name="ZoneTexte 18"/>
          <p:cNvSpPr txBox="1"/>
          <p:nvPr/>
        </p:nvSpPr>
        <p:spPr>
          <a:xfrm>
            <a:off x="3571868" y="5286388"/>
            <a:ext cx="1500198" cy="646331"/>
          </a:xfrm>
          <a:prstGeom prst="rect">
            <a:avLst/>
          </a:prstGeom>
          <a:noFill/>
        </p:spPr>
        <p:txBody>
          <a:bodyPr wrap="square" rtlCol="0">
            <a:spAutoFit/>
          </a:bodyPr>
          <a:lstStyle/>
          <a:p>
            <a:r>
              <a:rPr lang="fr-FR" sz="1200" dirty="0" smtClean="0"/>
              <a:t>Procéder de façon identique pour l’autre quai.</a:t>
            </a:r>
            <a:endParaRPr lang="fr-FR" sz="1200" dirty="0"/>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285720" y="285728"/>
            <a:ext cx="8643998" cy="6357982"/>
          </a:xfrm>
          <a:prstGeom prst="roundRect">
            <a:avLst>
              <a:gd name="adj" fmla="val 592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 name="Groupe 4"/>
          <p:cNvGrpSpPr/>
          <p:nvPr/>
        </p:nvGrpSpPr>
        <p:grpSpPr>
          <a:xfrm>
            <a:off x="428596" y="428604"/>
            <a:ext cx="500066" cy="500066"/>
            <a:chOff x="7715272" y="1500174"/>
            <a:chExt cx="500066" cy="500066"/>
          </a:xfrm>
          <a:solidFill>
            <a:schemeClr val="accent3">
              <a:lumMod val="40000"/>
              <a:lumOff val="60000"/>
            </a:schemeClr>
          </a:solidFill>
        </p:grpSpPr>
        <p:sp>
          <p:nvSpPr>
            <p:cNvPr id="6" name="Ellipse 5"/>
            <p:cNvSpPr/>
            <p:nvPr/>
          </p:nvSpPr>
          <p:spPr>
            <a:xfrm>
              <a:off x="7715272" y="1500174"/>
              <a:ext cx="500066" cy="50006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7858148" y="1571612"/>
              <a:ext cx="214314" cy="369332"/>
            </a:xfrm>
            <a:prstGeom prst="rect">
              <a:avLst/>
            </a:prstGeom>
            <a:grpFill/>
          </p:spPr>
          <p:txBody>
            <a:bodyPr wrap="square" rtlCol="0">
              <a:spAutoFit/>
            </a:bodyPr>
            <a:lstStyle/>
            <a:p>
              <a:pPr algn="ctr"/>
              <a:r>
                <a:rPr lang="fr-FR" dirty="0" smtClean="0"/>
                <a:t>1</a:t>
              </a:r>
              <a:endParaRPr lang="fr-FR" dirty="0"/>
            </a:p>
          </p:txBody>
        </p:sp>
      </p:grpSp>
      <p:sp>
        <p:nvSpPr>
          <p:cNvPr id="8" name="ZoneTexte 7"/>
          <p:cNvSpPr txBox="1"/>
          <p:nvPr/>
        </p:nvSpPr>
        <p:spPr>
          <a:xfrm>
            <a:off x="1000100" y="500042"/>
            <a:ext cx="5143536" cy="369332"/>
          </a:xfrm>
          <a:prstGeom prst="rect">
            <a:avLst/>
          </a:prstGeom>
          <a:noFill/>
        </p:spPr>
        <p:txBody>
          <a:bodyPr wrap="square" rtlCol="0">
            <a:spAutoFit/>
          </a:bodyPr>
          <a:lstStyle/>
          <a:p>
            <a:r>
              <a:rPr lang="fr-FR" dirty="0" smtClean="0"/>
              <a:t>1-3-3-3  Rendre étanches les quais </a:t>
            </a:r>
            <a:endParaRPr lang="fr-FR" dirty="0"/>
          </a:p>
        </p:txBody>
      </p:sp>
      <p:pic>
        <p:nvPicPr>
          <p:cNvPr id="4098" name="Picture 2"/>
          <p:cNvPicPr>
            <a:picLocks noChangeAspect="1" noChangeArrowheads="1"/>
          </p:cNvPicPr>
          <p:nvPr/>
        </p:nvPicPr>
        <p:blipFill>
          <a:blip r:embed="rId2" cstate="screen"/>
          <a:srcRect/>
          <a:stretch>
            <a:fillRect/>
          </a:stretch>
        </p:blipFill>
        <p:spPr bwMode="auto">
          <a:xfrm>
            <a:off x="428597" y="1142984"/>
            <a:ext cx="4071966" cy="1334866"/>
          </a:xfrm>
          <a:prstGeom prst="rect">
            <a:avLst/>
          </a:prstGeom>
          <a:noFill/>
          <a:ln w="9525">
            <a:noFill/>
            <a:miter lim="800000"/>
            <a:headEnd/>
            <a:tailEnd/>
          </a:ln>
          <a:effectLst/>
        </p:spPr>
      </p:pic>
      <p:pic>
        <p:nvPicPr>
          <p:cNvPr id="4099" name="Picture 3"/>
          <p:cNvPicPr>
            <a:picLocks noChangeAspect="1" noChangeArrowheads="1"/>
          </p:cNvPicPr>
          <p:nvPr/>
        </p:nvPicPr>
        <p:blipFill>
          <a:blip r:embed="rId3" cstate="screen"/>
          <a:srcRect/>
          <a:stretch>
            <a:fillRect/>
          </a:stretch>
        </p:blipFill>
        <p:spPr bwMode="auto">
          <a:xfrm>
            <a:off x="2857488" y="4500570"/>
            <a:ext cx="1571636" cy="1928826"/>
          </a:xfrm>
          <a:prstGeom prst="rect">
            <a:avLst/>
          </a:prstGeom>
          <a:noFill/>
          <a:ln w="9525">
            <a:noFill/>
            <a:miter lim="800000"/>
            <a:headEnd/>
            <a:tailEnd/>
          </a:ln>
          <a:effectLst/>
        </p:spPr>
      </p:pic>
      <p:pic>
        <p:nvPicPr>
          <p:cNvPr id="4100" name="Picture 4"/>
          <p:cNvPicPr>
            <a:picLocks noChangeAspect="1" noChangeArrowheads="1"/>
          </p:cNvPicPr>
          <p:nvPr/>
        </p:nvPicPr>
        <p:blipFill>
          <a:blip r:embed="rId4" cstate="screen"/>
          <a:srcRect/>
          <a:stretch>
            <a:fillRect/>
          </a:stretch>
        </p:blipFill>
        <p:spPr bwMode="auto">
          <a:xfrm>
            <a:off x="500034" y="2571743"/>
            <a:ext cx="2173475" cy="3857653"/>
          </a:xfrm>
          <a:prstGeom prst="rect">
            <a:avLst/>
          </a:prstGeom>
          <a:noFill/>
          <a:ln w="9525">
            <a:noFill/>
            <a:miter lim="800000"/>
            <a:headEnd/>
            <a:tailEnd/>
          </a:ln>
          <a:effectLst/>
        </p:spPr>
      </p:pic>
      <p:pic>
        <p:nvPicPr>
          <p:cNvPr id="4101" name="Picture 5"/>
          <p:cNvPicPr>
            <a:picLocks noChangeAspect="1" noChangeArrowheads="1"/>
          </p:cNvPicPr>
          <p:nvPr/>
        </p:nvPicPr>
        <p:blipFill>
          <a:blip r:embed="rId5" cstate="screen"/>
          <a:srcRect/>
          <a:stretch>
            <a:fillRect/>
          </a:stretch>
        </p:blipFill>
        <p:spPr bwMode="auto">
          <a:xfrm>
            <a:off x="4572000" y="3071810"/>
            <a:ext cx="4057677" cy="3340011"/>
          </a:xfrm>
          <a:prstGeom prst="rect">
            <a:avLst/>
          </a:prstGeom>
          <a:noFill/>
          <a:ln w="9525">
            <a:noFill/>
            <a:miter lim="800000"/>
            <a:headEnd/>
            <a:tailEnd/>
          </a:ln>
          <a:effectLst/>
        </p:spPr>
      </p:pic>
      <p:sp>
        <p:nvSpPr>
          <p:cNvPr id="20" name="ZoneTexte 19"/>
          <p:cNvSpPr txBox="1"/>
          <p:nvPr/>
        </p:nvSpPr>
        <p:spPr>
          <a:xfrm>
            <a:off x="4643438" y="1071546"/>
            <a:ext cx="3643338" cy="923330"/>
          </a:xfrm>
          <a:prstGeom prst="rect">
            <a:avLst/>
          </a:prstGeom>
          <a:noFill/>
        </p:spPr>
        <p:txBody>
          <a:bodyPr wrap="square" rtlCol="0">
            <a:spAutoFit/>
          </a:bodyPr>
          <a:lstStyle/>
          <a:p>
            <a:r>
              <a:rPr lang="fr-FR" dirty="0" smtClean="0">
                <a:solidFill>
                  <a:srgbClr val="000000"/>
                </a:solidFill>
              </a:rPr>
              <a:t>Utiliser du silicone en cartouche (environ 8€ en supermarché de bricolage).</a:t>
            </a:r>
            <a:endParaRPr lang="fr-FR" dirty="0">
              <a:solidFill>
                <a:srgbClr val="000000"/>
              </a:solidFill>
            </a:endParaRPr>
          </a:p>
        </p:txBody>
      </p:sp>
      <p:sp>
        <p:nvSpPr>
          <p:cNvPr id="21" name="ZoneTexte 20"/>
          <p:cNvSpPr txBox="1"/>
          <p:nvPr/>
        </p:nvSpPr>
        <p:spPr>
          <a:xfrm>
            <a:off x="2857488" y="2786058"/>
            <a:ext cx="1571636" cy="1477328"/>
          </a:xfrm>
          <a:prstGeom prst="rect">
            <a:avLst/>
          </a:prstGeom>
          <a:noFill/>
        </p:spPr>
        <p:txBody>
          <a:bodyPr wrap="square" rtlCol="0">
            <a:spAutoFit/>
          </a:bodyPr>
          <a:lstStyle/>
          <a:p>
            <a:r>
              <a:rPr lang="fr-FR" dirty="0" smtClean="0"/>
              <a:t>Déposer un cordon de silicone autour du quai et sur ses hauteurs.</a:t>
            </a:r>
            <a:endParaRPr lang="fr-FR" dirty="0"/>
          </a:p>
        </p:txBody>
      </p:sp>
      <p:sp>
        <p:nvSpPr>
          <p:cNvPr id="22" name="ZoneTexte 21"/>
          <p:cNvSpPr txBox="1"/>
          <p:nvPr/>
        </p:nvSpPr>
        <p:spPr>
          <a:xfrm>
            <a:off x="4572000" y="2071678"/>
            <a:ext cx="4000528" cy="923330"/>
          </a:xfrm>
          <a:prstGeom prst="rect">
            <a:avLst/>
          </a:prstGeom>
          <a:noFill/>
        </p:spPr>
        <p:txBody>
          <a:bodyPr wrap="square" rtlCol="0">
            <a:spAutoFit/>
          </a:bodyPr>
          <a:lstStyle/>
          <a:p>
            <a:r>
              <a:rPr lang="fr-FR" dirty="0" smtClean="0"/>
              <a:t>Procéder de façon identique pour l’autre quai, lisser avec le doigt et laisser sécher 24 heures.</a:t>
            </a:r>
            <a:endParaRPr lang="fr-FR" dirty="0"/>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285720" y="285728"/>
            <a:ext cx="8643998" cy="6357982"/>
          </a:xfrm>
          <a:prstGeom prst="roundRect">
            <a:avLst>
              <a:gd name="adj" fmla="val 592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5" name="Groupe 4"/>
          <p:cNvGrpSpPr/>
          <p:nvPr/>
        </p:nvGrpSpPr>
        <p:grpSpPr>
          <a:xfrm>
            <a:off x="428596" y="428604"/>
            <a:ext cx="500066" cy="500066"/>
            <a:chOff x="7715272" y="1500174"/>
            <a:chExt cx="500066" cy="500066"/>
          </a:xfrm>
          <a:solidFill>
            <a:schemeClr val="accent3">
              <a:lumMod val="40000"/>
              <a:lumOff val="60000"/>
            </a:schemeClr>
          </a:solidFill>
        </p:grpSpPr>
        <p:sp>
          <p:nvSpPr>
            <p:cNvPr id="6" name="Ellipse 5"/>
            <p:cNvSpPr/>
            <p:nvPr/>
          </p:nvSpPr>
          <p:spPr>
            <a:xfrm>
              <a:off x="7715272" y="1500174"/>
              <a:ext cx="500066" cy="50006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7858148" y="1571612"/>
              <a:ext cx="214314" cy="369332"/>
            </a:xfrm>
            <a:prstGeom prst="rect">
              <a:avLst/>
            </a:prstGeom>
            <a:grpFill/>
          </p:spPr>
          <p:txBody>
            <a:bodyPr wrap="square" rtlCol="0">
              <a:spAutoFit/>
            </a:bodyPr>
            <a:lstStyle/>
            <a:p>
              <a:pPr algn="ctr"/>
              <a:r>
                <a:rPr lang="fr-FR" dirty="0" smtClean="0"/>
                <a:t>1</a:t>
              </a:r>
              <a:endParaRPr lang="fr-FR" dirty="0"/>
            </a:p>
          </p:txBody>
        </p:sp>
      </p:grpSp>
      <p:sp>
        <p:nvSpPr>
          <p:cNvPr id="8" name="ZoneTexte 7"/>
          <p:cNvSpPr txBox="1"/>
          <p:nvPr/>
        </p:nvSpPr>
        <p:spPr>
          <a:xfrm>
            <a:off x="1000100" y="500042"/>
            <a:ext cx="5143536" cy="369332"/>
          </a:xfrm>
          <a:prstGeom prst="rect">
            <a:avLst/>
          </a:prstGeom>
          <a:noFill/>
        </p:spPr>
        <p:txBody>
          <a:bodyPr wrap="square" rtlCol="0">
            <a:spAutoFit/>
          </a:bodyPr>
          <a:lstStyle/>
          <a:p>
            <a:r>
              <a:rPr lang="fr-FR" dirty="0" smtClean="0"/>
              <a:t>1-3-4  Réalisation des pièces des portes.</a:t>
            </a:r>
            <a:endParaRPr lang="fr-FR" dirty="0"/>
          </a:p>
        </p:txBody>
      </p:sp>
      <p:pic>
        <p:nvPicPr>
          <p:cNvPr id="5122" name="Picture 2"/>
          <p:cNvPicPr>
            <a:picLocks noChangeAspect="1" noChangeArrowheads="1"/>
          </p:cNvPicPr>
          <p:nvPr/>
        </p:nvPicPr>
        <p:blipFill>
          <a:blip r:embed="rId2" cstate="screen"/>
          <a:srcRect/>
          <a:stretch>
            <a:fillRect/>
          </a:stretch>
        </p:blipFill>
        <p:spPr bwMode="auto">
          <a:xfrm>
            <a:off x="500034" y="1142984"/>
            <a:ext cx="1551869" cy="1800000"/>
          </a:xfrm>
          <a:prstGeom prst="rect">
            <a:avLst/>
          </a:prstGeom>
          <a:noFill/>
          <a:ln w="9525">
            <a:noFill/>
            <a:miter lim="800000"/>
            <a:headEnd/>
            <a:tailEnd/>
          </a:ln>
          <a:effectLst/>
        </p:spPr>
      </p:pic>
      <p:pic>
        <p:nvPicPr>
          <p:cNvPr id="5123" name="Picture 3"/>
          <p:cNvPicPr>
            <a:picLocks noChangeAspect="1" noChangeArrowheads="1"/>
          </p:cNvPicPr>
          <p:nvPr/>
        </p:nvPicPr>
        <p:blipFill>
          <a:blip r:embed="rId3" cstate="screen"/>
          <a:srcRect/>
          <a:stretch>
            <a:fillRect/>
          </a:stretch>
        </p:blipFill>
        <p:spPr bwMode="auto">
          <a:xfrm>
            <a:off x="2214546" y="1142984"/>
            <a:ext cx="1800000" cy="1800000"/>
          </a:xfrm>
          <a:prstGeom prst="rect">
            <a:avLst/>
          </a:prstGeom>
          <a:noFill/>
          <a:ln w="9525">
            <a:noFill/>
            <a:miter lim="800000"/>
            <a:headEnd/>
            <a:tailEnd/>
          </a:ln>
          <a:effectLst/>
        </p:spPr>
      </p:pic>
      <p:pic>
        <p:nvPicPr>
          <p:cNvPr id="5124" name="Picture 4"/>
          <p:cNvPicPr>
            <a:picLocks noChangeAspect="1" noChangeArrowheads="1"/>
          </p:cNvPicPr>
          <p:nvPr/>
        </p:nvPicPr>
        <p:blipFill>
          <a:blip r:embed="rId4" cstate="screen"/>
          <a:srcRect/>
          <a:stretch>
            <a:fillRect/>
          </a:stretch>
        </p:blipFill>
        <p:spPr bwMode="auto">
          <a:xfrm>
            <a:off x="4143372" y="1142984"/>
            <a:ext cx="1532122" cy="1800000"/>
          </a:xfrm>
          <a:prstGeom prst="rect">
            <a:avLst/>
          </a:prstGeom>
          <a:noFill/>
          <a:ln w="9525">
            <a:noFill/>
            <a:miter lim="800000"/>
            <a:headEnd/>
            <a:tailEnd/>
          </a:ln>
          <a:effectLst/>
        </p:spPr>
      </p:pic>
      <p:sp>
        <p:nvSpPr>
          <p:cNvPr id="10" name="ZoneTexte 9"/>
          <p:cNvSpPr txBox="1"/>
          <p:nvPr/>
        </p:nvSpPr>
        <p:spPr>
          <a:xfrm>
            <a:off x="500034" y="3000372"/>
            <a:ext cx="1500198" cy="461665"/>
          </a:xfrm>
          <a:prstGeom prst="rect">
            <a:avLst/>
          </a:prstGeom>
          <a:noFill/>
        </p:spPr>
        <p:txBody>
          <a:bodyPr wrap="square" rtlCol="0">
            <a:spAutoFit/>
          </a:bodyPr>
          <a:lstStyle/>
          <a:p>
            <a:r>
              <a:rPr lang="fr-FR" sz="1200" dirty="0" smtClean="0"/>
              <a:t>4 supports de servomoteurs</a:t>
            </a:r>
            <a:endParaRPr lang="fr-FR" sz="1200" dirty="0"/>
          </a:p>
        </p:txBody>
      </p:sp>
      <p:sp>
        <p:nvSpPr>
          <p:cNvPr id="11" name="ZoneTexte 10"/>
          <p:cNvSpPr txBox="1"/>
          <p:nvPr/>
        </p:nvSpPr>
        <p:spPr>
          <a:xfrm>
            <a:off x="2214546" y="3071810"/>
            <a:ext cx="1785950" cy="276999"/>
          </a:xfrm>
          <a:prstGeom prst="rect">
            <a:avLst/>
          </a:prstGeom>
          <a:noFill/>
        </p:spPr>
        <p:txBody>
          <a:bodyPr wrap="square" rtlCol="0">
            <a:spAutoFit/>
          </a:bodyPr>
          <a:lstStyle/>
          <a:p>
            <a:r>
              <a:rPr lang="fr-FR" sz="1200" dirty="0" smtClean="0"/>
              <a:t>2 vannes</a:t>
            </a:r>
            <a:endParaRPr lang="fr-FR" sz="1200" dirty="0"/>
          </a:p>
        </p:txBody>
      </p:sp>
      <p:sp>
        <p:nvSpPr>
          <p:cNvPr id="12" name="ZoneTexte 11"/>
          <p:cNvSpPr txBox="1"/>
          <p:nvPr/>
        </p:nvSpPr>
        <p:spPr>
          <a:xfrm>
            <a:off x="4143372" y="3000372"/>
            <a:ext cx="1571636" cy="276999"/>
          </a:xfrm>
          <a:prstGeom prst="rect">
            <a:avLst/>
          </a:prstGeom>
          <a:noFill/>
        </p:spPr>
        <p:txBody>
          <a:bodyPr wrap="square" rtlCol="0">
            <a:spAutoFit/>
          </a:bodyPr>
          <a:lstStyle/>
          <a:p>
            <a:r>
              <a:rPr lang="fr-FR" sz="1200" dirty="0" smtClean="0"/>
              <a:t>2 portes pour vannes</a:t>
            </a:r>
            <a:endParaRPr lang="fr-FR" sz="1200" dirty="0"/>
          </a:p>
        </p:txBody>
      </p:sp>
      <p:pic>
        <p:nvPicPr>
          <p:cNvPr id="5125" name="Picture 5"/>
          <p:cNvPicPr>
            <a:picLocks noChangeAspect="1" noChangeArrowheads="1"/>
          </p:cNvPicPr>
          <p:nvPr/>
        </p:nvPicPr>
        <p:blipFill>
          <a:blip r:embed="rId5" cstate="screen"/>
          <a:srcRect/>
          <a:stretch>
            <a:fillRect/>
          </a:stretch>
        </p:blipFill>
        <p:spPr bwMode="auto">
          <a:xfrm>
            <a:off x="5857884" y="1142984"/>
            <a:ext cx="1321495" cy="1800000"/>
          </a:xfrm>
          <a:prstGeom prst="rect">
            <a:avLst/>
          </a:prstGeom>
          <a:noFill/>
          <a:ln w="9525">
            <a:noFill/>
            <a:miter lim="800000"/>
            <a:headEnd/>
            <a:tailEnd/>
          </a:ln>
          <a:effectLst/>
        </p:spPr>
      </p:pic>
      <p:sp>
        <p:nvSpPr>
          <p:cNvPr id="14" name="ZoneTexte 13"/>
          <p:cNvSpPr txBox="1"/>
          <p:nvPr/>
        </p:nvSpPr>
        <p:spPr>
          <a:xfrm>
            <a:off x="5857884" y="3071810"/>
            <a:ext cx="1571636" cy="276999"/>
          </a:xfrm>
          <a:prstGeom prst="rect">
            <a:avLst/>
          </a:prstGeom>
          <a:noFill/>
        </p:spPr>
        <p:txBody>
          <a:bodyPr wrap="square" rtlCol="0">
            <a:spAutoFit/>
          </a:bodyPr>
          <a:lstStyle/>
          <a:p>
            <a:r>
              <a:rPr lang="fr-FR" sz="1200" dirty="0" smtClean="0"/>
              <a:t>2 portes simples</a:t>
            </a:r>
            <a:endParaRPr lang="fr-FR" sz="1200" dirty="0"/>
          </a:p>
        </p:txBody>
      </p:sp>
      <p:sp>
        <p:nvSpPr>
          <p:cNvPr id="15" name="ZoneTexte 14"/>
          <p:cNvSpPr txBox="1"/>
          <p:nvPr/>
        </p:nvSpPr>
        <p:spPr>
          <a:xfrm>
            <a:off x="7358082" y="1714488"/>
            <a:ext cx="1428760" cy="646331"/>
          </a:xfrm>
          <a:prstGeom prst="rect">
            <a:avLst/>
          </a:prstGeom>
          <a:noFill/>
        </p:spPr>
        <p:txBody>
          <a:bodyPr wrap="square" rtlCol="0">
            <a:spAutoFit/>
          </a:bodyPr>
          <a:lstStyle/>
          <a:p>
            <a:r>
              <a:rPr lang="fr-FR" sz="1200" dirty="0" smtClean="0"/>
              <a:t>Les pièces sont réalisées avec une imprimante 3D.</a:t>
            </a:r>
            <a:endParaRPr lang="fr-FR" sz="1200" dirty="0"/>
          </a:p>
        </p:txBody>
      </p:sp>
      <p:pic>
        <p:nvPicPr>
          <p:cNvPr id="5126" name="Picture 6"/>
          <p:cNvPicPr>
            <a:picLocks noChangeAspect="1" noChangeArrowheads="1"/>
          </p:cNvPicPr>
          <p:nvPr/>
        </p:nvPicPr>
        <p:blipFill>
          <a:blip r:embed="rId6" cstate="screen"/>
          <a:srcRect/>
          <a:stretch>
            <a:fillRect/>
          </a:stretch>
        </p:blipFill>
        <p:spPr bwMode="auto">
          <a:xfrm>
            <a:off x="5715008" y="3429000"/>
            <a:ext cx="2000264" cy="858512"/>
          </a:xfrm>
          <a:prstGeom prst="rect">
            <a:avLst/>
          </a:prstGeom>
          <a:noFill/>
          <a:ln w="9525">
            <a:noFill/>
            <a:miter lim="800000"/>
            <a:headEnd/>
            <a:tailEnd/>
          </a:ln>
          <a:effectLst/>
        </p:spPr>
      </p:pic>
      <p:sp>
        <p:nvSpPr>
          <p:cNvPr id="17" name="ZoneTexte 16"/>
          <p:cNvSpPr txBox="1"/>
          <p:nvPr/>
        </p:nvSpPr>
        <p:spPr>
          <a:xfrm>
            <a:off x="5643570" y="4357694"/>
            <a:ext cx="3143272" cy="1569660"/>
          </a:xfrm>
          <a:prstGeom prst="rect">
            <a:avLst/>
          </a:prstGeom>
          <a:noFill/>
        </p:spPr>
        <p:txBody>
          <a:bodyPr wrap="square" rtlCol="0">
            <a:spAutoFit/>
          </a:bodyPr>
          <a:lstStyle/>
          <a:p>
            <a:r>
              <a:rPr lang="fr-FR" sz="1200" dirty="0" smtClean="0"/>
              <a:t>L’imprimante utilisée  une K8200</a:t>
            </a:r>
          </a:p>
          <a:p>
            <a:endParaRPr lang="fr-FR" sz="1200" dirty="0" smtClean="0"/>
          </a:p>
          <a:p>
            <a:r>
              <a:rPr lang="fr-FR" sz="1200" dirty="0" smtClean="0"/>
              <a:t>Les fichiers au format </a:t>
            </a:r>
            <a:r>
              <a:rPr lang="fr-FR" sz="1200" dirty="0" smtClean="0"/>
              <a:t>« </a:t>
            </a:r>
            <a:r>
              <a:rPr lang="fr-FR" sz="1200" dirty="0" err="1" smtClean="0"/>
              <a:t>stl</a:t>
            </a:r>
            <a:r>
              <a:rPr lang="fr-FR" sz="1200" dirty="0" smtClean="0"/>
              <a:t> » </a:t>
            </a:r>
            <a:r>
              <a:rPr lang="fr-FR" sz="1200" dirty="0" smtClean="0"/>
              <a:t>sont exportés à partir </a:t>
            </a:r>
            <a:r>
              <a:rPr lang="fr-FR" sz="1200" dirty="0" smtClean="0"/>
              <a:t>du logiciel </a:t>
            </a:r>
            <a:r>
              <a:rPr lang="fr-FR" sz="1200" dirty="0" err="1" smtClean="0"/>
              <a:t>Sketchup</a:t>
            </a:r>
            <a:r>
              <a:rPr lang="fr-FR" sz="1200" dirty="0" smtClean="0"/>
              <a:t>.</a:t>
            </a:r>
          </a:p>
          <a:p>
            <a:endParaRPr lang="fr-FR" sz="1200" dirty="0" smtClean="0"/>
          </a:p>
          <a:p>
            <a:endParaRPr lang="fr-FR" sz="1200" dirty="0" smtClean="0"/>
          </a:p>
          <a:p>
            <a:r>
              <a:rPr lang="fr-FR" sz="1200" dirty="0" smtClean="0"/>
              <a:t>Le logiciel « </a:t>
            </a:r>
            <a:r>
              <a:rPr lang="fr-FR" sz="1200" dirty="0" err="1" smtClean="0"/>
              <a:t>Repetier</a:t>
            </a:r>
            <a:r>
              <a:rPr lang="fr-FR" sz="1200" dirty="0" smtClean="0"/>
              <a:t> » </a:t>
            </a:r>
            <a:r>
              <a:rPr lang="fr-FR" sz="1200" dirty="0" smtClean="0"/>
              <a:t>permet de « trancher » la pièce et de piloter la machine.</a:t>
            </a:r>
            <a:endParaRPr lang="fr-FR" sz="1200" dirty="0"/>
          </a:p>
        </p:txBody>
      </p:sp>
      <p:sp>
        <p:nvSpPr>
          <p:cNvPr id="18" name="ZoneTexte 17"/>
          <p:cNvSpPr txBox="1"/>
          <p:nvPr/>
        </p:nvSpPr>
        <p:spPr>
          <a:xfrm>
            <a:off x="500034" y="6215082"/>
            <a:ext cx="8143932" cy="276999"/>
          </a:xfrm>
          <a:prstGeom prst="rect">
            <a:avLst/>
          </a:prstGeom>
          <a:noFill/>
        </p:spPr>
        <p:txBody>
          <a:bodyPr wrap="square" rtlCol="0">
            <a:spAutoFit/>
          </a:bodyPr>
          <a:lstStyle/>
          <a:p>
            <a:r>
              <a:rPr lang="fr-FR" sz="1200" dirty="0" smtClean="0"/>
              <a:t>Une bobine de 1kg de fil en PLA </a:t>
            </a:r>
            <a:r>
              <a:rPr lang="fr-FR" sz="1200" dirty="0" smtClean="0"/>
              <a:t>(coute </a:t>
            </a:r>
            <a:r>
              <a:rPr lang="fr-FR" sz="1200" dirty="0" smtClean="0"/>
              <a:t>30</a:t>
            </a:r>
            <a:r>
              <a:rPr lang="fr-FR" sz="1200" dirty="0" smtClean="0"/>
              <a:t>€), </a:t>
            </a:r>
            <a:r>
              <a:rPr lang="fr-FR" sz="1200" dirty="0" smtClean="0"/>
              <a:t>la masse des pièces étant de 120g, le coût matière </a:t>
            </a:r>
            <a:r>
              <a:rPr lang="fr-FR" sz="1200" dirty="0" smtClean="0"/>
              <a:t>revient </a:t>
            </a:r>
            <a:r>
              <a:rPr lang="fr-FR" sz="1200" dirty="0" smtClean="0"/>
              <a:t>à 4€. </a:t>
            </a:r>
            <a:endParaRPr lang="fr-FR" sz="1200" dirty="0"/>
          </a:p>
        </p:txBody>
      </p:sp>
      <p:pic>
        <p:nvPicPr>
          <p:cNvPr id="5127" name="Picture 7"/>
          <p:cNvPicPr>
            <a:picLocks noChangeAspect="1" noChangeArrowheads="1"/>
          </p:cNvPicPr>
          <p:nvPr/>
        </p:nvPicPr>
        <p:blipFill>
          <a:blip r:embed="rId7" cstate="screen"/>
          <a:srcRect/>
          <a:stretch>
            <a:fillRect/>
          </a:stretch>
        </p:blipFill>
        <p:spPr bwMode="auto">
          <a:xfrm>
            <a:off x="500034" y="3500438"/>
            <a:ext cx="5024442" cy="2674656"/>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4282" y="214290"/>
            <a:ext cx="8715436" cy="642942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9" name="Groupe 8"/>
          <p:cNvGrpSpPr/>
          <p:nvPr/>
        </p:nvGrpSpPr>
        <p:grpSpPr>
          <a:xfrm>
            <a:off x="428596" y="428604"/>
            <a:ext cx="500066" cy="500066"/>
            <a:chOff x="7715272" y="1500174"/>
            <a:chExt cx="500066" cy="500066"/>
          </a:xfrm>
          <a:solidFill>
            <a:schemeClr val="accent3">
              <a:lumMod val="40000"/>
              <a:lumOff val="60000"/>
            </a:schemeClr>
          </a:solidFill>
        </p:grpSpPr>
        <p:sp>
          <p:nvSpPr>
            <p:cNvPr id="10" name="Ellipse 9"/>
            <p:cNvSpPr/>
            <p:nvPr/>
          </p:nvSpPr>
          <p:spPr>
            <a:xfrm>
              <a:off x="7715272" y="1500174"/>
              <a:ext cx="500066" cy="50006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p:cNvSpPr txBox="1"/>
            <p:nvPr/>
          </p:nvSpPr>
          <p:spPr>
            <a:xfrm>
              <a:off x="7858148" y="1571612"/>
              <a:ext cx="214314" cy="369332"/>
            </a:xfrm>
            <a:prstGeom prst="rect">
              <a:avLst/>
            </a:prstGeom>
            <a:grpFill/>
          </p:spPr>
          <p:txBody>
            <a:bodyPr wrap="square" rtlCol="0">
              <a:spAutoFit/>
            </a:bodyPr>
            <a:lstStyle/>
            <a:p>
              <a:pPr algn="ctr"/>
              <a:r>
                <a:rPr lang="fr-FR" dirty="0" smtClean="0"/>
                <a:t>1</a:t>
              </a:r>
              <a:endParaRPr lang="fr-FR" dirty="0"/>
            </a:p>
          </p:txBody>
        </p:sp>
      </p:grpSp>
      <p:sp>
        <p:nvSpPr>
          <p:cNvPr id="12" name="ZoneTexte 11"/>
          <p:cNvSpPr txBox="1"/>
          <p:nvPr/>
        </p:nvSpPr>
        <p:spPr>
          <a:xfrm>
            <a:off x="1000100" y="500042"/>
            <a:ext cx="7715304" cy="369332"/>
          </a:xfrm>
          <a:prstGeom prst="rect">
            <a:avLst/>
          </a:prstGeom>
          <a:noFill/>
        </p:spPr>
        <p:txBody>
          <a:bodyPr wrap="square" rtlCol="0">
            <a:spAutoFit/>
          </a:bodyPr>
          <a:lstStyle/>
          <a:p>
            <a:r>
              <a:rPr lang="fr-FR" dirty="0" smtClean="0"/>
              <a:t>1-3-5  Perçages des pièces obtenues à l’imprimante 3D.</a:t>
            </a:r>
            <a:endParaRPr lang="fr-FR" dirty="0"/>
          </a:p>
        </p:txBody>
      </p:sp>
      <p:pic>
        <p:nvPicPr>
          <p:cNvPr id="1026" name="Picture 2"/>
          <p:cNvPicPr>
            <a:picLocks noChangeAspect="1" noChangeArrowheads="1"/>
          </p:cNvPicPr>
          <p:nvPr/>
        </p:nvPicPr>
        <p:blipFill>
          <a:blip r:embed="rId2"/>
          <a:srcRect/>
          <a:stretch>
            <a:fillRect/>
          </a:stretch>
        </p:blipFill>
        <p:spPr bwMode="auto">
          <a:xfrm>
            <a:off x="642910" y="2714620"/>
            <a:ext cx="7846815" cy="3857652"/>
          </a:xfrm>
          <a:prstGeom prst="rect">
            <a:avLst/>
          </a:prstGeom>
          <a:noFill/>
          <a:ln w="9525">
            <a:noFill/>
            <a:miter lim="800000"/>
            <a:headEnd/>
            <a:tailEnd/>
          </a:ln>
          <a:effectLst/>
        </p:spPr>
      </p:pic>
      <p:pic>
        <p:nvPicPr>
          <p:cNvPr id="6146" name="Picture 2"/>
          <p:cNvPicPr>
            <a:picLocks noChangeAspect="1" noChangeArrowheads="1"/>
          </p:cNvPicPr>
          <p:nvPr/>
        </p:nvPicPr>
        <p:blipFill>
          <a:blip r:embed="rId3" cstate="screen"/>
          <a:srcRect/>
          <a:stretch>
            <a:fillRect/>
          </a:stretch>
        </p:blipFill>
        <p:spPr bwMode="auto">
          <a:xfrm>
            <a:off x="2071670" y="857232"/>
            <a:ext cx="5103861" cy="1986387"/>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4282" y="214290"/>
            <a:ext cx="8715436" cy="642942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5" name="Groupe 4"/>
          <p:cNvGrpSpPr/>
          <p:nvPr/>
        </p:nvGrpSpPr>
        <p:grpSpPr>
          <a:xfrm>
            <a:off x="428596" y="428604"/>
            <a:ext cx="500066" cy="500066"/>
            <a:chOff x="7715272" y="1500174"/>
            <a:chExt cx="500066" cy="500066"/>
          </a:xfrm>
          <a:solidFill>
            <a:schemeClr val="tx2">
              <a:lumMod val="40000"/>
              <a:lumOff val="60000"/>
            </a:schemeClr>
          </a:solidFill>
        </p:grpSpPr>
        <p:sp>
          <p:nvSpPr>
            <p:cNvPr id="6" name="Ellipse 5"/>
            <p:cNvSpPr/>
            <p:nvPr/>
          </p:nvSpPr>
          <p:spPr>
            <a:xfrm>
              <a:off x="7715272" y="1500174"/>
              <a:ext cx="500066" cy="50006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7858148" y="1571612"/>
              <a:ext cx="214314" cy="369332"/>
            </a:xfrm>
            <a:prstGeom prst="rect">
              <a:avLst/>
            </a:prstGeom>
            <a:grpFill/>
          </p:spPr>
          <p:txBody>
            <a:bodyPr wrap="square" rtlCol="0">
              <a:spAutoFit/>
            </a:bodyPr>
            <a:lstStyle/>
            <a:p>
              <a:pPr algn="ctr"/>
              <a:r>
                <a:rPr lang="fr-FR" dirty="0" smtClean="0"/>
                <a:t>2</a:t>
              </a:r>
              <a:endParaRPr lang="fr-FR" dirty="0"/>
            </a:p>
          </p:txBody>
        </p:sp>
      </p:grpSp>
      <p:sp>
        <p:nvSpPr>
          <p:cNvPr id="8" name="ZoneTexte 7"/>
          <p:cNvSpPr txBox="1"/>
          <p:nvPr/>
        </p:nvSpPr>
        <p:spPr>
          <a:xfrm>
            <a:off x="1000100" y="500042"/>
            <a:ext cx="7715304" cy="369332"/>
          </a:xfrm>
          <a:prstGeom prst="rect">
            <a:avLst/>
          </a:prstGeom>
          <a:noFill/>
        </p:spPr>
        <p:txBody>
          <a:bodyPr wrap="square" rtlCol="0">
            <a:spAutoFit/>
          </a:bodyPr>
          <a:lstStyle/>
          <a:p>
            <a:r>
              <a:rPr lang="fr-FR" dirty="0" smtClean="0"/>
              <a:t>2-1  Réalisation des supports de palonniers.</a:t>
            </a:r>
            <a:endParaRPr lang="fr-FR" dirty="0"/>
          </a:p>
        </p:txBody>
      </p:sp>
      <p:sp>
        <p:nvSpPr>
          <p:cNvPr id="9" name="ZoneTexte 8"/>
          <p:cNvSpPr txBox="1"/>
          <p:nvPr/>
        </p:nvSpPr>
        <p:spPr>
          <a:xfrm>
            <a:off x="500034" y="1000108"/>
            <a:ext cx="8001056" cy="276999"/>
          </a:xfrm>
          <a:prstGeom prst="rect">
            <a:avLst/>
          </a:prstGeom>
          <a:noFill/>
        </p:spPr>
        <p:txBody>
          <a:bodyPr wrap="square" rtlCol="0">
            <a:spAutoFit/>
          </a:bodyPr>
          <a:lstStyle/>
          <a:p>
            <a:r>
              <a:rPr lang="fr-FR" sz="1200" dirty="0" smtClean="0"/>
              <a:t>Dans la plaque de plastique précédemment citée, débiter 8 morceaux aux dimensions suivantes : 35X10X10 mm.</a:t>
            </a:r>
            <a:endParaRPr lang="fr-FR" sz="1200" dirty="0"/>
          </a:p>
        </p:txBody>
      </p:sp>
      <p:pic>
        <p:nvPicPr>
          <p:cNvPr id="1026" name="Picture 2"/>
          <p:cNvPicPr>
            <a:picLocks noChangeAspect="1" noChangeArrowheads="1"/>
          </p:cNvPicPr>
          <p:nvPr/>
        </p:nvPicPr>
        <p:blipFill>
          <a:blip r:embed="rId3" cstate="print"/>
          <a:srcRect/>
          <a:stretch>
            <a:fillRect/>
          </a:stretch>
        </p:blipFill>
        <p:spPr bwMode="auto">
          <a:xfrm>
            <a:off x="500034" y="1357298"/>
            <a:ext cx="2948664" cy="1785950"/>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cstate="screen"/>
          <a:srcRect/>
          <a:stretch>
            <a:fillRect/>
          </a:stretch>
        </p:blipFill>
        <p:spPr bwMode="auto">
          <a:xfrm>
            <a:off x="3571868" y="1357298"/>
            <a:ext cx="4991044" cy="1795183"/>
          </a:xfrm>
          <a:prstGeom prst="rect">
            <a:avLst/>
          </a:prstGeom>
          <a:noFill/>
          <a:ln w="9525">
            <a:noFill/>
            <a:miter lim="800000"/>
            <a:headEnd/>
            <a:tailEnd/>
          </a:ln>
          <a:effectLst/>
        </p:spPr>
      </p:pic>
      <p:sp>
        <p:nvSpPr>
          <p:cNvPr id="10" name="ZoneTexte 9"/>
          <p:cNvSpPr txBox="1"/>
          <p:nvPr/>
        </p:nvSpPr>
        <p:spPr>
          <a:xfrm>
            <a:off x="500034" y="3143248"/>
            <a:ext cx="8072494" cy="461665"/>
          </a:xfrm>
          <a:prstGeom prst="rect">
            <a:avLst/>
          </a:prstGeom>
          <a:noFill/>
        </p:spPr>
        <p:txBody>
          <a:bodyPr wrap="square" rtlCol="0">
            <a:spAutoFit/>
          </a:bodyPr>
          <a:lstStyle/>
          <a:p>
            <a:r>
              <a:rPr lang="fr-FR" sz="1200" dirty="0" smtClean="0"/>
              <a:t>Percer avec une perceuse à colonne les trous de diamètre 3 mm dans 4 des morceaux.</a:t>
            </a:r>
          </a:p>
          <a:p>
            <a:r>
              <a:rPr lang="fr-FR" sz="1200" dirty="0" smtClean="0"/>
              <a:t>Chanfreiner  les trous pour permettre une bonne position des </a:t>
            </a:r>
            <a:r>
              <a:rPr lang="fr-FR" sz="1200" dirty="0" smtClean="0">
                <a:solidFill>
                  <a:srgbClr val="000000"/>
                </a:solidFill>
              </a:rPr>
              <a:t>2 vis à têtes fraisées 2,5X20mm. </a:t>
            </a:r>
            <a:endParaRPr lang="fr-FR" sz="1200" dirty="0">
              <a:solidFill>
                <a:srgbClr val="000000"/>
              </a:solidFill>
            </a:endParaRPr>
          </a:p>
        </p:txBody>
      </p:sp>
      <p:pic>
        <p:nvPicPr>
          <p:cNvPr id="1028" name="Picture 4"/>
          <p:cNvPicPr>
            <a:picLocks noChangeAspect="1" noChangeArrowheads="1"/>
          </p:cNvPicPr>
          <p:nvPr/>
        </p:nvPicPr>
        <p:blipFill>
          <a:blip r:embed="rId5" cstate="screen"/>
          <a:srcRect/>
          <a:stretch>
            <a:fillRect/>
          </a:stretch>
        </p:blipFill>
        <p:spPr bwMode="auto">
          <a:xfrm>
            <a:off x="2643174" y="4000504"/>
            <a:ext cx="2413684" cy="1800000"/>
          </a:xfrm>
          <a:prstGeom prst="rect">
            <a:avLst/>
          </a:prstGeom>
          <a:noFill/>
          <a:ln w="9525">
            <a:noFill/>
            <a:miter lim="800000"/>
            <a:headEnd/>
            <a:tailEnd/>
          </a:ln>
          <a:effectLst/>
        </p:spPr>
      </p:pic>
      <p:sp>
        <p:nvSpPr>
          <p:cNvPr id="12" name="ZoneTexte 11"/>
          <p:cNvSpPr txBox="1"/>
          <p:nvPr/>
        </p:nvSpPr>
        <p:spPr>
          <a:xfrm>
            <a:off x="500034" y="3571876"/>
            <a:ext cx="7715304" cy="369332"/>
          </a:xfrm>
          <a:prstGeom prst="rect">
            <a:avLst/>
          </a:prstGeom>
          <a:noFill/>
        </p:spPr>
        <p:txBody>
          <a:bodyPr wrap="square" rtlCol="0">
            <a:spAutoFit/>
          </a:bodyPr>
          <a:lstStyle/>
          <a:p>
            <a:r>
              <a:rPr lang="fr-FR" dirty="0" smtClean="0"/>
              <a:t>2-2  Assembler les charnières et les portes</a:t>
            </a:r>
            <a:endParaRPr lang="fr-FR" dirty="0"/>
          </a:p>
        </p:txBody>
      </p:sp>
      <p:pic>
        <p:nvPicPr>
          <p:cNvPr id="1029" name="Picture 5"/>
          <p:cNvPicPr>
            <a:picLocks noChangeAspect="1" noChangeArrowheads="1"/>
          </p:cNvPicPr>
          <p:nvPr/>
        </p:nvPicPr>
        <p:blipFill>
          <a:blip r:embed="rId6" cstate="screen"/>
          <a:srcRect/>
          <a:stretch>
            <a:fillRect/>
          </a:stretch>
        </p:blipFill>
        <p:spPr bwMode="auto">
          <a:xfrm>
            <a:off x="5143504" y="4000504"/>
            <a:ext cx="1598550" cy="1800000"/>
          </a:xfrm>
          <a:prstGeom prst="rect">
            <a:avLst/>
          </a:prstGeom>
          <a:noFill/>
          <a:ln w="9525">
            <a:noFill/>
            <a:miter lim="800000"/>
            <a:headEnd/>
            <a:tailEnd/>
          </a:ln>
          <a:effectLst/>
        </p:spPr>
      </p:pic>
      <p:pic>
        <p:nvPicPr>
          <p:cNvPr id="1030" name="Picture 6"/>
          <p:cNvPicPr>
            <a:picLocks noChangeAspect="1" noChangeArrowheads="1"/>
          </p:cNvPicPr>
          <p:nvPr/>
        </p:nvPicPr>
        <p:blipFill>
          <a:blip r:embed="rId7" cstate="screen"/>
          <a:srcRect/>
          <a:stretch>
            <a:fillRect/>
          </a:stretch>
        </p:blipFill>
        <p:spPr bwMode="auto">
          <a:xfrm>
            <a:off x="357158" y="4000504"/>
            <a:ext cx="2232704" cy="1800000"/>
          </a:xfrm>
          <a:prstGeom prst="rect">
            <a:avLst/>
          </a:prstGeom>
          <a:noFill/>
          <a:ln w="9525">
            <a:noFill/>
            <a:miter lim="800000"/>
            <a:headEnd/>
            <a:tailEnd/>
          </a:ln>
          <a:effectLst/>
        </p:spPr>
      </p:pic>
      <p:pic>
        <p:nvPicPr>
          <p:cNvPr id="1031" name="Picture 7"/>
          <p:cNvPicPr>
            <a:picLocks noChangeAspect="1" noChangeArrowheads="1"/>
          </p:cNvPicPr>
          <p:nvPr/>
        </p:nvPicPr>
        <p:blipFill>
          <a:blip r:embed="rId8" cstate="screen"/>
          <a:srcRect/>
          <a:stretch>
            <a:fillRect/>
          </a:stretch>
        </p:blipFill>
        <p:spPr bwMode="auto">
          <a:xfrm>
            <a:off x="6786578" y="4000504"/>
            <a:ext cx="1524812" cy="1800000"/>
          </a:xfrm>
          <a:prstGeom prst="rect">
            <a:avLst/>
          </a:prstGeom>
          <a:noFill/>
          <a:ln w="9525">
            <a:noFill/>
            <a:miter lim="800000"/>
            <a:headEnd/>
            <a:tailEnd/>
          </a:ln>
          <a:effectLst/>
        </p:spPr>
      </p:pic>
      <p:sp>
        <p:nvSpPr>
          <p:cNvPr id="16" name="ZoneTexte 15"/>
          <p:cNvSpPr txBox="1"/>
          <p:nvPr/>
        </p:nvSpPr>
        <p:spPr>
          <a:xfrm>
            <a:off x="357158" y="5857892"/>
            <a:ext cx="2214578" cy="461665"/>
          </a:xfrm>
          <a:prstGeom prst="rect">
            <a:avLst/>
          </a:prstGeom>
          <a:noFill/>
        </p:spPr>
        <p:txBody>
          <a:bodyPr wrap="square" rtlCol="0">
            <a:spAutoFit/>
          </a:bodyPr>
          <a:lstStyle/>
          <a:p>
            <a:r>
              <a:rPr lang="fr-FR" sz="1200" dirty="0" smtClean="0"/>
              <a:t>Resserrer légèrement les bords de la charnière dans un étau.</a:t>
            </a:r>
            <a:endParaRPr lang="fr-FR" sz="1200" dirty="0"/>
          </a:p>
        </p:txBody>
      </p:sp>
      <p:sp>
        <p:nvSpPr>
          <p:cNvPr id="17" name="ZoneTexte 16"/>
          <p:cNvSpPr txBox="1"/>
          <p:nvPr/>
        </p:nvSpPr>
        <p:spPr>
          <a:xfrm>
            <a:off x="2643174" y="5857892"/>
            <a:ext cx="4143404" cy="646331"/>
          </a:xfrm>
          <a:prstGeom prst="rect">
            <a:avLst/>
          </a:prstGeom>
          <a:noFill/>
        </p:spPr>
        <p:txBody>
          <a:bodyPr wrap="square" rtlCol="0">
            <a:spAutoFit/>
          </a:bodyPr>
          <a:lstStyle/>
          <a:p>
            <a:r>
              <a:rPr lang="fr-FR" sz="1200" dirty="0" smtClean="0"/>
              <a:t>Placer la porte dans un étau, engager la charnière  au dessus. A l’aide d’un marteau, la faire coulisser serrée. La porte va se rainurer et le montage doit être le plus droit possible.</a:t>
            </a:r>
            <a:endParaRPr lang="fr-FR" sz="1200" dirty="0"/>
          </a:p>
        </p:txBody>
      </p:sp>
      <p:sp>
        <p:nvSpPr>
          <p:cNvPr id="18" name="ZoneTexte 17"/>
          <p:cNvSpPr txBox="1"/>
          <p:nvPr/>
        </p:nvSpPr>
        <p:spPr>
          <a:xfrm>
            <a:off x="6786578" y="5857892"/>
            <a:ext cx="1714512" cy="830997"/>
          </a:xfrm>
          <a:prstGeom prst="rect">
            <a:avLst/>
          </a:prstGeom>
          <a:noFill/>
        </p:spPr>
        <p:txBody>
          <a:bodyPr wrap="square" rtlCol="0">
            <a:spAutoFit/>
          </a:bodyPr>
          <a:lstStyle/>
          <a:p>
            <a:r>
              <a:rPr lang="fr-FR" sz="1200" dirty="0" smtClean="0"/>
              <a:t>Voici le résultat. Il faut procéder de </a:t>
            </a:r>
            <a:r>
              <a:rPr lang="fr-FR" sz="1200" dirty="0" smtClean="0"/>
              <a:t>la même façon </a:t>
            </a:r>
            <a:r>
              <a:rPr lang="fr-FR" sz="1200" dirty="0" smtClean="0"/>
              <a:t>pour les trois autres portes.</a:t>
            </a:r>
            <a:endParaRPr lang="fr-FR" sz="1200" dirty="0"/>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4282" y="214290"/>
            <a:ext cx="8715436" cy="642942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 name="Groupe 4"/>
          <p:cNvGrpSpPr/>
          <p:nvPr/>
        </p:nvGrpSpPr>
        <p:grpSpPr>
          <a:xfrm>
            <a:off x="428596" y="428604"/>
            <a:ext cx="500066" cy="500066"/>
            <a:chOff x="7715272" y="1500174"/>
            <a:chExt cx="500066" cy="500066"/>
          </a:xfrm>
          <a:solidFill>
            <a:schemeClr val="tx2">
              <a:lumMod val="40000"/>
              <a:lumOff val="60000"/>
            </a:schemeClr>
          </a:solidFill>
        </p:grpSpPr>
        <p:sp>
          <p:nvSpPr>
            <p:cNvPr id="6" name="Ellipse 5"/>
            <p:cNvSpPr/>
            <p:nvPr/>
          </p:nvSpPr>
          <p:spPr>
            <a:xfrm>
              <a:off x="7715272" y="1500174"/>
              <a:ext cx="500066" cy="50006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7858148" y="1571612"/>
              <a:ext cx="214314" cy="369332"/>
            </a:xfrm>
            <a:prstGeom prst="rect">
              <a:avLst/>
            </a:prstGeom>
            <a:grpFill/>
          </p:spPr>
          <p:txBody>
            <a:bodyPr wrap="square" rtlCol="0">
              <a:spAutoFit/>
            </a:bodyPr>
            <a:lstStyle/>
            <a:p>
              <a:pPr algn="ctr"/>
              <a:r>
                <a:rPr lang="fr-FR" dirty="0" smtClean="0"/>
                <a:t>2</a:t>
              </a:r>
              <a:endParaRPr lang="fr-FR" dirty="0"/>
            </a:p>
          </p:txBody>
        </p:sp>
      </p:grpSp>
      <p:sp>
        <p:nvSpPr>
          <p:cNvPr id="8" name="ZoneTexte 7"/>
          <p:cNvSpPr txBox="1"/>
          <p:nvPr/>
        </p:nvSpPr>
        <p:spPr>
          <a:xfrm>
            <a:off x="1000100" y="500042"/>
            <a:ext cx="7715304" cy="369332"/>
          </a:xfrm>
          <a:prstGeom prst="rect">
            <a:avLst/>
          </a:prstGeom>
          <a:noFill/>
        </p:spPr>
        <p:txBody>
          <a:bodyPr wrap="square" rtlCol="0">
            <a:spAutoFit/>
          </a:bodyPr>
          <a:lstStyle/>
          <a:p>
            <a:r>
              <a:rPr lang="fr-FR" dirty="0" smtClean="0"/>
              <a:t>2-5  Assemblage des supports de palonniers et des portes.</a:t>
            </a:r>
            <a:endParaRPr lang="fr-FR" dirty="0"/>
          </a:p>
        </p:txBody>
      </p:sp>
      <p:sp>
        <p:nvSpPr>
          <p:cNvPr id="9" name="ZoneTexte 8"/>
          <p:cNvSpPr txBox="1"/>
          <p:nvPr/>
        </p:nvSpPr>
        <p:spPr>
          <a:xfrm>
            <a:off x="714348" y="3643314"/>
            <a:ext cx="7715304" cy="369332"/>
          </a:xfrm>
          <a:prstGeom prst="rect">
            <a:avLst/>
          </a:prstGeom>
          <a:noFill/>
        </p:spPr>
        <p:txBody>
          <a:bodyPr wrap="square" rtlCol="0">
            <a:spAutoFit/>
          </a:bodyPr>
          <a:lstStyle/>
          <a:p>
            <a:r>
              <a:rPr lang="fr-FR" dirty="0" smtClean="0"/>
              <a:t>2-6  Assemblage des palonniers et des portes.</a:t>
            </a:r>
            <a:endParaRPr lang="fr-FR" dirty="0"/>
          </a:p>
        </p:txBody>
      </p:sp>
      <p:pic>
        <p:nvPicPr>
          <p:cNvPr id="2050" name="Picture 2"/>
          <p:cNvPicPr>
            <a:picLocks noChangeAspect="1" noChangeArrowheads="1"/>
          </p:cNvPicPr>
          <p:nvPr/>
        </p:nvPicPr>
        <p:blipFill>
          <a:blip r:embed="rId2" cstate="screen"/>
          <a:srcRect/>
          <a:stretch>
            <a:fillRect/>
          </a:stretch>
        </p:blipFill>
        <p:spPr bwMode="auto">
          <a:xfrm>
            <a:off x="428596" y="4286256"/>
            <a:ext cx="2491693" cy="1928826"/>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cstate="screen"/>
          <a:srcRect/>
          <a:stretch>
            <a:fillRect/>
          </a:stretch>
        </p:blipFill>
        <p:spPr bwMode="auto">
          <a:xfrm>
            <a:off x="500034" y="1000108"/>
            <a:ext cx="2628002" cy="2214578"/>
          </a:xfrm>
          <a:prstGeom prst="rect">
            <a:avLst/>
          </a:prstGeom>
          <a:noFill/>
          <a:ln w="9525">
            <a:noFill/>
            <a:miter lim="800000"/>
            <a:headEnd/>
            <a:tailEnd/>
          </a:ln>
          <a:effectLst/>
        </p:spPr>
      </p:pic>
      <p:pic>
        <p:nvPicPr>
          <p:cNvPr id="2052" name="Picture 4"/>
          <p:cNvPicPr>
            <a:picLocks noChangeAspect="1" noChangeArrowheads="1"/>
          </p:cNvPicPr>
          <p:nvPr/>
        </p:nvPicPr>
        <p:blipFill>
          <a:blip r:embed="rId4" cstate="screen"/>
          <a:srcRect/>
          <a:stretch>
            <a:fillRect/>
          </a:stretch>
        </p:blipFill>
        <p:spPr bwMode="auto">
          <a:xfrm>
            <a:off x="3214678" y="1000108"/>
            <a:ext cx="1660934" cy="2214578"/>
          </a:xfrm>
          <a:prstGeom prst="rect">
            <a:avLst/>
          </a:prstGeom>
          <a:noFill/>
          <a:ln w="9525">
            <a:noFill/>
            <a:miter lim="800000"/>
            <a:headEnd/>
            <a:tailEnd/>
          </a:ln>
          <a:effectLst/>
        </p:spPr>
      </p:pic>
      <p:pic>
        <p:nvPicPr>
          <p:cNvPr id="2053" name="Picture 5"/>
          <p:cNvPicPr>
            <a:picLocks noChangeAspect="1" noChangeArrowheads="1"/>
          </p:cNvPicPr>
          <p:nvPr/>
        </p:nvPicPr>
        <p:blipFill>
          <a:blip r:embed="rId5" cstate="screen"/>
          <a:srcRect/>
          <a:stretch>
            <a:fillRect/>
          </a:stretch>
        </p:blipFill>
        <p:spPr bwMode="auto">
          <a:xfrm>
            <a:off x="3000364" y="4071943"/>
            <a:ext cx="2071702" cy="1179007"/>
          </a:xfrm>
          <a:prstGeom prst="rect">
            <a:avLst/>
          </a:prstGeom>
          <a:noFill/>
          <a:ln w="9525">
            <a:noFill/>
            <a:miter lim="800000"/>
            <a:headEnd/>
            <a:tailEnd/>
          </a:ln>
          <a:effectLst/>
        </p:spPr>
      </p:pic>
      <p:sp>
        <p:nvSpPr>
          <p:cNvPr id="12" name="ZoneTexte 11"/>
          <p:cNvSpPr txBox="1"/>
          <p:nvPr/>
        </p:nvSpPr>
        <p:spPr>
          <a:xfrm>
            <a:off x="5000628" y="1142984"/>
            <a:ext cx="3571900" cy="1754326"/>
          </a:xfrm>
          <a:prstGeom prst="rect">
            <a:avLst/>
          </a:prstGeom>
          <a:noFill/>
        </p:spPr>
        <p:txBody>
          <a:bodyPr wrap="square" rtlCol="0">
            <a:spAutoFit/>
          </a:bodyPr>
          <a:lstStyle/>
          <a:p>
            <a:r>
              <a:rPr lang="fr-FR" sz="1200" dirty="0" smtClean="0"/>
              <a:t>Pas de difficultés dans cette phase d’assemblage, il faut compter deux vis 2,5X20 mm à têtes fraisées par porte.</a:t>
            </a:r>
          </a:p>
          <a:p>
            <a:endParaRPr lang="fr-FR" sz="1200" dirty="0" smtClean="0"/>
          </a:p>
          <a:p>
            <a:r>
              <a:rPr lang="fr-FR" sz="1200" dirty="0" smtClean="0"/>
              <a:t>Utiliser un support pour monter d’équerre les supports de palonniers.</a:t>
            </a:r>
          </a:p>
          <a:p>
            <a:endParaRPr lang="fr-FR" sz="1200" dirty="0" smtClean="0"/>
          </a:p>
          <a:p>
            <a:r>
              <a:rPr lang="fr-FR" sz="1200" dirty="0" smtClean="0"/>
              <a:t>Recommencer </a:t>
            </a:r>
            <a:r>
              <a:rPr lang="fr-FR" sz="1200" dirty="0" smtClean="0"/>
              <a:t>sur </a:t>
            </a:r>
            <a:r>
              <a:rPr lang="fr-FR" sz="1200" dirty="0" smtClean="0"/>
              <a:t>les trois autres portes.</a:t>
            </a:r>
          </a:p>
          <a:p>
            <a:endParaRPr lang="fr-FR" sz="1200" dirty="0"/>
          </a:p>
        </p:txBody>
      </p:sp>
      <p:sp>
        <p:nvSpPr>
          <p:cNvPr id="13" name="ZoneTexte 12"/>
          <p:cNvSpPr txBox="1"/>
          <p:nvPr/>
        </p:nvSpPr>
        <p:spPr>
          <a:xfrm>
            <a:off x="5143504" y="4143380"/>
            <a:ext cx="3714776" cy="830997"/>
          </a:xfrm>
          <a:prstGeom prst="rect">
            <a:avLst/>
          </a:prstGeom>
          <a:noFill/>
        </p:spPr>
        <p:txBody>
          <a:bodyPr wrap="square" rtlCol="0">
            <a:spAutoFit/>
          </a:bodyPr>
          <a:lstStyle/>
          <a:p>
            <a:r>
              <a:rPr lang="fr-FR" sz="1200" dirty="0" smtClean="0"/>
              <a:t>Matériel à réunir :</a:t>
            </a:r>
          </a:p>
          <a:p>
            <a:endParaRPr lang="fr-FR" sz="1200" dirty="0" smtClean="0"/>
          </a:p>
          <a:p>
            <a:pPr>
              <a:buFontTx/>
              <a:buChar char="-"/>
            </a:pPr>
            <a:r>
              <a:rPr lang="fr-FR" sz="1200" dirty="0" smtClean="0"/>
              <a:t> Le grand palonnier</a:t>
            </a:r>
          </a:p>
          <a:p>
            <a:pPr>
              <a:buFontTx/>
              <a:buChar char="-"/>
            </a:pPr>
            <a:r>
              <a:rPr lang="fr-FR" sz="1200" dirty="0" smtClean="0"/>
              <a:t> </a:t>
            </a:r>
            <a:r>
              <a:rPr lang="fr-FR" sz="1200" dirty="0" smtClean="0">
                <a:solidFill>
                  <a:srgbClr val="000000"/>
                </a:solidFill>
              </a:rPr>
              <a:t>Deux vis miniatures 1,6X13 mm (lot de 200 pièces 9€).</a:t>
            </a:r>
            <a:endParaRPr lang="fr-FR" sz="1200" dirty="0">
              <a:solidFill>
                <a:srgbClr val="000000"/>
              </a:solidFill>
            </a:endParaRPr>
          </a:p>
        </p:txBody>
      </p:sp>
      <p:pic>
        <p:nvPicPr>
          <p:cNvPr id="1026" name="Picture 2"/>
          <p:cNvPicPr>
            <a:picLocks noChangeAspect="1" noChangeArrowheads="1"/>
          </p:cNvPicPr>
          <p:nvPr/>
        </p:nvPicPr>
        <p:blipFill>
          <a:blip r:embed="rId6" cstate="screen"/>
          <a:srcRect/>
          <a:stretch>
            <a:fillRect/>
          </a:stretch>
        </p:blipFill>
        <p:spPr bwMode="auto">
          <a:xfrm>
            <a:off x="3000364" y="5286388"/>
            <a:ext cx="2071702" cy="1264556"/>
          </a:xfrm>
          <a:prstGeom prst="rect">
            <a:avLst/>
          </a:prstGeom>
          <a:noFill/>
          <a:ln w="9525">
            <a:noFill/>
            <a:miter lim="800000"/>
            <a:headEnd/>
            <a:tailEnd/>
          </a:ln>
          <a:effectLst/>
        </p:spPr>
      </p:pic>
      <p:sp>
        <p:nvSpPr>
          <p:cNvPr id="15" name="ZoneTexte 14"/>
          <p:cNvSpPr txBox="1"/>
          <p:nvPr/>
        </p:nvSpPr>
        <p:spPr>
          <a:xfrm>
            <a:off x="5143504" y="5357826"/>
            <a:ext cx="3714776" cy="1015663"/>
          </a:xfrm>
          <a:prstGeom prst="rect">
            <a:avLst/>
          </a:prstGeom>
          <a:noFill/>
        </p:spPr>
        <p:txBody>
          <a:bodyPr wrap="square" rtlCol="0">
            <a:spAutoFit/>
          </a:bodyPr>
          <a:lstStyle/>
          <a:p>
            <a:pPr>
              <a:buFontTx/>
              <a:buChar char="-"/>
            </a:pPr>
            <a:r>
              <a:rPr lang="fr-FR" sz="1200" dirty="0" smtClean="0"/>
              <a:t>Faire coïncider l’axe du logement pour le servomoteur avec celui de la charnière.</a:t>
            </a:r>
          </a:p>
          <a:p>
            <a:pPr>
              <a:buFontTx/>
              <a:buChar char="-"/>
            </a:pPr>
            <a:endParaRPr lang="fr-FR" sz="1200" dirty="0" smtClean="0"/>
          </a:p>
          <a:p>
            <a:pPr>
              <a:buFontTx/>
              <a:buChar char="-"/>
            </a:pPr>
            <a:r>
              <a:rPr lang="fr-FR" sz="1200" dirty="0" smtClean="0"/>
              <a:t>Ne pas monter les vis complètement, elles ne doivent </a:t>
            </a:r>
            <a:r>
              <a:rPr lang="fr-FR" sz="1200" dirty="0" smtClean="0"/>
              <a:t>pas </a:t>
            </a:r>
            <a:r>
              <a:rPr lang="fr-FR" sz="1200" dirty="0" smtClean="0"/>
              <a:t>traverser </a:t>
            </a:r>
            <a:r>
              <a:rPr lang="fr-FR" sz="1200" dirty="0" smtClean="0"/>
              <a:t>le support de </a:t>
            </a:r>
            <a:r>
              <a:rPr lang="fr-FR" sz="1200" dirty="0" smtClean="0"/>
              <a:t>palonnier.</a:t>
            </a:r>
            <a:endParaRPr lang="fr-FR" sz="1200" dirty="0"/>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4282" y="214290"/>
            <a:ext cx="8715436" cy="642942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5" name="Groupe 4"/>
          <p:cNvGrpSpPr/>
          <p:nvPr/>
        </p:nvGrpSpPr>
        <p:grpSpPr>
          <a:xfrm>
            <a:off x="428596" y="428604"/>
            <a:ext cx="500066" cy="500066"/>
            <a:chOff x="7715272" y="1500174"/>
            <a:chExt cx="500066" cy="500066"/>
          </a:xfrm>
          <a:solidFill>
            <a:schemeClr val="tx2">
              <a:lumMod val="40000"/>
              <a:lumOff val="60000"/>
            </a:schemeClr>
          </a:solidFill>
        </p:grpSpPr>
        <p:sp>
          <p:nvSpPr>
            <p:cNvPr id="6" name="Ellipse 5"/>
            <p:cNvSpPr/>
            <p:nvPr/>
          </p:nvSpPr>
          <p:spPr>
            <a:xfrm>
              <a:off x="7715272" y="1500174"/>
              <a:ext cx="500066" cy="50006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7858148" y="1571612"/>
              <a:ext cx="214314" cy="369332"/>
            </a:xfrm>
            <a:prstGeom prst="rect">
              <a:avLst/>
            </a:prstGeom>
            <a:grpFill/>
          </p:spPr>
          <p:txBody>
            <a:bodyPr wrap="square" rtlCol="0">
              <a:spAutoFit/>
            </a:bodyPr>
            <a:lstStyle/>
            <a:p>
              <a:pPr algn="ctr"/>
              <a:r>
                <a:rPr lang="fr-FR" dirty="0" smtClean="0"/>
                <a:t>2</a:t>
              </a:r>
              <a:endParaRPr lang="fr-FR" dirty="0"/>
            </a:p>
          </p:txBody>
        </p:sp>
      </p:grpSp>
      <p:sp>
        <p:nvSpPr>
          <p:cNvPr id="8" name="ZoneTexte 7"/>
          <p:cNvSpPr txBox="1"/>
          <p:nvPr/>
        </p:nvSpPr>
        <p:spPr>
          <a:xfrm>
            <a:off x="1000100" y="500042"/>
            <a:ext cx="7715304" cy="369332"/>
          </a:xfrm>
          <a:prstGeom prst="rect">
            <a:avLst/>
          </a:prstGeom>
          <a:noFill/>
        </p:spPr>
        <p:txBody>
          <a:bodyPr wrap="square" rtlCol="0">
            <a:spAutoFit/>
          </a:bodyPr>
          <a:lstStyle/>
          <a:p>
            <a:r>
              <a:rPr lang="fr-FR" dirty="0" smtClean="0"/>
              <a:t>2-7  Assemblage des servomoteurs sur les portes.</a:t>
            </a:r>
            <a:endParaRPr lang="fr-FR" dirty="0"/>
          </a:p>
        </p:txBody>
      </p:sp>
      <p:sp>
        <p:nvSpPr>
          <p:cNvPr id="9" name="ZoneTexte 8"/>
          <p:cNvSpPr txBox="1"/>
          <p:nvPr/>
        </p:nvSpPr>
        <p:spPr>
          <a:xfrm>
            <a:off x="571472" y="4714884"/>
            <a:ext cx="7715304" cy="369332"/>
          </a:xfrm>
          <a:prstGeom prst="rect">
            <a:avLst/>
          </a:prstGeom>
          <a:noFill/>
        </p:spPr>
        <p:txBody>
          <a:bodyPr wrap="square" rtlCol="0">
            <a:spAutoFit/>
          </a:bodyPr>
          <a:lstStyle/>
          <a:p>
            <a:r>
              <a:rPr lang="fr-FR" dirty="0" smtClean="0"/>
              <a:t>2-8  Assemblage des  vannes sur les portes.</a:t>
            </a:r>
            <a:endParaRPr lang="fr-FR" dirty="0"/>
          </a:p>
        </p:txBody>
      </p:sp>
      <p:pic>
        <p:nvPicPr>
          <p:cNvPr id="2050" name="Picture 2"/>
          <p:cNvPicPr>
            <a:picLocks noChangeAspect="1" noChangeArrowheads="1"/>
          </p:cNvPicPr>
          <p:nvPr/>
        </p:nvPicPr>
        <p:blipFill>
          <a:blip r:embed="rId2" cstate="screen"/>
          <a:srcRect/>
          <a:stretch>
            <a:fillRect/>
          </a:stretch>
        </p:blipFill>
        <p:spPr bwMode="auto">
          <a:xfrm>
            <a:off x="428596" y="1142984"/>
            <a:ext cx="2645481" cy="1800000"/>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cstate="screen"/>
          <a:srcRect/>
          <a:stretch>
            <a:fillRect/>
          </a:stretch>
        </p:blipFill>
        <p:spPr bwMode="auto">
          <a:xfrm>
            <a:off x="3214678" y="1142984"/>
            <a:ext cx="3096152" cy="1800000"/>
          </a:xfrm>
          <a:prstGeom prst="rect">
            <a:avLst/>
          </a:prstGeom>
          <a:noFill/>
          <a:ln w="9525">
            <a:noFill/>
            <a:miter lim="800000"/>
            <a:headEnd/>
            <a:tailEnd/>
          </a:ln>
          <a:effectLst/>
        </p:spPr>
      </p:pic>
      <p:pic>
        <p:nvPicPr>
          <p:cNvPr id="2052" name="Picture 4"/>
          <p:cNvPicPr>
            <a:picLocks noChangeAspect="1" noChangeArrowheads="1"/>
          </p:cNvPicPr>
          <p:nvPr/>
        </p:nvPicPr>
        <p:blipFill>
          <a:blip r:embed="rId4" cstate="screen"/>
          <a:srcRect/>
          <a:stretch>
            <a:fillRect/>
          </a:stretch>
        </p:blipFill>
        <p:spPr bwMode="auto">
          <a:xfrm>
            <a:off x="5929322" y="1142984"/>
            <a:ext cx="2595053" cy="1800000"/>
          </a:xfrm>
          <a:prstGeom prst="rect">
            <a:avLst/>
          </a:prstGeom>
          <a:noFill/>
          <a:ln w="9525">
            <a:noFill/>
            <a:miter lim="800000"/>
            <a:headEnd/>
            <a:tailEnd/>
          </a:ln>
          <a:effectLst/>
        </p:spPr>
      </p:pic>
      <p:pic>
        <p:nvPicPr>
          <p:cNvPr id="2053" name="Picture 5"/>
          <p:cNvPicPr>
            <a:picLocks noChangeAspect="1" noChangeArrowheads="1"/>
          </p:cNvPicPr>
          <p:nvPr/>
        </p:nvPicPr>
        <p:blipFill>
          <a:blip r:embed="rId5" cstate="screen"/>
          <a:srcRect/>
          <a:stretch>
            <a:fillRect/>
          </a:stretch>
        </p:blipFill>
        <p:spPr bwMode="auto">
          <a:xfrm>
            <a:off x="428596" y="3000372"/>
            <a:ext cx="3000396" cy="1562647"/>
          </a:xfrm>
          <a:prstGeom prst="rect">
            <a:avLst/>
          </a:prstGeom>
          <a:noFill/>
          <a:ln w="9525">
            <a:noFill/>
            <a:miter lim="800000"/>
            <a:headEnd/>
            <a:tailEnd/>
          </a:ln>
          <a:effectLst/>
        </p:spPr>
      </p:pic>
      <p:sp>
        <p:nvSpPr>
          <p:cNvPr id="12" name="ZoneTexte 11"/>
          <p:cNvSpPr txBox="1"/>
          <p:nvPr/>
        </p:nvSpPr>
        <p:spPr>
          <a:xfrm>
            <a:off x="3500430" y="3000372"/>
            <a:ext cx="5072098" cy="1384995"/>
          </a:xfrm>
          <a:prstGeom prst="rect">
            <a:avLst/>
          </a:prstGeom>
          <a:noFill/>
        </p:spPr>
        <p:txBody>
          <a:bodyPr wrap="square" rtlCol="0">
            <a:spAutoFit/>
          </a:bodyPr>
          <a:lstStyle/>
          <a:p>
            <a:r>
              <a:rPr lang="fr-FR" sz="1200" dirty="0" smtClean="0">
                <a:solidFill>
                  <a:srgbClr val="000000"/>
                </a:solidFill>
              </a:rPr>
              <a:t>Positionner correctement </a:t>
            </a:r>
            <a:r>
              <a:rPr lang="fr-FR" sz="1200" dirty="0" smtClean="0">
                <a:solidFill>
                  <a:srgbClr val="000000"/>
                </a:solidFill>
              </a:rPr>
              <a:t>le </a:t>
            </a:r>
            <a:r>
              <a:rPr lang="fr-FR" sz="1200" dirty="0" smtClean="0">
                <a:solidFill>
                  <a:srgbClr val="000000"/>
                </a:solidFill>
              </a:rPr>
              <a:t>« </a:t>
            </a:r>
            <a:r>
              <a:rPr lang="fr-FR" sz="1200" dirty="0" err="1" smtClean="0">
                <a:solidFill>
                  <a:srgbClr val="000000"/>
                </a:solidFill>
              </a:rPr>
              <a:t>servo</a:t>
            </a:r>
            <a:r>
              <a:rPr lang="fr-FR" sz="1200" dirty="0" smtClean="0">
                <a:solidFill>
                  <a:srgbClr val="000000"/>
                </a:solidFill>
              </a:rPr>
              <a:t> » et </a:t>
            </a:r>
            <a:r>
              <a:rPr lang="fr-FR" sz="1200" dirty="0" smtClean="0">
                <a:solidFill>
                  <a:srgbClr val="000000"/>
                </a:solidFill>
              </a:rPr>
              <a:t>monter le serré.</a:t>
            </a:r>
          </a:p>
          <a:p>
            <a:endParaRPr lang="fr-FR" sz="1200" dirty="0" smtClean="0">
              <a:solidFill>
                <a:srgbClr val="000000"/>
              </a:solidFill>
            </a:endParaRPr>
          </a:p>
          <a:p>
            <a:r>
              <a:rPr lang="fr-FR" sz="1200" dirty="0" smtClean="0">
                <a:solidFill>
                  <a:srgbClr val="000000"/>
                </a:solidFill>
              </a:rPr>
              <a:t>(Servomoteur </a:t>
            </a:r>
            <a:r>
              <a:rPr lang="fr-FR" sz="1200" dirty="0" smtClean="0">
                <a:solidFill>
                  <a:srgbClr val="000000"/>
                </a:solidFill>
              </a:rPr>
              <a:t>: </a:t>
            </a:r>
            <a:r>
              <a:rPr lang="fr-FR" sz="1200" dirty="0" err="1" smtClean="0">
                <a:solidFill>
                  <a:srgbClr val="000000"/>
                </a:solidFill>
              </a:rPr>
              <a:t>TowerPro</a:t>
            </a:r>
            <a:r>
              <a:rPr lang="fr-FR" sz="1200" dirty="0" smtClean="0">
                <a:solidFill>
                  <a:srgbClr val="000000"/>
                </a:solidFill>
              </a:rPr>
              <a:t> SG90 9G Mini </a:t>
            </a:r>
            <a:r>
              <a:rPr lang="fr-FR" sz="1200" dirty="0" err="1" smtClean="0">
                <a:solidFill>
                  <a:srgbClr val="000000"/>
                </a:solidFill>
              </a:rPr>
              <a:t>Servo</a:t>
            </a:r>
            <a:r>
              <a:rPr lang="fr-FR" sz="1200" dirty="0" smtClean="0">
                <a:solidFill>
                  <a:srgbClr val="000000"/>
                </a:solidFill>
              </a:rPr>
              <a:t> avec accessoires (2,20€</a:t>
            </a:r>
            <a:r>
              <a:rPr lang="fr-FR" sz="1200" dirty="0" smtClean="0">
                <a:solidFill>
                  <a:srgbClr val="000000"/>
                </a:solidFill>
              </a:rPr>
              <a:t>),</a:t>
            </a:r>
            <a:r>
              <a:rPr lang="fr-FR" sz="1200" dirty="0">
                <a:solidFill>
                  <a:srgbClr val="000000"/>
                </a:solidFill>
              </a:rPr>
              <a:t> </a:t>
            </a:r>
            <a:r>
              <a:rPr lang="fr-FR" sz="1200" dirty="0">
                <a:solidFill>
                  <a:srgbClr val="000000"/>
                </a:solidFill>
              </a:rPr>
              <a:t>v</a:t>
            </a:r>
            <a:r>
              <a:rPr lang="fr-FR" sz="1200" dirty="0" smtClean="0">
                <a:solidFill>
                  <a:srgbClr val="000000"/>
                </a:solidFill>
              </a:rPr>
              <a:t>is  </a:t>
            </a:r>
            <a:r>
              <a:rPr lang="fr-FR" sz="1200" dirty="0" smtClean="0">
                <a:solidFill>
                  <a:srgbClr val="000000"/>
                </a:solidFill>
              </a:rPr>
              <a:t>miniatures 1,5X20 mm têtes </a:t>
            </a:r>
            <a:r>
              <a:rPr lang="fr-FR" sz="1200" dirty="0" smtClean="0">
                <a:solidFill>
                  <a:srgbClr val="000000"/>
                </a:solidFill>
              </a:rPr>
              <a:t>fraisées( </a:t>
            </a:r>
            <a:r>
              <a:rPr lang="fr-FR" sz="1200" dirty="0" smtClean="0">
                <a:solidFill>
                  <a:srgbClr val="000000"/>
                </a:solidFill>
              </a:rPr>
              <a:t>0,40 </a:t>
            </a:r>
            <a:r>
              <a:rPr lang="fr-FR" sz="1200" dirty="0" smtClean="0">
                <a:solidFill>
                  <a:srgbClr val="000000"/>
                </a:solidFill>
              </a:rPr>
              <a:t>€)</a:t>
            </a:r>
            <a:r>
              <a:rPr lang="fr-FR" sz="1200" dirty="0" smtClean="0">
                <a:solidFill>
                  <a:srgbClr val="000000"/>
                </a:solidFill>
              </a:rPr>
              <a:t>, é</a:t>
            </a:r>
            <a:r>
              <a:rPr lang="fr-FR" sz="1200" dirty="0" smtClean="0">
                <a:solidFill>
                  <a:srgbClr val="000000"/>
                </a:solidFill>
              </a:rPr>
              <a:t>crous </a:t>
            </a:r>
            <a:r>
              <a:rPr lang="fr-FR" sz="1200" dirty="0" smtClean="0">
                <a:solidFill>
                  <a:srgbClr val="000000"/>
                </a:solidFill>
              </a:rPr>
              <a:t>M 1,5 </a:t>
            </a:r>
            <a:r>
              <a:rPr lang="fr-FR" sz="1200" dirty="0" smtClean="0">
                <a:solidFill>
                  <a:srgbClr val="000000"/>
                </a:solidFill>
              </a:rPr>
              <a:t>(0,40 €))</a:t>
            </a:r>
            <a:endParaRPr lang="fr-FR" sz="1200" dirty="0" smtClean="0">
              <a:solidFill>
                <a:srgbClr val="000000"/>
              </a:solidFill>
            </a:endParaRPr>
          </a:p>
          <a:p>
            <a:endParaRPr lang="fr-FR" sz="1200" b="1" dirty="0" smtClean="0">
              <a:solidFill>
                <a:srgbClr val="000000"/>
              </a:solidFill>
            </a:endParaRPr>
          </a:p>
          <a:p>
            <a:r>
              <a:rPr lang="fr-FR" sz="1200" dirty="0" smtClean="0">
                <a:solidFill>
                  <a:srgbClr val="000000"/>
                </a:solidFill>
              </a:rPr>
              <a:t>Positionner le palonnier simple et visser le. Vérifier que la course du servomoteur peut s’exprimer vers la droite et vers la gauche.</a:t>
            </a:r>
            <a:endParaRPr lang="fr-FR" sz="1200" dirty="0">
              <a:solidFill>
                <a:srgbClr val="000000"/>
              </a:solidFill>
            </a:endParaRPr>
          </a:p>
        </p:txBody>
      </p:sp>
      <p:pic>
        <p:nvPicPr>
          <p:cNvPr id="2054" name="Picture 6"/>
          <p:cNvPicPr>
            <a:picLocks noChangeAspect="1" noChangeArrowheads="1"/>
          </p:cNvPicPr>
          <p:nvPr/>
        </p:nvPicPr>
        <p:blipFill>
          <a:blip r:embed="rId6" cstate="screen"/>
          <a:srcRect/>
          <a:stretch>
            <a:fillRect/>
          </a:stretch>
        </p:blipFill>
        <p:spPr bwMode="auto">
          <a:xfrm>
            <a:off x="428596" y="5143512"/>
            <a:ext cx="2350492" cy="1428760"/>
          </a:xfrm>
          <a:prstGeom prst="rect">
            <a:avLst/>
          </a:prstGeom>
          <a:noFill/>
          <a:ln w="9525">
            <a:noFill/>
            <a:miter lim="800000"/>
            <a:headEnd/>
            <a:tailEnd/>
          </a:ln>
          <a:effectLst/>
        </p:spPr>
      </p:pic>
      <p:pic>
        <p:nvPicPr>
          <p:cNvPr id="2055" name="Picture 7"/>
          <p:cNvPicPr>
            <a:picLocks noChangeAspect="1" noChangeArrowheads="1"/>
          </p:cNvPicPr>
          <p:nvPr/>
        </p:nvPicPr>
        <p:blipFill>
          <a:blip r:embed="rId7" cstate="screen"/>
          <a:srcRect/>
          <a:stretch>
            <a:fillRect/>
          </a:stretch>
        </p:blipFill>
        <p:spPr bwMode="auto">
          <a:xfrm>
            <a:off x="2857488" y="5072074"/>
            <a:ext cx="2953595" cy="1508176"/>
          </a:xfrm>
          <a:prstGeom prst="rect">
            <a:avLst/>
          </a:prstGeom>
          <a:noFill/>
          <a:ln w="9525">
            <a:noFill/>
            <a:miter lim="800000"/>
            <a:headEnd/>
            <a:tailEnd/>
          </a:ln>
          <a:effectLst/>
        </p:spPr>
      </p:pic>
      <p:sp>
        <p:nvSpPr>
          <p:cNvPr id="15" name="ZoneTexte 14"/>
          <p:cNvSpPr txBox="1"/>
          <p:nvPr/>
        </p:nvSpPr>
        <p:spPr>
          <a:xfrm>
            <a:off x="5929322" y="5072074"/>
            <a:ext cx="2857520" cy="1384995"/>
          </a:xfrm>
          <a:prstGeom prst="rect">
            <a:avLst/>
          </a:prstGeom>
          <a:noFill/>
        </p:spPr>
        <p:txBody>
          <a:bodyPr wrap="square" rtlCol="0">
            <a:spAutoFit/>
          </a:bodyPr>
          <a:lstStyle/>
          <a:p>
            <a:r>
              <a:rPr lang="fr-FR" sz="1200" dirty="0" smtClean="0">
                <a:solidFill>
                  <a:srgbClr val="000000"/>
                </a:solidFill>
              </a:rPr>
              <a:t>(Servomoteur </a:t>
            </a:r>
            <a:r>
              <a:rPr lang="fr-FR" sz="1200" dirty="0" smtClean="0">
                <a:solidFill>
                  <a:srgbClr val="000000"/>
                </a:solidFill>
              </a:rPr>
              <a:t>: </a:t>
            </a:r>
            <a:r>
              <a:rPr lang="fr-FR" sz="1200" dirty="0" err="1" smtClean="0">
                <a:solidFill>
                  <a:srgbClr val="000000"/>
                </a:solidFill>
              </a:rPr>
              <a:t>TowerPro</a:t>
            </a:r>
            <a:r>
              <a:rPr lang="fr-FR" sz="1200" dirty="0" smtClean="0">
                <a:solidFill>
                  <a:srgbClr val="000000"/>
                </a:solidFill>
              </a:rPr>
              <a:t> SG90 9G Mini </a:t>
            </a:r>
            <a:r>
              <a:rPr lang="fr-FR" sz="1200" dirty="0" err="1" smtClean="0">
                <a:solidFill>
                  <a:srgbClr val="000000"/>
                </a:solidFill>
              </a:rPr>
              <a:t>Servo</a:t>
            </a:r>
            <a:r>
              <a:rPr lang="fr-FR" sz="1200" dirty="0" smtClean="0">
                <a:solidFill>
                  <a:srgbClr val="000000"/>
                </a:solidFill>
              </a:rPr>
              <a:t> avec accessoires (2,20€</a:t>
            </a:r>
            <a:r>
              <a:rPr lang="fr-FR" sz="1200" dirty="0" smtClean="0">
                <a:solidFill>
                  <a:srgbClr val="000000"/>
                </a:solidFill>
              </a:rPr>
              <a:t>),</a:t>
            </a:r>
            <a:r>
              <a:rPr lang="fr-FR" sz="1200" dirty="0">
                <a:solidFill>
                  <a:srgbClr val="000000"/>
                </a:solidFill>
              </a:rPr>
              <a:t> </a:t>
            </a:r>
            <a:r>
              <a:rPr lang="fr-FR" sz="1200" dirty="0">
                <a:solidFill>
                  <a:srgbClr val="000000"/>
                </a:solidFill>
              </a:rPr>
              <a:t>v</a:t>
            </a:r>
            <a:r>
              <a:rPr lang="fr-FR" sz="1200" dirty="0" smtClean="0">
                <a:solidFill>
                  <a:srgbClr val="000000"/>
                </a:solidFill>
              </a:rPr>
              <a:t>is </a:t>
            </a:r>
            <a:r>
              <a:rPr lang="fr-FR" sz="1200" dirty="0" smtClean="0">
                <a:solidFill>
                  <a:srgbClr val="000000"/>
                </a:solidFill>
              </a:rPr>
              <a:t>tête fraisée 3X15 mm (0,80 €</a:t>
            </a:r>
            <a:r>
              <a:rPr lang="fr-FR" sz="1200" dirty="0" smtClean="0">
                <a:solidFill>
                  <a:srgbClr val="000000"/>
                </a:solidFill>
              </a:rPr>
              <a:t>)</a:t>
            </a:r>
            <a:r>
              <a:rPr lang="fr-FR" sz="1200" dirty="0" smtClean="0">
                <a:solidFill>
                  <a:srgbClr val="000000"/>
                </a:solidFill>
              </a:rPr>
              <a:t>, </a:t>
            </a:r>
            <a:r>
              <a:rPr lang="fr-FR" sz="1200" dirty="0">
                <a:solidFill>
                  <a:srgbClr val="000000"/>
                </a:solidFill>
              </a:rPr>
              <a:t>é</a:t>
            </a:r>
            <a:r>
              <a:rPr lang="fr-FR" sz="1200" dirty="0" smtClean="0">
                <a:solidFill>
                  <a:srgbClr val="000000"/>
                </a:solidFill>
              </a:rPr>
              <a:t>crou </a:t>
            </a:r>
            <a:r>
              <a:rPr lang="fr-FR" sz="1200" dirty="0" smtClean="0">
                <a:solidFill>
                  <a:srgbClr val="000000"/>
                </a:solidFill>
              </a:rPr>
              <a:t>M3 (0,40€</a:t>
            </a:r>
            <a:r>
              <a:rPr lang="fr-FR" sz="1200" dirty="0" smtClean="0">
                <a:solidFill>
                  <a:srgbClr val="000000"/>
                </a:solidFill>
              </a:rPr>
              <a:t>))</a:t>
            </a:r>
            <a:endParaRPr lang="fr-FR" sz="1200" dirty="0" smtClean="0">
              <a:solidFill>
                <a:srgbClr val="000000"/>
              </a:solidFill>
            </a:endParaRPr>
          </a:p>
          <a:p>
            <a:endParaRPr lang="fr-FR" sz="1200" b="1" dirty="0" smtClean="0">
              <a:solidFill>
                <a:srgbClr val="000000"/>
              </a:solidFill>
            </a:endParaRPr>
          </a:p>
          <a:p>
            <a:r>
              <a:rPr lang="fr-FR" sz="1200" dirty="0" smtClean="0">
                <a:solidFill>
                  <a:srgbClr val="000000"/>
                </a:solidFill>
              </a:rPr>
              <a:t>La vanne doit pouvoir pivoter assez facilement.</a:t>
            </a: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4282" y="214290"/>
            <a:ext cx="8715436" cy="642942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5" name="Groupe 4"/>
          <p:cNvGrpSpPr/>
          <p:nvPr/>
        </p:nvGrpSpPr>
        <p:grpSpPr>
          <a:xfrm>
            <a:off x="428596" y="428604"/>
            <a:ext cx="500066" cy="500066"/>
            <a:chOff x="7715272" y="1500174"/>
            <a:chExt cx="500066" cy="500066"/>
          </a:xfrm>
          <a:solidFill>
            <a:schemeClr val="tx2">
              <a:lumMod val="40000"/>
              <a:lumOff val="60000"/>
            </a:schemeClr>
          </a:solidFill>
        </p:grpSpPr>
        <p:sp>
          <p:nvSpPr>
            <p:cNvPr id="6" name="Ellipse 5"/>
            <p:cNvSpPr/>
            <p:nvPr/>
          </p:nvSpPr>
          <p:spPr>
            <a:xfrm>
              <a:off x="7715272" y="1500174"/>
              <a:ext cx="500066" cy="50006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7858148" y="1571612"/>
              <a:ext cx="214314" cy="369332"/>
            </a:xfrm>
            <a:prstGeom prst="rect">
              <a:avLst/>
            </a:prstGeom>
            <a:grpFill/>
          </p:spPr>
          <p:txBody>
            <a:bodyPr wrap="square" rtlCol="0">
              <a:spAutoFit/>
            </a:bodyPr>
            <a:lstStyle/>
            <a:p>
              <a:pPr algn="ctr"/>
              <a:r>
                <a:rPr lang="fr-FR" dirty="0" smtClean="0"/>
                <a:t>2</a:t>
              </a:r>
              <a:endParaRPr lang="fr-FR" dirty="0"/>
            </a:p>
          </p:txBody>
        </p:sp>
      </p:grpSp>
      <p:sp>
        <p:nvSpPr>
          <p:cNvPr id="8" name="ZoneTexte 7"/>
          <p:cNvSpPr txBox="1"/>
          <p:nvPr/>
        </p:nvSpPr>
        <p:spPr>
          <a:xfrm>
            <a:off x="1000100" y="500042"/>
            <a:ext cx="7715304" cy="369332"/>
          </a:xfrm>
          <a:prstGeom prst="rect">
            <a:avLst/>
          </a:prstGeom>
          <a:noFill/>
        </p:spPr>
        <p:txBody>
          <a:bodyPr wrap="square" rtlCol="0">
            <a:spAutoFit/>
          </a:bodyPr>
          <a:lstStyle/>
          <a:p>
            <a:r>
              <a:rPr lang="fr-FR" dirty="0" smtClean="0"/>
              <a:t>2-9  Assemblage des servomoteurs et des potences.</a:t>
            </a:r>
            <a:endParaRPr lang="fr-FR" dirty="0"/>
          </a:p>
        </p:txBody>
      </p:sp>
      <p:pic>
        <p:nvPicPr>
          <p:cNvPr id="3074" name="Picture 2"/>
          <p:cNvPicPr>
            <a:picLocks noChangeAspect="1" noChangeArrowheads="1"/>
          </p:cNvPicPr>
          <p:nvPr/>
        </p:nvPicPr>
        <p:blipFill>
          <a:blip r:embed="rId2" cstate="screen"/>
          <a:srcRect/>
          <a:stretch>
            <a:fillRect/>
          </a:stretch>
        </p:blipFill>
        <p:spPr bwMode="auto">
          <a:xfrm>
            <a:off x="428596" y="1000108"/>
            <a:ext cx="2071702" cy="1395455"/>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cstate="screen">
            <a:lum bright="21000" contrast="3000"/>
          </a:blip>
          <a:srcRect/>
          <a:stretch>
            <a:fillRect/>
          </a:stretch>
        </p:blipFill>
        <p:spPr bwMode="auto">
          <a:xfrm>
            <a:off x="2714612" y="1500174"/>
            <a:ext cx="571504" cy="635193"/>
          </a:xfrm>
          <a:prstGeom prst="rect">
            <a:avLst/>
          </a:prstGeom>
          <a:noFill/>
          <a:ln w="9525">
            <a:noFill/>
            <a:miter lim="800000"/>
            <a:headEnd/>
            <a:tailEnd/>
          </a:ln>
          <a:effectLst/>
        </p:spPr>
      </p:pic>
      <p:sp>
        <p:nvSpPr>
          <p:cNvPr id="11" name="ZoneTexte 10"/>
          <p:cNvSpPr txBox="1"/>
          <p:nvPr/>
        </p:nvSpPr>
        <p:spPr>
          <a:xfrm>
            <a:off x="5500694" y="1214422"/>
            <a:ext cx="3143272" cy="1569660"/>
          </a:xfrm>
          <a:prstGeom prst="rect">
            <a:avLst/>
          </a:prstGeom>
          <a:noFill/>
        </p:spPr>
        <p:txBody>
          <a:bodyPr wrap="square" rtlCol="0">
            <a:spAutoFit/>
          </a:bodyPr>
          <a:lstStyle/>
          <a:p>
            <a:pPr>
              <a:buFontTx/>
              <a:buChar char="-"/>
            </a:pPr>
            <a:r>
              <a:rPr lang="fr-FR" sz="1200" dirty="0" smtClean="0">
                <a:solidFill>
                  <a:srgbClr val="000000"/>
                </a:solidFill>
              </a:rPr>
              <a:t> Deux vis 2,5X7 mm têtes fraisées.</a:t>
            </a:r>
          </a:p>
          <a:p>
            <a:pPr>
              <a:buFontTx/>
              <a:buChar char="-"/>
            </a:pPr>
            <a:endParaRPr lang="fr-FR" sz="1200" dirty="0" smtClean="0">
              <a:solidFill>
                <a:srgbClr val="000000"/>
              </a:solidFill>
            </a:endParaRPr>
          </a:p>
          <a:p>
            <a:pPr>
              <a:buFontTx/>
              <a:buChar char="-"/>
            </a:pPr>
            <a:r>
              <a:rPr lang="fr-FR" sz="1200" dirty="0" smtClean="0">
                <a:solidFill>
                  <a:srgbClr val="000000"/>
                </a:solidFill>
              </a:rPr>
              <a:t> Servomoteur : </a:t>
            </a:r>
            <a:r>
              <a:rPr lang="fr-FR" sz="1200" dirty="0" err="1" smtClean="0">
                <a:solidFill>
                  <a:srgbClr val="000000"/>
                </a:solidFill>
              </a:rPr>
              <a:t>TowerPro</a:t>
            </a:r>
            <a:r>
              <a:rPr lang="fr-FR" sz="1200" dirty="0" smtClean="0">
                <a:solidFill>
                  <a:srgbClr val="000000"/>
                </a:solidFill>
              </a:rPr>
              <a:t> SG90 9G Mini </a:t>
            </a:r>
            <a:r>
              <a:rPr lang="fr-FR" sz="1200" dirty="0" err="1" smtClean="0">
                <a:solidFill>
                  <a:srgbClr val="000000"/>
                </a:solidFill>
              </a:rPr>
              <a:t>Servo</a:t>
            </a:r>
            <a:r>
              <a:rPr lang="fr-FR" sz="1200" dirty="0" smtClean="0">
                <a:solidFill>
                  <a:srgbClr val="000000"/>
                </a:solidFill>
              </a:rPr>
              <a:t> avec accessoires (2,20€).</a:t>
            </a:r>
          </a:p>
          <a:p>
            <a:pPr>
              <a:buFontTx/>
              <a:buChar char="-"/>
            </a:pPr>
            <a:endParaRPr lang="fr-FR" sz="1200" dirty="0" smtClean="0">
              <a:solidFill>
                <a:srgbClr val="000000"/>
              </a:solidFill>
            </a:endParaRPr>
          </a:p>
          <a:p>
            <a:pPr>
              <a:buFontTx/>
              <a:buChar char="-"/>
            </a:pPr>
            <a:r>
              <a:rPr lang="fr-FR" sz="1200" dirty="0" smtClean="0">
                <a:solidFill>
                  <a:srgbClr val="000000"/>
                </a:solidFill>
              </a:rPr>
              <a:t> Recommencer de même avec les trois autres potences.</a:t>
            </a:r>
          </a:p>
          <a:p>
            <a:pPr>
              <a:buFontTx/>
              <a:buChar char="-"/>
            </a:pPr>
            <a:endParaRPr lang="fr-FR" sz="1200" dirty="0"/>
          </a:p>
        </p:txBody>
      </p:sp>
      <p:pic>
        <p:nvPicPr>
          <p:cNvPr id="3076" name="Picture 4"/>
          <p:cNvPicPr>
            <a:picLocks noChangeAspect="1" noChangeArrowheads="1"/>
          </p:cNvPicPr>
          <p:nvPr/>
        </p:nvPicPr>
        <p:blipFill>
          <a:blip r:embed="rId4" cstate="screen"/>
          <a:srcRect/>
          <a:stretch>
            <a:fillRect/>
          </a:stretch>
        </p:blipFill>
        <p:spPr bwMode="auto">
          <a:xfrm>
            <a:off x="3428992" y="1357298"/>
            <a:ext cx="2007220" cy="1073845"/>
          </a:xfrm>
          <a:prstGeom prst="rect">
            <a:avLst/>
          </a:prstGeom>
          <a:noFill/>
          <a:ln w="9525">
            <a:noFill/>
            <a:miter lim="800000"/>
            <a:headEnd/>
            <a:tailEnd/>
          </a:ln>
          <a:effectLst/>
        </p:spPr>
      </p:pic>
      <p:sp>
        <p:nvSpPr>
          <p:cNvPr id="16" name="ZoneTexte 15"/>
          <p:cNvSpPr txBox="1"/>
          <p:nvPr/>
        </p:nvSpPr>
        <p:spPr>
          <a:xfrm>
            <a:off x="1000100" y="2714620"/>
            <a:ext cx="7715304" cy="369332"/>
          </a:xfrm>
          <a:prstGeom prst="rect">
            <a:avLst/>
          </a:prstGeom>
          <a:noFill/>
        </p:spPr>
        <p:txBody>
          <a:bodyPr wrap="square" rtlCol="0">
            <a:spAutoFit/>
          </a:bodyPr>
          <a:lstStyle/>
          <a:p>
            <a:r>
              <a:rPr lang="fr-FR" dirty="0" smtClean="0"/>
              <a:t>3-1 Assemblage des charnières sur les quais.</a:t>
            </a:r>
            <a:endParaRPr lang="fr-FR" dirty="0"/>
          </a:p>
        </p:txBody>
      </p:sp>
      <p:grpSp>
        <p:nvGrpSpPr>
          <p:cNvPr id="17" name="Groupe 16"/>
          <p:cNvGrpSpPr/>
          <p:nvPr/>
        </p:nvGrpSpPr>
        <p:grpSpPr>
          <a:xfrm>
            <a:off x="428596" y="2643182"/>
            <a:ext cx="500066" cy="500066"/>
            <a:chOff x="7715272" y="1500174"/>
            <a:chExt cx="500066" cy="500066"/>
          </a:xfrm>
          <a:solidFill>
            <a:srgbClr val="FFFF00"/>
          </a:solidFill>
        </p:grpSpPr>
        <p:sp>
          <p:nvSpPr>
            <p:cNvPr id="18" name="Ellipse 17"/>
            <p:cNvSpPr/>
            <p:nvPr/>
          </p:nvSpPr>
          <p:spPr>
            <a:xfrm>
              <a:off x="7715272" y="1500174"/>
              <a:ext cx="500066" cy="50006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ZoneTexte 18"/>
            <p:cNvSpPr txBox="1"/>
            <p:nvPr/>
          </p:nvSpPr>
          <p:spPr>
            <a:xfrm>
              <a:off x="7858148" y="1571612"/>
              <a:ext cx="214314" cy="369332"/>
            </a:xfrm>
            <a:prstGeom prst="rect">
              <a:avLst/>
            </a:prstGeom>
            <a:grpFill/>
          </p:spPr>
          <p:txBody>
            <a:bodyPr wrap="square" rtlCol="0">
              <a:spAutoFit/>
            </a:bodyPr>
            <a:lstStyle/>
            <a:p>
              <a:pPr algn="ctr"/>
              <a:r>
                <a:rPr lang="fr-FR" dirty="0" smtClean="0"/>
                <a:t>3</a:t>
              </a:r>
              <a:endParaRPr lang="fr-FR" dirty="0"/>
            </a:p>
          </p:txBody>
        </p:sp>
      </p:grpSp>
      <p:pic>
        <p:nvPicPr>
          <p:cNvPr id="3077" name="Picture 5"/>
          <p:cNvPicPr>
            <a:picLocks noChangeAspect="1" noChangeArrowheads="1"/>
          </p:cNvPicPr>
          <p:nvPr/>
        </p:nvPicPr>
        <p:blipFill>
          <a:blip r:embed="rId5" cstate="screen"/>
          <a:srcRect/>
          <a:stretch>
            <a:fillRect/>
          </a:stretch>
        </p:blipFill>
        <p:spPr bwMode="auto">
          <a:xfrm>
            <a:off x="357158" y="3214686"/>
            <a:ext cx="5572165" cy="3287842"/>
          </a:xfrm>
          <a:prstGeom prst="rect">
            <a:avLst/>
          </a:prstGeom>
          <a:noFill/>
          <a:ln w="9525">
            <a:noFill/>
            <a:miter lim="800000"/>
            <a:headEnd/>
            <a:tailEnd/>
          </a:ln>
          <a:effectLst/>
        </p:spPr>
      </p:pic>
      <p:pic>
        <p:nvPicPr>
          <p:cNvPr id="3078" name="Picture 6"/>
          <p:cNvPicPr>
            <a:picLocks noChangeAspect="1" noChangeArrowheads="1"/>
          </p:cNvPicPr>
          <p:nvPr/>
        </p:nvPicPr>
        <p:blipFill>
          <a:blip r:embed="rId6" cstate="screen">
            <a:lum bright="27000"/>
          </a:blip>
          <a:srcRect/>
          <a:stretch>
            <a:fillRect/>
          </a:stretch>
        </p:blipFill>
        <p:spPr bwMode="auto">
          <a:xfrm>
            <a:off x="6072198" y="4786322"/>
            <a:ext cx="2643206" cy="1635691"/>
          </a:xfrm>
          <a:prstGeom prst="rect">
            <a:avLst/>
          </a:prstGeom>
          <a:noFill/>
          <a:ln w="9525">
            <a:noFill/>
            <a:miter lim="800000"/>
            <a:headEnd/>
            <a:tailEnd/>
          </a:ln>
          <a:effectLst/>
        </p:spPr>
      </p:pic>
      <p:pic>
        <p:nvPicPr>
          <p:cNvPr id="3079" name="Picture 7"/>
          <p:cNvPicPr>
            <a:picLocks noChangeAspect="1" noChangeArrowheads="1"/>
          </p:cNvPicPr>
          <p:nvPr/>
        </p:nvPicPr>
        <p:blipFill>
          <a:blip r:embed="rId7" cstate="screen">
            <a:lum bright="32000"/>
          </a:blip>
          <a:srcRect/>
          <a:stretch>
            <a:fillRect/>
          </a:stretch>
        </p:blipFill>
        <p:spPr bwMode="auto">
          <a:xfrm>
            <a:off x="6072198" y="3357562"/>
            <a:ext cx="2629908" cy="1330263"/>
          </a:xfrm>
          <a:prstGeom prst="rect">
            <a:avLst/>
          </a:prstGeom>
          <a:noFill/>
          <a:ln w="9525">
            <a:noFill/>
            <a:miter lim="800000"/>
            <a:headEnd/>
            <a:tailEnd/>
          </a:ln>
          <a:effectLst/>
        </p:spPr>
      </p:pic>
      <p:sp>
        <p:nvSpPr>
          <p:cNvPr id="23" name="ZoneTexte 22"/>
          <p:cNvSpPr txBox="1"/>
          <p:nvPr/>
        </p:nvSpPr>
        <p:spPr>
          <a:xfrm>
            <a:off x="6072198" y="2857496"/>
            <a:ext cx="2571768" cy="461665"/>
          </a:xfrm>
          <a:prstGeom prst="rect">
            <a:avLst/>
          </a:prstGeom>
          <a:noFill/>
        </p:spPr>
        <p:txBody>
          <a:bodyPr wrap="square" rtlCol="0">
            <a:spAutoFit/>
          </a:bodyPr>
          <a:lstStyle/>
          <a:p>
            <a:r>
              <a:rPr lang="fr-FR" sz="1200" dirty="0" smtClean="0"/>
              <a:t>Assemblage des charnières au moyen de vis à bois 2,5X10 mm</a:t>
            </a:r>
            <a:endParaRPr lang="fr-FR" sz="1200" dirty="0"/>
          </a:p>
        </p:txBody>
      </p:sp>
      <p:sp>
        <p:nvSpPr>
          <p:cNvPr id="25" name="ZoneTexte 24"/>
          <p:cNvSpPr txBox="1"/>
          <p:nvPr/>
        </p:nvSpPr>
        <p:spPr>
          <a:xfrm>
            <a:off x="571472" y="4500570"/>
            <a:ext cx="1285884" cy="646331"/>
          </a:xfrm>
          <a:prstGeom prst="rect">
            <a:avLst/>
          </a:prstGeom>
          <a:solidFill>
            <a:schemeClr val="accent1">
              <a:lumMod val="20000"/>
              <a:lumOff val="80000"/>
            </a:schemeClr>
          </a:solidFill>
        </p:spPr>
        <p:txBody>
          <a:bodyPr wrap="square" rtlCol="0">
            <a:spAutoFit/>
          </a:bodyPr>
          <a:lstStyle/>
          <a:p>
            <a:r>
              <a:rPr lang="fr-FR" sz="1200" dirty="0"/>
              <a:t>E</a:t>
            </a:r>
            <a:r>
              <a:rPr lang="fr-FR" sz="1200" dirty="0" smtClean="0"/>
              <a:t>nlever </a:t>
            </a:r>
            <a:r>
              <a:rPr lang="fr-FR" sz="1200" dirty="0" smtClean="0"/>
              <a:t>la partie de joint  autour de la charnière</a:t>
            </a:r>
            <a:endParaRPr lang="fr-FR" sz="1200" dirty="0"/>
          </a:p>
        </p:txBody>
      </p:sp>
      <p:cxnSp>
        <p:nvCxnSpPr>
          <p:cNvPr id="27" name="Connecteur droit avec flèche 26"/>
          <p:cNvCxnSpPr/>
          <p:nvPr/>
        </p:nvCxnSpPr>
        <p:spPr>
          <a:xfrm flipV="1">
            <a:off x="1928794" y="4500570"/>
            <a:ext cx="285752" cy="21431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 name="ZoneTexte 27"/>
          <p:cNvSpPr txBox="1"/>
          <p:nvPr/>
        </p:nvSpPr>
        <p:spPr>
          <a:xfrm>
            <a:off x="4071934" y="4643446"/>
            <a:ext cx="1428760" cy="646331"/>
          </a:xfrm>
          <a:prstGeom prst="rect">
            <a:avLst/>
          </a:prstGeom>
          <a:solidFill>
            <a:schemeClr val="accent1">
              <a:lumMod val="20000"/>
              <a:lumOff val="80000"/>
            </a:schemeClr>
          </a:solidFill>
        </p:spPr>
        <p:txBody>
          <a:bodyPr wrap="square" rtlCol="0">
            <a:spAutoFit/>
          </a:bodyPr>
          <a:lstStyle/>
          <a:p>
            <a:r>
              <a:rPr lang="fr-FR" sz="1200" dirty="0" smtClean="0"/>
              <a:t>Utiliser une équerre pour tracer une verticale sur le quai.</a:t>
            </a:r>
            <a:endParaRPr lang="fr-FR" sz="1200" dirty="0"/>
          </a:p>
        </p:txBody>
      </p:sp>
      <p:cxnSp>
        <p:nvCxnSpPr>
          <p:cNvPr id="29" name="Connecteur droit avec flèche 28"/>
          <p:cNvCxnSpPr/>
          <p:nvPr/>
        </p:nvCxnSpPr>
        <p:spPr>
          <a:xfrm flipV="1">
            <a:off x="5500694" y="4143380"/>
            <a:ext cx="1143008" cy="50006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4282" y="214290"/>
            <a:ext cx="8715436" cy="642942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928662" y="428604"/>
            <a:ext cx="7715304" cy="369332"/>
          </a:xfrm>
          <a:prstGeom prst="rect">
            <a:avLst/>
          </a:prstGeom>
          <a:noFill/>
        </p:spPr>
        <p:txBody>
          <a:bodyPr wrap="square" rtlCol="0">
            <a:spAutoFit/>
          </a:bodyPr>
          <a:lstStyle/>
          <a:p>
            <a:r>
              <a:rPr lang="fr-FR" dirty="0" smtClean="0"/>
              <a:t>3-2-1 Réalisation d’un portique</a:t>
            </a:r>
            <a:endParaRPr lang="fr-FR" dirty="0"/>
          </a:p>
        </p:txBody>
      </p:sp>
      <p:grpSp>
        <p:nvGrpSpPr>
          <p:cNvPr id="7" name="Groupe 6"/>
          <p:cNvGrpSpPr/>
          <p:nvPr/>
        </p:nvGrpSpPr>
        <p:grpSpPr>
          <a:xfrm>
            <a:off x="357158" y="357166"/>
            <a:ext cx="500066" cy="500066"/>
            <a:chOff x="7715272" y="1500174"/>
            <a:chExt cx="500066" cy="500066"/>
          </a:xfrm>
          <a:solidFill>
            <a:srgbClr val="FFFF00"/>
          </a:solidFill>
        </p:grpSpPr>
        <p:sp>
          <p:nvSpPr>
            <p:cNvPr id="8" name="Ellipse 7"/>
            <p:cNvSpPr/>
            <p:nvPr/>
          </p:nvSpPr>
          <p:spPr>
            <a:xfrm>
              <a:off x="7715272" y="1500174"/>
              <a:ext cx="500066" cy="50006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p:cNvSpPr txBox="1"/>
            <p:nvPr/>
          </p:nvSpPr>
          <p:spPr>
            <a:xfrm>
              <a:off x="7858148" y="1571612"/>
              <a:ext cx="214314" cy="369332"/>
            </a:xfrm>
            <a:prstGeom prst="rect">
              <a:avLst/>
            </a:prstGeom>
            <a:grpFill/>
          </p:spPr>
          <p:txBody>
            <a:bodyPr wrap="square" rtlCol="0">
              <a:spAutoFit/>
            </a:bodyPr>
            <a:lstStyle/>
            <a:p>
              <a:pPr algn="ctr"/>
              <a:r>
                <a:rPr lang="fr-FR" dirty="0" smtClean="0"/>
                <a:t>3</a:t>
              </a:r>
              <a:endParaRPr lang="fr-FR" dirty="0"/>
            </a:p>
          </p:txBody>
        </p:sp>
      </p:grpSp>
      <p:pic>
        <p:nvPicPr>
          <p:cNvPr id="1026" name="Picture 2"/>
          <p:cNvPicPr>
            <a:picLocks noChangeAspect="1" noChangeArrowheads="1"/>
          </p:cNvPicPr>
          <p:nvPr/>
        </p:nvPicPr>
        <p:blipFill>
          <a:blip r:embed="rId2"/>
          <a:srcRect/>
          <a:stretch>
            <a:fillRect/>
          </a:stretch>
        </p:blipFill>
        <p:spPr bwMode="auto">
          <a:xfrm>
            <a:off x="390524" y="970550"/>
            <a:ext cx="8416140" cy="4258675"/>
          </a:xfrm>
          <a:prstGeom prst="rect">
            <a:avLst/>
          </a:prstGeom>
          <a:noFill/>
          <a:ln w="9525">
            <a:noFill/>
            <a:miter lim="800000"/>
            <a:headEnd/>
            <a:tailEnd/>
          </a:ln>
          <a:effectLst/>
        </p:spPr>
      </p:pic>
      <p:sp>
        <p:nvSpPr>
          <p:cNvPr id="10" name="ZoneTexte 9"/>
          <p:cNvSpPr txBox="1"/>
          <p:nvPr/>
        </p:nvSpPr>
        <p:spPr>
          <a:xfrm>
            <a:off x="466725" y="5391150"/>
            <a:ext cx="8181975" cy="1200329"/>
          </a:xfrm>
          <a:prstGeom prst="rect">
            <a:avLst/>
          </a:prstGeom>
          <a:noFill/>
        </p:spPr>
        <p:txBody>
          <a:bodyPr wrap="square" rtlCol="0">
            <a:spAutoFit/>
          </a:bodyPr>
          <a:lstStyle/>
          <a:p>
            <a:r>
              <a:rPr lang="fr-FR" sz="1200" dirty="0" smtClean="0"/>
              <a:t>A la scie circulaire, dans la plaque de plastique précédemment citée, débiter :</a:t>
            </a:r>
          </a:p>
          <a:p>
            <a:endParaRPr lang="fr-FR" sz="1200" dirty="0" smtClean="0"/>
          </a:p>
          <a:p>
            <a:pPr>
              <a:buFontTx/>
              <a:buChar char="-"/>
            </a:pPr>
            <a:r>
              <a:rPr lang="fr-FR" sz="1200" dirty="0" smtClean="0"/>
              <a:t> Deux pièces de 220X40 mm.</a:t>
            </a:r>
          </a:p>
          <a:p>
            <a:pPr>
              <a:buFontTx/>
              <a:buChar char="-"/>
            </a:pPr>
            <a:r>
              <a:rPr lang="fr-FR" sz="1200" dirty="0" smtClean="0"/>
              <a:t> Une pièce de 135X40 mm. </a:t>
            </a:r>
          </a:p>
          <a:p>
            <a:pPr>
              <a:buFontTx/>
              <a:buChar char="-"/>
            </a:pPr>
            <a:r>
              <a:rPr lang="fr-FR" sz="1200" dirty="0" smtClean="0"/>
              <a:t> Une pièce de 115X40 mm.</a:t>
            </a:r>
          </a:p>
          <a:p>
            <a:pPr>
              <a:buFontTx/>
              <a:buChar char="-"/>
            </a:pPr>
            <a:r>
              <a:rPr lang="fr-FR" sz="1200" dirty="0" smtClean="0"/>
              <a:t> Quatre pièces triangulaires de 40X40mm </a:t>
            </a:r>
            <a:endParaRPr lang="fr-FR" sz="1200" dirty="0"/>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4282" y="214290"/>
            <a:ext cx="8715436" cy="642942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p:cNvSpPr txBox="1"/>
          <p:nvPr/>
        </p:nvSpPr>
        <p:spPr>
          <a:xfrm>
            <a:off x="928662" y="428604"/>
            <a:ext cx="7715304" cy="369332"/>
          </a:xfrm>
          <a:prstGeom prst="rect">
            <a:avLst/>
          </a:prstGeom>
          <a:noFill/>
        </p:spPr>
        <p:txBody>
          <a:bodyPr wrap="square" rtlCol="0">
            <a:spAutoFit/>
          </a:bodyPr>
          <a:lstStyle/>
          <a:p>
            <a:r>
              <a:rPr lang="fr-FR" dirty="0" smtClean="0"/>
              <a:t>3-2-2 Réalisation d’un portique</a:t>
            </a:r>
            <a:endParaRPr lang="fr-FR" dirty="0"/>
          </a:p>
        </p:txBody>
      </p:sp>
      <p:grpSp>
        <p:nvGrpSpPr>
          <p:cNvPr id="6" name="Groupe 5"/>
          <p:cNvGrpSpPr/>
          <p:nvPr/>
        </p:nvGrpSpPr>
        <p:grpSpPr>
          <a:xfrm>
            <a:off x="357158" y="357166"/>
            <a:ext cx="500066" cy="500066"/>
            <a:chOff x="7715272" y="1500174"/>
            <a:chExt cx="500066" cy="500066"/>
          </a:xfrm>
          <a:solidFill>
            <a:srgbClr val="FFFF00"/>
          </a:solidFill>
        </p:grpSpPr>
        <p:sp>
          <p:nvSpPr>
            <p:cNvPr id="7" name="Ellipse 6"/>
            <p:cNvSpPr/>
            <p:nvPr/>
          </p:nvSpPr>
          <p:spPr>
            <a:xfrm>
              <a:off x="7715272" y="1500174"/>
              <a:ext cx="500066" cy="50006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p:cNvSpPr txBox="1"/>
            <p:nvPr/>
          </p:nvSpPr>
          <p:spPr>
            <a:xfrm>
              <a:off x="7858148" y="1571612"/>
              <a:ext cx="214314" cy="369332"/>
            </a:xfrm>
            <a:prstGeom prst="rect">
              <a:avLst/>
            </a:prstGeom>
            <a:grpFill/>
          </p:spPr>
          <p:txBody>
            <a:bodyPr wrap="square" rtlCol="0">
              <a:spAutoFit/>
            </a:bodyPr>
            <a:lstStyle/>
            <a:p>
              <a:pPr algn="ctr"/>
              <a:r>
                <a:rPr lang="fr-FR" dirty="0" smtClean="0"/>
                <a:t>3</a:t>
              </a:r>
              <a:endParaRPr lang="fr-FR" dirty="0"/>
            </a:p>
          </p:txBody>
        </p:sp>
      </p:grpSp>
      <p:pic>
        <p:nvPicPr>
          <p:cNvPr id="2050" name="Picture 2"/>
          <p:cNvPicPr>
            <a:picLocks noChangeAspect="1" noChangeArrowheads="1"/>
          </p:cNvPicPr>
          <p:nvPr/>
        </p:nvPicPr>
        <p:blipFill>
          <a:blip r:embed="rId2"/>
          <a:srcRect/>
          <a:stretch>
            <a:fillRect/>
          </a:stretch>
        </p:blipFill>
        <p:spPr bwMode="auto">
          <a:xfrm>
            <a:off x="466724" y="1020651"/>
            <a:ext cx="8354549" cy="4894373"/>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cstate="screen"/>
          <a:srcRect/>
          <a:stretch>
            <a:fillRect/>
          </a:stretch>
        </p:blipFill>
        <p:spPr bwMode="auto">
          <a:xfrm>
            <a:off x="6610349" y="3418509"/>
            <a:ext cx="2001507" cy="2286966"/>
          </a:xfrm>
          <a:prstGeom prst="rect">
            <a:avLst/>
          </a:prstGeom>
          <a:noFill/>
          <a:ln w="9525">
            <a:noFill/>
            <a:miter lim="800000"/>
            <a:headEnd/>
            <a:tailEnd/>
          </a:ln>
          <a:effectLst/>
        </p:spPr>
      </p:pic>
      <p:sp>
        <p:nvSpPr>
          <p:cNvPr id="11" name="ZoneTexte 10"/>
          <p:cNvSpPr txBox="1"/>
          <p:nvPr/>
        </p:nvSpPr>
        <p:spPr>
          <a:xfrm>
            <a:off x="428625" y="5981700"/>
            <a:ext cx="8334375" cy="461665"/>
          </a:xfrm>
          <a:prstGeom prst="rect">
            <a:avLst/>
          </a:prstGeom>
          <a:noFill/>
        </p:spPr>
        <p:txBody>
          <a:bodyPr wrap="square" rtlCol="0">
            <a:spAutoFit/>
          </a:bodyPr>
          <a:lstStyle/>
          <a:p>
            <a:r>
              <a:rPr lang="fr-FR" sz="1200" dirty="0" smtClean="0"/>
              <a:t>A la perceuse à colonne, percer tous les trous au diamètre 3 mm.</a:t>
            </a:r>
          </a:p>
          <a:p>
            <a:r>
              <a:rPr lang="fr-FR" sz="1200" dirty="0" smtClean="0"/>
              <a:t>Les pièces triangulaires sont percés de deux trous au diamètre 3 mm sur les deux faces formant l’angle droit.</a:t>
            </a:r>
            <a:endParaRPr lang="fr-FR" sz="1200" dirty="0"/>
          </a:p>
        </p:txBody>
      </p:sp>
      <p:pic>
        <p:nvPicPr>
          <p:cNvPr id="2052" name="Picture 4"/>
          <p:cNvPicPr>
            <a:picLocks noChangeAspect="1" noChangeArrowheads="1"/>
          </p:cNvPicPr>
          <p:nvPr/>
        </p:nvPicPr>
        <p:blipFill>
          <a:blip r:embed="rId4" cstate="screen"/>
          <a:srcRect/>
          <a:stretch>
            <a:fillRect/>
          </a:stretch>
        </p:blipFill>
        <p:spPr bwMode="auto">
          <a:xfrm>
            <a:off x="7229475" y="5975079"/>
            <a:ext cx="1576609" cy="530495"/>
          </a:xfrm>
          <a:prstGeom prst="rect">
            <a:avLst/>
          </a:prstGeom>
          <a:noFill/>
          <a:ln w="9525">
            <a:noFill/>
            <a:miter lim="800000"/>
            <a:headEnd/>
            <a:tailEnd/>
          </a:ln>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285720" y="285728"/>
            <a:ext cx="8643998" cy="6357982"/>
          </a:xfrm>
          <a:prstGeom prst="roundRect">
            <a:avLst>
              <a:gd name="adj" fmla="val 592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5" name="Groupe 4"/>
          <p:cNvGrpSpPr/>
          <p:nvPr/>
        </p:nvGrpSpPr>
        <p:grpSpPr>
          <a:xfrm>
            <a:off x="428596" y="428604"/>
            <a:ext cx="500066" cy="500066"/>
            <a:chOff x="7715272" y="1500174"/>
            <a:chExt cx="500066" cy="500066"/>
          </a:xfrm>
          <a:solidFill>
            <a:schemeClr val="accent3">
              <a:lumMod val="40000"/>
              <a:lumOff val="60000"/>
            </a:schemeClr>
          </a:solidFill>
        </p:grpSpPr>
        <p:sp>
          <p:nvSpPr>
            <p:cNvPr id="6" name="Ellipse 5"/>
            <p:cNvSpPr/>
            <p:nvPr/>
          </p:nvSpPr>
          <p:spPr>
            <a:xfrm>
              <a:off x="7715272" y="1500174"/>
              <a:ext cx="500066" cy="50006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7858148" y="1571612"/>
              <a:ext cx="214314" cy="369332"/>
            </a:xfrm>
            <a:prstGeom prst="rect">
              <a:avLst/>
            </a:prstGeom>
            <a:grpFill/>
          </p:spPr>
          <p:txBody>
            <a:bodyPr wrap="square" rtlCol="0">
              <a:spAutoFit/>
            </a:bodyPr>
            <a:lstStyle/>
            <a:p>
              <a:pPr algn="ctr"/>
              <a:r>
                <a:rPr lang="fr-FR" dirty="0" smtClean="0"/>
                <a:t>1</a:t>
              </a:r>
              <a:endParaRPr lang="fr-FR" dirty="0"/>
            </a:p>
          </p:txBody>
        </p:sp>
      </p:grpSp>
      <p:sp>
        <p:nvSpPr>
          <p:cNvPr id="8" name="ZoneTexte 7"/>
          <p:cNvSpPr txBox="1"/>
          <p:nvPr/>
        </p:nvSpPr>
        <p:spPr>
          <a:xfrm>
            <a:off x="1000100" y="500042"/>
            <a:ext cx="3786214" cy="369332"/>
          </a:xfrm>
          <a:prstGeom prst="rect">
            <a:avLst/>
          </a:prstGeom>
          <a:noFill/>
        </p:spPr>
        <p:txBody>
          <a:bodyPr wrap="square" rtlCol="0">
            <a:spAutoFit/>
          </a:bodyPr>
          <a:lstStyle/>
          <a:p>
            <a:r>
              <a:rPr lang="fr-FR" dirty="0" smtClean="0"/>
              <a:t>1-1 Les charnières étanches des portes</a:t>
            </a:r>
            <a:endParaRPr lang="fr-FR" dirty="0"/>
          </a:p>
        </p:txBody>
      </p:sp>
      <p:sp>
        <p:nvSpPr>
          <p:cNvPr id="9" name="ZoneTexte 8"/>
          <p:cNvSpPr txBox="1"/>
          <p:nvPr/>
        </p:nvSpPr>
        <p:spPr>
          <a:xfrm>
            <a:off x="428596" y="1142984"/>
            <a:ext cx="5500726" cy="2031325"/>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r>
              <a:rPr lang="fr-FR" dirty="0" smtClean="0"/>
              <a:t>Matériel à réunir :</a:t>
            </a:r>
          </a:p>
          <a:p>
            <a:endParaRPr lang="fr-FR" dirty="0" smtClean="0"/>
          </a:p>
          <a:p>
            <a:pPr>
              <a:buFontTx/>
              <a:buChar char="-"/>
            </a:pPr>
            <a:r>
              <a:rPr lang="fr-FR" dirty="0" smtClean="0"/>
              <a:t> </a:t>
            </a:r>
            <a:r>
              <a:rPr lang="fr-FR" sz="1200" dirty="0" smtClean="0">
                <a:solidFill>
                  <a:srgbClr val="000000"/>
                </a:solidFill>
              </a:rPr>
              <a:t>Bas de porte à visser automatique   </a:t>
            </a:r>
            <a:r>
              <a:rPr lang="fr-FR" sz="1200" dirty="0" smtClean="0"/>
              <a:t>(supermarché de bricolage).</a:t>
            </a:r>
          </a:p>
          <a:p>
            <a:pPr>
              <a:buFontTx/>
              <a:buChar char="-"/>
            </a:pPr>
            <a:r>
              <a:rPr lang="fr-FR" sz="1200" dirty="0"/>
              <a:t> </a:t>
            </a:r>
            <a:r>
              <a:rPr lang="fr-FR" sz="1200" dirty="0" smtClean="0"/>
              <a:t> Étau  pour établi</a:t>
            </a:r>
          </a:p>
          <a:p>
            <a:pPr>
              <a:buFontTx/>
              <a:buChar char="-"/>
            </a:pPr>
            <a:r>
              <a:rPr lang="fr-FR" sz="1200" dirty="0"/>
              <a:t> </a:t>
            </a:r>
            <a:r>
              <a:rPr lang="fr-FR" sz="1200" dirty="0" smtClean="0"/>
              <a:t> Réglet</a:t>
            </a:r>
          </a:p>
          <a:p>
            <a:pPr>
              <a:buFontTx/>
              <a:buChar char="-"/>
            </a:pPr>
            <a:r>
              <a:rPr lang="fr-FR" sz="1200" dirty="0" smtClean="0"/>
              <a:t>  Scie à métaux</a:t>
            </a:r>
          </a:p>
          <a:p>
            <a:pPr>
              <a:buFontTx/>
              <a:buChar char="-"/>
            </a:pPr>
            <a:r>
              <a:rPr lang="fr-FR" sz="1200" dirty="0"/>
              <a:t>  </a:t>
            </a:r>
            <a:r>
              <a:rPr lang="fr-FR" sz="1200" dirty="0" smtClean="0"/>
              <a:t>Perceuse à colonne</a:t>
            </a:r>
          </a:p>
          <a:p>
            <a:pPr>
              <a:buFontTx/>
              <a:buChar char="-"/>
            </a:pPr>
            <a:r>
              <a:rPr lang="fr-FR" sz="1200" dirty="0"/>
              <a:t> </a:t>
            </a:r>
            <a:r>
              <a:rPr lang="fr-FR" sz="1200" dirty="0" smtClean="0"/>
              <a:t> Forêt diamètre 3 mm (perçage des trous)</a:t>
            </a:r>
          </a:p>
          <a:p>
            <a:pPr>
              <a:buFontTx/>
              <a:buChar char="-"/>
            </a:pPr>
            <a:r>
              <a:rPr lang="fr-FR" sz="1200" dirty="0" smtClean="0"/>
              <a:t>  Forêt diamètre  6 mm (chanfrein)</a:t>
            </a:r>
            <a:endParaRPr lang="fr-FR" dirty="0"/>
          </a:p>
        </p:txBody>
      </p:sp>
      <p:sp>
        <p:nvSpPr>
          <p:cNvPr id="11" name="ZoneTexte 10"/>
          <p:cNvSpPr txBox="1"/>
          <p:nvPr/>
        </p:nvSpPr>
        <p:spPr>
          <a:xfrm>
            <a:off x="428596" y="3429000"/>
            <a:ext cx="8286808" cy="3139321"/>
          </a:xfrm>
          <a:prstGeom prst="rect">
            <a:avLst/>
          </a:prstGeom>
          <a:noFill/>
          <a:ln>
            <a:solidFill>
              <a:schemeClr val="tx1"/>
            </a:solidFill>
          </a:ln>
        </p:spPr>
        <p:txBody>
          <a:bodyPr wrap="square" rtlCol="0">
            <a:spAutoFit/>
          </a:bodyPr>
          <a:lstStyle/>
          <a:p>
            <a:r>
              <a:rPr lang="fr-FR" dirty="0" smtClean="0"/>
              <a:t>Opérations de fabrication :</a:t>
            </a:r>
          </a:p>
          <a:p>
            <a:endParaRPr lang="fr-FR" dirty="0"/>
          </a:p>
          <a:p>
            <a:endParaRPr lang="fr-FR" dirty="0" smtClean="0"/>
          </a:p>
          <a:p>
            <a:endParaRPr lang="fr-FR" dirty="0"/>
          </a:p>
          <a:p>
            <a:endParaRPr lang="fr-FR" dirty="0" smtClean="0"/>
          </a:p>
          <a:p>
            <a:endParaRPr lang="fr-FR" dirty="0" smtClean="0"/>
          </a:p>
          <a:p>
            <a:endParaRPr lang="fr-FR" dirty="0"/>
          </a:p>
          <a:p>
            <a:endParaRPr lang="fr-FR" dirty="0" smtClean="0"/>
          </a:p>
          <a:p>
            <a:endParaRPr lang="fr-FR" dirty="0"/>
          </a:p>
          <a:p>
            <a:endParaRPr lang="fr-FR" dirty="0" smtClean="0"/>
          </a:p>
          <a:p>
            <a:endParaRPr lang="fr-FR" dirty="0"/>
          </a:p>
        </p:txBody>
      </p:sp>
      <p:pic>
        <p:nvPicPr>
          <p:cNvPr id="2049" name="Picture 1"/>
          <p:cNvPicPr>
            <a:picLocks noChangeAspect="1" noChangeArrowheads="1"/>
          </p:cNvPicPr>
          <p:nvPr/>
        </p:nvPicPr>
        <p:blipFill>
          <a:blip r:embed="rId2" cstate="screen"/>
          <a:srcRect/>
          <a:stretch>
            <a:fillRect/>
          </a:stretch>
        </p:blipFill>
        <p:spPr bwMode="auto">
          <a:xfrm>
            <a:off x="6072198" y="1214422"/>
            <a:ext cx="616608" cy="2143140"/>
          </a:xfrm>
          <a:prstGeom prst="rect">
            <a:avLst/>
          </a:prstGeom>
          <a:noFill/>
          <a:ln w="9525">
            <a:noFill/>
            <a:miter lim="800000"/>
            <a:headEnd/>
            <a:tailEnd/>
          </a:ln>
          <a:effectLst/>
        </p:spPr>
      </p:pic>
      <p:pic>
        <p:nvPicPr>
          <p:cNvPr id="2050" name="Picture 2"/>
          <p:cNvPicPr>
            <a:picLocks noChangeAspect="1" noChangeArrowheads="1"/>
          </p:cNvPicPr>
          <p:nvPr/>
        </p:nvPicPr>
        <p:blipFill>
          <a:blip r:embed="rId3" cstate="screen"/>
          <a:srcRect/>
          <a:stretch>
            <a:fillRect/>
          </a:stretch>
        </p:blipFill>
        <p:spPr bwMode="auto">
          <a:xfrm>
            <a:off x="6715140" y="1214422"/>
            <a:ext cx="1938855" cy="1285884"/>
          </a:xfrm>
          <a:prstGeom prst="rect">
            <a:avLst/>
          </a:prstGeom>
          <a:noFill/>
          <a:ln w="9525">
            <a:noFill/>
            <a:miter lim="800000"/>
            <a:headEnd/>
            <a:tailEnd/>
          </a:ln>
          <a:effectLst/>
        </p:spPr>
      </p:pic>
      <p:pic>
        <p:nvPicPr>
          <p:cNvPr id="2051" name="Picture 3"/>
          <p:cNvPicPr>
            <a:picLocks noChangeAspect="1" noChangeArrowheads="1"/>
          </p:cNvPicPr>
          <p:nvPr/>
        </p:nvPicPr>
        <p:blipFill>
          <a:blip r:embed="rId4" cstate="screen"/>
          <a:srcRect/>
          <a:stretch>
            <a:fillRect/>
          </a:stretch>
        </p:blipFill>
        <p:spPr bwMode="auto">
          <a:xfrm>
            <a:off x="571472" y="3857628"/>
            <a:ext cx="798546" cy="1285883"/>
          </a:xfrm>
          <a:prstGeom prst="rect">
            <a:avLst/>
          </a:prstGeom>
          <a:noFill/>
          <a:ln w="9525">
            <a:noFill/>
            <a:miter lim="800000"/>
            <a:headEnd/>
            <a:tailEnd/>
          </a:ln>
          <a:effectLst/>
        </p:spPr>
      </p:pic>
      <p:sp>
        <p:nvSpPr>
          <p:cNvPr id="16" name="ZoneTexte 15"/>
          <p:cNvSpPr txBox="1"/>
          <p:nvPr/>
        </p:nvSpPr>
        <p:spPr>
          <a:xfrm>
            <a:off x="500034" y="5143512"/>
            <a:ext cx="1214446" cy="400110"/>
          </a:xfrm>
          <a:prstGeom prst="rect">
            <a:avLst/>
          </a:prstGeom>
          <a:noFill/>
        </p:spPr>
        <p:txBody>
          <a:bodyPr wrap="square" rtlCol="0">
            <a:spAutoFit/>
          </a:bodyPr>
          <a:lstStyle/>
          <a:p>
            <a:r>
              <a:rPr lang="fr-FR" sz="1000" dirty="0" smtClean="0"/>
              <a:t>Ôter le joint en caoutchouc.</a:t>
            </a:r>
            <a:endParaRPr lang="fr-FR" sz="1000" dirty="0"/>
          </a:p>
        </p:txBody>
      </p:sp>
      <p:pic>
        <p:nvPicPr>
          <p:cNvPr id="2052" name="Picture 4"/>
          <p:cNvPicPr>
            <a:picLocks noChangeAspect="1" noChangeArrowheads="1"/>
          </p:cNvPicPr>
          <p:nvPr/>
        </p:nvPicPr>
        <p:blipFill>
          <a:blip r:embed="rId5" cstate="screen"/>
          <a:srcRect/>
          <a:stretch>
            <a:fillRect/>
          </a:stretch>
        </p:blipFill>
        <p:spPr bwMode="auto">
          <a:xfrm>
            <a:off x="1428728" y="3857628"/>
            <a:ext cx="1214446" cy="824609"/>
          </a:xfrm>
          <a:prstGeom prst="rect">
            <a:avLst/>
          </a:prstGeom>
          <a:noFill/>
          <a:ln w="9525">
            <a:noFill/>
            <a:miter lim="800000"/>
            <a:headEnd/>
            <a:tailEnd/>
          </a:ln>
          <a:effectLst/>
        </p:spPr>
      </p:pic>
      <p:sp>
        <p:nvSpPr>
          <p:cNvPr id="18" name="ZoneTexte 17"/>
          <p:cNvSpPr txBox="1"/>
          <p:nvPr/>
        </p:nvSpPr>
        <p:spPr>
          <a:xfrm>
            <a:off x="1428728" y="4714884"/>
            <a:ext cx="1214446" cy="246221"/>
          </a:xfrm>
          <a:prstGeom prst="rect">
            <a:avLst/>
          </a:prstGeom>
          <a:noFill/>
        </p:spPr>
        <p:txBody>
          <a:bodyPr wrap="square" rtlCol="0">
            <a:spAutoFit/>
          </a:bodyPr>
          <a:lstStyle/>
          <a:p>
            <a:pPr algn="ctr"/>
            <a:r>
              <a:rPr lang="fr-FR" sz="1000" dirty="0" smtClean="0"/>
              <a:t>Ôter le ressort.</a:t>
            </a:r>
            <a:endParaRPr lang="fr-FR" sz="1000" dirty="0"/>
          </a:p>
        </p:txBody>
      </p:sp>
      <p:pic>
        <p:nvPicPr>
          <p:cNvPr id="2053" name="Picture 5"/>
          <p:cNvPicPr>
            <a:picLocks noChangeAspect="1" noChangeArrowheads="1"/>
          </p:cNvPicPr>
          <p:nvPr/>
        </p:nvPicPr>
        <p:blipFill>
          <a:blip r:embed="rId6" cstate="screen"/>
          <a:srcRect/>
          <a:stretch>
            <a:fillRect/>
          </a:stretch>
        </p:blipFill>
        <p:spPr bwMode="auto">
          <a:xfrm>
            <a:off x="1428728" y="5000636"/>
            <a:ext cx="1214395" cy="477027"/>
          </a:xfrm>
          <a:prstGeom prst="rect">
            <a:avLst/>
          </a:prstGeom>
          <a:noFill/>
          <a:ln w="9525">
            <a:noFill/>
            <a:miter lim="800000"/>
            <a:headEnd/>
            <a:tailEnd/>
          </a:ln>
          <a:effectLst/>
        </p:spPr>
      </p:pic>
      <p:pic>
        <p:nvPicPr>
          <p:cNvPr id="2054" name="Picture 6"/>
          <p:cNvPicPr>
            <a:picLocks noChangeAspect="1" noChangeArrowheads="1"/>
          </p:cNvPicPr>
          <p:nvPr/>
        </p:nvPicPr>
        <p:blipFill>
          <a:blip r:embed="rId7" cstate="screen"/>
          <a:srcRect/>
          <a:stretch>
            <a:fillRect/>
          </a:stretch>
        </p:blipFill>
        <p:spPr bwMode="auto">
          <a:xfrm>
            <a:off x="2714612" y="3857628"/>
            <a:ext cx="1000132" cy="1613067"/>
          </a:xfrm>
          <a:prstGeom prst="rect">
            <a:avLst/>
          </a:prstGeom>
          <a:noFill/>
          <a:ln w="9525">
            <a:noFill/>
            <a:miter lim="800000"/>
            <a:headEnd/>
            <a:tailEnd/>
          </a:ln>
          <a:effectLst/>
        </p:spPr>
      </p:pic>
      <p:sp>
        <p:nvSpPr>
          <p:cNvPr id="21" name="ZoneTexte 20"/>
          <p:cNvSpPr txBox="1"/>
          <p:nvPr/>
        </p:nvSpPr>
        <p:spPr>
          <a:xfrm>
            <a:off x="3714744" y="3643314"/>
            <a:ext cx="1643074" cy="553998"/>
          </a:xfrm>
          <a:prstGeom prst="rect">
            <a:avLst/>
          </a:prstGeom>
          <a:noFill/>
        </p:spPr>
        <p:txBody>
          <a:bodyPr wrap="square" rtlCol="0">
            <a:spAutoFit/>
          </a:bodyPr>
          <a:lstStyle/>
          <a:p>
            <a:r>
              <a:rPr lang="fr-FR" sz="1000" dirty="0" smtClean="0"/>
              <a:t>A la scie à métaux, débiter 4 morceaux de profilé de longueur 100 mm .</a:t>
            </a:r>
            <a:endParaRPr lang="fr-FR" sz="1000" dirty="0"/>
          </a:p>
        </p:txBody>
      </p:sp>
      <p:pic>
        <p:nvPicPr>
          <p:cNvPr id="2055" name="Picture 7"/>
          <p:cNvPicPr>
            <a:picLocks noChangeAspect="1" noChangeArrowheads="1"/>
          </p:cNvPicPr>
          <p:nvPr/>
        </p:nvPicPr>
        <p:blipFill>
          <a:blip r:embed="rId8" cstate="screen"/>
          <a:srcRect/>
          <a:stretch>
            <a:fillRect/>
          </a:stretch>
        </p:blipFill>
        <p:spPr bwMode="auto">
          <a:xfrm>
            <a:off x="3786182" y="4286256"/>
            <a:ext cx="1571636" cy="1143008"/>
          </a:xfrm>
          <a:prstGeom prst="rect">
            <a:avLst/>
          </a:prstGeom>
          <a:noFill/>
          <a:ln w="9525">
            <a:noFill/>
            <a:miter lim="800000"/>
            <a:headEnd/>
            <a:tailEnd/>
          </a:ln>
          <a:effectLst/>
        </p:spPr>
      </p:pic>
      <p:pic>
        <p:nvPicPr>
          <p:cNvPr id="2056" name="Picture 8"/>
          <p:cNvPicPr>
            <a:picLocks noChangeAspect="1" noChangeArrowheads="1"/>
          </p:cNvPicPr>
          <p:nvPr/>
        </p:nvPicPr>
        <p:blipFill>
          <a:blip r:embed="rId9" cstate="screen"/>
          <a:srcRect/>
          <a:stretch>
            <a:fillRect/>
          </a:stretch>
        </p:blipFill>
        <p:spPr bwMode="auto">
          <a:xfrm>
            <a:off x="5429256" y="3571876"/>
            <a:ext cx="1788182" cy="1500198"/>
          </a:xfrm>
          <a:prstGeom prst="rect">
            <a:avLst/>
          </a:prstGeom>
          <a:noFill/>
          <a:ln w="9525">
            <a:noFill/>
            <a:miter lim="800000"/>
            <a:headEnd/>
            <a:tailEnd/>
          </a:ln>
          <a:effectLst/>
        </p:spPr>
      </p:pic>
      <p:sp>
        <p:nvSpPr>
          <p:cNvPr id="24" name="ZoneTexte 23"/>
          <p:cNvSpPr txBox="1"/>
          <p:nvPr/>
        </p:nvSpPr>
        <p:spPr>
          <a:xfrm>
            <a:off x="5572132" y="5143512"/>
            <a:ext cx="1500198" cy="707886"/>
          </a:xfrm>
          <a:prstGeom prst="rect">
            <a:avLst/>
          </a:prstGeom>
          <a:noFill/>
        </p:spPr>
        <p:txBody>
          <a:bodyPr wrap="square" rtlCol="0">
            <a:spAutoFit/>
          </a:bodyPr>
          <a:lstStyle/>
          <a:p>
            <a:r>
              <a:rPr lang="fr-FR" sz="1000" dirty="0" smtClean="0"/>
              <a:t>Percer et chanfreiner les trous. Au papier de verre, ébavurer soigneusement les pièces.</a:t>
            </a:r>
            <a:endParaRPr lang="fr-FR" sz="1000" dirty="0"/>
          </a:p>
        </p:txBody>
      </p:sp>
      <p:pic>
        <p:nvPicPr>
          <p:cNvPr id="2057" name="Picture 9"/>
          <p:cNvPicPr>
            <a:picLocks noChangeAspect="1" noChangeArrowheads="1"/>
          </p:cNvPicPr>
          <p:nvPr/>
        </p:nvPicPr>
        <p:blipFill>
          <a:blip r:embed="rId10" cstate="screen"/>
          <a:srcRect/>
          <a:stretch>
            <a:fillRect/>
          </a:stretch>
        </p:blipFill>
        <p:spPr bwMode="auto">
          <a:xfrm>
            <a:off x="4214810" y="5572140"/>
            <a:ext cx="923807" cy="908197"/>
          </a:xfrm>
          <a:prstGeom prst="rect">
            <a:avLst/>
          </a:prstGeom>
          <a:noFill/>
          <a:ln w="9525">
            <a:noFill/>
            <a:miter lim="800000"/>
            <a:headEnd/>
            <a:tailEnd/>
          </a:ln>
          <a:effectLst/>
        </p:spPr>
      </p:pic>
      <p:sp>
        <p:nvSpPr>
          <p:cNvPr id="26" name="ZoneTexte 25"/>
          <p:cNvSpPr txBox="1"/>
          <p:nvPr/>
        </p:nvSpPr>
        <p:spPr>
          <a:xfrm>
            <a:off x="1714480" y="5715016"/>
            <a:ext cx="2428892" cy="553998"/>
          </a:xfrm>
          <a:prstGeom prst="rect">
            <a:avLst/>
          </a:prstGeom>
          <a:noFill/>
        </p:spPr>
        <p:txBody>
          <a:bodyPr wrap="square" rtlCol="0">
            <a:spAutoFit/>
          </a:bodyPr>
          <a:lstStyle/>
          <a:p>
            <a:r>
              <a:rPr lang="fr-FR" sz="1000" dirty="0" smtClean="0"/>
              <a:t>Pincer les parties mobiles des charnières pour permettre le montage serré des portes en plastique.</a:t>
            </a:r>
            <a:endParaRPr lang="fr-FR" sz="1000" dirty="0"/>
          </a:p>
        </p:txBody>
      </p:sp>
      <p:pic>
        <p:nvPicPr>
          <p:cNvPr id="2058" name="Picture 10"/>
          <p:cNvPicPr>
            <a:picLocks noChangeAspect="1" noChangeArrowheads="1"/>
          </p:cNvPicPr>
          <p:nvPr/>
        </p:nvPicPr>
        <p:blipFill>
          <a:blip r:embed="rId11" cstate="screen"/>
          <a:srcRect/>
          <a:stretch>
            <a:fillRect/>
          </a:stretch>
        </p:blipFill>
        <p:spPr bwMode="auto">
          <a:xfrm rot="5400000">
            <a:off x="7286644" y="2000242"/>
            <a:ext cx="785818" cy="1928826"/>
          </a:xfrm>
          <a:prstGeom prst="rect">
            <a:avLst/>
          </a:prstGeom>
          <a:noFill/>
          <a:ln w="9525">
            <a:noFill/>
            <a:miter lim="800000"/>
            <a:headEnd/>
            <a:tailEnd/>
          </a:ln>
          <a:effectLst/>
        </p:spPr>
      </p:pic>
      <p:pic>
        <p:nvPicPr>
          <p:cNvPr id="2059" name="Picture 11"/>
          <p:cNvPicPr>
            <a:picLocks noChangeAspect="1" noChangeArrowheads="1"/>
          </p:cNvPicPr>
          <p:nvPr/>
        </p:nvPicPr>
        <p:blipFill>
          <a:blip r:embed="rId12"/>
          <a:srcRect/>
          <a:stretch>
            <a:fillRect/>
          </a:stretch>
        </p:blipFill>
        <p:spPr bwMode="auto">
          <a:xfrm>
            <a:off x="7358082" y="3500438"/>
            <a:ext cx="1285884" cy="3000396"/>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928662" y="428604"/>
            <a:ext cx="7715304" cy="369332"/>
          </a:xfrm>
          <a:prstGeom prst="rect">
            <a:avLst/>
          </a:prstGeom>
          <a:noFill/>
        </p:spPr>
        <p:txBody>
          <a:bodyPr wrap="square" rtlCol="0">
            <a:spAutoFit/>
          </a:bodyPr>
          <a:lstStyle/>
          <a:p>
            <a:r>
              <a:rPr lang="fr-FR" dirty="0" smtClean="0"/>
              <a:t>3-2-3 Réalisation d’un portique</a:t>
            </a:r>
            <a:endParaRPr lang="fr-FR" dirty="0"/>
          </a:p>
        </p:txBody>
      </p:sp>
      <p:grpSp>
        <p:nvGrpSpPr>
          <p:cNvPr id="5" name="Groupe 4"/>
          <p:cNvGrpSpPr/>
          <p:nvPr/>
        </p:nvGrpSpPr>
        <p:grpSpPr>
          <a:xfrm>
            <a:off x="357158" y="357166"/>
            <a:ext cx="500066" cy="500066"/>
            <a:chOff x="7715272" y="1500174"/>
            <a:chExt cx="500066" cy="500066"/>
          </a:xfrm>
          <a:solidFill>
            <a:srgbClr val="FFFF00"/>
          </a:solidFill>
        </p:grpSpPr>
        <p:sp>
          <p:nvSpPr>
            <p:cNvPr id="6" name="Ellipse 5"/>
            <p:cNvSpPr/>
            <p:nvPr/>
          </p:nvSpPr>
          <p:spPr>
            <a:xfrm>
              <a:off x="7715272" y="1500174"/>
              <a:ext cx="500066" cy="50006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7858148" y="1571612"/>
              <a:ext cx="214314" cy="369332"/>
            </a:xfrm>
            <a:prstGeom prst="rect">
              <a:avLst/>
            </a:prstGeom>
            <a:grpFill/>
          </p:spPr>
          <p:txBody>
            <a:bodyPr wrap="square" rtlCol="0">
              <a:spAutoFit/>
            </a:bodyPr>
            <a:lstStyle/>
            <a:p>
              <a:pPr algn="ctr"/>
              <a:r>
                <a:rPr lang="fr-FR" dirty="0" smtClean="0"/>
                <a:t>3</a:t>
              </a:r>
              <a:endParaRPr lang="fr-FR" dirty="0"/>
            </a:p>
          </p:txBody>
        </p:sp>
      </p:grpSp>
      <p:sp>
        <p:nvSpPr>
          <p:cNvPr id="8" name="Rectangle 7"/>
          <p:cNvSpPr/>
          <p:nvPr/>
        </p:nvSpPr>
        <p:spPr>
          <a:xfrm>
            <a:off x="214282" y="214290"/>
            <a:ext cx="8715436" cy="642942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074" name="Picture 2"/>
          <p:cNvPicPr>
            <a:picLocks noChangeAspect="1" noChangeArrowheads="1"/>
          </p:cNvPicPr>
          <p:nvPr/>
        </p:nvPicPr>
        <p:blipFill>
          <a:blip r:embed="rId2" cstate="screen"/>
          <a:srcRect/>
          <a:stretch>
            <a:fillRect/>
          </a:stretch>
        </p:blipFill>
        <p:spPr bwMode="auto">
          <a:xfrm>
            <a:off x="533400" y="1085850"/>
            <a:ext cx="1165204" cy="1800000"/>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cstate="screen"/>
          <a:srcRect/>
          <a:stretch>
            <a:fillRect/>
          </a:stretch>
        </p:blipFill>
        <p:spPr bwMode="auto">
          <a:xfrm>
            <a:off x="1866900" y="1085850"/>
            <a:ext cx="1155882" cy="1800000"/>
          </a:xfrm>
          <a:prstGeom prst="rect">
            <a:avLst/>
          </a:prstGeom>
          <a:noFill/>
          <a:ln w="9525">
            <a:noFill/>
            <a:miter lim="800000"/>
            <a:headEnd/>
            <a:tailEnd/>
          </a:ln>
          <a:effectLst/>
        </p:spPr>
      </p:pic>
      <p:pic>
        <p:nvPicPr>
          <p:cNvPr id="3076" name="Picture 4"/>
          <p:cNvPicPr>
            <a:picLocks noChangeAspect="1" noChangeArrowheads="1"/>
          </p:cNvPicPr>
          <p:nvPr/>
        </p:nvPicPr>
        <p:blipFill>
          <a:blip r:embed="rId4" cstate="screen"/>
          <a:srcRect/>
          <a:stretch>
            <a:fillRect/>
          </a:stretch>
        </p:blipFill>
        <p:spPr bwMode="auto">
          <a:xfrm>
            <a:off x="552450" y="2962275"/>
            <a:ext cx="6334125" cy="3581600"/>
          </a:xfrm>
          <a:prstGeom prst="rect">
            <a:avLst/>
          </a:prstGeom>
          <a:noFill/>
          <a:ln w="9525">
            <a:noFill/>
            <a:miter lim="800000"/>
            <a:headEnd/>
            <a:tailEnd/>
          </a:ln>
          <a:effectLst/>
        </p:spPr>
      </p:pic>
      <p:pic>
        <p:nvPicPr>
          <p:cNvPr id="13" name="Picture 6"/>
          <p:cNvPicPr>
            <a:picLocks noChangeAspect="1" noChangeArrowheads="1"/>
          </p:cNvPicPr>
          <p:nvPr/>
        </p:nvPicPr>
        <p:blipFill>
          <a:blip r:embed="rId5" cstate="screen"/>
          <a:srcRect/>
          <a:stretch>
            <a:fillRect/>
          </a:stretch>
        </p:blipFill>
        <p:spPr bwMode="auto">
          <a:xfrm>
            <a:off x="3219440" y="1576402"/>
            <a:ext cx="906326" cy="714380"/>
          </a:xfrm>
          <a:prstGeom prst="rect">
            <a:avLst/>
          </a:prstGeom>
          <a:noFill/>
          <a:ln w="9525">
            <a:noFill/>
            <a:miter lim="800000"/>
            <a:headEnd/>
            <a:tailEnd/>
          </a:ln>
          <a:effectLst/>
        </p:spPr>
      </p:pic>
      <p:sp>
        <p:nvSpPr>
          <p:cNvPr id="14" name="ZoneTexte 13"/>
          <p:cNvSpPr txBox="1"/>
          <p:nvPr/>
        </p:nvSpPr>
        <p:spPr>
          <a:xfrm>
            <a:off x="4219575" y="1076325"/>
            <a:ext cx="4533900" cy="1323439"/>
          </a:xfrm>
          <a:prstGeom prst="rect">
            <a:avLst/>
          </a:prstGeom>
          <a:noFill/>
        </p:spPr>
        <p:txBody>
          <a:bodyPr wrap="square" rtlCol="0">
            <a:spAutoFit/>
          </a:bodyPr>
          <a:lstStyle/>
          <a:p>
            <a:r>
              <a:rPr lang="fr-FR" sz="1600" dirty="0" smtClean="0">
                <a:solidFill>
                  <a:srgbClr val="000000"/>
                </a:solidFill>
              </a:rPr>
              <a:t>Le portique est assemblé à plat. Le cadre est assemblé au moyen de 8 vis à bois 3X20 mm.</a:t>
            </a:r>
          </a:p>
          <a:p>
            <a:endParaRPr lang="fr-FR" sz="1600" dirty="0" smtClean="0">
              <a:solidFill>
                <a:srgbClr val="000000"/>
              </a:solidFill>
            </a:endParaRPr>
          </a:p>
          <a:p>
            <a:r>
              <a:rPr lang="fr-FR" sz="1600" dirty="0" smtClean="0">
                <a:solidFill>
                  <a:srgbClr val="000000"/>
                </a:solidFill>
              </a:rPr>
              <a:t>Les nervures sont assemblées au moyen de 4 vis à bois 3X15 mm et 3 vis à bois 3X10 mm.</a:t>
            </a:r>
            <a:endParaRPr lang="fr-FR" sz="1600" dirty="0">
              <a:solidFill>
                <a:srgbClr val="000000"/>
              </a:solidFill>
            </a:endParaRPr>
          </a:p>
        </p:txBody>
      </p:sp>
      <p:sp>
        <p:nvSpPr>
          <p:cNvPr id="15" name="ZoneTexte 14"/>
          <p:cNvSpPr txBox="1"/>
          <p:nvPr/>
        </p:nvSpPr>
        <p:spPr>
          <a:xfrm>
            <a:off x="7019925" y="3190875"/>
            <a:ext cx="1790700" cy="2677656"/>
          </a:xfrm>
          <a:prstGeom prst="rect">
            <a:avLst/>
          </a:prstGeom>
          <a:noFill/>
        </p:spPr>
        <p:txBody>
          <a:bodyPr wrap="square" rtlCol="0">
            <a:spAutoFit/>
          </a:bodyPr>
          <a:lstStyle/>
          <a:p>
            <a:r>
              <a:rPr lang="fr-FR" sz="1200" dirty="0" smtClean="0"/>
              <a:t>Le portique est monté serré entre les deux berges de l’écluse. Il va empêcher les berges de se rapprocher sous l’effet de la déformation du fond du bac du à la masse d’eau présente.</a:t>
            </a:r>
          </a:p>
          <a:p>
            <a:endParaRPr lang="fr-FR" sz="1200" dirty="0" smtClean="0"/>
          </a:p>
          <a:p>
            <a:r>
              <a:rPr lang="fr-FR" sz="1200" dirty="0" smtClean="0"/>
              <a:t>Sinon, les </a:t>
            </a:r>
            <a:r>
              <a:rPr lang="fr-FR" sz="1200" dirty="0" smtClean="0"/>
              <a:t>portes risquent de ne plus se fermer correctement et de ne pas assurer une étanchéité suffisante.</a:t>
            </a:r>
            <a:endParaRPr lang="fr-FR" sz="12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4282" y="214290"/>
            <a:ext cx="8715436" cy="642942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p:cNvSpPr txBox="1"/>
          <p:nvPr/>
        </p:nvSpPr>
        <p:spPr>
          <a:xfrm>
            <a:off x="928662" y="428604"/>
            <a:ext cx="7715304" cy="369332"/>
          </a:xfrm>
          <a:prstGeom prst="rect">
            <a:avLst/>
          </a:prstGeom>
          <a:noFill/>
        </p:spPr>
        <p:txBody>
          <a:bodyPr wrap="square" rtlCol="0">
            <a:spAutoFit/>
          </a:bodyPr>
          <a:lstStyle/>
          <a:p>
            <a:r>
              <a:rPr lang="fr-FR" dirty="0" smtClean="0"/>
              <a:t>3-3 Mise en place des composants électroniques.</a:t>
            </a:r>
            <a:endParaRPr lang="fr-FR" dirty="0"/>
          </a:p>
        </p:txBody>
      </p:sp>
      <p:grpSp>
        <p:nvGrpSpPr>
          <p:cNvPr id="6" name="Groupe 5"/>
          <p:cNvGrpSpPr/>
          <p:nvPr/>
        </p:nvGrpSpPr>
        <p:grpSpPr>
          <a:xfrm>
            <a:off x="357158" y="357166"/>
            <a:ext cx="500066" cy="500066"/>
            <a:chOff x="7715272" y="1500174"/>
            <a:chExt cx="500066" cy="500066"/>
          </a:xfrm>
          <a:solidFill>
            <a:srgbClr val="FFFF00"/>
          </a:solidFill>
        </p:grpSpPr>
        <p:sp>
          <p:nvSpPr>
            <p:cNvPr id="7" name="Ellipse 6"/>
            <p:cNvSpPr/>
            <p:nvPr/>
          </p:nvSpPr>
          <p:spPr>
            <a:xfrm>
              <a:off x="7715272" y="1500174"/>
              <a:ext cx="500066" cy="50006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p:cNvSpPr txBox="1"/>
            <p:nvPr/>
          </p:nvSpPr>
          <p:spPr>
            <a:xfrm>
              <a:off x="7858148" y="1571612"/>
              <a:ext cx="214314" cy="369332"/>
            </a:xfrm>
            <a:prstGeom prst="rect">
              <a:avLst/>
            </a:prstGeom>
            <a:grpFill/>
          </p:spPr>
          <p:txBody>
            <a:bodyPr wrap="square" rtlCol="0">
              <a:spAutoFit/>
            </a:bodyPr>
            <a:lstStyle/>
            <a:p>
              <a:pPr algn="ctr"/>
              <a:r>
                <a:rPr lang="fr-FR" dirty="0" smtClean="0"/>
                <a:t>3</a:t>
              </a:r>
              <a:endParaRPr lang="fr-FR" dirty="0"/>
            </a:p>
          </p:txBody>
        </p:sp>
      </p:grpSp>
      <p:sp>
        <p:nvSpPr>
          <p:cNvPr id="9" name="ZoneTexte 8"/>
          <p:cNvSpPr txBox="1"/>
          <p:nvPr/>
        </p:nvSpPr>
        <p:spPr>
          <a:xfrm>
            <a:off x="500034" y="1142984"/>
            <a:ext cx="8286808" cy="369332"/>
          </a:xfrm>
          <a:prstGeom prst="rect">
            <a:avLst/>
          </a:prstGeom>
          <a:noFill/>
        </p:spPr>
        <p:txBody>
          <a:bodyPr wrap="square" rtlCol="0">
            <a:spAutoFit/>
          </a:bodyPr>
          <a:lstStyle/>
          <a:p>
            <a:r>
              <a:rPr lang="fr-FR" dirty="0" smtClean="0"/>
              <a:t>3-3-1 Assemblage du bloc de piles sur le couvercle du quai </a:t>
            </a:r>
            <a:endParaRPr lang="fr-FR" dirty="0"/>
          </a:p>
        </p:txBody>
      </p:sp>
      <p:pic>
        <p:nvPicPr>
          <p:cNvPr id="4098" name="Picture 2"/>
          <p:cNvPicPr>
            <a:picLocks noChangeAspect="1" noChangeArrowheads="1"/>
          </p:cNvPicPr>
          <p:nvPr/>
        </p:nvPicPr>
        <p:blipFill>
          <a:blip r:embed="rId2" cstate="screen"/>
          <a:srcRect/>
          <a:stretch>
            <a:fillRect/>
          </a:stretch>
        </p:blipFill>
        <p:spPr bwMode="auto">
          <a:xfrm>
            <a:off x="571473" y="1714489"/>
            <a:ext cx="1895442" cy="1643074"/>
          </a:xfrm>
          <a:prstGeom prst="rect">
            <a:avLst/>
          </a:prstGeom>
          <a:noFill/>
          <a:ln w="9525">
            <a:noFill/>
            <a:miter lim="800000"/>
            <a:headEnd/>
            <a:tailEnd/>
          </a:ln>
          <a:effectLst/>
        </p:spPr>
      </p:pic>
      <p:sp>
        <p:nvSpPr>
          <p:cNvPr id="11" name="Rectangle 10"/>
          <p:cNvSpPr/>
          <p:nvPr/>
        </p:nvSpPr>
        <p:spPr>
          <a:xfrm>
            <a:off x="2571736" y="1785926"/>
            <a:ext cx="2656112" cy="276999"/>
          </a:xfrm>
          <a:prstGeom prst="rect">
            <a:avLst/>
          </a:prstGeom>
        </p:spPr>
        <p:txBody>
          <a:bodyPr wrap="none">
            <a:spAutoFit/>
          </a:bodyPr>
          <a:lstStyle/>
          <a:p>
            <a:r>
              <a:rPr lang="fr-FR" sz="1200" dirty="0" smtClean="0"/>
              <a:t>Bloc Pile 6xAA avec fiche Jack (5,60 €).</a:t>
            </a:r>
            <a:r>
              <a:rPr lang="fr-FR" sz="1200" b="1" dirty="0" smtClean="0"/>
              <a:t> </a:t>
            </a:r>
            <a:endParaRPr lang="fr-FR" sz="1200" b="1" dirty="0"/>
          </a:p>
        </p:txBody>
      </p:sp>
      <p:sp>
        <p:nvSpPr>
          <p:cNvPr id="12" name="Rectangle 11"/>
          <p:cNvSpPr/>
          <p:nvPr/>
        </p:nvSpPr>
        <p:spPr>
          <a:xfrm>
            <a:off x="6858016" y="1785926"/>
            <a:ext cx="237566" cy="369332"/>
          </a:xfrm>
          <a:prstGeom prst="rect">
            <a:avLst/>
          </a:prstGeom>
        </p:spPr>
        <p:txBody>
          <a:bodyPr wrap="none">
            <a:spAutoFit/>
          </a:bodyPr>
          <a:lstStyle/>
          <a:p>
            <a:r>
              <a:rPr lang="fr-FR" dirty="0" smtClean="0"/>
              <a:t> </a:t>
            </a:r>
            <a:endParaRPr lang="fr-FR" dirty="0"/>
          </a:p>
        </p:txBody>
      </p:sp>
      <p:pic>
        <p:nvPicPr>
          <p:cNvPr id="4100" name="Picture 4" descr="Vis viswood tf pz 3x10 - boîte de 500 - P-PRO"/>
          <p:cNvPicPr>
            <a:picLocks noChangeAspect="1" noChangeArrowheads="1"/>
          </p:cNvPicPr>
          <p:nvPr/>
        </p:nvPicPr>
        <p:blipFill>
          <a:blip r:embed="rId3" cstate="screen"/>
          <a:srcRect/>
          <a:stretch>
            <a:fillRect/>
          </a:stretch>
        </p:blipFill>
        <p:spPr bwMode="auto">
          <a:xfrm>
            <a:off x="5357818" y="2143116"/>
            <a:ext cx="506019" cy="357190"/>
          </a:xfrm>
          <a:prstGeom prst="rect">
            <a:avLst/>
          </a:prstGeom>
          <a:noFill/>
        </p:spPr>
      </p:pic>
      <p:pic>
        <p:nvPicPr>
          <p:cNvPr id="14" name="Picture 4" descr="Vis viswood tf pz 3x10 - boîte de 500 - P-PRO"/>
          <p:cNvPicPr>
            <a:picLocks noChangeAspect="1" noChangeArrowheads="1"/>
          </p:cNvPicPr>
          <p:nvPr/>
        </p:nvPicPr>
        <p:blipFill>
          <a:blip r:embed="rId3" cstate="screen"/>
          <a:srcRect/>
          <a:stretch>
            <a:fillRect/>
          </a:stretch>
        </p:blipFill>
        <p:spPr bwMode="auto">
          <a:xfrm>
            <a:off x="5357818" y="2500306"/>
            <a:ext cx="506019" cy="357190"/>
          </a:xfrm>
          <a:prstGeom prst="rect">
            <a:avLst/>
          </a:prstGeom>
          <a:noFill/>
        </p:spPr>
      </p:pic>
      <p:sp>
        <p:nvSpPr>
          <p:cNvPr id="15" name="ZoneTexte 14"/>
          <p:cNvSpPr txBox="1"/>
          <p:nvPr/>
        </p:nvSpPr>
        <p:spPr>
          <a:xfrm>
            <a:off x="2571736" y="2214554"/>
            <a:ext cx="2714644" cy="461665"/>
          </a:xfrm>
          <a:prstGeom prst="rect">
            <a:avLst/>
          </a:prstGeom>
          <a:noFill/>
        </p:spPr>
        <p:txBody>
          <a:bodyPr wrap="square" rtlCol="0">
            <a:spAutoFit/>
          </a:bodyPr>
          <a:lstStyle/>
          <a:p>
            <a:r>
              <a:rPr lang="fr-FR" sz="1200" dirty="0" smtClean="0">
                <a:solidFill>
                  <a:srgbClr val="000000"/>
                </a:solidFill>
              </a:rPr>
              <a:t>2 vis  à bois, têtes fraisées 3X10 mm (0,20€).</a:t>
            </a:r>
            <a:endParaRPr lang="fr-FR" sz="1200" dirty="0">
              <a:solidFill>
                <a:srgbClr val="000000"/>
              </a:solidFill>
            </a:endParaRPr>
          </a:p>
        </p:txBody>
      </p:sp>
      <p:pic>
        <p:nvPicPr>
          <p:cNvPr id="4101" name="Picture 5"/>
          <p:cNvPicPr>
            <a:picLocks noChangeAspect="1" noChangeArrowheads="1"/>
          </p:cNvPicPr>
          <p:nvPr/>
        </p:nvPicPr>
        <p:blipFill>
          <a:blip r:embed="rId4" cstate="screen">
            <a:lum bright="21000"/>
          </a:blip>
          <a:srcRect/>
          <a:stretch>
            <a:fillRect/>
          </a:stretch>
        </p:blipFill>
        <p:spPr bwMode="auto">
          <a:xfrm>
            <a:off x="6072198" y="1571612"/>
            <a:ext cx="2571768" cy="2053388"/>
          </a:xfrm>
          <a:prstGeom prst="rect">
            <a:avLst/>
          </a:prstGeom>
          <a:noFill/>
          <a:ln w="9525">
            <a:noFill/>
            <a:miter lim="800000"/>
            <a:headEnd/>
            <a:tailEnd/>
          </a:ln>
          <a:effectLst/>
        </p:spPr>
      </p:pic>
      <p:sp>
        <p:nvSpPr>
          <p:cNvPr id="18" name="ZoneTexte 17"/>
          <p:cNvSpPr txBox="1"/>
          <p:nvPr/>
        </p:nvSpPr>
        <p:spPr>
          <a:xfrm>
            <a:off x="500034" y="3714752"/>
            <a:ext cx="8358246" cy="369332"/>
          </a:xfrm>
          <a:prstGeom prst="rect">
            <a:avLst/>
          </a:prstGeom>
          <a:noFill/>
        </p:spPr>
        <p:txBody>
          <a:bodyPr wrap="square" rtlCol="0">
            <a:spAutoFit/>
          </a:bodyPr>
          <a:lstStyle/>
          <a:p>
            <a:r>
              <a:rPr lang="fr-FR" dirty="0" smtClean="0"/>
              <a:t>3-3-2 Assemblage de la plaque d’expérimentation sans contact sur le couvercle du quai.</a:t>
            </a:r>
            <a:endParaRPr lang="fr-FR" dirty="0"/>
          </a:p>
        </p:txBody>
      </p:sp>
      <p:pic>
        <p:nvPicPr>
          <p:cNvPr id="4102" name="Picture 6"/>
          <p:cNvPicPr>
            <a:picLocks noChangeAspect="1" noChangeArrowheads="1"/>
          </p:cNvPicPr>
          <p:nvPr/>
        </p:nvPicPr>
        <p:blipFill>
          <a:blip r:embed="rId5" cstate="screen"/>
          <a:srcRect/>
          <a:stretch>
            <a:fillRect/>
          </a:stretch>
        </p:blipFill>
        <p:spPr bwMode="auto">
          <a:xfrm>
            <a:off x="571472" y="5286388"/>
            <a:ext cx="2143140" cy="1178124"/>
          </a:xfrm>
          <a:prstGeom prst="rect">
            <a:avLst/>
          </a:prstGeom>
          <a:noFill/>
          <a:ln w="9525">
            <a:noFill/>
            <a:miter lim="800000"/>
            <a:headEnd/>
            <a:tailEnd/>
          </a:ln>
          <a:effectLst/>
        </p:spPr>
      </p:pic>
      <p:sp>
        <p:nvSpPr>
          <p:cNvPr id="20" name="Rectangle 19"/>
          <p:cNvSpPr/>
          <p:nvPr/>
        </p:nvSpPr>
        <p:spPr>
          <a:xfrm>
            <a:off x="2857488" y="4286256"/>
            <a:ext cx="3222164" cy="646331"/>
          </a:xfrm>
          <a:prstGeom prst="rect">
            <a:avLst/>
          </a:prstGeom>
        </p:spPr>
        <p:txBody>
          <a:bodyPr wrap="none">
            <a:spAutoFit/>
          </a:bodyPr>
          <a:lstStyle/>
          <a:p>
            <a:r>
              <a:rPr lang="fr-FR" sz="1200" dirty="0" smtClean="0">
                <a:solidFill>
                  <a:srgbClr val="000000"/>
                </a:solidFill>
              </a:rPr>
              <a:t>Plaque d'essai transparente, 400 points (2,93€).</a:t>
            </a:r>
          </a:p>
          <a:p>
            <a:endParaRPr lang="fr-FR" sz="1200" dirty="0" smtClean="0">
              <a:solidFill>
                <a:srgbClr val="000000"/>
              </a:solidFill>
            </a:endParaRPr>
          </a:p>
          <a:p>
            <a:r>
              <a:rPr lang="fr-FR" sz="1200" dirty="0" smtClean="0">
                <a:solidFill>
                  <a:srgbClr val="000000"/>
                </a:solidFill>
              </a:rPr>
              <a:t>2 vis 1,6X13 mm (0,08 €).</a:t>
            </a:r>
            <a:endParaRPr lang="fr-FR" sz="1200" dirty="0">
              <a:solidFill>
                <a:srgbClr val="000000"/>
              </a:solidFill>
            </a:endParaRPr>
          </a:p>
        </p:txBody>
      </p:sp>
      <p:pic>
        <p:nvPicPr>
          <p:cNvPr id="4103" name="Picture 7"/>
          <p:cNvPicPr>
            <a:picLocks noChangeAspect="1" noChangeArrowheads="1"/>
          </p:cNvPicPr>
          <p:nvPr/>
        </p:nvPicPr>
        <p:blipFill>
          <a:blip r:embed="rId6"/>
          <a:srcRect/>
          <a:stretch>
            <a:fillRect/>
          </a:stretch>
        </p:blipFill>
        <p:spPr bwMode="auto">
          <a:xfrm>
            <a:off x="857224" y="4143380"/>
            <a:ext cx="1681165" cy="1137823"/>
          </a:xfrm>
          <a:prstGeom prst="rect">
            <a:avLst/>
          </a:prstGeom>
          <a:noFill/>
          <a:ln w="9525">
            <a:noFill/>
            <a:miter lim="800000"/>
            <a:headEnd/>
            <a:tailEnd/>
          </a:ln>
          <a:effectLst/>
        </p:spPr>
      </p:pic>
      <p:sp>
        <p:nvSpPr>
          <p:cNvPr id="22" name="ZoneTexte 21"/>
          <p:cNvSpPr txBox="1"/>
          <p:nvPr/>
        </p:nvSpPr>
        <p:spPr>
          <a:xfrm>
            <a:off x="2857488" y="5715016"/>
            <a:ext cx="2928958" cy="461665"/>
          </a:xfrm>
          <a:prstGeom prst="rect">
            <a:avLst/>
          </a:prstGeom>
          <a:noFill/>
        </p:spPr>
        <p:txBody>
          <a:bodyPr wrap="square" rtlCol="0">
            <a:spAutoFit/>
          </a:bodyPr>
          <a:lstStyle/>
          <a:p>
            <a:r>
              <a:rPr lang="fr-FR" sz="1200" dirty="0" smtClean="0"/>
              <a:t>Percer la plaque d’expérimentation de deux trous </a:t>
            </a:r>
            <a:r>
              <a:rPr lang="fr-FR" sz="1200" dirty="0" smtClean="0"/>
              <a:t>de diamètre </a:t>
            </a:r>
            <a:r>
              <a:rPr lang="fr-FR" sz="1200" dirty="0" smtClean="0"/>
              <a:t>1,6 mm.</a:t>
            </a:r>
            <a:endParaRPr lang="fr-FR" sz="1200" dirty="0"/>
          </a:p>
        </p:txBody>
      </p:sp>
      <p:pic>
        <p:nvPicPr>
          <p:cNvPr id="4104" name="Picture 8"/>
          <p:cNvPicPr>
            <a:picLocks noChangeAspect="1" noChangeArrowheads="1"/>
          </p:cNvPicPr>
          <p:nvPr/>
        </p:nvPicPr>
        <p:blipFill>
          <a:blip r:embed="rId7" cstate="screen">
            <a:lum bright="29000"/>
          </a:blip>
          <a:srcRect/>
          <a:stretch>
            <a:fillRect/>
          </a:stretch>
        </p:blipFill>
        <p:spPr bwMode="auto">
          <a:xfrm>
            <a:off x="6072198" y="4500570"/>
            <a:ext cx="2733690" cy="1928826"/>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4282" y="214290"/>
            <a:ext cx="8715436" cy="642942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p:cNvSpPr txBox="1"/>
          <p:nvPr/>
        </p:nvSpPr>
        <p:spPr>
          <a:xfrm>
            <a:off x="928662" y="428604"/>
            <a:ext cx="7715304" cy="369332"/>
          </a:xfrm>
          <a:prstGeom prst="rect">
            <a:avLst/>
          </a:prstGeom>
          <a:noFill/>
        </p:spPr>
        <p:txBody>
          <a:bodyPr wrap="square" rtlCol="0">
            <a:spAutoFit/>
          </a:bodyPr>
          <a:lstStyle/>
          <a:p>
            <a:r>
              <a:rPr lang="fr-FR" dirty="0" smtClean="0"/>
              <a:t>3-3 Mise en place des composants électroniques.</a:t>
            </a:r>
            <a:endParaRPr lang="fr-FR" dirty="0"/>
          </a:p>
        </p:txBody>
      </p:sp>
      <p:grpSp>
        <p:nvGrpSpPr>
          <p:cNvPr id="6" name="Groupe 5"/>
          <p:cNvGrpSpPr/>
          <p:nvPr/>
        </p:nvGrpSpPr>
        <p:grpSpPr>
          <a:xfrm>
            <a:off x="357158" y="357166"/>
            <a:ext cx="500066" cy="500066"/>
            <a:chOff x="7715272" y="1500174"/>
            <a:chExt cx="500066" cy="500066"/>
          </a:xfrm>
          <a:solidFill>
            <a:srgbClr val="FFFF00"/>
          </a:solidFill>
        </p:grpSpPr>
        <p:sp>
          <p:nvSpPr>
            <p:cNvPr id="7" name="Ellipse 6"/>
            <p:cNvSpPr/>
            <p:nvPr/>
          </p:nvSpPr>
          <p:spPr>
            <a:xfrm>
              <a:off x="7715272" y="1500174"/>
              <a:ext cx="500066" cy="50006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p:cNvSpPr txBox="1"/>
            <p:nvPr/>
          </p:nvSpPr>
          <p:spPr>
            <a:xfrm>
              <a:off x="7858148" y="1571612"/>
              <a:ext cx="214314" cy="369332"/>
            </a:xfrm>
            <a:prstGeom prst="rect">
              <a:avLst/>
            </a:prstGeom>
            <a:grpFill/>
          </p:spPr>
          <p:txBody>
            <a:bodyPr wrap="square" rtlCol="0">
              <a:spAutoFit/>
            </a:bodyPr>
            <a:lstStyle/>
            <a:p>
              <a:pPr algn="ctr"/>
              <a:r>
                <a:rPr lang="fr-FR" dirty="0" smtClean="0"/>
                <a:t>3</a:t>
              </a:r>
              <a:endParaRPr lang="fr-FR" dirty="0"/>
            </a:p>
          </p:txBody>
        </p:sp>
      </p:grpSp>
      <p:sp>
        <p:nvSpPr>
          <p:cNvPr id="9" name="ZoneTexte 8"/>
          <p:cNvSpPr txBox="1"/>
          <p:nvPr/>
        </p:nvSpPr>
        <p:spPr>
          <a:xfrm>
            <a:off x="428596" y="1000108"/>
            <a:ext cx="8358246" cy="369332"/>
          </a:xfrm>
          <a:prstGeom prst="rect">
            <a:avLst/>
          </a:prstGeom>
          <a:noFill/>
        </p:spPr>
        <p:txBody>
          <a:bodyPr wrap="square" rtlCol="0">
            <a:spAutoFit/>
          </a:bodyPr>
          <a:lstStyle/>
          <a:p>
            <a:r>
              <a:rPr lang="fr-FR" dirty="0" smtClean="0"/>
              <a:t>3-3-3 Assemblage de la carte </a:t>
            </a:r>
            <a:r>
              <a:rPr lang="fr-FR" dirty="0" err="1" smtClean="0"/>
              <a:t>Arduino</a:t>
            </a:r>
            <a:r>
              <a:rPr lang="fr-FR" dirty="0" smtClean="0"/>
              <a:t> sur le couvercle du quai.</a:t>
            </a:r>
            <a:endParaRPr lang="fr-FR" dirty="0"/>
          </a:p>
        </p:txBody>
      </p:sp>
      <p:pic>
        <p:nvPicPr>
          <p:cNvPr id="34818" name="Picture 2"/>
          <p:cNvPicPr>
            <a:picLocks noChangeAspect="1" noChangeArrowheads="1"/>
          </p:cNvPicPr>
          <p:nvPr/>
        </p:nvPicPr>
        <p:blipFill>
          <a:blip r:embed="rId2" cstate="screen"/>
          <a:srcRect/>
          <a:stretch>
            <a:fillRect/>
          </a:stretch>
        </p:blipFill>
        <p:spPr bwMode="auto">
          <a:xfrm>
            <a:off x="571472" y="1643050"/>
            <a:ext cx="1852608" cy="1354101"/>
          </a:xfrm>
          <a:prstGeom prst="rect">
            <a:avLst/>
          </a:prstGeom>
          <a:noFill/>
          <a:ln w="9525">
            <a:noFill/>
            <a:miter lim="800000"/>
            <a:headEnd/>
            <a:tailEnd/>
          </a:ln>
          <a:effectLst/>
        </p:spPr>
      </p:pic>
      <p:pic>
        <p:nvPicPr>
          <p:cNvPr id="34819" name="Picture 3"/>
          <p:cNvPicPr>
            <a:picLocks noChangeAspect="1" noChangeArrowheads="1"/>
          </p:cNvPicPr>
          <p:nvPr/>
        </p:nvPicPr>
        <p:blipFill>
          <a:blip r:embed="rId3" cstate="screen"/>
          <a:srcRect/>
          <a:stretch>
            <a:fillRect/>
          </a:stretch>
        </p:blipFill>
        <p:spPr bwMode="auto">
          <a:xfrm>
            <a:off x="6072198" y="1357298"/>
            <a:ext cx="2357454" cy="1762346"/>
          </a:xfrm>
          <a:prstGeom prst="rect">
            <a:avLst/>
          </a:prstGeom>
          <a:noFill/>
          <a:ln w="9525">
            <a:noFill/>
            <a:miter lim="800000"/>
            <a:headEnd/>
            <a:tailEnd/>
          </a:ln>
          <a:effectLst/>
        </p:spPr>
      </p:pic>
      <p:sp>
        <p:nvSpPr>
          <p:cNvPr id="12" name="ZoneTexte 11"/>
          <p:cNvSpPr txBox="1"/>
          <p:nvPr/>
        </p:nvSpPr>
        <p:spPr>
          <a:xfrm>
            <a:off x="2714612" y="2000240"/>
            <a:ext cx="3000396" cy="276999"/>
          </a:xfrm>
          <a:prstGeom prst="rect">
            <a:avLst/>
          </a:prstGeom>
          <a:noFill/>
        </p:spPr>
        <p:txBody>
          <a:bodyPr wrap="square" rtlCol="0">
            <a:spAutoFit/>
          </a:bodyPr>
          <a:lstStyle/>
          <a:p>
            <a:r>
              <a:rPr lang="fr-FR" sz="1200" dirty="0" smtClean="0">
                <a:solidFill>
                  <a:srgbClr val="000000"/>
                </a:solidFill>
              </a:rPr>
              <a:t>2 vis  à bois, têtes fraisées 3X10 mm (0,20€).</a:t>
            </a:r>
            <a:endParaRPr lang="fr-FR" sz="1200" dirty="0">
              <a:solidFill>
                <a:srgbClr val="000000"/>
              </a:solidFill>
            </a:endParaRPr>
          </a:p>
        </p:txBody>
      </p:sp>
      <p:sp>
        <p:nvSpPr>
          <p:cNvPr id="13" name="Rectangle 12"/>
          <p:cNvSpPr/>
          <p:nvPr/>
        </p:nvSpPr>
        <p:spPr>
          <a:xfrm>
            <a:off x="2714612" y="2357430"/>
            <a:ext cx="2214368" cy="276999"/>
          </a:xfrm>
          <a:prstGeom prst="rect">
            <a:avLst/>
          </a:prstGeom>
        </p:spPr>
        <p:txBody>
          <a:bodyPr wrap="none">
            <a:spAutoFit/>
          </a:bodyPr>
          <a:lstStyle/>
          <a:p>
            <a:r>
              <a:rPr lang="fr-FR" sz="1200" dirty="0" err="1" smtClean="0">
                <a:solidFill>
                  <a:srgbClr val="000000"/>
                </a:solidFill>
              </a:rPr>
              <a:t>Arduino</a:t>
            </a:r>
            <a:r>
              <a:rPr lang="fr-FR" sz="1200" dirty="0" smtClean="0">
                <a:solidFill>
                  <a:srgbClr val="000000"/>
                </a:solidFill>
              </a:rPr>
              <a:t> </a:t>
            </a:r>
            <a:r>
              <a:rPr lang="fr-FR" sz="1200" dirty="0" err="1" smtClean="0">
                <a:solidFill>
                  <a:srgbClr val="000000"/>
                </a:solidFill>
              </a:rPr>
              <a:t>Uno</a:t>
            </a:r>
            <a:r>
              <a:rPr lang="fr-FR" sz="1200" dirty="0" smtClean="0">
                <a:solidFill>
                  <a:srgbClr val="000000"/>
                </a:solidFill>
              </a:rPr>
              <a:t> - SMD R3 </a:t>
            </a:r>
            <a:r>
              <a:rPr lang="fr-FR" sz="1200" dirty="0" smtClean="0">
                <a:solidFill>
                  <a:srgbClr val="000000"/>
                </a:solidFill>
              </a:rPr>
              <a:t>(19,50 €)</a:t>
            </a:r>
            <a:endParaRPr lang="fr-FR" sz="1200" dirty="0">
              <a:solidFill>
                <a:srgbClr val="000000"/>
              </a:solidFill>
            </a:endParaRPr>
          </a:p>
        </p:txBody>
      </p:sp>
      <p:sp>
        <p:nvSpPr>
          <p:cNvPr id="14" name="ZoneTexte 13"/>
          <p:cNvSpPr txBox="1"/>
          <p:nvPr/>
        </p:nvSpPr>
        <p:spPr>
          <a:xfrm>
            <a:off x="428596" y="3143248"/>
            <a:ext cx="8358246" cy="369332"/>
          </a:xfrm>
          <a:prstGeom prst="rect">
            <a:avLst/>
          </a:prstGeom>
          <a:noFill/>
        </p:spPr>
        <p:txBody>
          <a:bodyPr wrap="square" rtlCol="0">
            <a:spAutoFit/>
          </a:bodyPr>
          <a:lstStyle/>
          <a:p>
            <a:r>
              <a:rPr lang="fr-FR" dirty="0" smtClean="0"/>
              <a:t>3-3-4 Assemblage de la carte Relais sur le couvercle du quai.</a:t>
            </a:r>
            <a:endParaRPr lang="fr-FR" dirty="0"/>
          </a:p>
        </p:txBody>
      </p:sp>
      <p:pic>
        <p:nvPicPr>
          <p:cNvPr id="34820" name="Picture 4"/>
          <p:cNvPicPr>
            <a:picLocks noChangeAspect="1" noChangeArrowheads="1"/>
          </p:cNvPicPr>
          <p:nvPr/>
        </p:nvPicPr>
        <p:blipFill>
          <a:blip r:embed="rId4" cstate="screen"/>
          <a:srcRect/>
          <a:stretch>
            <a:fillRect/>
          </a:stretch>
        </p:blipFill>
        <p:spPr bwMode="auto">
          <a:xfrm>
            <a:off x="928662" y="3500438"/>
            <a:ext cx="2214578" cy="1013082"/>
          </a:xfrm>
          <a:prstGeom prst="rect">
            <a:avLst/>
          </a:prstGeom>
          <a:noFill/>
          <a:ln w="9525">
            <a:noFill/>
            <a:miter lim="800000"/>
            <a:headEnd/>
            <a:tailEnd/>
          </a:ln>
          <a:effectLst/>
        </p:spPr>
      </p:pic>
      <p:sp>
        <p:nvSpPr>
          <p:cNvPr id="16" name="Rectangle 15"/>
          <p:cNvSpPr/>
          <p:nvPr/>
        </p:nvSpPr>
        <p:spPr>
          <a:xfrm>
            <a:off x="3500430" y="3786190"/>
            <a:ext cx="2237472" cy="276999"/>
          </a:xfrm>
          <a:prstGeom prst="rect">
            <a:avLst/>
          </a:prstGeom>
        </p:spPr>
        <p:txBody>
          <a:bodyPr wrap="none">
            <a:spAutoFit/>
          </a:bodyPr>
          <a:lstStyle/>
          <a:p>
            <a:r>
              <a:rPr lang="fr-FR" sz="1200" dirty="0" smtClean="0">
                <a:solidFill>
                  <a:srgbClr val="000000"/>
                </a:solidFill>
              </a:rPr>
              <a:t>Module de Relais DC 5V (3,08€).</a:t>
            </a:r>
            <a:endParaRPr lang="fr-FR" sz="1200" dirty="0">
              <a:solidFill>
                <a:srgbClr val="000000"/>
              </a:solidFill>
            </a:endParaRPr>
          </a:p>
        </p:txBody>
      </p:sp>
      <p:sp>
        <p:nvSpPr>
          <p:cNvPr id="17" name="Rectangle 16"/>
          <p:cNvSpPr/>
          <p:nvPr/>
        </p:nvSpPr>
        <p:spPr>
          <a:xfrm>
            <a:off x="3500430" y="4071942"/>
            <a:ext cx="2144048" cy="830997"/>
          </a:xfrm>
          <a:prstGeom prst="rect">
            <a:avLst/>
          </a:prstGeom>
        </p:spPr>
        <p:txBody>
          <a:bodyPr wrap="none">
            <a:spAutoFit/>
          </a:bodyPr>
          <a:lstStyle/>
          <a:p>
            <a:r>
              <a:rPr lang="fr-FR" sz="1200" dirty="0" smtClean="0">
                <a:solidFill>
                  <a:srgbClr val="000000"/>
                </a:solidFill>
              </a:rPr>
              <a:t>4 vis 1,6X13 mm (0,32 €).</a:t>
            </a:r>
          </a:p>
          <a:p>
            <a:endParaRPr lang="fr-FR" sz="1200" dirty="0" smtClean="0">
              <a:solidFill>
                <a:srgbClr val="000000"/>
              </a:solidFill>
            </a:endParaRPr>
          </a:p>
          <a:p>
            <a:r>
              <a:rPr lang="fr-FR" sz="1200" dirty="0" smtClean="0">
                <a:solidFill>
                  <a:srgbClr val="000000"/>
                </a:solidFill>
              </a:rPr>
              <a:t>4 entretoises </a:t>
            </a:r>
          </a:p>
          <a:p>
            <a:r>
              <a:rPr lang="fr-FR" sz="1200" dirty="0" smtClean="0">
                <a:solidFill>
                  <a:srgbClr val="000000"/>
                </a:solidFill>
              </a:rPr>
              <a:t>(perles à chauffer 5€ les 3500).</a:t>
            </a:r>
            <a:endParaRPr lang="fr-FR" sz="1200" dirty="0">
              <a:solidFill>
                <a:srgbClr val="000000"/>
              </a:solidFill>
            </a:endParaRPr>
          </a:p>
        </p:txBody>
      </p:sp>
      <p:pic>
        <p:nvPicPr>
          <p:cNvPr id="34821" name="Picture 5"/>
          <p:cNvPicPr>
            <a:picLocks noChangeAspect="1" noChangeArrowheads="1"/>
          </p:cNvPicPr>
          <p:nvPr/>
        </p:nvPicPr>
        <p:blipFill>
          <a:blip r:embed="rId5" cstate="screen"/>
          <a:srcRect/>
          <a:stretch>
            <a:fillRect/>
          </a:stretch>
        </p:blipFill>
        <p:spPr bwMode="auto">
          <a:xfrm>
            <a:off x="6072198" y="3500438"/>
            <a:ext cx="2393461" cy="1643074"/>
          </a:xfrm>
          <a:prstGeom prst="rect">
            <a:avLst/>
          </a:prstGeom>
          <a:noFill/>
          <a:ln w="9525">
            <a:noFill/>
            <a:miter lim="800000"/>
            <a:headEnd/>
            <a:tailEnd/>
          </a:ln>
          <a:effectLst/>
        </p:spPr>
      </p:pic>
      <p:sp>
        <p:nvSpPr>
          <p:cNvPr id="19" name="ZoneTexte 18"/>
          <p:cNvSpPr txBox="1"/>
          <p:nvPr/>
        </p:nvSpPr>
        <p:spPr>
          <a:xfrm>
            <a:off x="500034" y="5286388"/>
            <a:ext cx="8358246" cy="369332"/>
          </a:xfrm>
          <a:prstGeom prst="rect">
            <a:avLst/>
          </a:prstGeom>
          <a:noFill/>
        </p:spPr>
        <p:txBody>
          <a:bodyPr wrap="square" rtlCol="0">
            <a:spAutoFit/>
          </a:bodyPr>
          <a:lstStyle/>
          <a:p>
            <a:r>
              <a:rPr lang="fr-FR" dirty="0" smtClean="0"/>
              <a:t>3-3-5 Assemblage de barrette de dominos électriques sur le couvercle du quai.</a:t>
            </a:r>
            <a:endParaRPr lang="fr-FR" dirty="0"/>
          </a:p>
        </p:txBody>
      </p:sp>
      <p:pic>
        <p:nvPicPr>
          <p:cNvPr id="34822" name="Picture 6"/>
          <p:cNvPicPr>
            <a:picLocks noChangeAspect="1" noChangeArrowheads="1"/>
          </p:cNvPicPr>
          <p:nvPr/>
        </p:nvPicPr>
        <p:blipFill>
          <a:blip r:embed="rId6"/>
          <a:srcRect/>
          <a:stretch>
            <a:fillRect/>
          </a:stretch>
        </p:blipFill>
        <p:spPr bwMode="auto">
          <a:xfrm rot="16200000">
            <a:off x="1690665" y="4024320"/>
            <a:ext cx="657225" cy="1752600"/>
          </a:xfrm>
          <a:prstGeom prst="rect">
            <a:avLst/>
          </a:prstGeom>
          <a:noFill/>
          <a:ln w="9525">
            <a:noFill/>
            <a:miter lim="800000"/>
            <a:headEnd/>
            <a:tailEnd/>
          </a:ln>
          <a:effectLst/>
        </p:spPr>
      </p:pic>
      <p:pic>
        <p:nvPicPr>
          <p:cNvPr id="34823" name="Picture 7"/>
          <p:cNvPicPr>
            <a:picLocks noChangeAspect="1" noChangeArrowheads="1"/>
          </p:cNvPicPr>
          <p:nvPr/>
        </p:nvPicPr>
        <p:blipFill>
          <a:blip r:embed="rId7" cstate="screen"/>
          <a:srcRect/>
          <a:stretch>
            <a:fillRect/>
          </a:stretch>
        </p:blipFill>
        <p:spPr bwMode="auto">
          <a:xfrm>
            <a:off x="928662" y="5643578"/>
            <a:ext cx="1785950" cy="835168"/>
          </a:xfrm>
          <a:prstGeom prst="rect">
            <a:avLst/>
          </a:prstGeom>
          <a:noFill/>
          <a:ln w="9525">
            <a:noFill/>
            <a:miter lim="800000"/>
            <a:headEnd/>
            <a:tailEnd/>
          </a:ln>
          <a:effectLst/>
        </p:spPr>
      </p:pic>
      <p:sp>
        <p:nvSpPr>
          <p:cNvPr id="22" name="Rectangle 21"/>
          <p:cNvSpPr/>
          <p:nvPr/>
        </p:nvSpPr>
        <p:spPr>
          <a:xfrm>
            <a:off x="2928926" y="5715016"/>
            <a:ext cx="2451312" cy="646331"/>
          </a:xfrm>
          <a:prstGeom prst="rect">
            <a:avLst/>
          </a:prstGeom>
        </p:spPr>
        <p:txBody>
          <a:bodyPr wrap="none">
            <a:spAutoFit/>
          </a:bodyPr>
          <a:lstStyle/>
          <a:p>
            <a:r>
              <a:rPr lang="fr-FR" sz="1200" dirty="0" smtClean="0">
                <a:solidFill>
                  <a:srgbClr val="000000"/>
                </a:solidFill>
              </a:rPr>
              <a:t>2 vis 3x20 mm (0,20 €).</a:t>
            </a:r>
          </a:p>
          <a:p>
            <a:endParaRPr lang="fr-FR" sz="1200" dirty="0" smtClean="0">
              <a:solidFill>
                <a:srgbClr val="000000"/>
              </a:solidFill>
            </a:endParaRPr>
          </a:p>
          <a:p>
            <a:r>
              <a:rPr lang="fr-FR" sz="1200" dirty="0" smtClean="0">
                <a:solidFill>
                  <a:srgbClr val="000000"/>
                </a:solidFill>
              </a:rPr>
              <a:t>Domino électriques 220V 10A (1 €).</a:t>
            </a:r>
            <a:endParaRPr lang="fr-FR" sz="1200" dirty="0">
              <a:solidFill>
                <a:srgbClr val="000000"/>
              </a:solidFill>
            </a:endParaRPr>
          </a:p>
        </p:txBody>
      </p:sp>
      <p:pic>
        <p:nvPicPr>
          <p:cNvPr id="34824" name="Picture 8"/>
          <p:cNvPicPr>
            <a:picLocks noChangeAspect="1" noChangeArrowheads="1"/>
          </p:cNvPicPr>
          <p:nvPr/>
        </p:nvPicPr>
        <p:blipFill>
          <a:blip r:embed="rId8" cstate="screen"/>
          <a:srcRect/>
          <a:stretch>
            <a:fillRect/>
          </a:stretch>
        </p:blipFill>
        <p:spPr bwMode="auto">
          <a:xfrm>
            <a:off x="6786578" y="5643578"/>
            <a:ext cx="857256" cy="921239"/>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928662" y="428604"/>
            <a:ext cx="7715304" cy="369332"/>
          </a:xfrm>
          <a:prstGeom prst="rect">
            <a:avLst/>
          </a:prstGeom>
          <a:noFill/>
        </p:spPr>
        <p:txBody>
          <a:bodyPr wrap="square" rtlCol="0">
            <a:spAutoFit/>
          </a:bodyPr>
          <a:lstStyle/>
          <a:p>
            <a:r>
              <a:rPr lang="fr-FR" dirty="0" smtClean="0"/>
              <a:t>Câblage des éléments</a:t>
            </a:r>
            <a:endParaRPr lang="fr-FR" dirty="0"/>
          </a:p>
        </p:txBody>
      </p:sp>
      <p:grpSp>
        <p:nvGrpSpPr>
          <p:cNvPr id="5" name="Groupe 4"/>
          <p:cNvGrpSpPr/>
          <p:nvPr/>
        </p:nvGrpSpPr>
        <p:grpSpPr>
          <a:xfrm>
            <a:off x="357158" y="357166"/>
            <a:ext cx="500066" cy="500066"/>
            <a:chOff x="7715272" y="1500174"/>
            <a:chExt cx="500066" cy="500066"/>
          </a:xfrm>
          <a:solidFill>
            <a:schemeClr val="accent6">
              <a:lumMod val="40000"/>
              <a:lumOff val="60000"/>
            </a:schemeClr>
          </a:solidFill>
        </p:grpSpPr>
        <p:sp>
          <p:nvSpPr>
            <p:cNvPr id="6" name="Ellipse 5"/>
            <p:cNvSpPr/>
            <p:nvPr/>
          </p:nvSpPr>
          <p:spPr>
            <a:xfrm>
              <a:off x="7715272" y="1500174"/>
              <a:ext cx="500066" cy="50006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7858148" y="1571612"/>
              <a:ext cx="214314" cy="369332"/>
            </a:xfrm>
            <a:prstGeom prst="rect">
              <a:avLst/>
            </a:prstGeom>
            <a:grpFill/>
          </p:spPr>
          <p:txBody>
            <a:bodyPr wrap="square" rtlCol="0">
              <a:spAutoFit/>
            </a:bodyPr>
            <a:lstStyle/>
            <a:p>
              <a:pPr algn="ctr"/>
              <a:r>
                <a:rPr lang="fr-FR" dirty="0" smtClean="0"/>
                <a:t>4</a:t>
              </a:r>
              <a:endParaRPr lang="fr-FR" dirty="0"/>
            </a:p>
          </p:txBody>
        </p:sp>
      </p:grpSp>
      <p:sp>
        <p:nvSpPr>
          <p:cNvPr id="9" name="Rectangle 8"/>
          <p:cNvSpPr/>
          <p:nvPr/>
        </p:nvSpPr>
        <p:spPr>
          <a:xfrm>
            <a:off x="214282" y="214290"/>
            <a:ext cx="8715436" cy="642942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842" name="AutoShape 2" descr="Résultat de recherche d'images pour &quot;arduino&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35844" name="AutoShape 4" descr="Résultat de recherche d'images pour &quot;arduino&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grpSp>
        <p:nvGrpSpPr>
          <p:cNvPr id="66" name="Groupe 65"/>
          <p:cNvGrpSpPr/>
          <p:nvPr/>
        </p:nvGrpSpPr>
        <p:grpSpPr>
          <a:xfrm>
            <a:off x="1030887" y="1890698"/>
            <a:ext cx="6790797" cy="3124200"/>
            <a:chOff x="1669062" y="1404923"/>
            <a:chExt cx="6790797" cy="3124200"/>
          </a:xfrm>
        </p:grpSpPr>
        <p:pic>
          <p:nvPicPr>
            <p:cNvPr id="35845" name="Picture 5"/>
            <p:cNvPicPr>
              <a:picLocks noChangeAspect="1" noChangeArrowheads="1"/>
            </p:cNvPicPr>
            <p:nvPr/>
          </p:nvPicPr>
          <p:blipFill>
            <a:blip r:embed="rId2"/>
            <a:srcRect/>
            <a:stretch>
              <a:fillRect/>
            </a:stretch>
          </p:blipFill>
          <p:spPr bwMode="auto">
            <a:xfrm rot="10800000">
              <a:off x="5753108" y="2147878"/>
              <a:ext cx="2706751" cy="1928826"/>
            </a:xfrm>
            <a:prstGeom prst="rect">
              <a:avLst/>
            </a:prstGeom>
            <a:noFill/>
            <a:ln w="9525">
              <a:noFill/>
              <a:miter lim="800000"/>
              <a:headEnd/>
              <a:tailEnd/>
            </a:ln>
            <a:effectLst/>
          </p:spPr>
        </p:pic>
        <p:pic>
          <p:nvPicPr>
            <p:cNvPr id="35848" name="Picture 8"/>
            <p:cNvPicPr>
              <a:picLocks noChangeAspect="1" noChangeArrowheads="1"/>
            </p:cNvPicPr>
            <p:nvPr/>
          </p:nvPicPr>
          <p:blipFill>
            <a:blip r:embed="rId3"/>
            <a:srcRect/>
            <a:stretch>
              <a:fillRect/>
            </a:stretch>
          </p:blipFill>
          <p:spPr bwMode="auto">
            <a:xfrm>
              <a:off x="2576498" y="1404923"/>
              <a:ext cx="3124200" cy="3124200"/>
            </a:xfrm>
            <a:prstGeom prst="rect">
              <a:avLst/>
            </a:prstGeom>
            <a:noFill/>
            <a:ln w="9525">
              <a:noFill/>
              <a:miter lim="800000"/>
              <a:headEnd/>
              <a:tailEnd/>
            </a:ln>
            <a:effectLst/>
          </p:spPr>
        </p:pic>
        <p:cxnSp>
          <p:nvCxnSpPr>
            <p:cNvPr id="16" name="Connecteur en angle 15"/>
            <p:cNvCxnSpPr/>
            <p:nvPr/>
          </p:nvCxnSpPr>
          <p:spPr>
            <a:xfrm flipV="1">
              <a:off x="5072066" y="1500174"/>
              <a:ext cx="1143008" cy="857256"/>
            </a:xfrm>
            <a:prstGeom prst="bentConnector3">
              <a:avLst>
                <a:gd name="adj1" fmla="val 50833"/>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Connecteur en angle 19"/>
            <p:cNvCxnSpPr/>
            <p:nvPr/>
          </p:nvCxnSpPr>
          <p:spPr>
            <a:xfrm rot="16200000" flipH="1">
              <a:off x="6179355" y="1535893"/>
              <a:ext cx="714380" cy="642942"/>
            </a:xfrm>
            <a:prstGeom prst="bentConnector3">
              <a:avLst>
                <a:gd name="adj1"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35849" name="Picture 9"/>
            <p:cNvPicPr>
              <a:picLocks noChangeAspect="1" noChangeArrowheads="1"/>
            </p:cNvPicPr>
            <p:nvPr/>
          </p:nvPicPr>
          <p:blipFill>
            <a:blip r:embed="rId4" cstate="screen"/>
            <a:srcRect/>
            <a:stretch>
              <a:fillRect/>
            </a:stretch>
          </p:blipFill>
          <p:spPr bwMode="auto">
            <a:xfrm rot="5400000">
              <a:off x="1552575" y="2380862"/>
              <a:ext cx="971550" cy="738576"/>
            </a:xfrm>
            <a:prstGeom prst="rect">
              <a:avLst/>
            </a:prstGeom>
            <a:noFill/>
            <a:ln w="9525">
              <a:noFill/>
              <a:miter lim="800000"/>
              <a:headEnd/>
              <a:tailEnd/>
            </a:ln>
            <a:effectLst/>
          </p:spPr>
        </p:pic>
        <p:cxnSp>
          <p:nvCxnSpPr>
            <p:cNvPr id="27" name="Connecteur en angle 26"/>
            <p:cNvCxnSpPr/>
            <p:nvPr/>
          </p:nvCxnSpPr>
          <p:spPr>
            <a:xfrm flipV="1">
              <a:off x="5076825" y="2228850"/>
              <a:ext cx="1714500" cy="190500"/>
            </a:xfrm>
            <a:prstGeom prst="bentConnector3">
              <a:avLst>
                <a:gd name="adj1" fmla="val 100556"/>
              </a:avLst>
            </a:prstGeom>
            <a:ln w="38100"/>
          </p:spPr>
          <p:style>
            <a:lnRef idx="1">
              <a:schemeClr val="accent1"/>
            </a:lnRef>
            <a:fillRef idx="0">
              <a:schemeClr val="accent1"/>
            </a:fillRef>
            <a:effectRef idx="0">
              <a:schemeClr val="accent1"/>
            </a:effectRef>
            <a:fontRef idx="minor">
              <a:schemeClr val="tx1"/>
            </a:fontRef>
          </p:style>
        </p:cxnSp>
        <p:cxnSp>
          <p:nvCxnSpPr>
            <p:cNvPr id="30" name="Connecteur en angle 29"/>
            <p:cNvCxnSpPr/>
            <p:nvPr/>
          </p:nvCxnSpPr>
          <p:spPr>
            <a:xfrm flipV="1">
              <a:off x="2228850" y="2428875"/>
              <a:ext cx="1028700" cy="752475"/>
            </a:xfrm>
            <a:prstGeom prst="bentConnector3">
              <a:avLst>
                <a:gd name="adj1" fmla="val 50000"/>
              </a:avLst>
            </a:prstGeom>
            <a:ln w="38100"/>
          </p:spPr>
          <p:style>
            <a:lnRef idx="1">
              <a:schemeClr val="accent1"/>
            </a:lnRef>
            <a:fillRef idx="0">
              <a:schemeClr val="accent1"/>
            </a:fillRef>
            <a:effectRef idx="0">
              <a:schemeClr val="accent1"/>
            </a:effectRef>
            <a:fontRef idx="minor">
              <a:schemeClr val="tx1"/>
            </a:fontRef>
          </p:style>
        </p:cxnSp>
        <p:cxnSp>
          <p:nvCxnSpPr>
            <p:cNvPr id="33" name="Connecteur en angle 32"/>
            <p:cNvCxnSpPr/>
            <p:nvPr/>
          </p:nvCxnSpPr>
          <p:spPr>
            <a:xfrm>
              <a:off x="2533650" y="2305050"/>
              <a:ext cx="723900" cy="57153"/>
            </a:xfrm>
            <a:prstGeom prst="bentConnector3">
              <a:avLst>
                <a:gd name="adj1"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Connecteur en angle 54"/>
            <p:cNvCxnSpPr/>
            <p:nvPr/>
          </p:nvCxnSpPr>
          <p:spPr>
            <a:xfrm rot="5400000" flipH="1" flipV="1">
              <a:off x="1900238" y="2557463"/>
              <a:ext cx="904875" cy="400050"/>
            </a:xfrm>
            <a:prstGeom prst="bentConnector3">
              <a:avLst>
                <a:gd name="adj1" fmla="val -20526"/>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Forme 57"/>
            <p:cNvCxnSpPr>
              <a:stCxn id="35849" idx="3"/>
            </p:cNvCxnSpPr>
            <p:nvPr/>
          </p:nvCxnSpPr>
          <p:spPr>
            <a:xfrm rot="16200000" flipH="1">
              <a:off x="4056363" y="1217912"/>
              <a:ext cx="1136053" cy="5172078"/>
            </a:xfrm>
            <a:prstGeom prst="bentConnector2">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0" name="Connecteur droit 59"/>
            <p:cNvCxnSpPr/>
            <p:nvPr/>
          </p:nvCxnSpPr>
          <p:spPr>
            <a:xfrm rot="5400000">
              <a:off x="6986588" y="4176712"/>
              <a:ext cx="428626" cy="1"/>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67" name="ZoneTexte 66"/>
          <p:cNvSpPr txBox="1"/>
          <p:nvPr/>
        </p:nvSpPr>
        <p:spPr>
          <a:xfrm>
            <a:off x="838171" y="1238233"/>
            <a:ext cx="7848629" cy="369332"/>
          </a:xfrm>
          <a:prstGeom prst="rect">
            <a:avLst/>
          </a:prstGeom>
          <a:noFill/>
        </p:spPr>
        <p:txBody>
          <a:bodyPr wrap="square" rtlCol="0">
            <a:spAutoFit/>
          </a:bodyPr>
          <a:lstStyle/>
          <a:p>
            <a:r>
              <a:rPr lang="fr-FR" dirty="0" smtClean="0"/>
              <a:t>4-1 Câblage du relais</a:t>
            </a:r>
            <a:endParaRPr lang="fr-FR" dirty="0"/>
          </a:p>
        </p:txBody>
      </p:sp>
      <p:sp>
        <p:nvSpPr>
          <p:cNvPr id="68" name="ZoneTexte 67"/>
          <p:cNvSpPr txBox="1"/>
          <p:nvPr/>
        </p:nvSpPr>
        <p:spPr>
          <a:xfrm>
            <a:off x="1733550" y="4505325"/>
            <a:ext cx="3533775" cy="276999"/>
          </a:xfrm>
          <a:prstGeom prst="rect">
            <a:avLst/>
          </a:prstGeom>
          <a:noFill/>
        </p:spPr>
        <p:txBody>
          <a:bodyPr wrap="square" rtlCol="0">
            <a:spAutoFit/>
          </a:bodyPr>
          <a:lstStyle/>
          <a:p>
            <a:r>
              <a:rPr lang="fr-FR" sz="1200" dirty="0" smtClean="0"/>
              <a:t>Entrée du relais (S) à relier sur la borne 13 de la carte.</a:t>
            </a:r>
            <a:endParaRPr lang="fr-FR" sz="1200" dirty="0"/>
          </a:p>
        </p:txBody>
      </p:sp>
      <p:sp>
        <p:nvSpPr>
          <p:cNvPr id="69" name="ZoneTexte 68"/>
          <p:cNvSpPr txBox="1"/>
          <p:nvPr/>
        </p:nvSpPr>
        <p:spPr>
          <a:xfrm>
            <a:off x="4867275" y="1657350"/>
            <a:ext cx="1962150" cy="276999"/>
          </a:xfrm>
          <a:prstGeom prst="rect">
            <a:avLst/>
          </a:prstGeom>
          <a:noFill/>
        </p:spPr>
        <p:txBody>
          <a:bodyPr wrap="square" rtlCol="0">
            <a:spAutoFit/>
          </a:bodyPr>
          <a:lstStyle/>
          <a:p>
            <a:r>
              <a:rPr lang="fr-FR" sz="1200" dirty="0" smtClean="0"/>
              <a:t>+5 rouge, GND bleu.</a:t>
            </a:r>
            <a:endParaRPr lang="fr-FR" sz="1200" dirty="0"/>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928662" y="428604"/>
            <a:ext cx="7715304" cy="369332"/>
          </a:xfrm>
          <a:prstGeom prst="rect">
            <a:avLst/>
          </a:prstGeom>
          <a:noFill/>
        </p:spPr>
        <p:txBody>
          <a:bodyPr wrap="square" rtlCol="0">
            <a:spAutoFit/>
          </a:bodyPr>
          <a:lstStyle/>
          <a:p>
            <a:r>
              <a:rPr lang="fr-FR" dirty="0" smtClean="0"/>
              <a:t>Câblage des éléments</a:t>
            </a:r>
            <a:endParaRPr lang="fr-FR" dirty="0"/>
          </a:p>
        </p:txBody>
      </p:sp>
      <p:grpSp>
        <p:nvGrpSpPr>
          <p:cNvPr id="2" name="Groupe 4"/>
          <p:cNvGrpSpPr/>
          <p:nvPr/>
        </p:nvGrpSpPr>
        <p:grpSpPr>
          <a:xfrm>
            <a:off x="357158" y="357166"/>
            <a:ext cx="500066" cy="500066"/>
            <a:chOff x="7715272" y="1500174"/>
            <a:chExt cx="500066" cy="500066"/>
          </a:xfrm>
          <a:solidFill>
            <a:schemeClr val="accent6">
              <a:lumMod val="40000"/>
              <a:lumOff val="60000"/>
            </a:schemeClr>
          </a:solidFill>
        </p:grpSpPr>
        <p:sp>
          <p:nvSpPr>
            <p:cNvPr id="6" name="Ellipse 5"/>
            <p:cNvSpPr/>
            <p:nvPr/>
          </p:nvSpPr>
          <p:spPr>
            <a:xfrm>
              <a:off x="7715272" y="1500174"/>
              <a:ext cx="500066" cy="50006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7858148" y="1571612"/>
              <a:ext cx="214314" cy="369332"/>
            </a:xfrm>
            <a:prstGeom prst="rect">
              <a:avLst/>
            </a:prstGeom>
            <a:grpFill/>
          </p:spPr>
          <p:txBody>
            <a:bodyPr wrap="square" rtlCol="0">
              <a:spAutoFit/>
            </a:bodyPr>
            <a:lstStyle/>
            <a:p>
              <a:pPr algn="ctr"/>
              <a:r>
                <a:rPr lang="fr-FR" dirty="0" smtClean="0"/>
                <a:t>4</a:t>
              </a:r>
              <a:endParaRPr lang="fr-FR" dirty="0"/>
            </a:p>
          </p:txBody>
        </p:sp>
      </p:grpSp>
      <p:sp>
        <p:nvSpPr>
          <p:cNvPr id="9" name="Rectangle 8"/>
          <p:cNvSpPr/>
          <p:nvPr/>
        </p:nvSpPr>
        <p:spPr>
          <a:xfrm>
            <a:off x="214282" y="214290"/>
            <a:ext cx="8715436" cy="642942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842" name="AutoShape 2" descr="Résultat de recherche d'images pour &quot;arduino&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35844" name="AutoShape 4" descr="Résultat de recherche d'images pour &quot;arduino&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grpSp>
        <p:nvGrpSpPr>
          <p:cNvPr id="3" name="Groupe 65"/>
          <p:cNvGrpSpPr/>
          <p:nvPr/>
        </p:nvGrpSpPr>
        <p:grpSpPr>
          <a:xfrm>
            <a:off x="1192812" y="2728898"/>
            <a:ext cx="6790797" cy="3124200"/>
            <a:chOff x="1669062" y="1404923"/>
            <a:chExt cx="6790797" cy="3124200"/>
          </a:xfrm>
        </p:grpSpPr>
        <p:pic>
          <p:nvPicPr>
            <p:cNvPr id="35845" name="Picture 5"/>
            <p:cNvPicPr>
              <a:picLocks noChangeAspect="1" noChangeArrowheads="1"/>
            </p:cNvPicPr>
            <p:nvPr/>
          </p:nvPicPr>
          <p:blipFill>
            <a:blip r:embed="rId2"/>
            <a:srcRect/>
            <a:stretch>
              <a:fillRect/>
            </a:stretch>
          </p:blipFill>
          <p:spPr bwMode="auto">
            <a:xfrm rot="10800000">
              <a:off x="5753108" y="2147878"/>
              <a:ext cx="2706751" cy="1928826"/>
            </a:xfrm>
            <a:prstGeom prst="rect">
              <a:avLst/>
            </a:prstGeom>
            <a:noFill/>
            <a:ln w="9525">
              <a:noFill/>
              <a:miter lim="800000"/>
              <a:headEnd/>
              <a:tailEnd/>
            </a:ln>
            <a:effectLst/>
          </p:spPr>
        </p:pic>
        <p:pic>
          <p:nvPicPr>
            <p:cNvPr id="35848" name="Picture 8"/>
            <p:cNvPicPr>
              <a:picLocks noChangeAspect="1" noChangeArrowheads="1"/>
            </p:cNvPicPr>
            <p:nvPr/>
          </p:nvPicPr>
          <p:blipFill>
            <a:blip r:embed="rId3"/>
            <a:srcRect/>
            <a:stretch>
              <a:fillRect/>
            </a:stretch>
          </p:blipFill>
          <p:spPr bwMode="auto">
            <a:xfrm>
              <a:off x="2576498" y="1404923"/>
              <a:ext cx="3124200" cy="3124200"/>
            </a:xfrm>
            <a:prstGeom prst="rect">
              <a:avLst/>
            </a:prstGeom>
            <a:noFill/>
            <a:ln w="9525">
              <a:noFill/>
              <a:miter lim="800000"/>
              <a:headEnd/>
              <a:tailEnd/>
            </a:ln>
            <a:effectLst/>
          </p:spPr>
        </p:pic>
        <p:cxnSp>
          <p:nvCxnSpPr>
            <p:cNvPr id="16" name="Connecteur en angle 15"/>
            <p:cNvCxnSpPr/>
            <p:nvPr/>
          </p:nvCxnSpPr>
          <p:spPr>
            <a:xfrm flipV="1">
              <a:off x="5072066" y="1500174"/>
              <a:ext cx="1143008" cy="857256"/>
            </a:xfrm>
            <a:prstGeom prst="bentConnector3">
              <a:avLst>
                <a:gd name="adj1" fmla="val 50833"/>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Connecteur en angle 19"/>
            <p:cNvCxnSpPr/>
            <p:nvPr/>
          </p:nvCxnSpPr>
          <p:spPr>
            <a:xfrm rot="16200000" flipH="1">
              <a:off x="6179355" y="1535893"/>
              <a:ext cx="714380" cy="642942"/>
            </a:xfrm>
            <a:prstGeom prst="bentConnector3">
              <a:avLst>
                <a:gd name="adj1"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35849" name="Picture 9"/>
            <p:cNvPicPr>
              <a:picLocks noChangeAspect="1" noChangeArrowheads="1"/>
            </p:cNvPicPr>
            <p:nvPr/>
          </p:nvPicPr>
          <p:blipFill>
            <a:blip r:embed="rId4" cstate="screen"/>
            <a:srcRect/>
            <a:stretch>
              <a:fillRect/>
            </a:stretch>
          </p:blipFill>
          <p:spPr bwMode="auto">
            <a:xfrm rot="5400000">
              <a:off x="1552575" y="2380862"/>
              <a:ext cx="971550" cy="738576"/>
            </a:xfrm>
            <a:prstGeom prst="rect">
              <a:avLst/>
            </a:prstGeom>
            <a:noFill/>
            <a:ln w="9525">
              <a:noFill/>
              <a:miter lim="800000"/>
              <a:headEnd/>
              <a:tailEnd/>
            </a:ln>
            <a:effectLst/>
          </p:spPr>
        </p:pic>
        <p:cxnSp>
          <p:nvCxnSpPr>
            <p:cNvPr id="27" name="Connecteur en angle 26"/>
            <p:cNvCxnSpPr/>
            <p:nvPr/>
          </p:nvCxnSpPr>
          <p:spPr>
            <a:xfrm flipV="1">
              <a:off x="5076825" y="2228850"/>
              <a:ext cx="1714500" cy="190500"/>
            </a:xfrm>
            <a:prstGeom prst="bentConnector3">
              <a:avLst>
                <a:gd name="adj1" fmla="val 100556"/>
              </a:avLst>
            </a:prstGeom>
            <a:ln w="38100"/>
          </p:spPr>
          <p:style>
            <a:lnRef idx="1">
              <a:schemeClr val="accent1"/>
            </a:lnRef>
            <a:fillRef idx="0">
              <a:schemeClr val="accent1"/>
            </a:fillRef>
            <a:effectRef idx="0">
              <a:schemeClr val="accent1"/>
            </a:effectRef>
            <a:fontRef idx="minor">
              <a:schemeClr val="tx1"/>
            </a:fontRef>
          </p:style>
        </p:cxnSp>
        <p:cxnSp>
          <p:nvCxnSpPr>
            <p:cNvPr id="30" name="Connecteur en angle 29"/>
            <p:cNvCxnSpPr/>
            <p:nvPr/>
          </p:nvCxnSpPr>
          <p:spPr>
            <a:xfrm flipV="1">
              <a:off x="2228850" y="2428875"/>
              <a:ext cx="1028700" cy="752475"/>
            </a:xfrm>
            <a:prstGeom prst="bentConnector3">
              <a:avLst>
                <a:gd name="adj1" fmla="val 50000"/>
              </a:avLst>
            </a:prstGeom>
            <a:ln w="38100"/>
          </p:spPr>
          <p:style>
            <a:lnRef idx="1">
              <a:schemeClr val="accent1"/>
            </a:lnRef>
            <a:fillRef idx="0">
              <a:schemeClr val="accent1"/>
            </a:fillRef>
            <a:effectRef idx="0">
              <a:schemeClr val="accent1"/>
            </a:effectRef>
            <a:fontRef idx="minor">
              <a:schemeClr val="tx1"/>
            </a:fontRef>
          </p:style>
        </p:cxnSp>
        <p:cxnSp>
          <p:nvCxnSpPr>
            <p:cNvPr id="33" name="Connecteur en angle 32"/>
            <p:cNvCxnSpPr/>
            <p:nvPr/>
          </p:nvCxnSpPr>
          <p:spPr>
            <a:xfrm>
              <a:off x="2533650" y="2305050"/>
              <a:ext cx="723900" cy="57153"/>
            </a:xfrm>
            <a:prstGeom prst="bentConnector3">
              <a:avLst>
                <a:gd name="adj1"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Connecteur en angle 54"/>
            <p:cNvCxnSpPr/>
            <p:nvPr/>
          </p:nvCxnSpPr>
          <p:spPr>
            <a:xfrm rot="5400000" flipH="1" flipV="1">
              <a:off x="1900238" y="2557463"/>
              <a:ext cx="904875" cy="400050"/>
            </a:xfrm>
            <a:prstGeom prst="bentConnector3">
              <a:avLst>
                <a:gd name="adj1" fmla="val -20526"/>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Forme 57"/>
            <p:cNvCxnSpPr>
              <a:stCxn id="35849" idx="3"/>
            </p:cNvCxnSpPr>
            <p:nvPr/>
          </p:nvCxnSpPr>
          <p:spPr>
            <a:xfrm rot="16200000" flipH="1">
              <a:off x="4056363" y="1217912"/>
              <a:ext cx="1136053" cy="5172078"/>
            </a:xfrm>
            <a:prstGeom prst="bentConnector2">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0" name="Connecteur droit 59"/>
            <p:cNvCxnSpPr/>
            <p:nvPr/>
          </p:nvCxnSpPr>
          <p:spPr>
            <a:xfrm rot="5400000">
              <a:off x="6986588" y="4176712"/>
              <a:ext cx="428626" cy="1"/>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67" name="ZoneTexte 66"/>
          <p:cNvSpPr txBox="1"/>
          <p:nvPr/>
        </p:nvSpPr>
        <p:spPr>
          <a:xfrm>
            <a:off x="809596" y="942958"/>
            <a:ext cx="7848629" cy="369332"/>
          </a:xfrm>
          <a:prstGeom prst="rect">
            <a:avLst/>
          </a:prstGeom>
          <a:noFill/>
        </p:spPr>
        <p:txBody>
          <a:bodyPr wrap="square" rtlCol="0">
            <a:spAutoFit/>
          </a:bodyPr>
          <a:lstStyle/>
          <a:p>
            <a:r>
              <a:rPr lang="fr-FR" dirty="0" smtClean="0"/>
              <a:t>4-2 Câblage des servomoteur des portes </a:t>
            </a:r>
            <a:endParaRPr lang="fr-FR" dirty="0"/>
          </a:p>
        </p:txBody>
      </p:sp>
      <p:pic>
        <p:nvPicPr>
          <p:cNvPr id="36866" name="Picture 2"/>
          <p:cNvPicPr>
            <a:picLocks noChangeAspect="1" noChangeArrowheads="1"/>
          </p:cNvPicPr>
          <p:nvPr/>
        </p:nvPicPr>
        <p:blipFill>
          <a:blip r:embed="rId5"/>
          <a:srcRect/>
          <a:stretch>
            <a:fillRect/>
          </a:stretch>
        </p:blipFill>
        <p:spPr bwMode="auto">
          <a:xfrm>
            <a:off x="1143000" y="1619250"/>
            <a:ext cx="1028700" cy="952500"/>
          </a:xfrm>
          <a:prstGeom prst="rect">
            <a:avLst/>
          </a:prstGeom>
          <a:noFill/>
          <a:ln w="9525">
            <a:noFill/>
            <a:miter lim="800000"/>
            <a:headEnd/>
            <a:tailEnd/>
          </a:ln>
          <a:effectLst/>
        </p:spPr>
      </p:pic>
      <p:cxnSp>
        <p:nvCxnSpPr>
          <p:cNvPr id="26" name="Connecteur droit 25"/>
          <p:cNvCxnSpPr/>
          <p:nvPr/>
        </p:nvCxnSpPr>
        <p:spPr>
          <a:xfrm>
            <a:off x="2114550" y="2447925"/>
            <a:ext cx="504825"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Connecteur droit 28"/>
          <p:cNvCxnSpPr/>
          <p:nvPr/>
        </p:nvCxnSpPr>
        <p:spPr>
          <a:xfrm rot="16200000" flipH="1">
            <a:off x="1966912" y="3081336"/>
            <a:ext cx="1504951" cy="20002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Connecteur droit 34"/>
          <p:cNvCxnSpPr/>
          <p:nvPr/>
        </p:nvCxnSpPr>
        <p:spPr>
          <a:xfrm>
            <a:off x="2162175" y="2371725"/>
            <a:ext cx="619125" cy="95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Connecteur droit 36"/>
          <p:cNvCxnSpPr/>
          <p:nvPr/>
        </p:nvCxnSpPr>
        <p:spPr>
          <a:xfrm rot="16200000" flipH="1">
            <a:off x="2047875" y="3105150"/>
            <a:ext cx="1562100" cy="1143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Connecteur droit 45"/>
          <p:cNvCxnSpPr/>
          <p:nvPr/>
        </p:nvCxnSpPr>
        <p:spPr>
          <a:xfrm>
            <a:off x="2095500" y="2286002"/>
            <a:ext cx="762000" cy="9523"/>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9" name="Connecteur droit 48"/>
          <p:cNvCxnSpPr/>
          <p:nvPr/>
        </p:nvCxnSpPr>
        <p:spPr>
          <a:xfrm rot="16200000" flipH="1">
            <a:off x="2076455" y="3067050"/>
            <a:ext cx="1647821" cy="104775"/>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54" name="ZoneTexte 53"/>
          <p:cNvSpPr txBox="1"/>
          <p:nvPr/>
        </p:nvSpPr>
        <p:spPr>
          <a:xfrm>
            <a:off x="2943225" y="1905000"/>
            <a:ext cx="1647825" cy="830997"/>
          </a:xfrm>
          <a:prstGeom prst="rect">
            <a:avLst/>
          </a:prstGeom>
          <a:noFill/>
        </p:spPr>
        <p:txBody>
          <a:bodyPr wrap="square" rtlCol="0">
            <a:spAutoFit/>
          </a:bodyPr>
          <a:lstStyle/>
          <a:p>
            <a:r>
              <a:rPr lang="fr-FR" sz="1200" dirty="0" smtClean="0"/>
              <a:t>La commande du servomoteur est à relier sur la sortie 12 de la carte (fil orange).</a:t>
            </a:r>
            <a:endParaRPr lang="fr-FR" sz="1200" dirty="0"/>
          </a:p>
        </p:txBody>
      </p:sp>
      <p:cxnSp>
        <p:nvCxnSpPr>
          <p:cNvPr id="56" name="Connecteur droit 55"/>
          <p:cNvCxnSpPr/>
          <p:nvPr/>
        </p:nvCxnSpPr>
        <p:spPr>
          <a:xfrm rot="5400000" flipH="1" flipV="1">
            <a:off x="2809875" y="3762375"/>
            <a:ext cx="266700" cy="2476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Connecteur droit 58"/>
          <p:cNvCxnSpPr/>
          <p:nvPr/>
        </p:nvCxnSpPr>
        <p:spPr>
          <a:xfrm rot="5400000" flipH="1" flipV="1">
            <a:off x="2871787" y="3681413"/>
            <a:ext cx="323850" cy="3143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36869" name="Picture 5" descr="https://www.gotronic.fr/nouc-connecteur-long-stb40l-19413.jpg">
            <a:hlinkClick r:id="rId6" tooltip="Connecteur long STB40L"/>
          </p:cNvPr>
          <p:cNvPicPr>
            <a:picLocks noChangeAspect="1" noChangeArrowheads="1"/>
          </p:cNvPicPr>
          <p:nvPr/>
        </p:nvPicPr>
        <p:blipFill>
          <a:blip r:embed="rId7"/>
          <a:srcRect/>
          <a:stretch>
            <a:fillRect/>
          </a:stretch>
        </p:blipFill>
        <p:spPr bwMode="auto">
          <a:xfrm>
            <a:off x="4819651" y="1649185"/>
            <a:ext cx="1309686" cy="1122590"/>
          </a:xfrm>
          <a:prstGeom prst="rect">
            <a:avLst/>
          </a:prstGeom>
          <a:noFill/>
        </p:spPr>
      </p:pic>
      <p:sp>
        <p:nvSpPr>
          <p:cNvPr id="63" name="ZoneTexte 62"/>
          <p:cNvSpPr txBox="1"/>
          <p:nvPr/>
        </p:nvSpPr>
        <p:spPr>
          <a:xfrm>
            <a:off x="6296025" y="1857375"/>
            <a:ext cx="2352675" cy="830997"/>
          </a:xfrm>
          <a:prstGeom prst="rect">
            <a:avLst/>
          </a:prstGeom>
          <a:noFill/>
        </p:spPr>
        <p:txBody>
          <a:bodyPr wrap="square" rtlCol="0">
            <a:spAutoFit/>
          </a:bodyPr>
          <a:lstStyle/>
          <a:p>
            <a:r>
              <a:rPr lang="fr-FR" sz="1200" dirty="0" smtClean="0"/>
              <a:t>Utiliser une barrette sécable mâle droite au pas de 2,54 mm (0,70€) pour relier le connecteur du </a:t>
            </a:r>
          </a:p>
          <a:p>
            <a:r>
              <a:rPr lang="fr-FR" sz="1200" dirty="0" smtClean="0"/>
              <a:t>servomoteur</a:t>
            </a:r>
            <a:r>
              <a:rPr lang="fr-FR" sz="1200" dirty="0" smtClean="0"/>
              <a:t>.</a:t>
            </a:r>
            <a:endParaRPr lang="fr-FR" sz="1200" dirty="0"/>
          </a:p>
        </p:txBody>
      </p:sp>
      <p:cxnSp>
        <p:nvCxnSpPr>
          <p:cNvPr id="65" name="Connecteur droit 64"/>
          <p:cNvCxnSpPr/>
          <p:nvPr/>
        </p:nvCxnSpPr>
        <p:spPr>
          <a:xfrm rot="5400000">
            <a:off x="6429375" y="5457825"/>
            <a:ext cx="361950" cy="158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0" name="Connecteur droit 69"/>
          <p:cNvCxnSpPr/>
          <p:nvPr/>
        </p:nvCxnSpPr>
        <p:spPr>
          <a:xfrm rot="16200000" flipH="1">
            <a:off x="2157413" y="4805362"/>
            <a:ext cx="1590679" cy="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3" name="Connecteur droit 72"/>
          <p:cNvCxnSpPr/>
          <p:nvPr/>
        </p:nvCxnSpPr>
        <p:spPr>
          <a:xfrm>
            <a:off x="2933700" y="5610225"/>
            <a:ext cx="3686175" cy="9525"/>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4" name="ZoneTexte 73"/>
          <p:cNvSpPr txBox="1"/>
          <p:nvPr/>
        </p:nvSpPr>
        <p:spPr>
          <a:xfrm>
            <a:off x="1543049" y="1343025"/>
            <a:ext cx="5905501" cy="369332"/>
          </a:xfrm>
          <a:prstGeom prst="rect">
            <a:avLst/>
          </a:prstGeom>
          <a:noFill/>
        </p:spPr>
        <p:txBody>
          <a:bodyPr wrap="square" rtlCol="0">
            <a:spAutoFit/>
          </a:bodyPr>
          <a:lstStyle/>
          <a:p>
            <a:r>
              <a:rPr lang="fr-FR" dirty="0" smtClean="0"/>
              <a:t>4-2-1 Câblage du servomoteur porte droite amont. </a:t>
            </a:r>
            <a:endParaRPr lang="fr-FR" dirty="0"/>
          </a:p>
        </p:txBody>
      </p:sp>
      <p:sp>
        <p:nvSpPr>
          <p:cNvPr id="75" name="ZoneTexte 74"/>
          <p:cNvSpPr txBox="1"/>
          <p:nvPr/>
        </p:nvSpPr>
        <p:spPr>
          <a:xfrm>
            <a:off x="3248025" y="2886075"/>
            <a:ext cx="1295400" cy="646331"/>
          </a:xfrm>
          <a:prstGeom prst="rect">
            <a:avLst/>
          </a:prstGeom>
          <a:noFill/>
        </p:spPr>
        <p:txBody>
          <a:bodyPr wrap="square" rtlCol="0">
            <a:spAutoFit/>
          </a:bodyPr>
          <a:lstStyle/>
          <a:p>
            <a:r>
              <a:rPr lang="fr-FR" sz="1200" dirty="0" smtClean="0"/>
              <a:t>Deux connecteurs </a:t>
            </a:r>
            <a:r>
              <a:rPr lang="fr-FR" sz="1200" dirty="0" smtClean="0"/>
              <a:t>mâles-mâles </a:t>
            </a:r>
            <a:r>
              <a:rPr lang="fr-FR" sz="1200" dirty="0" smtClean="0"/>
              <a:t>de 10 cm.</a:t>
            </a:r>
            <a:endParaRPr lang="fr-FR" sz="1200" dirty="0"/>
          </a:p>
        </p:txBody>
      </p:sp>
      <p:cxnSp>
        <p:nvCxnSpPr>
          <p:cNvPr id="77" name="Connecteur droit avec flèche 76"/>
          <p:cNvCxnSpPr/>
          <p:nvPr/>
        </p:nvCxnSpPr>
        <p:spPr>
          <a:xfrm rot="5400000">
            <a:off x="3071813" y="3405187"/>
            <a:ext cx="219075"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8" name="ZoneTexte 77"/>
          <p:cNvSpPr txBox="1"/>
          <p:nvPr/>
        </p:nvSpPr>
        <p:spPr>
          <a:xfrm>
            <a:off x="590551" y="5876925"/>
            <a:ext cx="1466850" cy="461665"/>
          </a:xfrm>
          <a:prstGeom prst="rect">
            <a:avLst/>
          </a:prstGeom>
          <a:noFill/>
        </p:spPr>
        <p:txBody>
          <a:bodyPr wrap="square" rtlCol="0">
            <a:spAutoFit/>
          </a:bodyPr>
          <a:lstStyle/>
          <a:p>
            <a:r>
              <a:rPr lang="fr-FR" sz="1200" dirty="0" smtClean="0"/>
              <a:t>Connecteur </a:t>
            </a:r>
            <a:r>
              <a:rPr lang="fr-FR" sz="1200" dirty="0" smtClean="0"/>
              <a:t>mâle-femelle </a:t>
            </a:r>
            <a:r>
              <a:rPr lang="fr-FR" sz="1200" dirty="0" smtClean="0"/>
              <a:t>de 30 cm.</a:t>
            </a:r>
            <a:endParaRPr lang="fr-FR" sz="1200" dirty="0"/>
          </a:p>
        </p:txBody>
      </p:sp>
      <p:cxnSp>
        <p:nvCxnSpPr>
          <p:cNvPr id="80" name="Connecteur droit avec flèche 79"/>
          <p:cNvCxnSpPr/>
          <p:nvPr/>
        </p:nvCxnSpPr>
        <p:spPr>
          <a:xfrm rot="5400000" flipH="1" flipV="1">
            <a:off x="1033463" y="5491163"/>
            <a:ext cx="466725" cy="4000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2" name="ZoneTexte 81"/>
          <p:cNvSpPr txBox="1"/>
          <p:nvPr/>
        </p:nvSpPr>
        <p:spPr>
          <a:xfrm>
            <a:off x="5191125" y="5905500"/>
            <a:ext cx="1571625" cy="461665"/>
          </a:xfrm>
          <a:prstGeom prst="rect">
            <a:avLst/>
          </a:prstGeom>
          <a:noFill/>
        </p:spPr>
        <p:txBody>
          <a:bodyPr wrap="square" rtlCol="0">
            <a:spAutoFit/>
          </a:bodyPr>
          <a:lstStyle/>
          <a:p>
            <a:r>
              <a:rPr lang="fr-FR" sz="1200" dirty="0" smtClean="0"/>
              <a:t>Connecteur mâle </a:t>
            </a:r>
            <a:r>
              <a:rPr lang="fr-FR" sz="1200" dirty="0" smtClean="0"/>
              <a:t>-mâle </a:t>
            </a:r>
            <a:r>
              <a:rPr lang="fr-FR" sz="1200" dirty="0" smtClean="0"/>
              <a:t>de 30 cm.</a:t>
            </a:r>
            <a:endParaRPr lang="fr-FR" sz="1200" dirty="0"/>
          </a:p>
        </p:txBody>
      </p:sp>
      <p:cxnSp>
        <p:nvCxnSpPr>
          <p:cNvPr id="84" name="Connecteur droit avec flèche 83"/>
          <p:cNvCxnSpPr/>
          <p:nvPr/>
        </p:nvCxnSpPr>
        <p:spPr>
          <a:xfrm rot="10800000">
            <a:off x="4410075" y="5629275"/>
            <a:ext cx="666750" cy="4953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928662" y="428604"/>
            <a:ext cx="7715304" cy="369332"/>
          </a:xfrm>
          <a:prstGeom prst="rect">
            <a:avLst/>
          </a:prstGeom>
          <a:noFill/>
        </p:spPr>
        <p:txBody>
          <a:bodyPr wrap="square" rtlCol="0">
            <a:spAutoFit/>
          </a:bodyPr>
          <a:lstStyle/>
          <a:p>
            <a:r>
              <a:rPr lang="fr-FR" dirty="0" smtClean="0"/>
              <a:t>Câblage des éléments</a:t>
            </a:r>
            <a:endParaRPr lang="fr-FR" dirty="0"/>
          </a:p>
        </p:txBody>
      </p:sp>
      <p:grpSp>
        <p:nvGrpSpPr>
          <p:cNvPr id="2" name="Groupe 4"/>
          <p:cNvGrpSpPr/>
          <p:nvPr/>
        </p:nvGrpSpPr>
        <p:grpSpPr>
          <a:xfrm>
            <a:off x="357158" y="357166"/>
            <a:ext cx="500066" cy="500066"/>
            <a:chOff x="7715272" y="1500174"/>
            <a:chExt cx="500066" cy="500066"/>
          </a:xfrm>
          <a:solidFill>
            <a:schemeClr val="accent6">
              <a:lumMod val="40000"/>
              <a:lumOff val="60000"/>
            </a:schemeClr>
          </a:solidFill>
        </p:grpSpPr>
        <p:sp>
          <p:nvSpPr>
            <p:cNvPr id="6" name="Ellipse 5"/>
            <p:cNvSpPr/>
            <p:nvPr/>
          </p:nvSpPr>
          <p:spPr>
            <a:xfrm>
              <a:off x="7715272" y="1500174"/>
              <a:ext cx="500066" cy="50006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7858148" y="1571612"/>
              <a:ext cx="214314" cy="369332"/>
            </a:xfrm>
            <a:prstGeom prst="rect">
              <a:avLst/>
            </a:prstGeom>
            <a:grpFill/>
          </p:spPr>
          <p:txBody>
            <a:bodyPr wrap="square" rtlCol="0">
              <a:spAutoFit/>
            </a:bodyPr>
            <a:lstStyle/>
            <a:p>
              <a:pPr algn="ctr"/>
              <a:r>
                <a:rPr lang="fr-FR" dirty="0" smtClean="0"/>
                <a:t>4</a:t>
              </a:r>
              <a:endParaRPr lang="fr-FR" dirty="0"/>
            </a:p>
          </p:txBody>
        </p:sp>
      </p:grpSp>
      <p:sp>
        <p:nvSpPr>
          <p:cNvPr id="9" name="Rectangle 8"/>
          <p:cNvSpPr/>
          <p:nvPr/>
        </p:nvSpPr>
        <p:spPr>
          <a:xfrm>
            <a:off x="214282" y="214290"/>
            <a:ext cx="8715436" cy="642942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842" name="AutoShape 2" descr="Résultat de recherche d'images pour &quot;arduino&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35844" name="AutoShape 4" descr="Résultat de recherche d'images pour &quot;arduino&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67" name="ZoneTexte 66"/>
          <p:cNvSpPr txBox="1"/>
          <p:nvPr/>
        </p:nvSpPr>
        <p:spPr>
          <a:xfrm>
            <a:off x="809596" y="942958"/>
            <a:ext cx="7848629" cy="369332"/>
          </a:xfrm>
          <a:prstGeom prst="rect">
            <a:avLst/>
          </a:prstGeom>
          <a:noFill/>
        </p:spPr>
        <p:txBody>
          <a:bodyPr wrap="square" rtlCol="0">
            <a:spAutoFit/>
          </a:bodyPr>
          <a:lstStyle/>
          <a:p>
            <a:r>
              <a:rPr lang="fr-FR" dirty="0" smtClean="0"/>
              <a:t>4-2 Câblage des servomoteur des portes </a:t>
            </a:r>
            <a:endParaRPr lang="fr-FR" dirty="0"/>
          </a:p>
        </p:txBody>
      </p:sp>
      <p:sp>
        <p:nvSpPr>
          <p:cNvPr id="74" name="ZoneTexte 73"/>
          <p:cNvSpPr txBox="1"/>
          <p:nvPr/>
        </p:nvSpPr>
        <p:spPr>
          <a:xfrm>
            <a:off x="1543049" y="1343025"/>
            <a:ext cx="7134226" cy="3139321"/>
          </a:xfrm>
          <a:prstGeom prst="rect">
            <a:avLst/>
          </a:prstGeom>
          <a:noFill/>
        </p:spPr>
        <p:txBody>
          <a:bodyPr wrap="square" rtlCol="0">
            <a:spAutoFit/>
          </a:bodyPr>
          <a:lstStyle/>
          <a:p>
            <a:r>
              <a:rPr lang="fr-FR" dirty="0" smtClean="0"/>
              <a:t>4-2-1 Câblage du servomoteur porte gauche amont</a:t>
            </a:r>
          </a:p>
          <a:p>
            <a:r>
              <a:rPr lang="fr-FR" dirty="0" smtClean="0"/>
              <a:t>	- même câblage : commande du servomoteur sur la sortie 11.</a:t>
            </a:r>
          </a:p>
          <a:p>
            <a:r>
              <a:rPr lang="fr-FR" dirty="0" smtClean="0"/>
              <a:t>4-2-2 Câblage du servomoteur de la vanne amont</a:t>
            </a:r>
          </a:p>
          <a:p>
            <a:r>
              <a:rPr lang="fr-FR" dirty="0" smtClean="0"/>
              <a:t>	- même câblage : commande du servomoteur sur la sortie 10.</a:t>
            </a:r>
          </a:p>
          <a:p>
            <a:r>
              <a:rPr lang="fr-FR" dirty="0" smtClean="0"/>
              <a:t>4-2-3 Câblage du servomoteur de la porte droite aval</a:t>
            </a:r>
          </a:p>
          <a:p>
            <a:r>
              <a:rPr lang="fr-FR" dirty="0" smtClean="0"/>
              <a:t>	- même câblage : commande du servomoteur sur la sortie 9.</a:t>
            </a:r>
          </a:p>
          <a:p>
            <a:r>
              <a:rPr lang="fr-FR" dirty="0" smtClean="0"/>
              <a:t>4-2-4 Câblage du servomoteur de la porte gauche aval</a:t>
            </a:r>
          </a:p>
          <a:p>
            <a:r>
              <a:rPr lang="fr-FR" dirty="0" smtClean="0"/>
              <a:t>	- même câblage : commande du servomoteur sur la sortie 8.</a:t>
            </a:r>
          </a:p>
          <a:p>
            <a:r>
              <a:rPr lang="fr-FR" dirty="0" smtClean="0"/>
              <a:t>4-2-4 Câblage du servomoteur de la vanne aval.</a:t>
            </a:r>
          </a:p>
          <a:p>
            <a:r>
              <a:rPr lang="fr-FR" dirty="0" smtClean="0"/>
              <a:t>	- même câblage : commande du servomoteur sur la sortie 7.</a:t>
            </a:r>
          </a:p>
          <a:p>
            <a:r>
              <a:rPr lang="fr-FR" dirty="0" smtClean="0"/>
              <a:t> </a:t>
            </a:r>
            <a:endParaRPr lang="fr-FR" dirty="0"/>
          </a:p>
        </p:txBody>
      </p:sp>
      <p:sp>
        <p:nvSpPr>
          <p:cNvPr id="38" name="ZoneTexte 37"/>
          <p:cNvSpPr txBox="1"/>
          <p:nvPr/>
        </p:nvSpPr>
        <p:spPr>
          <a:xfrm>
            <a:off x="1723997" y="5105383"/>
            <a:ext cx="2562254" cy="646331"/>
          </a:xfrm>
          <a:prstGeom prst="rect">
            <a:avLst/>
          </a:prstGeom>
          <a:noFill/>
        </p:spPr>
        <p:txBody>
          <a:bodyPr wrap="square" rtlCol="0">
            <a:spAutoFit/>
          </a:bodyPr>
          <a:lstStyle/>
          <a:p>
            <a:r>
              <a:rPr lang="fr-FR" dirty="0" smtClean="0"/>
              <a:t>4-3 Câblage de la </a:t>
            </a:r>
            <a:r>
              <a:rPr lang="fr-FR" dirty="0" smtClean="0"/>
              <a:t>pompe et </a:t>
            </a:r>
            <a:r>
              <a:rPr lang="fr-FR" dirty="0" smtClean="0"/>
              <a:t>des piles sur le relais.</a:t>
            </a:r>
            <a:endParaRPr lang="fr-FR" dirty="0"/>
          </a:p>
        </p:txBody>
      </p:sp>
      <p:pic>
        <p:nvPicPr>
          <p:cNvPr id="39" name="Picture 8"/>
          <p:cNvPicPr>
            <a:picLocks noChangeAspect="1" noChangeArrowheads="1"/>
          </p:cNvPicPr>
          <p:nvPr/>
        </p:nvPicPr>
        <p:blipFill>
          <a:blip r:embed="rId2" cstate="screen"/>
          <a:srcRect/>
          <a:stretch>
            <a:fillRect/>
          </a:stretch>
        </p:blipFill>
        <p:spPr bwMode="auto">
          <a:xfrm>
            <a:off x="4672027" y="4395803"/>
            <a:ext cx="1966898" cy="2113700"/>
          </a:xfrm>
          <a:prstGeom prst="rect">
            <a:avLst/>
          </a:prstGeom>
          <a:noFill/>
          <a:ln w="9525">
            <a:noFill/>
            <a:miter lim="800000"/>
            <a:headEnd/>
            <a:tailEnd/>
          </a:ln>
          <a:effectLst/>
        </p:spPr>
      </p:pic>
      <p:cxnSp>
        <p:nvCxnSpPr>
          <p:cNvPr id="41" name="Connecteur droit 40"/>
          <p:cNvCxnSpPr/>
          <p:nvPr/>
        </p:nvCxnSpPr>
        <p:spPr>
          <a:xfrm rot="16200000" flipV="1">
            <a:off x="5453065" y="4376739"/>
            <a:ext cx="323851" cy="952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5" name="Connecteur droit 44"/>
          <p:cNvCxnSpPr/>
          <p:nvPr/>
        </p:nvCxnSpPr>
        <p:spPr>
          <a:xfrm rot="10800000">
            <a:off x="4552951" y="4210050"/>
            <a:ext cx="1076325" cy="158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7" name="Connecteur droit 46"/>
          <p:cNvCxnSpPr/>
          <p:nvPr/>
        </p:nvCxnSpPr>
        <p:spPr>
          <a:xfrm rot="5400000">
            <a:off x="3863183" y="4910931"/>
            <a:ext cx="1398587" cy="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2" name="Connecteur droit 51"/>
          <p:cNvCxnSpPr/>
          <p:nvPr/>
        </p:nvCxnSpPr>
        <p:spPr>
          <a:xfrm rot="10800000" flipV="1">
            <a:off x="4543428" y="5581649"/>
            <a:ext cx="904873" cy="952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7" name="Connecteur droit 56"/>
          <p:cNvCxnSpPr/>
          <p:nvPr/>
        </p:nvCxnSpPr>
        <p:spPr>
          <a:xfrm rot="16200000" flipH="1">
            <a:off x="5353052" y="5648326"/>
            <a:ext cx="200023" cy="4762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2" name="Connecteur droit 61"/>
          <p:cNvCxnSpPr/>
          <p:nvPr/>
        </p:nvCxnSpPr>
        <p:spPr>
          <a:xfrm rot="16200000" flipV="1">
            <a:off x="5319715" y="6424614"/>
            <a:ext cx="323851" cy="952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4" name="Connecteur droit 63"/>
          <p:cNvCxnSpPr/>
          <p:nvPr/>
        </p:nvCxnSpPr>
        <p:spPr>
          <a:xfrm rot="10800000">
            <a:off x="5476877" y="6591301"/>
            <a:ext cx="1981198" cy="952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6" name="Connecteur droit 65"/>
          <p:cNvCxnSpPr/>
          <p:nvPr/>
        </p:nvCxnSpPr>
        <p:spPr>
          <a:xfrm rot="16200000" flipV="1">
            <a:off x="5657853" y="6334128"/>
            <a:ext cx="171449" cy="1904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9" name="Connecteur droit 68"/>
          <p:cNvCxnSpPr/>
          <p:nvPr/>
        </p:nvCxnSpPr>
        <p:spPr>
          <a:xfrm rot="10800000">
            <a:off x="5734052" y="6429375"/>
            <a:ext cx="1714498" cy="158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5" name="ZoneTexte 74"/>
          <p:cNvSpPr txBox="1"/>
          <p:nvPr/>
        </p:nvSpPr>
        <p:spPr>
          <a:xfrm>
            <a:off x="7496175" y="6238875"/>
            <a:ext cx="1076325" cy="369332"/>
          </a:xfrm>
          <a:prstGeom prst="rect">
            <a:avLst/>
          </a:prstGeom>
          <a:noFill/>
        </p:spPr>
        <p:txBody>
          <a:bodyPr wrap="square" rtlCol="0">
            <a:spAutoFit/>
          </a:bodyPr>
          <a:lstStyle/>
          <a:p>
            <a:r>
              <a:rPr lang="fr-FR" dirty="0" smtClean="0"/>
              <a:t>pompe</a:t>
            </a:r>
            <a:endParaRPr lang="fr-FR" dirty="0"/>
          </a:p>
        </p:txBody>
      </p:sp>
      <p:cxnSp>
        <p:nvCxnSpPr>
          <p:cNvPr id="76" name="Connecteur droit 75"/>
          <p:cNvCxnSpPr/>
          <p:nvPr/>
        </p:nvCxnSpPr>
        <p:spPr>
          <a:xfrm rot="5400000" flipH="1" flipV="1">
            <a:off x="5600700" y="4381503"/>
            <a:ext cx="361952" cy="1904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8" name="Connecteur droit 77"/>
          <p:cNvCxnSpPr/>
          <p:nvPr/>
        </p:nvCxnSpPr>
        <p:spPr>
          <a:xfrm rot="10800000">
            <a:off x="5791203" y="4229101"/>
            <a:ext cx="1000123" cy="142875"/>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9" name="ZoneTexte 78"/>
          <p:cNvSpPr txBox="1"/>
          <p:nvPr/>
        </p:nvSpPr>
        <p:spPr>
          <a:xfrm>
            <a:off x="6696075" y="4314825"/>
            <a:ext cx="1362075" cy="646331"/>
          </a:xfrm>
          <a:prstGeom prst="rect">
            <a:avLst/>
          </a:prstGeom>
          <a:noFill/>
        </p:spPr>
        <p:txBody>
          <a:bodyPr wrap="square" rtlCol="0">
            <a:spAutoFit/>
          </a:bodyPr>
          <a:lstStyle/>
          <a:p>
            <a:r>
              <a:rPr lang="fr-FR" dirty="0" smtClean="0"/>
              <a:t>+ des piles (+ 9 Volts)</a:t>
            </a:r>
            <a:endParaRPr lang="fr-FR" dirty="0"/>
          </a:p>
        </p:txBody>
      </p:sp>
      <p:cxnSp>
        <p:nvCxnSpPr>
          <p:cNvPr id="80" name="Connecteur droit 79"/>
          <p:cNvCxnSpPr/>
          <p:nvPr/>
        </p:nvCxnSpPr>
        <p:spPr>
          <a:xfrm flipV="1">
            <a:off x="5724528" y="5505450"/>
            <a:ext cx="400050" cy="25717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2" name="Connecteur droit 81"/>
          <p:cNvCxnSpPr/>
          <p:nvPr/>
        </p:nvCxnSpPr>
        <p:spPr>
          <a:xfrm rot="10800000" flipV="1">
            <a:off x="6115055" y="5229225"/>
            <a:ext cx="790571" cy="276224"/>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86" name="ZoneTexte 85"/>
          <p:cNvSpPr txBox="1"/>
          <p:nvPr/>
        </p:nvSpPr>
        <p:spPr>
          <a:xfrm>
            <a:off x="6924675" y="4991100"/>
            <a:ext cx="1362075" cy="369332"/>
          </a:xfrm>
          <a:prstGeom prst="rect">
            <a:avLst/>
          </a:prstGeom>
          <a:noFill/>
        </p:spPr>
        <p:txBody>
          <a:bodyPr wrap="square" rtlCol="0">
            <a:spAutoFit/>
          </a:bodyPr>
          <a:lstStyle/>
          <a:p>
            <a:r>
              <a:rPr lang="fr-FR" dirty="0" smtClean="0"/>
              <a:t>- des piles</a:t>
            </a:r>
            <a:endParaRPr lang="fr-FR" dirty="0"/>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4282" y="214290"/>
            <a:ext cx="8715436" cy="642942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p:cNvSpPr txBox="1"/>
          <p:nvPr/>
        </p:nvSpPr>
        <p:spPr>
          <a:xfrm>
            <a:off x="928662" y="428604"/>
            <a:ext cx="7715304" cy="369332"/>
          </a:xfrm>
          <a:prstGeom prst="rect">
            <a:avLst/>
          </a:prstGeom>
          <a:noFill/>
        </p:spPr>
        <p:txBody>
          <a:bodyPr wrap="square" rtlCol="0">
            <a:spAutoFit/>
          </a:bodyPr>
          <a:lstStyle/>
          <a:p>
            <a:r>
              <a:rPr lang="fr-FR" dirty="0" smtClean="0"/>
              <a:t>4-4 Essais avec le programme de pilotage de l’écluse, préparation de l’écluse.</a:t>
            </a:r>
            <a:endParaRPr lang="fr-FR" dirty="0"/>
          </a:p>
        </p:txBody>
      </p:sp>
      <p:grpSp>
        <p:nvGrpSpPr>
          <p:cNvPr id="6" name="Groupe 4"/>
          <p:cNvGrpSpPr/>
          <p:nvPr/>
        </p:nvGrpSpPr>
        <p:grpSpPr>
          <a:xfrm>
            <a:off x="366683" y="385741"/>
            <a:ext cx="500066" cy="500066"/>
            <a:chOff x="7715272" y="1500174"/>
            <a:chExt cx="500066" cy="500066"/>
          </a:xfrm>
          <a:solidFill>
            <a:schemeClr val="accent6">
              <a:lumMod val="40000"/>
              <a:lumOff val="60000"/>
            </a:schemeClr>
          </a:solidFill>
        </p:grpSpPr>
        <p:sp>
          <p:nvSpPr>
            <p:cNvPr id="7" name="Ellipse 6"/>
            <p:cNvSpPr/>
            <p:nvPr/>
          </p:nvSpPr>
          <p:spPr>
            <a:xfrm>
              <a:off x="7715272" y="1500174"/>
              <a:ext cx="500066" cy="50006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p:cNvSpPr txBox="1"/>
            <p:nvPr/>
          </p:nvSpPr>
          <p:spPr>
            <a:xfrm>
              <a:off x="7858148" y="1571612"/>
              <a:ext cx="214314" cy="369332"/>
            </a:xfrm>
            <a:prstGeom prst="rect">
              <a:avLst/>
            </a:prstGeom>
            <a:grpFill/>
          </p:spPr>
          <p:txBody>
            <a:bodyPr wrap="square" rtlCol="0">
              <a:spAutoFit/>
            </a:bodyPr>
            <a:lstStyle/>
            <a:p>
              <a:pPr algn="ctr"/>
              <a:r>
                <a:rPr lang="fr-FR" dirty="0" smtClean="0"/>
                <a:t>4</a:t>
              </a:r>
              <a:endParaRPr lang="fr-FR" dirty="0"/>
            </a:p>
          </p:txBody>
        </p:sp>
      </p:grpSp>
      <p:sp>
        <p:nvSpPr>
          <p:cNvPr id="9" name="ZoneTexte 8"/>
          <p:cNvSpPr txBox="1"/>
          <p:nvPr/>
        </p:nvSpPr>
        <p:spPr>
          <a:xfrm>
            <a:off x="457200" y="1019175"/>
            <a:ext cx="8086725" cy="1754326"/>
          </a:xfrm>
          <a:prstGeom prst="rect">
            <a:avLst/>
          </a:prstGeom>
          <a:solidFill>
            <a:srgbClr val="FFC000"/>
          </a:solidFill>
          <a:ln>
            <a:solidFill>
              <a:srgbClr val="FF0000"/>
            </a:solidFill>
          </a:ln>
        </p:spPr>
        <p:txBody>
          <a:bodyPr wrap="square" rtlCol="0">
            <a:spAutoFit/>
          </a:bodyPr>
          <a:lstStyle/>
          <a:p>
            <a:r>
              <a:rPr lang="fr-FR" dirty="0" smtClean="0"/>
              <a:t>Avant de mettre sous tension l’écluse, dévisser les 4 vis de maintien des potences.</a:t>
            </a:r>
          </a:p>
          <a:p>
            <a:r>
              <a:rPr lang="fr-FR" dirty="0" smtClean="0"/>
              <a:t>Soulever les potences de façon à libérer les servomoteurs des portes.</a:t>
            </a:r>
          </a:p>
          <a:p>
            <a:r>
              <a:rPr lang="fr-FR" dirty="0" smtClean="0"/>
              <a:t>Pour les vannes, ôter les palonniers simples. Quand les servomoteurs vont s’initialiser, ils faut qu’ils reprennent leur position initiale.</a:t>
            </a:r>
          </a:p>
          <a:p>
            <a:endParaRPr lang="fr-FR" dirty="0" smtClean="0"/>
          </a:p>
          <a:p>
            <a:r>
              <a:rPr lang="fr-FR" dirty="0"/>
              <a:t>L</a:t>
            </a:r>
            <a:r>
              <a:rPr lang="fr-FR" dirty="0" smtClean="0"/>
              <a:t>ancer ensuite le </a:t>
            </a:r>
            <a:r>
              <a:rPr lang="fr-FR" dirty="0" smtClean="0"/>
              <a:t>logiciel </a:t>
            </a:r>
            <a:r>
              <a:rPr lang="fr-FR" dirty="0" err="1" smtClean="0"/>
              <a:t>mBlock</a:t>
            </a:r>
            <a:r>
              <a:rPr lang="fr-FR" dirty="0" smtClean="0"/>
              <a:t> et charger le programme : </a:t>
            </a:r>
            <a:r>
              <a:rPr lang="fr-FR" dirty="0" smtClean="0"/>
              <a:t>« nouvelleécluse.sb2 ».</a:t>
            </a:r>
            <a:endParaRPr lang="fr-FR" dirty="0"/>
          </a:p>
        </p:txBody>
      </p:sp>
      <p:pic>
        <p:nvPicPr>
          <p:cNvPr id="37890" name="Picture 2"/>
          <p:cNvPicPr>
            <a:picLocks noChangeAspect="1" noChangeArrowheads="1"/>
          </p:cNvPicPr>
          <p:nvPr/>
        </p:nvPicPr>
        <p:blipFill>
          <a:blip r:embed="rId2"/>
          <a:srcRect/>
          <a:stretch>
            <a:fillRect/>
          </a:stretch>
        </p:blipFill>
        <p:spPr bwMode="auto">
          <a:xfrm>
            <a:off x="695325" y="2914650"/>
            <a:ext cx="7524750" cy="2495550"/>
          </a:xfrm>
          <a:prstGeom prst="rect">
            <a:avLst/>
          </a:prstGeom>
          <a:noFill/>
          <a:ln w="9525">
            <a:noFill/>
            <a:miter lim="800000"/>
            <a:headEnd/>
            <a:tailEnd/>
          </a:ln>
          <a:effectLst/>
        </p:spPr>
      </p:pic>
      <p:sp>
        <p:nvSpPr>
          <p:cNvPr id="11" name="ZoneTexte 10"/>
          <p:cNvSpPr txBox="1"/>
          <p:nvPr/>
        </p:nvSpPr>
        <p:spPr>
          <a:xfrm>
            <a:off x="371475" y="5534025"/>
            <a:ext cx="8439150" cy="923330"/>
          </a:xfrm>
          <a:prstGeom prst="rect">
            <a:avLst/>
          </a:prstGeom>
          <a:noFill/>
        </p:spPr>
        <p:txBody>
          <a:bodyPr wrap="square" rtlCol="0">
            <a:spAutoFit/>
          </a:bodyPr>
          <a:lstStyle/>
          <a:p>
            <a:r>
              <a:rPr lang="fr-FR" dirty="0" smtClean="0"/>
              <a:t>Le programme est composé de blocs qui vont </a:t>
            </a:r>
            <a:r>
              <a:rPr lang="fr-FR" dirty="0" smtClean="0"/>
              <a:t>permettre </a:t>
            </a:r>
            <a:r>
              <a:rPr lang="fr-FR" dirty="0" smtClean="0"/>
              <a:t>de faire facilement des réglages. Les « blocs » sont en réalité, des sous programmes. Avant de lancer le programme et de connecter la carte, ouvrir manuellement les portes de l’écluse.</a:t>
            </a:r>
            <a:endParaRPr lang="fr-FR" dirty="0"/>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4282" y="214290"/>
            <a:ext cx="8715436" cy="642942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p:cNvSpPr txBox="1"/>
          <p:nvPr/>
        </p:nvSpPr>
        <p:spPr>
          <a:xfrm>
            <a:off x="928662" y="428604"/>
            <a:ext cx="7715304" cy="646331"/>
          </a:xfrm>
          <a:prstGeom prst="rect">
            <a:avLst/>
          </a:prstGeom>
          <a:noFill/>
        </p:spPr>
        <p:txBody>
          <a:bodyPr wrap="square" rtlCol="0">
            <a:spAutoFit/>
          </a:bodyPr>
          <a:lstStyle/>
          <a:p>
            <a:r>
              <a:rPr lang="fr-FR" dirty="0" smtClean="0"/>
              <a:t>4-5 Essais avec le programme de pilotage de l’écluse, réglages des portes et des vannes.</a:t>
            </a:r>
            <a:endParaRPr lang="fr-FR" dirty="0"/>
          </a:p>
        </p:txBody>
      </p:sp>
      <p:grpSp>
        <p:nvGrpSpPr>
          <p:cNvPr id="6" name="Groupe 4"/>
          <p:cNvGrpSpPr/>
          <p:nvPr/>
        </p:nvGrpSpPr>
        <p:grpSpPr>
          <a:xfrm>
            <a:off x="366683" y="385741"/>
            <a:ext cx="500066" cy="500066"/>
            <a:chOff x="7715272" y="1500174"/>
            <a:chExt cx="500066" cy="500066"/>
          </a:xfrm>
          <a:solidFill>
            <a:schemeClr val="accent6">
              <a:lumMod val="40000"/>
              <a:lumOff val="60000"/>
            </a:schemeClr>
          </a:solidFill>
        </p:grpSpPr>
        <p:sp>
          <p:nvSpPr>
            <p:cNvPr id="7" name="Ellipse 6"/>
            <p:cNvSpPr/>
            <p:nvPr/>
          </p:nvSpPr>
          <p:spPr>
            <a:xfrm>
              <a:off x="7715272" y="1500174"/>
              <a:ext cx="500066" cy="50006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p:cNvSpPr txBox="1"/>
            <p:nvPr/>
          </p:nvSpPr>
          <p:spPr>
            <a:xfrm>
              <a:off x="7858148" y="1571612"/>
              <a:ext cx="214314" cy="369332"/>
            </a:xfrm>
            <a:prstGeom prst="rect">
              <a:avLst/>
            </a:prstGeom>
            <a:grpFill/>
          </p:spPr>
          <p:txBody>
            <a:bodyPr wrap="square" rtlCol="0">
              <a:spAutoFit/>
            </a:bodyPr>
            <a:lstStyle/>
            <a:p>
              <a:pPr algn="ctr"/>
              <a:r>
                <a:rPr lang="fr-FR" dirty="0" smtClean="0"/>
                <a:t>4</a:t>
              </a:r>
              <a:endParaRPr lang="fr-FR" dirty="0"/>
            </a:p>
          </p:txBody>
        </p:sp>
      </p:grpSp>
      <p:sp>
        <p:nvSpPr>
          <p:cNvPr id="9" name="ZoneTexte 8"/>
          <p:cNvSpPr txBox="1"/>
          <p:nvPr/>
        </p:nvSpPr>
        <p:spPr>
          <a:xfrm>
            <a:off x="2781300" y="1104900"/>
            <a:ext cx="2812180" cy="369332"/>
          </a:xfrm>
          <a:prstGeom prst="rect">
            <a:avLst/>
          </a:prstGeom>
          <a:noFill/>
        </p:spPr>
        <p:txBody>
          <a:bodyPr wrap="none" rtlCol="0">
            <a:spAutoFit/>
          </a:bodyPr>
          <a:lstStyle/>
          <a:p>
            <a:r>
              <a:rPr lang="fr-FR" dirty="0" smtClean="0"/>
              <a:t>Connecter la carte </a:t>
            </a:r>
            <a:r>
              <a:rPr lang="fr-FR" dirty="0" err="1" smtClean="0"/>
              <a:t>Arduino</a:t>
            </a:r>
            <a:endParaRPr lang="fr-FR" dirty="0"/>
          </a:p>
        </p:txBody>
      </p:sp>
      <p:pic>
        <p:nvPicPr>
          <p:cNvPr id="38914" name="Picture 2"/>
          <p:cNvPicPr>
            <a:picLocks noChangeAspect="1" noChangeArrowheads="1"/>
          </p:cNvPicPr>
          <p:nvPr/>
        </p:nvPicPr>
        <p:blipFill>
          <a:blip r:embed="rId2"/>
          <a:srcRect/>
          <a:stretch>
            <a:fillRect/>
          </a:stretch>
        </p:blipFill>
        <p:spPr bwMode="auto">
          <a:xfrm>
            <a:off x="1452563" y="1547813"/>
            <a:ext cx="5686425" cy="2809875"/>
          </a:xfrm>
          <a:prstGeom prst="rect">
            <a:avLst/>
          </a:prstGeom>
          <a:noFill/>
          <a:ln w="9525">
            <a:noFill/>
            <a:miter lim="800000"/>
            <a:headEnd/>
            <a:tailEnd/>
          </a:ln>
          <a:effectLst/>
        </p:spPr>
      </p:pic>
      <p:sp>
        <p:nvSpPr>
          <p:cNvPr id="11" name="ZoneTexte 10"/>
          <p:cNvSpPr txBox="1"/>
          <p:nvPr/>
        </p:nvSpPr>
        <p:spPr>
          <a:xfrm>
            <a:off x="552450" y="6143625"/>
            <a:ext cx="8086725" cy="369332"/>
          </a:xfrm>
          <a:prstGeom prst="rect">
            <a:avLst/>
          </a:prstGeom>
          <a:solidFill>
            <a:srgbClr val="FFC000"/>
          </a:solidFill>
          <a:ln>
            <a:solidFill>
              <a:srgbClr val="FF0000"/>
            </a:solidFill>
          </a:ln>
        </p:spPr>
        <p:txBody>
          <a:bodyPr wrap="square" rtlCol="0">
            <a:spAutoFit/>
          </a:bodyPr>
          <a:lstStyle/>
          <a:p>
            <a:pPr algn="ctr"/>
            <a:r>
              <a:rPr lang="fr-FR" dirty="0" smtClean="0"/>
              <a:t>Remonter les 4 potences et les palonniers des deux vannes </a:t>
            </a:r>
            <a:endParaRPr lang="fr-FR" dirty="0"/>
          </a:p>
        </p:txBody>
      </p:sp>
      <p:sp>
        <p:nvSpPr>
          <p:cNvPr id="12" name="ZoneTexte 11"/>
          <p:cNvSpPr txBox="1"/>
          <p:nvPr/>
        </p:nvSpPr>
        <p:spPr>
          <a:xfrm>
            <a:off x="704850" y="4429125"/>
            <a:ext cx="8039100" cy="1477328"/>
          </a:xfrm>
          <a:prstGeom prst="rect">
            <a:avLst/>
          </a:prstGeom>
          <a:noFill/>
        </p:spPr>
        <p:txBody>
          <a:bodyPr wrap="square" rtlCol="0">
            <a:spAutoFit/>
          </a:bodyPr>
          <a:lstStyle/>
          <a:p>
            <a:r>
              <a:rPr lang="fr-FR" dirty="0" smtClean="0"/>
              <a:t>Cliquer sur les blocs :</a:t>
            </a:r>
          </a:p>
          <a:p>
            <a:r>
              <a:rPr lang="fr-FR" dirty="0" smtClean="0"/>
              <a:t>	</a:t>
            </a:r>
          </a:p>
          <a:p>
            <a:r>
              <a:rPr lang="fr-FR" dirty="0" smtClean="0"/>
              <a:t>	- ouvrir l’écluse</a:t>
            </a:r>
          </a:p>
          <a:p>
            <a:r>
              <a:rPr lang="fr-FR" dirty="0" smtClean="0"/>
              <a:t>	- fermer la vanne amont</a:t>
            </a:r>
          </a:p>
          <a:p>
            <a:r>
              <a:rPr lang="fr-FR" dirty="0" smtClean="0"/>
              <a:t>	- fermer la vanne aval</a:t>
            </a:r>
            <a:endParaRPr lang="fr-FR" dirty="0"/>
          </a:p>
        </p:txBody>
      </p:sp>
      <p:pic>
        <p:nvPicPr>
          <p:cNvPr id="38915" name="Picture 3"/>
          <p:cNvPicPr>
            <a:picLocks noChangeAspect="1" noChangeArrowheads="1"/>
          </p:cNvPicPr>
          <p:nvPr/>
        </p:nvPicPr>
        <p:blipFill>
          <a:blip r:embed="rId3"/>
          <a:srcRect/>
          <a:stretch>
            <a:fillRect/>
          </a:stretch>
        </p:blipFill>
        <p:spPr bwMode="auto">
          <a:xfrm>
            <a:off x="4572000" y="4612392"/>
            <a:ext cx="3238500" cy="1083558"/>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4282" y="214290"/>
            <a:ext cx="8715436" cy="642942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p:cNvSpPr txBox="1"/>
          <p:nvPr/>
        </p:nvSpPr>
        <p:spPr>
          <a:xfrm>
            <a:off x="928662" y="333354"/>
            <a:ext cx="7715304" cy="646331"/>
          </a:xfrm>
          <a:prstGeom prst="rect">
            <a:avLst/>
          </a:prstGeom>
          <a:noFill/>
        </p:spPr>
        <p:txBody>
          <a:bodyPr wrap="square" rtlCol="0">
            <a:spAutoFit/>
          </a:bodyPr>
          <a:lstStyle/>
          <a:p>
            <a:r>
              <a:rPr lang="fr-FR" dirty="0" smtClean="0"/>
              <a:t>4-6 Essais avec le programme de pilotage de l’écluse, réglages fins de la course des éléments mobiles (portes et vannes).</a:t>
            </a:r>
            <a:endParaRPr lang="fr-FR" dirty="0"/>
          </a:p>
        </p:txBody>
      </p:sp>
      <p:grpSp>
        <p:nvGrpSpPr>
          <p:cNvPr id="6" name="Groupe 4"/>
          <p:cNvGrpSpPr/>
          <p:nvPr/>
        </p:nvGrpSpPr>
        <p:grpSpPr>
          <a:xfrm>
            <a:off x="366683" y="385741"/>
            <a:ext cx="500066" cy="500066"/>
            <a:chOff x="7715272" y="1500174"/>
            <a:chExt cx="500066" cy="500066"/>
          </a:xfrm>
          <a:solidFill>
            <a:schemeClr val="accent6">
              <a:lumMod val="40000"/>
              <a:lumOff val="60000"/>
            </a:schemeClr>
          </a:solidFill>
        </p:grpSpPr>
        <p:sp>
          <p:nvSpPr>
            <p:cNvPr id="7" name="Ellipse 6"/>
            <p:cNvSpPr/>
            <p:nvPr/>
          </p:nvSpPr>
          <p:spPr>
            <a:xfrm>
              <a:off x="7715272" y="1500174"/>
              <a:ext cx="500066" cy="50006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p:cNvSpPr txBox="1"/>
            <p:nvPr/>
          </p:nvSpPr>
          <p:spPr>
            <a:xfrm>
              <a:off x="7858148" y="1571612"/>
              <a:ext cx="214314" cy="369332"/>
            </a:xfrm>
            <a:prstGeom prst="rect">
              <a:avLst/>
            </a:prstGeom>
            <a:grpFill/>
          </p:spPr>
          <p:txBody>
            <a:bodyPr wrap="square" rtlCol="0">
              <a:spAutoFit/>
            </a:bodyPr>
            <a:lstStyle/>
            <a:p>
              <a:pPr algn="ctr"/>
              <a:r>
                <a:rPr lang="fr-FR" dirty="0" smtClean="0"/>
                <a:t>4</a:t>
              </a:r>
              <a:endParaRPr lang="fr-FR" dirty="0"/>
            </a:p>
          </p:txBody>
        </p:sp>
      </p:grpSp>
      <p:pic>
        <p:nvPicPr>
          <p:cNvPr id="39938" name="Picture 2"/>
          <p:cNvPicPr>
            <a:picLocks noChangeAspect="1" noChangeArrowheads="1"/>
          </p:cNvPicPr>
          <p:nvPr/>
        </p:nvPicPr>
        <p:blipFill>
          <a:blip r:embed="rId2"/>
          <a:srcRect/>
          <a:stretch>
            <a:fillRect/>
          </a:stretch>
        </p:blipFill>
        <p:spPr bwMode="auto">
          <a:xfrm>
            <a:off x="419099" y="1118083"/>
            <a:ext cx="7953376" cy="2879367"/>
          </a:xfrm>
          <a:prstGeom prst="rect">
            <a:avLst/>
          </a:prstGeom>
          <a:noFill/>
          <a:ln w="9525">
            <a:noFill/>
            <a:miter lim="800000"/>
            <a:headEnd/>
            <a:tailEnd/>
          </a:ln>
          <a:effectLst/>
        </p:spPr>
      </p:pic>
      <p:sp>
        <p:nvSpPr>
          <p:cNvPr id="11" name="ZoneTexte 10"/>
          <p:cNvSpPr txBox="1"/>
          <p:nvPr/>
        </p:nvSpPr>
        <p:spPr>
          <a:xfrm>
            <a:off x="5800725" y="1390650"/>
            <a:ext cx="2028825" cy="646331"/>
          </a:xfrm>
          <a:prstGeom prst="rect">
            <a:avLst/>
          </a:prstGeom>
          <a:noFill/>
        </p:spPr>
        <p:txBody>
          <a:bodyPr wrap="square" rtlCol="0">
            <a:spAutoFit/>
          </a:bodyPr>
          <a:lstStyle/>
          <a:p>
            <a:r>
              <a:rPr lang="fr-FR" sz="1200" dirty="0"/>
              <a:t>A</a:t>
            </a:r>
            <a:r>
              <a:rPr lang="fr-FR" sz="1200" dirty="0" smtClean="0"/>
              <a:t>juster </a:t>
            </a:r>
            <a:r>
              <a:rPr lang="fr-FR" sz="1200" dirty="0" smtClean="0"/>
              <a:t>l’angle d’ouverture des portes en modifiant  les valeurs des variables.</a:t>
            </a:r>
            <a:endParaRPr lang="fr-FR" sz="1200" dirty="0"/>
          </a:p>
        </p:txBody>
      </p:sp>
      <p:cxnSp>
        <p:nvCxnSpPr>
          <p:cNvPr id="13" name="Connecteur droit avec flèche 12"/>
          <p:cNvCxnSpPr>
            <a:stCxn id="11" idx="1"/>
          </p:cNvCxnSpPr>
          <p:nvPr/>
        </p:nvCxnSpPr>
        <p:spPr>
          <a:xfrm flipH="1">
            <a:off x="5314952" y="1713816"/>
            <a:ext cx="485773" cy="38168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39939" name="Picture 3"/>
          <p:cNvPicPr>
            <a:picLocks noChangeAspect="1" noChangeArrowheads="1"/>
          </p:cNvPicPr>
          <p:nvPr/>
        </p:nvPicPr>
        <p:blipFill>
          <a:blip r:embed="rId3"/>
          <a:srcRect/>
          <a:stretch>
            <a:fillRect/>
          </a:stretch>
        </p:blipFill>
        <p:spPr bwMode="auto">
          <a:xfrm>
            <a:off x="428624" y="4166145"/>
            <a:ext cx="5719763" cy="2272754"/>
          </a:xfrm>
          <a:prstGeom prst="rect">
            <a:avLst/>
          </a:prstGeom>
          <a:noFill/>
          <a:ln w="9525">
            <a:noFill/>
            <a:miter lim="800000"/>
            <a:headEnd/>
            <a:tailEnd/>
          </a:ln>
          <a:effectLst/>
        </p:spPr>
      </p:pic>
      <p:sp>
        <p:nvSpPr>
          <p:cNvPr id="16" name="ZoneTexte 15"/>
          <p:cNvSpPr txBox="1"/>
          <p:nvPr/>
        </p:nvSpPr>
        <p:spPr>
          <a:xfrm>
            <a:off x="6257925" y="4543425"/>
            <a:ext cx="2447925" cy="923330"/>
          </a:xfrm>
          <a:prstGeom prst="rect">
            <a:avLst/>
          </a:prstGeom>
          <a:noFill/>
        </p:spPr>
        <p:txBody>
          <a:bodyPr wrap="square" rtlCol="0">
            <a:spAutoFit/>
          </a:bodyPr>
          <a:lstStyle/>
          <a:p>
            <a:r>
              <a:rPr lang="fr-FR" dirty="0"/>
              <a:t>D</a:t>
            </a:r>
            <a:r>
              <a:rPr lang="fr-FR" dirty="0" smtClean="0"/>
              <a:t>es réglages seront aussi à effectuer </a:t>
            </a:r>
            <a:r>
              <a:rPr lang="fr-FR" dirty="0" smtClean="0"/>
              <a:t>au niveau des deux vannes.</a:t>
            </a:r>
            <a:endParaRPr lang="fr-FR" dirty="0"/>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nvGraphicFramePr>
        <p:xfrm>
          <a:off x="258128" y="637680"/>
          <a:ext cx="8628696" cy="5968947"/>
        </p:xfrm>
        <a:graphic>
          <a:graphicData uri="http://schemas.openxmlformats.org/drawingml/2006/table">
            <a:tbl>
              <a:tblPr/>
              <a:tblGrid>
                <a:gridCol w="229473"/>
                <a:gridCol w="5086826"/>
                <a:gridCol w="784515"/>
                <a:gridCol w="455212"/>
                <a:gridCol w="503639"/>
                <a:gridCol w="635582"/>
                <a:gridCol w="381381"/>
                <a:gridCol w="508415"/>
                <a:gridCol w="43653"/>
              </a:tblGrid>
              <a:tr h="274627">
                <a:tc>
                  <a:txBody>
                    <a:bodyPr/>
                    <a:lstStyle/>
                    <a:p>
                      <a:pPr algn="ctr" fontAlgn="b"/>
                      <a:endParaRPr lang="fr-FR" sz="900" b="0" i="0" u="none" strike="noStrike" dirty="0">
                        <a:solidFill>
                          <a:srgbClr val="000000"/>
                        </a:solidFill>
                        <a:latin typeface="Arial" pitchFamily="34" charset="0"/>
                        <a:cs typeface="Arial" pitchFamily="34" charset="0"/>
                      </a:endParaRPr>
                    </a:p>
                  </a:txBody>
                  <a:tcPr marL="6717" marR="6717" marT="67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dirty="0" smtClean="0">
                          <a:solidFill>
                            <a:srgbClr val="000000"/>
                          </a:solidFill>
                          <a:latin typeface="Arial" pitchFamily="34" charset="0"/>
                          <a:cs typeface="Arial" pitchFamily="34" charset="0"/>
                        </a:rPr>
                        <a:t>Composants</a:t>
                      </a:r>
                      <a:endParaRPr lang="fr-FR" sz="900" b="0" i="0" u="none" strike="noStrike" dirty="0">
                        <a:solidFill>
                          <a:srgbClr val="000000"/>
                        </a:solidFill>
                        <a:latin typeface="Arial" pitchFamily="34" charset="0"/>
                        <a:cs typeface="Arial" pitchFamily="34" charset="0"/>
                      </a:endParaRPr>
                    </a:p>
                  </a:txBody>
                  <a:tcPr marL="6717" marR="6717" marT="67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dirty="0" smtClean="0">
                          <a:solidFill>
                            <a:srgbClr val="000000"/>
                          </a:solidFill>
                          <a:latin typeface="Arial" pitchFamily="34" charset="0"/>
                          <a:cs typeface="Arial" pitchFamily="34" charset="0"/>
                        </a:rPr>
                        <a:t>Prix indicatifs</a:t>
                      </a:r>
                      <a:endParaRPr lang="fr-FR" sz="900" b="0" i="0" u="none" strike="noStrike" dirty="0">
                        <a:solidFill>
                          <a:srgbClr val="000000"/>
                        </a:solidFill>
                        <a:latin typeface="Arial" pitchFamily="34" charset="0"/>
                        <a:cs typeface="Arial" pitchFamily="34" charset="0"/>
                      </a:endParaRPr>
                    </a:p>
                  </a:txBody>
                  <a:tcPr marL="6717" marR="6717" marT="67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dirty="0" smtClean="0">
                          <a:solidFill>
                            <a:srgbClr val="000000"/>
                          </a:solidFill>
                          <a:latin typeface="Arial" pitchFamily="34" charset="0"/>
                          <a:cs typeface="Arial" pitchFamily="34" charset="0"/>
                        </a:rPr>
                        <a:t>Total</a:t>
                      </a:r>
                      <a:endParaRPr lang="fr-FR" sz="900" b="0" i="0" u="none" strike="noStrike" dirty="0">
                        <a:solidFill>
                          <a:srgbClr val="000000"/>
                        </a:solidFill>
                        <a:latin typeface="Arial" pitchFamily="34" charset="0"/>
                        <a:cs typeface="Arial" pitchFamily="34" charset="0"/>
                      </a:endParaRPr>
                    </a:p>
                  </a:txBody>
                  <a:tcPr marL="6717" marR="6717" marT="67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dirty="0" err="1" smtClean="0">
                          <a:solidFill>
                            <a:srgbClr val="000000"/>
                          </a:solidFill>
                          <a:latin typeface="Arial" pitchFamily="34" charset="0"/>
                          <a:cs typeface="Arial" pitchFamily="34" charset="0"/>
                        </a:rPr>
                        <a:t>Brico</a:t>
                      </a:r>
                      <a:r>
                        <a:rPr lang="fr-FR" sz="900" b="0" i="0" u="none" strike="noStrike" dirty="0" smtClean="0">
                          <a:solidFill>
                            <a:srgbClr val="000000"/>
                          </a:solidFill>
                          <a:latin typeface="Arial" pitchFamily="34" charset="0"/>
                          <a:cs typeface="Arial" pitchFamily="34" charset="0"/>
                        </a:rPr>
                        <a:t> </a:t>
                      </a:r>
                      <a:r>
                        <a:rPr lang="fr-FR" sz="900" b="0" i="0" u="none" strike="noStrike" dirty="0" err="1" smtClean="0">
                          <a:solidFill>
                            <a:srgbClr val="000000"/>
                          </a:solidFill>
                          <a:latin typeface="Arial" pitchFamily="34" charset="0"/>
                          <a:cs typeface="Arial" pitchFamily="34" charset="0"/>
                        </a:rPr>
                        <a:t>Dépot</a:t>
                      </a:r>
                      <a:endParaRPr lang="fr-FR" sz="900" b="0" i="0" u="none" strike="noStrike" dirty="0">
                        <a:solidFill>
                          <a:srgbClr val="000000"/>
                        </a:solidFill>
                        <a:latin typeface="Arial" pitchFamily="34" charset="0"/>
                        <a:cs typeface="Arial" pitchFamily="34" charset="0"/>
                      </a:endParaRPr>
                    </a:p>
                  </a:txBody>
                  <a:tcPr marL="6717" marR="6717" marT="67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dirty="0" smtClean="0">
                          <a:solidFill>
                            <a:srgbClr val="000000"/>
                          </a:solidFill>
                          <a:latin typeface="Arial" pitchFamily="34" charset="0"/>
                          <a:cs typeface="Arial" pitchFamily="34" charset="0"/>
                        </a:rPr>
                        <a:t>Technologie Services</a:t>
                      </a:r>
                      <a:endParaRPr lang="fr-FR" sz="900" b="0" i="0" u="none" strike="noStrike" dirty="0">
                        <a:solidFill>
                          <a:srgbClr val="000000"/>
                        </a:solidFill>
                        <a:latin typeface="Arial" pitchFamily="34" charset="0"/>
                        <a:cs typeface="Arial" pitchFamily="34" charset="0"/>
                      </a:endParaRPr>
                    </a:p>
                  </a:txBody>
                  <a:tcPr marL="6717" marR="6717" marT="67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dirty="0" smtClean="0">
                          <a:solidFill>
                            <a:srgbClr val="000000"/>
                          </a:solidFill>
                          <a:latin typeface="Arial" pitchFamily="34" charset="0"/>
                          <a:cs typeface="Arial" pitchFamily="34" charset="0"/>
                        </a:rPr>
                        <a:t>Robot</a:t>
                      </a:r>
                      <a:r>
                        <a:rPr lang="fr-FR" sz="900" b="0" i="0" u="none" strike="noStrike" baseline="0" dirty="0" smtClean="0">
                          <a:solidFill>
                            <a:srgbClr val="000000"/>
                          </a:solidFill>
                          <a:latin typeface="Arial" pitchFamily="34" charset="0"/>
                          <a:cs typeface="Arial" pitchFamily="34" charset="0"/>
                        </a:rPr>
                        <a:t> Shop</a:t>
                      </a:r>
                      <a:endParaRPr lang="fr-FR" sz="900" b="0" i="0" u="none" strike="noStrike" dirty="0">
                        <a:solidFill>
                          <a:srgbClr val="000000"/>
                        </a:solidFill>
                        <a:latin typeface="Arial" pitchFamily="34" charset="0"/>
                        <a:cs typeface="Arial" pitchFamily="34" charset="0"/>
                      </a:endParaRPr>
                    </a:p>
                  </a:txBody>
                  <a:tcPr marL="6717" marR="6717" marT="67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dirty="0" smtClean="0">
                          <a:solidFill>
                            <a:srgbClr val="000000"/>
                          </a:solidFill>
                          <a:latin typeface="Arial" pitchFamily="34" charset="0"/>
                          <a:cs typeface="Arial" pitchFamily="34" charset="0"/>
                        </a:rPr>
                        <a:t>Conrad</a:t>
                      </a:r>
                      <a:endParaRPr lang="fr-FR" sz="900" b="0" i="0" u="none" strike="noStrike" dirty="0">
                        <a:solidFill>
                          <a:srgbClr val="000000"/>
                        </a:solidFill>
                        <a:latin typeface="Arial" pitchFamily="34" charset="0"/>
                        <a:cs typeface="Arial" pitchFamily="34" charset="0"/>
                      </a:endParaRPr>
                    </a:p>
                  </a:txBody>
                  <a:tcPr marL="6717" marR="6717" marT="67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200" b="0" i="0" u="none" strike="noStrike" dirty="0">
                        <a:solidFill>
                          <a:srgbClr val="000000"/>
                        </a:solidFill>
                        <a:latin typeface="Calibri"/>
                      </a:endParaRPr>
                    </a:p>
                  </a:txBody>
                  <a:tcPr marL="6717" marR="6717" marT="6717" marB="0" anchor="b">
                    <a:lnL w="6350" cap="flat" cmpd="sng" algn="ctr">
                      <a:solidFill>
                        <a:srgbClr val="000000"/>
                      </a:solidFill>
                      <a:prstDash val="solid"/>
                      <a:round/>
                      <a:headEnd type="none" w="med" len="med"/>
                      <a:tailEnd type="none" w="med" len="med"/>
                    </a:lnL>
                    <a:lnR>
                      <a:noFill/>
                    </a:lnR>
                    <a:lnT>
                      <a:noFill/>
                    </a:lnT>
                    <a:lnB>
                      <a:noFill/>
                    </a:lnB>
                  </a:tcPr>
                </a:tc>
              </a:tr>
              <a:tr h="187887">
                <a:tc>
                  <a:txBody>
                    <a:bodyPr/>
                    <a:lstStyle/>
                    <a:p>
                      <a:pPr algn="r" fontAlgn="b"/>
                      <a:r>
                        <a:rPr lang="fr-FR" sz="900" b="0" i="0" u="none" strike="noStrike" dirty="0" smtClean="0">
                          <a:solidFill>
                            <a:srgbClr val="000000"/>
                          </a:solidFill>
                          <a:latin typeface="Arial" pitchFamily="34" charset="0"/>
                          <a:cs typeface="Arial" pitchFamily="34" charset="0"/>
                        </a:rPr>
                        <a:t>1</a:t>
                      </a:r>
                      <a:endParaRPr lang="fr-FR" sz="900" b="0" i="0" u="none" strike="noStrike" dirty="0">
                        <a:solidFill>
                          <a:srgbClr val="000000"/>
                        </a:solidFill>
                        <a:latin typeface="Arial" pitchFamily="34" charset="0"/>
                        <a:cs typeface="Arial" pitchFamily="34" charset="0"/>
                      </a:endParaRP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b="0" dirty="0" smtClean="0">
                          <a:latin typeface="Arial" pitchFamily="34" charset="0"/>
                          <a:cs typeface="Arial" pitchFamily="34" charset="0"/>
                        </a:rPr>
                        <a:t>Fils connecteurs de 20 cm M/F</a:t>
                      </a:r>
                      <a:endParaRPr lang="fr-FR" sz="900" b="0" u="none" dirty="0">
                        <a:latin typeface="Arial" pitchFamily="34" charset="0"/>
                        <a:cs typeface="Arial" pitchFamily="34" charset="0"/>
                      </a:endParaRP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900" b="0" i="0" u="none" strike="noStrike" dirty="0" smtClean="0">
                          <a:solidFill>
                            <a:srgbClr val="000000"/>
                          </a:solidFill>
                          <a:latin typeface="Arial" pitchFamily="34" charset="0"/>
                          <a:cs typeface="Arial" pitchFamily="34" charset="0"/>
                        </a:rPr>
                        <a:t>6,14</a:t>
                      </a:r>
                      <a:endParaRPr lang="fr-FR" sz="900" b="0" i="0" u="none" strike="noStrike" dirty="0">
                        <a:solidFill>
                          <a:srgbClr val="000000"/>
                        </a:solidFill>
                        <a:latin typeface="Arial" pitchFamily="34" charset="0"/>
                        <a:cs typeface="Arial" pitchFamily="34" charset="0"/>
                      </a:endParaRP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900" b="0" i="0" u="none" strike="noStrike" dirty="0" smtClean="0">
                          <a:solidFill>
                            <a:srgbClr val="000000"/>
                          </a:solidFill>
                          <a:latin typeface="Arial" pitchFamily="34" charset="0"/>
                          <a:cs typeface="Arial" pitchFamily="34" charset="0"/>
                        </a:rPr>
                        <a:t>6,14</a:t>
                      </a:r>
                      <a:endParaRPr lang="fr-FR" sz="900" b="0" i="0" u="none" strike="noStrike" dirty="0">
                        <a:solidFill>
                          <a:srgbClr val="000000"/>
                        </a:solidFill>
                        <a:latin typeface="Arial" pitchFamily="34" charset="0"/>
                        <a:cs typeface="Arial" pitchFamily="34" charset="0"/>
                      </a:endParaRP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fr-FR" sz="900" b="0" i="0" u="none" strike="noStrike" dirty="0">
                        <a:solidFill>
                          <a:srgbClr val="000000"/>
                        </a:solidFill>
                        <a:latin typeface="Arial" pitchFamily="34" charset="0"/>
                        <a:cs typeface="Arial" pitchFamily="34" charset="0"/>
                      </a:endParaRP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endParaRPr lang="fr-FR" sz="900" b="0" i="0" u="none" strike="noStrike" dirty="0">
                        <a:solidFill>
                          <a:srgbClr val="000000"/>
                        </a:solidFill>
                        <a:latin typeface="Arial" pitchFamily="34" charset="0"/>
                        <a:cs typeface="Arial" pitchFamily="34" charset="0"/>
                      </a:endParaRP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endParaRPr lang="fr-FR" sz="900" b="0" i="0" u="none" strike="noStrike" dirty="0">
                        <a:solidFill>
                          <a:srgbClr val="000000"/>
                        </a:solidFill>
                        <a:latin typeface="Arial" pitchFamily="34" charset="0"/>
                        <a:cs typeface="Arial" pitchFamily="34" charset="0"/>
                      </a:endParaRP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r" fontAlgn="b"/>
                      <a:endParaRPr lang="fr-FR" sz="900" b="0" i="0" u="none" strike="noStrike" dirty="0">
                        <a:solidFill>
                          <a:srgbClr val="000000"/>
                        </a:solidFill>
                        <a:latin typeface="Arial" pitchFamily="34" charset="0"/>
                        <a:cs typeface="Arial" pitchFamily="34" charset="0"/>
                      </a:endParaRP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fr-FR" sz="1200" b="0" i="0" u="none" strike="noStrike" dirty="0">
                        <a:solidFill>
                          <a:srgbClr val="000000"/>
                        </a:solidFill>
                        <a:latin typeface="Calibri"/>
                      </a:endParaRPr>
                    </a:p>
                  </a:txBody>
                  <a:tcPr marL="6717" marR="6717" marT="6717" marB="0" anchor="b">
                    <a:lnL w="6350" cap="flat" cmpd="sng" algn="ctr">
                      <a:solidFill>
                        <a:srgbClr val="000000"/>
                      </a:solidFill>
                      <a:prstDash val="solid"/>
                      <a:round/>
                      <a:headEnd type="none" w="med" len="med"/>
                      <a:tailEnd type="none" w="med" len="med"/>
                    </a:lnL>
                    <a:lnR>
                      <a:noFill/>
                    </a:lnR>
                    <a:lnT>
                      <a:noFill/>
                    </a:lnT>
                    <a:lnB>
                      <a:noFill/>
                    </a:lnB>
                  </a:tcPr>
                </a:tc>
              </a:tr>
              <a:tr h="187887">
                <a:tc>
                  <a:txBody>
                    <a:bodyPr/>
                    <a:lstStyle/>
                    <a:p>
                      <a:pPr algn="r" fontAlgn="b"/>
                      <a:r>
                        <a:rPr lang="fr-FR" sz="900" b="0" i="0" u="none" strike="noStrike" dirty="0" smtClean="0">
                          <a:solidFill>
                            <a:srgbClr val="000000"/>
                          </a:solidFill>
                          <a:latin typeface="Arial" pitchFamily="34" charset="0"/>
                          <a:cs typeface="Arial" pitchFamily="34" charset="0"/>
                        </a:rPr>
                        <a:t>1</a:t>
                      </a:r>
                      <a:endParaRPr lang="fr-FR" sz="900" b="0" i="0" u="none" strike="noStrike" dirty="0">
                        <a:solidFill>
                          <a:srgbClr val="000000"/>
                        </a:solidFill>
                        <a:latin typeface="Arial" pitchFamily="34" charset="0"/>
                        <a:cs typeface="Arial" pitchFamily="34" charset="0"/>
                      </a:endParaRP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fr-FR" sz="900" b="0" u="none" dirty="0" smtClean="0">
                          <a:latin typeface="Arial" pitchFamily="34" charset="0"/>
                          <a:cs typeface="Arial" pitchFamily="34" charset="0"/>
                        </a:rPr>
                        <a:t>Kit de 65 Fils Connecteurs Divers</a:t>
                      </a:r>
                      <a:endParaRPr lang="fr-FR" sz="900" b="0" u="none" dirty="0">
                        <a:latin typeface="Arial" pitchFamily="34" charset="0"/>
                        <a:cs typeface="Arial" pitchFamily="34" charset="0"/>
                      </a:endParaRP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900" b="0" i="0" u="none" strike="noStrike" dirty="0" smtClean="0">
                          <a:solidFill>
                            <a:srgbClr val="000000"/>
                          </a:solidFill>
                          <a:latin typeface="Arial" pitchFamily="34" charset="0"/>
                          <a:cs typeface="Arial" pitchFamily="34" charset="0"/>
                        </a:rPr>
                        <a:t>5,06</a:t>
                      </a:r>
                      <a:endParaRPr lang="fr-FR" sz="900" b="0" i="0" u="none" strike="noStrike" dirty="0">
                        <a:solidFill>
                          <a:srgbClr val="000000"/>
                        </a:solidFill>
                        <a:latin typeface="Arial" pitchFamily="34" charset="0"/>
                        <a:cs typeface="Arial" pitchFamily="34" charset="0"/>
                      </a:endParaRP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900" b="0" i="0" u="none" strike="noStrike" dirty="0" smtClean="0">
                          <a:solidFill>
                            <a:srgbClr val="000000"/>
                          </a:solidFill>
                          <a:latin typeface="Arial" pitchFamily="34" charset="0"/>
                          <a:cs typeface="Arial" pitchFamily="34" charset="0"/>
                        </a:rPr>
                        <a:t>5,06</a:t>
                      </a:r>
                      <a:endParaRPr lang="fr-FR" sz="900" b="0" i="0" u="none" strike="noStrike" dirty="0">
                        <a:solidFill>
                          <a:srgbClr val="000000"/>
                        </a:solidFill>
                        <a:latin typeface="Arial" pitchFamily="34" charset="0"/>
                        <a:cs typeface="Arial" pitchFamily="34" charset="0"/>
                      </a:endParaRP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fr-FR" sz="900" b="0" i="0" u="none" strike="noStrike" dirty="0">
                        <a:solidFill>
                          <a:srgbClr val="000000"/>
                        </a:solidFill>
                        <a:latin typeface="Arial" pitchFamily="34" charset="0"/>
                        <a:cs typeface="Arial" pitchFamily="34" charset="0"/>
                      </a:endParaRP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endParaRPr lang="fr-FR" sz="900" b="0" i="0" u="none" strike="noStrike" dirty="0">
                        <a:solidFill>
                          <a:srgbClr val="000000"/>
                        </a:solidFill>
                        <a:latin typeface="Arial" pitchFamily="34" charset="0"/>
                        <a:cs typeface="Arial" pitchFamily="34" charset="0"/>
                      </a:endParaRP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endParaRPr lang="fr-FR" sz="900" b="0" i="0" u="none" strike="noStrike" dirty="0">
                        <a:solidFill>
                          <a:srgbClr val="000000"/>
                        </a:solidFill>
                        <a:latin typeface="Arial" pitchFamily="34" charset="0"/>
                        <a:cs typeface="Arial" pitchFamily="34" charset="0"/>
                      </a:endParaRP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r" fontAlgn="b"/>
                      <a:endParaRPr lang="fr-FR" sz="900" b="0" i="0" u="none" strike="noStrike" dirty="0">
                        <a:solidFill>
                          <a:srgbClr val="000000"/>
                        </a:solidFill>
                        <a:latin typeface="Arial" pitchFamily="34" charset="0"/>
                        <a:cs typeface="Arial" pitchFamily="34" charset="0"/>
                      </a:endParaRP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fr-FR" sz="1200" b="0" i="0" u="none" strike="noStrike" dirty="0">
                        <a:solidFill>
                          <a:srgbClr val="000000"/>
                        </a:solidFill>
                        <a:latin typeface="Calibri"/>
                      </a:endParaRPr>
                    </a:p>
                  </a:txBody>
                  <a:tcPr marL="6717" marR="6717" marT="6717" marB="0" anchor="b">
                    <a:lnL w="6350" cap="flat" cmpd="sng" algn="ctr">
                      <a:solidFill>
                        <a:srgbClr val="000000"/>
                      </a:solidFill>
                      <a:prstDash val="solid"/>
                      <a:round/>
                      <a:headEnd type="none" w="med" len="med"/>
                      <a:tailEnd type="none" w="med" len="med"/>
                    </a:lnL>
                    <a:lnR>
                      <a:noFill/>
                    </a:lnR>
                    <a:lnT>
                      <a:noFill/>
                    </a:lnT>
                    <a:lnB>
                      <a:noFill/>
                    </a:lnB>
                  </a:tcPr>
                </a:tc>
              </a:tr>
              <a:tr h="187887">
                <a:tc>
                  <a:txBody>
                    <a:bodyPr/>
                    <a:lstStyle/>
                    <a:p>
                      <a:pPr algn="r" fontAlgn="b"/>
                      <a:r>
                        <a:rPr lang="fr-FR" sz="900" b="0" i="0" u="none" strike="noStrike" dirty="0">
                          <a:solidFill>
                            <a:srgbClr val="000000"/>
                          </a:solidFill>
                          <a:latin typeface="Arial" pitchFamily="34" charset="0"/>
                          <a:cs typeface="Arial" pitchFamily="34" charset="0"/>
                        </a:rPr>
                        <a:t>1</a:t>
                      </a: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900" b="0" i="0" u="none" strike="noStrike" dirty="0">
                          <a:solidFill>
                            <a:srgbClr val="000000"/>
                          </a:solidFill>
                          <a:latin typeface="Arial" pitchFamily="34" charset="0"/>
                          <a:cs typeface="Arial" pitchFamily="34" charset="0"/>
                        </a:rPr>
                        <a:t>Domino électriques 220V 10A </a:t>
                      </a: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900" b="0" i="0" u="none" strike="noStrike" dirty="0">
                          <a:solidFill>
                            <a:srgbClr val="000000"/>
                          </a:solidFill>
                          <a:latin typeface="Arial" pitchFamily="34" charset="0"/>
                          <a:cs typeface="Arial" pitchFamily="34" charset="0"/>
                        </a:rPr>
                        <a:t>1</a:t>
                      </a: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900" b="0" i="0" u="none" strike="noStrike" dirty="0">
                          <a:solidFill>
                            <a:srgbClr val="000000"/>
                          </a:solidFill>
                          <a:latin typeface="Arial" pitchFamily="34" charset="0"/>
                          <a:cs typeface="Arial" pitchFamily="34" charset="0"/>
                        </a:rPr>
                        <a:t>1</a:t>
                      </a: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fr-FR" sz="900" b="0" i="0" u="none" strike="noStrike" dirty="0">
                        <a:solidFill>
                          <a:srgbClr val="000000"/>
                        </a:solidFill>
                        <a:latin typeface="Arial" pitchFamily="34" charset="0"/>
                        <a:cs typeface="Arial" pitchFamily="34" charset="0"/>
                      </a:endParaRP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b"/>
                      <a:endParaRPr lang="fr-FR" sz="900" b="0" i="0" u="none" strike="noStrike" dirty="0">
                        <a:solidFill>
                          <a:srgbClr val="000000"/>
                        </a:solidFill>
                        <a:latin typeface="Arial" pitchFamily="34" charset="0"/>
                        <a:cs typeface="Arial" pitchFamily="34" charset="0"/>
                      </a:endParaRP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endParaRPr lang="fr-FR" sz="900" b="0" i="0" u="none" strike="noStrike" dirty="0">
                        <a:solidFill>
                          <a:srgbClr val="000000"/>
                        </a:solidFill>
                        <a:latin typeface="Arial" pitchFamily="34" charset="0"/>
                        <a:cs typeface="Arial" pitchFamily="34" charset="0"/>
                      </a:endParaRP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fr-FR" sz="900" b="0" i="0" u="none" strike="noStrike" dirty="0">
                        <a:solidFill>
                          <a:srgbClr val="000000"/>
                        </a:solidFill>
                        <a:latin typeface="Arial" pitchFamily="34" charset="0"/>
                        <a:cs typeface="Arial" pitchFamily="34" charset="0"/>
                      </a:endParaRP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fr-FR" sz="1200" b="0" i="0" u="none" strike="noStrike" dirty="0">
                        <a:solidFill>
                          <a:srgbClr val="000000"/>
                        </a:solidFill>
                        <a:latin typeface="Calibri"/>
                      </a:endParaRPr>
                    </a:p>
                  </a:txBody>
                  <a:tcPr marL="6717" marR="6717" marT="6717" marB="0" anchor="b">
                    <a:lnL w="6350" cap="flat" cmpd="sng" algn="ctr">
                      <a:solidFill>
                        <a:srgbClr val="000000"/>
                      </a:solidFill>
                      <a:prstDash val="solid"/>
                      <a:round/>
                      <a:headEnd type="none" w="med" len="med"/>
                      <a:tailEnd type="none" w="med" len="med"/>
                    </a:lnL>
                    <a:lnR>
                      <a:noFill/>
                    </a:lnR>
                    <a:lnT>
                      <a:noFill/>
                    </a:lnT>
                    <a:lnB>
                      <a:noFill/>
                    </a:lnB>
                  </a:tcPr>
                </a:tc>
              </a:tr>
              <a:tr h="187887">
                <a:tc>
                  <a:txBody>
                    <a:bodyPr/>
                    <a:lstStyle/>
                    <a:p>
                      <a:pPr algn="r" fontAlgn="b"/>
                      <a:r>
                        <a:rPr lang="fr-FR" sz="900" b="0" i="0" u="none" strike="noStrike" dirty="0" smtClean="0">
                          <a:solidFill>
                            <a:srgbClr val="000000"/>
                          </a:solidFill>
                          <a:latin typeface="Arial" pitchFamily="34" charset="0"/>
                          <a:cs typeface="Arial" pitchFamily="34" charset="0"/>
                        </a:rPr>
                        <a:t>10</a:t>
                      </a:r>
                      <a:endParaRPr lang="fr-FR" sz="900" b="0" i="0" u="none" strike="noStrike" dirty="0">
                        <a:solidFill>
                          <a:srgbClr val="000000"/>
                        </a:solidFill>
                        <a:latin typeface="Arial" pitchFamily="34" charset="0"/>
                        <a:cs typeface="Arial" pitchFamily="34" charset="0"/>
                      </a:endParaRP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900" b="0" i="0" u="none" strike="noStrike" dirty="0" smtClean="0">
                          <a:solidFill>
                            <a:srgbClr val="000000"/>
                          </a:solidFill>
                          <a:latin typeface="Arial" pitchFamily="34" charset="0"/>
                          <a:cs typeface="Arial" pitchFamily="34" charset="0"/>
                        </a:rPr>
                        <a:t> </a:t>
                      </a:r>
                      <a:r>
                        <a:rPr lang="fr-FR" sz="900" b="0" i="0" u="none" strike="noStrike" dirty="0">
                          <a:solidFill>
                            <a:srgbClr val="000000"/>
                          </a:solidFill>
                          <a:latin typeface="Arial" pitchFamily="34" charset="0"/>
                          <a:cs typeface="Arial" pitchFamily="34" charset="0"/>
                        </a:rPr>
                        <a:t>vis </a:t>
                      </a:r>
                      <a:r>
                        <a:rPr lang="fr-FR" sz="900" b="0" i="0" u="none" strike="noStrike" dirty="0" smtClean="0">
                          <a:solidFill>
                            <a:srgbClr val="000000"/>
                          </a:solidFill>
                          <a:latin typeface="Arial" pitchFamily="34" charset="0"/>
                          <a:cs typeface="Arial" pitchFamily="34" charset="0"/>
                        </a:rPr>
                        <a:t>à bois tête fraisée 3x20 </a:t>
                      </a:r>
                      <a:r>
                        <a:rPr lang="fr-FR" sz="900" b="0" i="0" u="none" strike="noStrike" dirty="0">
                          <a:solidFill>
                            <a:srgbClr val="000000"/>
                          </a:solidFill>
                          <a:latin typeface="Arial" pitchFamily="34" charset="0"/>
                          <a:cs typeface="Arial" pitchFamily="34" charset="0"/>
                        </a:rPr>
                        <a:t>mm</a:t>
                      </a: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b"/>
                      <a:r>
                        <a:rPr lang="fr-FR" sz="900" b="0" i="0" u="none" strike="noStrike">
                          <a:solidFill>
                            <a:srgbClr val="000000"/>
                          </a:solidFill>
                          <a:latin typeface="Arial" pitchFamily="34" charset="0"/>
                          <a:cs typeface="Arial" pitchFamily="34" charset="0"/>
                        </a:rPr>
                        <a:t>0,1</a:t>
                      </a: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900" b="0" i="0" u="none" strike="noStrike" dirty="0" smtClean="0">
                          <a:solidFill>
                            <a:srgbClr val="000000"/>
                          </a:solidFill>
                          <a:latin typeface="Arial" pitchFamily="34" charset="0"/>
                          <a:cs typeface="Arial" pitchFamily="34" charset="0"/>
                        </a:rPr>
                        <a:t>1</a:t>
                      </a:r>
                      <a:endParaRPr lang="fr-FR" sz="900" b="0" i="0" u="none" strike="noStrike" dirty="0">
                        <a:solidFill>
                          <a:srgbClr val="000000"/>
                        </a:solidFill>
                        <a:latin typeface="Arial" pitchFamily="34" charset="0"/>
                        <a:cs typeface="Arial" pitchFamily="34" charset="0"/>
                      </a:endParaRP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fr-FR" sz="900" b="0" i="0" u="none" strike="noStrike" dirty="0">
                        <a:solidFill>
                          <a:srgbClr val="000000"/>
                        </a:solidFill>
                        <a:latin typeface="Arial" pitchFamily="34" charset="0"/>
                        <a:cs typeface="Arial" pitchFamily="34" charset="0"/>
                      </a:endParaRP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b"/>
                      <a:endParaRPr lang="fr-FR" sz="900" b="0" i="0" u="none" strike="noStrike">
                        <a:solidFill>
                          <a:srgbClr val="000000"/>
                        </a:solidFill>
                        <a:latin typeface="Arial" pitchFamily="34" charset="0"/>
                        <a:cs typeface="Arial" pitchFamily="34" charset="0"/>
                      </a:endParaRP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fr-FR" sz="900" b="0" i="0" u="none" strike="noStrike">
                        <a:solidFill>
                          <a:srgbClr val="000000"/>
                        </a:solidFill>
                        <a:latin typeface="Arial" pitchFamily="34" charset="0"/>
                        <a:cs typeface="Arial" pitchFamily="34" charset="0"/>
                      </a:endParaRP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fr-FR" sz="900" b="0" i="0" u="none" strike="noStrike">
                        <a:solidFill>
                          <a:srgbClr val="000000"/>
                        </a:solidFill>
                        <a:latin typeface="Arial" pitchFamily="34" charset="0"/>
                        <a:cs typeface="Arial" pitchFamily="34" charset="0"/>
                      </a:endParaRP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200" b="0" i="0" u="none" strike="noStrike">
                        <a:solidFill>
                          <a:srgbClr val="000000"/>
                        </a:solidFill>
                        <a:latin typeface="Calibri"/>
                      </a:endParaRPr>
                    </a:p>
                  </a:txBody>
                  <a:tcPr marL="6717" marR="6717" marT="6717" marB="0" anchor="b">
                    <a:lnL w="6350" cap="flat" cmpd="sng" algn="ctr">
                      <a:solidFill>
                        <a:srgbClr val="000000"/>
                      </a:solidFill>
                      <a:prstDash val="solid"/>
                      <a:round/>
                      <a:headEnd type="none" w="med" len="med"/>
                      <a:tailEnd type="none" w="med" len="med"/>
                    </a:lnL>
                    <a:lnR>
                      <a:noFill/>
                    </a:lnR>
                    <a:lnT>
                      <a:noFill/>
                    </a:lnT>
                    <a:lnB>
                      <a:noFill/>
                    </a:lnB>
                  </a:tcPr>
                </a:tc>
              </a:tr>
              <a:tr h="187887">
                <a:tc>
                  <a:txBody>
                    <a:bodyPr/>
                    <a:lstStyle/>
                    <a:p>
                      <a:pPr algn="r" fontAlgn="b"/>
                      <a:r>
                        <a:rPr lang="fr-FR" sz="900" b="0" i="0" u="none" strike="noStrike">
                          <a:solidFill>
                            <a:srgbClr val="000000"/>
                          </a:solidFill>
                          <a:latin typeface="Arial" pitchFamily="34" charset="0"/>
                          <a:cs typeface="Arial" pitchFamily="34" charset="0"/>
                        </a:rPr>
                        <a:t>1</a:t>
                      </a: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900" b="0" i="0" u="none" strike="noStrike" dirty="0">
                          <a:solidFill>
                            <a:srgbClr val="000000"/>
                          </a:solidFill>
                          <a:latin typeface="Arial" pitchFamily="34" charset="0"/>
                          <a:cs typeface="Arial" pitchFamily="34" charset="0"/>
                        </a:rPr>
                        <a:t>Module de Relais DC 5V </a:t>
                      </a: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900" b="0" i="0" u="none" strike="noStrike">
                          <a:solidFill>
                            <a:srgbClr val="000000"/>
                          </a:solidFill>
                          <a:latin typeface="Arial" pitchFamily="34" charset="0"/>
                          <a:cs typeface="Arial" pitchFamily="34" charset="0"/>
                        </a:rPr>
                        <a:t>3,08</a:t>
                      </a: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900" b="0" i="0" u="none" strike="noStrike">
                          <a:solidFill>
                            <a:srgbClr val="000000"/>
                          </a:solidFill>
                          <a:latin typeface="Arial" pitchFamily="34" charset="0"/>
                          <a:cs typeface="Arial" pitchFamily="34" charset="0"/>
                        </a:rPr>
                        <a:t>3,08</a:t>
                      </a: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fr-FR" sz="900" b="0" i="0" u="none" strike="noStrike">
                        <a:solidFill>
                          <a:srgbClr val="000000"/>
                        </a:solidFill>
                        <a:latin typeface="Arial" pitchFamily="34" charset="0"/>
                        <a:cs typeface="Arial" pitchFamily="34" charset="0"/>
                      </a:endParaRP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fr-FR" sz="900" b="0" i="0" u="none" strike="noStrike" dirty="0">
                        <a:solidFill>
                          <a:srgbClr val="000000"/>
                        </a:solidFill>
                        <a:latin typeface="Arial" pitchFamily="34" charset="0"/>
                        <a:cs typeface="Arial" pitchFamily="34" charset="0"/>
                      </a:endParaRP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endParaRPr lang="fr-FR" sz="900" b="0" i="0" u="none" strike="noStrike">
                        <a:solidFill>
                          <a:srgbClr val="000000"/>
                        </a:solidFill>
                        <a:latin typeface="Arial" pitchFamily="34" charset="0"/>
                        <a:cs typeface="Arial" pitchFamily="34" charset="0"/>
                      </a:endParaRP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fr-FR" sz="900" b="0" i="0" u="none" strike="noStrike">
                        <a:solidFill>
                          <a:srgbClr val="000000"/>
                        </a:solidFill>
                        <a:latin typeface="Arial" pitchFamily="34" charset="0"/>
                        <a:cs typeface="Arial" pitchFamily="34" charset="0"/>
                      </a:endParaRP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200" b="0" i="0" u="none" strike="noStrike">
                        <a:solidFill>
                          <a:srgbClr val="000000"/>
                        </a:solidFill>
                        <a:latin typeface="Calibri"/>
                      </a:endParaRPr>
                    </a:p>
                  </a:txBody>
                  <a:tcPr marL="6717" marR="6717" marT="6717" marB="0" anchor="b">
                    <a:lnL w="6350" cap="flat" cmpd="sng" algn="ctr">
                      <a:solidFill>
                        <a:srgbClr val="000000"/>
                      </a:solidFill>
                      <a:prstDash val="solid"/>
                      <a:round/>
                      <a:headEnd type="none" w="med" len="med"/>
                      <a:tailEnd type="none" w="med" len="med"/>
                    </a:lnL>
                    <a:lnR>
                      <a:noFill/>
                    </a:lnR>
                    <a:lnT>
                      <a:noFill/>
                    </a:lnT>
                    <a:lnB>
                      <a:noFill/>
                    </a:lnB>
                  </a:tcPr>
                </a:tc>
              </a:tr>
              <a:tr h="187887">
                <a:tc>
                  <a:txBody>
                    <a:bodyPr/>
                    <a:lstStyle/>
                    <a:p>
                      <a:pPr algn="r" fontAlgn="b"/>
                      <a:r>
                        <a:rPr lang="fr-FR" sz="900" b="0" i="0" u="none" strike="noStrike">
                          <a:solidFill>
                            <a:srgbClr val="000000"/>
                          </a:solidFill>
                          <a:latin typeface="Arial" pitchFamily="34" charset="0"/>
                          <a:cs typeface="Arial" pitchFamily="34" charset="0"/>
                        </a:rPr>
                        <a:t>1</a:t>
                      </a: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900" b="0" i="0" u="none" strike="noStrike" dirty="0" err="1">
                          <a:solidFill>
                            <a:srgbClr val="000000"/>
                          </a:solidFill>
                          <a:latin typeface="Arial" pitchFamily="34" charset="0"/>
                          <a:cs typeface="Arial" pitchFamily="34" charset="0"/>
                        </a:rPr>
                        <a:t>Arduino</a:t>
                      </a:r>
                      <a:r>
                        <a:rPr lang="fr-FR" sz="900" b="0" i="0" u="none" strike="noStrike" dirty="0">
                          <a:solidFill>
                            <a:srgbClr val="000000"/>
                          </a:solidFill>
                          <a:latin typeface="Arial" pitchFamily="34" charset="0"/>
                          <a:cs typeface="Arial" pitchFamily="34" charset="0"/>
                        </a:rPr>
                        <a:t> </a:t>
                      </a:r>
                      <a:r>
                        <a:rPr lang="fr-FR" sz="900" b="0" i="0" u="none" strike="noStrike" dirty="0" err="1">
                          <a:solidFill>
                            <a:srgbClr val="000000"/>
                          </a:solidFill>
                          <a:latin typeface="Arial" pitchFamily="34" charset="0"/>
                          <a:cs typeface="Arial" pitchFamily="34" charset="0"/>
                        </a:rPr>
                        <a:t>Uno</a:t>
                      </a:r>
                      <a:r>
                        <a:rPr lang="fr-FR" sz="900" b="0" i="0" u="none" strike="noStrike" dirty="0">
                          <a:solidFill>
                            <a:srgbClr val="000000"/>
                          </a:solidFill>
                          <a:latin typeface="Arial" pitchFamily="34" charset="0"/>
                          <a:cs typeface="Arial" pitchFamily="34" charset="0"/>
                        </a:rPr>
                        <a:t> - SMD R3 </a:t>
                      </a: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900" b="0" i="0" u="none" strike="noStrike">
                          <a:solidFill>
                            <a:srgbClr val="000000"/>
                          </a:solidFill>
                          <a:latin typeface="Arial" pitchFamily="34" charset="0"/>
                          <a:cs typeface="Arial" pitchFamily="34" charset="0"/>
                        </a:rPr>
                        <a:t>19,5</a:t>
                      </a: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900" b="0" i="0" u="none" strike="noStrike">
                          <a:solidFill>
                            <a:srgbClr val="000000"/>
                          </a:solidFill>
                          <a:latin typeface="Arial" pitchFamily="34" charset="0"/>
                          <a:cs typeface="Arial" pitchFamily="34" charset="0"/>
                        </a:rPr>
                        <a:t>19,5</a:t>
                      </a: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fr-FR" sz="900" b="0" i="0" u="none" strike="noStrike">
                        <a:solidFill>
                          <a:srgbClr val="000000"/>
                        </a:solidFill>
                        <a:latin typeface="Arial" pitchFamily="34" charset="0"/>
                        <a:cs typeface="Arial" pitchFamily="34" charset="0"/>
                      </a:endParaRP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fr-FR" sz="900" b="0" i="0" u="none" strike="noStrike" dirty="0">
                        <a:solidFill>
                          <a:srgbClr val="000000"/>
                        </a:solidFill>
                        <a:latin typeface="Arial" pitchFamily="34" charset="0"/>
                        <a:cs typeface="Arial" pitchFamily="34" charset="0"/>
                      </a:endParaRP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endParaRPr lang="fr-FR" sz="900" b="0" i="0" u="none" strike="noStrike" dirty="0">
                        <a:solidFill>
                          <a:srgbClr val="000000"/>
                        </a:solidFill>
                        <a:latin typeface="Arial" pitchFamily="34" charset="0"/>
                        <a:cs typeface="Arial" pitchFamily="34" charset="0"/>
                      </a:endParaRP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r" fontAlgn="b"/>
                      <a:endParaRPr lang="fr-FR" sz="900" b="0" i="0" u="none" strike="noStrike" dirty="0">
                        <a:solidFill>
                          <a:srgbClr val="000000"/>
                        </a:solidFill>
                        <a:latin typeface="Arial" pitchFamily="34" charset="0"/>
                        <a:cs typeface="Arial" pitchFamily="34" charset="0"/>
                      </a:endParaRP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fr-FR" sz="1200" b="0" i="0" u="none" strike="noStrike">
                        <a:solidFill>
                          <a:srgbClr val="000000"/>
                        </a:solidFill>
                        <a:latin typeface="Calibri"/>
                      </a:endParaRPr>
                    </a:p>
                  </a:txBody>
                  <a:tcPr marL="6717" marR="6717" marT="6717" marB="0" anchor="b">
                    <a:lnL w="6350" cap="flat" cmpd="sng" algn="ctr">
                      <a:solidFill>
                        <a:srgbClr val="000000"/>
                      </a:solidFill>
                      <a:prstDash val="solid"/>
                      <a:round/>
                      <a:headEnd type="none" w="med" len="med"/>
                      <a:tailEnd type="none" w="med" len="med"/>
                    </a:lnL>
                    <a:lnR>
                      <a:noFill/>
                    </a:lnR>
                    <a:lnT>
                      <a:noFill/>
                    </a:lnT>
                    <a:lnB>
                      <a:noFill/>
                    </a:lnB>
                  </a:tcPr>
                </a:tc>
              </a:tr>
              <a:tr h="187887">
                <a:tc>
                  <a:txBody>
                    <a:bodyPr/>
                    <a:lstStyle/>
                    <a:p>
                      <a:pPr algn="r" fontAlgn="b"/>
                      <a:r>
                        <a:rPr lang="fr-FR" sz="900" b="0" i="0" u="none" strike="noStrike">
                          <a:solidFill>
                            <a:srgbClr val="000000"/>
                          </a:solidFill>
                          <a:latin typeface="Arial" pitchFamily="34" charset="0"/>
                          <a:cs typeface="Arial" pitchFamily="34" charset="0"/>
                        </a:rPr>
                        <a:t>1</a:t>
                      </a: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900" b="0" i="0" u="none" strike="noStrike" dirty="0">
                          <a:solidFill>
                            <a:srgbClr val="000000"/>
                          </a:solidFill>
                          <a:latin typeface="Arial" pitchFamily="34" charset="0"/>
                          <a:cs typeface="Arial" pitchFamily="34" charset="0"/>
                        </a:rPr>
                        <a:t>Plaque d'essai transparente, 400 points </a:t>
                      </a: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900" b="0" i="0" u="none" strike="noStrike">
                          <a:solidFill>
                            <a:srgbClr val="000000"/>
                          </a:solidFill>
                          <a:latin typeface="Arial" pitchFamily="34" charset="0"/>
                          <a:cs typeface="Arial" pitchFamily="34" charset="0"/>
                        </a:rPr>
                        <a:t>2,93</a:t>
                      </a: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900" b="0" i="0" u="none" strike="noStrike">
                          <a:solidFill>
                            <a:srgbClr val="000000"/>
                          </a:solidFill>
                          <a:latin typeface="Arial" pitchFamily="34" charset="0"/>
                          <a:cs typeface="Arial" pitchFamily="34" charset="0"/>
                        </a:rPr>
                        <a:t>2,93</a:t>
                      </a: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fr-FR" sz="900" b="0" i="0" u="none" strike="noStrike">
                        <a:solidFill>
                          <a:srgbClr val="000000"/>
                        </a:solidFill>
                        <a:latin typeface="Arial" pitchFamily="34" charset="0"/>
                        <a:cs typeface="Arial" pitchFamily="34" charset="0"/>
                      </a:endParaRP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fr-FR" sz="900" b="0" i="0" u="none" strike="noStrike" dirty="0">
                        <a:solidFill>
                          <a:srgbClr val="000000"/>
                        </a:solidFill>
                        <a:latin typeface="Arial" pitchFamily="34" charset="0"/>
                        <a:cs typeface="Arial" pitchFamily="34" charset="0"/>
                      </a:endParaRP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endParaRPr lang="fr-FR" sz="900" b="0" i="0" u="none" strike="noStrike">
                        <a:solidFill>
                          <a:srgbClr val="000000"/>
                        </a:solidFill>
                        <a:latin typeface="Arial" pitchFamily="34" charset="0"/>
                        <a:cs typeface="Arial" pitchFamily="34" charset="0"/>
                      </a:endParaRP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fr-FR" sz="900" b="0" i="0" u="none" strike="noStrike">
                        <a:solidFill>
                          <a:srgbClr val="000000"/>
                        </a:solidFill>
                        <a:latin typeface="Arial" pitchFamily="34" charset="0"/>
                        <a:cs typeface="Arial" pitchFamily="34" charset="0"/>
                      </a:endParaRP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200" b="0" i="0" u="none" strike="noStrike">
                        <a:solidFill>
                          <a:srgbClr val="000000"/>
                        </a:solidFill>
                        <a:latin typeface="Calibri"/>
                      </a:endParaRPr>
                    </a:p>
                  </a:txBody>
                  <a:tcPr marL="6717" marR="6717" marT="6717" marB="0" anchor="b">
                    <a:lnL w="6350" cap="flat" cmpd="sng" algn="ctr">
                      <a:solidFill>
                        <a:srgbClr val="000000"/>
                      </a:solidFill>
                      <a:prstDash val="solid"/>
                      <a:round/>
                      <a:headEnd type="none" w="med" len="med"/>
                      <a:tailEnd type="none" w="med" len="med"/>
                    </a:lnL>
                    <a:lnR>
                      <a:noFill/>
                    </a:lnR>
                    <a:lnT>
                      <a:noFill/>
                    </a:lnT>
                    <a:lnB>
                      <a:noFill/>
                    </a:lnB>
                  </a:tcPr>
                </a:tc>
              </a:tr>
              <a:tr h="187887">
                <a:tc>
                  <a:txBody>
                    <a:bodyPr/>
                    <a:lstStyle/>
                    <a:p>
                      <a:pPr algn="r" fontAlgn="b"/>
                      <a:r>
                        <a:rPr lang="fr-FR" sz="900" b="0" i="0" u="none" strike="noStrike">
                          <a:solidFill>
                            <a:srgbClr val="000000"/>
                          </a:solidFill>
                          <a:latin typeface="Arial" pitchFamily="34" charset="0"/>
                          <a:cs typeface="Arial" pitchFamily="34" charset="0"/>
                        </a:rPr>
                        <a:t>4</a:t>
                      </a: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900" b="0" i="0" u="none" strike="noStrike" dirty="0">
                          <a:solidFill>
                            <a:srgbClr val="000000"/>
                          </a:solidFill>
                          <a:latin typeface="Arial" pitchFamily="34" charset="0"/>
                          <a:cs typeface="Arial" pitchFamily="34" charset="0"/>
                        </a:rPr>
                        <a:t>vis  à bois, </a:t>
                      </a:r>
                      <a:r>
                        <a:rPr lang="fr-FR" sz="900" b="0" i="0" u="none" strike="noStrike" dirty="0" smtClean="0">
                          <a:solidFill>
                            <a:srgbClr val="000000"/>
                          </a:solidFill>
                          <a:latin typeface="Arial" pitchFamily="34" charset="0"/>
                          <a:cs typeface="Arial" pitchFamily="34" charset="0"/>
                        </a:rPr>
                        <a:t>tête fraisée </a:t>
                      </a:r>
                      <a:r>
                        <a:rPr lang="fr-FR" sz="900" b="0" i="0" u="none" strike="noStrike" dirty="0">
                          <a:solidFill>
                            <a:srgbClr val="000000"/>
                          </a:solidFill>
                          <a:latin typeface="Arial" pitchFamily="34" charset="0"/>
                          <a:cs typeface="Arial" pitchFamily="34" charset="0"/>
                        </a:rPr>
                        <a:t>3X10 mm </a:t>
                      </a: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b"/>
                      <a:r>
                        <a:rPr lang="fr-FR" sz="900" b="0" i="0" u="none" strike="noStrike">
                          <a:solidFill>
                            <a:srgbClr val="000000"/>
                          </a:solidFill>
                          <a:latin typeface="Arial" pitchFamily="34" charset="0"/>
                          <a:cs typeface="Arial" pitchFamily="34" charset="0"/>
                        </a:rPr>
                        <a:t>0,1</a:t>
                      </a: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900" b="0" i="0" u="none" strike="noStrike">
                          <a:solidFill>
                            <a:srgbClr val="000000"/>
                          </a:solidFill>
                          <a:latin typeface="Arial" pitchFamily="34" charset="0"/>
                          <a:cs typeface="Arial" pitchFamily="34" charset="0"/>
                        </a:rPr>
                        <a:t>0,4</a:t>
                      </a: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fr-FR" sz="900" b="0" i="0" u="none" strike="noStrike" dirty="0">
                        <a:solidFill>
                          <a:srgbClr val="000000"/>
                        </a:solidFill>
                        <a:latin typeface="Arial" pitchFamily="34" charset="0"/>
                        <a:cs typeface="Arial" pitchFamily="34" charset="0"/>
                      </a:endParaRP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b"/>
                      <a:endParaRPr lang="fr-FR" sz="900" b="0" i="0" u="none" strike="noStrike">
                        <a:solidFill>
                          <a:srgbClr val="000000"/>
                        </a:solidFill>
                        <a:latin typeface="Arial" pitchFamily="34" charset="0"/>
                        <a:cs typeface="Arial" pitchFamily="34" charset="0"/>
                      </a:endParaRP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fr-FR" sz="900" b="0" i="0" u="none" strike="noStrike">
                        <a:solidFill>
                          <a:srgbClr val="000000"/>
                        </a:solidFill>
                        <a:latin typeface="Arial" pitchFamily="34" charset="0"/>
                        <a:cs typeface="Arial" pitchFamily="34" charset="0"/>
                      </a:endParaRP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fr-FR" sz="900" b="0" i="0" u="none" strike="noStrike">
                        <a:solidFill>
                          <a:srgbClr val="000000"/>
                        </a:solidFill>
                        <a:latin typeface="Arial" pitchFamily="34" charset="0"/>
                        <a:cs typeface="Arial" pitchFamily="34" charset="0"/>
                      </a:endParaRP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200" b="0" i="0" u="none" strike="noStrike">
                        <a:solidFill>
                          <a:srgbClr val="000000"/>
                        </a:solidFill>
                        <a:latin typeface="Calibri"/>
                      </a:endParaRPr>
                    </a:p>
                  </a:txBody>
                  <a:tcPr marL="6717" marR="6717" marT="6717" marB="0" anchor="b">
                    <a:lnL w="6350" cap="flat" cmpd="sng" algn="ctr">
                      <a:solidFill>
                        <a:srgbClr val="000000"/>
                      </a:solidFill>
                      <a:prstDash val="solid"/>
                      <a:round/>
                      <a:headEnd type="none" w="med" len="med"/>
                      <a:tailEnd type="none" w="med" len="med"/>
                    </a:lnL>
                    <a:lnR>
                      <a:noFill/>
                    </a:lnR>
                    <a:lnT>
                      <a:noFill/>
                    </a:lnT>
                    <a:lnB>
                      <a:noFill/>
                    </a:lnB>
                  </a:tcPr>
                </a:tc>
              </a:tr>
              <a:tr h="187887">
                <a:tc>
                  <a:txBody>
                    <a:bodyPr/>
                    <a:lstStyle/>
                    <a:p>
                      <a:pPr algn="r" fontAlgn="b"/>
                      <a:r>
                        <a:rPr lang="fr-FR" sz="900" b="0" i="0" u="none" strike="noStrike">
                          <a:solidFill>
                            <a:srgbClr val="000000"/>
                          </a:solidFill>
                          <a:latin typeface="Arial" pitchFamily="34" charset="0"/>
                          <a:cs typeface="Arial" pitchFamily="34" charset="0"/>
                        </a:rPr>
                        <a:t>8</a:t>
                      </a: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900" b="0" i="0" u="none" strike="noStrike" dirty="0">
                          <a:solidFill>
                            <a:srgbClr val="000000"/>
                          </a:solidFill>
                          <a:latin typeface="Arial" pitchFamily="34" charset="0"/>
                          <a:cs typeface="Arial" pitchFamily="34" charset="0"/>
                        </a:rPr>
                        <a:t>vis 2,5X7 mm têtes fraisées</a:t>
                      </a: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900" b="0" i="0" u="none" strike="noStrike">
                          <a:solidFill>
                            <a:srgbClr val="000000"/>
                          </a:solidFill>
                          <a:latin typeface="Arial" pitchFamily="34" charset="0"/>
                          <a:cs typeface="Arial" pitchFamily="34" charset="0"/>
                        </a:rPr>
                        <a:t>0,1</a:t>
                      </a: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900" b="0" i="0" u="none" strike="noStrike">
                          <a:solidFill>
                            <a:srgbClr val="000000"/>
                          </a:solidFill>
                          <a:latin typeface="Arial" pitchFamily="34" charset="0"/>
                          <a:cs typeface="Arial" pitchFamily="34" charset="0"/>
                        </a:rPr>
                        <a:t>0,8</a:t>
                      </a: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fr-FR" sz="900" b="0" i="0" u="none" strike="noStrike">
                        <a:solidFill>
                          <a:srgbClr val="000000"/>
                        </a:solidFill>
                        <a:latin typeface="Arial" pitchFamily="34" charset="0"/>
                        <a:cs typeface="Arial" pitchFamily="34" charset="0"/>
                      </a:endParaRP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fr-FR" sz="900" b="0" i="0" u="none" strike="noStrike" dirty="0">
                        <a:solidFill>
                          <a:srgbClr val="000000"/>
                        </a:solidFill>
                        <a:latin typeface="Arial" pitchFamily="34" charset="0"/>
                        <a:cs typeface="Arial" pitchFamily="34" charset="0"/>
                      </a:endParaRP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endParaRPr lang="fr-FR" sz="900" b="0" i="0" u="none" strike="noStrike">
                        <a:solidFill>
                          <a:srgbClr val="000000"/>
                        </a:solidFill>
                        <a:latin typeface="Arial" pitchFamily="34" charset="0"/>
                        <a:cs typeface="Arial" pitchFamily="34" charset="0"/>
                      </a:endParaRP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fr-FR" sz="900" b="0" i="0" u="none" strike="noStrike">
                        <a:solidFill>
                          <a:srgbClr val="000000"/>
                        </a:solidFill>
                        <a:latin typeface="Arial" pitchFamily="34" charset="0"/>
                        <a:cs typeface="Arial" pitchFamily="34" charset="0"/>
                      </a:endParaRP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200" b="0" i="0" u="none" strike="noStrike">
                        <a:solidFill>
                          <a:srgbClr val="000000"/>
                        </a:solidFill>
                        <a:latin typeface="Calibri"/>
                      </a:endParaRPr>
                    </a:p>
                  </a:txBody>
                  <a:tcPr marL="6717" marR="6717" marT="6717" marB="0" anchor="b">
                    <a:lnL w="6350" cap="flat" cmpd="sng" algn="ctr">
                      <a:solidFill>
                        <a:srgbClr val="000000"/>
                      </a:solidFill>
                      <a:prstDash val="solid"/>
                      <a:round/>
                      <a:headEnd type="none" w="med" len="med"/>
                      <a:tailEnd type="none" w="med" len="med"/>
                    </a:lnL>
                    <a:lnR>
                      <a:noFill/>
                    </a:lnR>
                    <a:lnT>
                      <a:noFill/>
                    </a:lnT>
                    <a:lnB>
                      <a:noFill/>
                    </a:lnB>
                  </a:tcPr>
                </a:tc>
              </a:tr>
              <a:tr h="187887">
                <a:tc>
                  <a:txBody>
                    <a:bodyPr/>
                    <a:lstStyle/>
                    <a:p>
                      <a:pPr algn="r" fontAlgn="b"/>
                      <a:r>
                        <a:rPr lang="fr-FR" sz="900" b="0" i="0" u="none" strike="noStrike">
                          <a:solidFill>
                            <a:srgbClr val="000000"/>
                          </a:solidFill>
                          <a:latin typeface="Arial" pitchFamily="34" charset="0"/>
                          <a:cs typeface="Arial" pitchFamily="34" charset="0"/>
                        </a:rPr>
                        <a:t>2</a:t>
                      </a: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900" b="0" i="0" u="none" strike="noStrike">
                          <a:solidFill>
                            <a:srgbClr val="000000"/>
                          </a:solidFill>
                          <a:latin typeface="Arial" pitchFamily="34" charset="0"/>
                          <a:cs typeface="Arial" pitchFamily="34" charset="0"/>
                        </a:rPr>
                        <a:t>Ecrou M3</a:t>
                      </a: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900" b="0" i="0" u="none" strike="noStrike">
                          <a:solidFill>
                            <a:srgbClr val="000000"/>
                          </a:solidFill>
                          <a:latin typeface="Arial" pitchFamily="34" charset="0"/>
                          <a:cs typeface="Arial" pitchFamily="34" charset="0"/>
                        </a:rPr>
                        <a:t>0,2</a:t>
                      </a: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900" b="0" i="0" u="none" strike="noStrike">
                          <a:solidFill>
                            <a:srgbClr val="000000"/>
                          </a:solidFill>
                          <a:latin typeface="Arial" pitchFamily="34" charset="0"/>
                          <a:cs typeface="Arial" pitchFamily="34" charset="0"/>
                        </a:rPr>
                        <a:t>0,4</a:t>
                      </a: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fr-FR" sz="900" b="0" i="0" u="none" strike="noStrike">
                        <a:solidFill>
                          <a:srgbClr val="000000"/>
                        </a:solidFill>
                        <a:latin typeface="Arial" pitchFamily="34" charset="0"/>
                        <a:cs typeface="Arial" pitchFamily="34" charset="0"/>
                      </a:endParaRP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fr-FR" sz="900" b="0" i="0" u="none" strike="noStrike" dirty="0">
                        <a:solidFill>
                          <a:srgbClr val="000000"/>
                        </a:solidFill>
                        <a:latin typeface="Arial" pitchFamily="34" charset="0"/>
                        <a:cs typeface="Arial" pitchFamily="34" charset="0"/>
                      </a:endParaRP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endParaRPr lang="fr-FR" sz="900" b="0" i="0" u="none" strike="noStrike">
                        <a:solidFill>
                          <a:srgbClr val="000000"/>
                        </a:solidFill>
                        <a:latin typeface="Arial" pitchFamily="34" charset="0"/>
                        <a:cs typeface="Arial" pitchFamily="34" charset="0"/>
                      </a:endParaRP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fr-FR" sz="900" b="0" i="0" u="none" strike="noStrike">
                        <a:solidFill>
                          <a:srgbClr val="000000"/>
                        </a:solidFill>
                        <a:latin typeface="Arial" pitchFamily="34" charset="0"/>
                        <a:cs typeface="Arial" pitchFamily="34" charset="0"/>
                      </a:endParaRP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200" b="0" i="0" u="none" strike="noStrike">
                        <a:solidFill>
                          <a:srgbClr val="000000"/>
                        </a:solidFill>
                        <a:latin typeface="Calibri"/>
                      </a:endParaRPr>
                    </a:p>
                  </a:txBody>
                  <a:tcPr marL="6717" marR="6717" marT="6717" marB="0" anchor="b">
                    <a:lnL w="6350" cap="flat" cmpd="sng" algn="ctr">
                      <a:solidFill>
                        <a:srgbClr val="000000"/>
                      </a:solidFill>
                      <a:prstDash val="solid"/>
                      <a:round/>
                      <a:headEnd type="none" w="med" len="med"/>
                      <a:tailEnd type="none" w="med" len="med"/>
                    </a:lnL>
                    <a:lnR>
                      <a:noFill/>
                    </a:lnR>
                    <a:lnT>
                      <a:noFill/>
                    </a:lnT>
                    <a:lnB>
                      <a:noFill/>
                    </a:lnB>
                  </a:tcPr>
                </a:tc>
              </a:tr>
              <a:tr h="187887">
                <a:tc>
                  <a:txBody>
                    <a:bodyPr/>
                    <a:lstStyle/>
                    <a:p>
                      <a:pPr algn="r" fontAlgn="b"/>
                      <a:r>
                        <a:rPr lang="fr-FR" sz="900" b="0" i="0" u="none" strike="noStrike">
                          <a:solidFill>
                            <a:srgbClr val="000000"/>
                          </a:solidFill>
                          <a:latin typeface="Arial" pitchFamily="34" charset="0"/>
                          <a:cs typeface="Arial" pitchFamily="34" charset="0"/>
                        </a:rPr>
                        <a:t>2</a:t>
                      </a: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900" b="0" i="0" u="none" strike="noStrike" dirty="0">
                          <a:solidFill>
                            <a:srgbClr val="000000"/>
                          </a:solidFill>
                          <a:latin typeface="Arial" pitchFamily="34" charset="0"/>
                          <a:cs typeface="Arial" pitchFamily="34" charset="0"/>
                        </a:rPr>
                        <a:t>v</a:t>
                      </a:r>
                      <a:r>
                        <a:rPr lang="fr-FR" sz="900" b="0" i="0" u="none" strike="noStrike" dirty="0" smtClean="0">
                          <a:solidFill>
                            <a:srgbClr val="000000"/>
                          </a:solidFill>
                          <a:latin typeface="Arial" pitchFamily="34" charset="0"/>
                          <a:cs typeface="Arial" pitchFamily="34" charset="0"/>
                        </a:rPr>
                        <a:t>is  à bois,</a:t>
                      </a:r>
                      <a:r>
                        <a:rPr lang="fr-FR" sz="900" b="0" i="0" u="none" strike="noStrike" baseline="0" dirty="0" smtClean="0">
                          <a:solidFill>
                            <a:srgbClr val="000000"/>
                          </a:solidFill>
                          <a:latin typeface="Arial" pitchFamily="34" charset="0"/>
                          <a:cs typeface="Arial" pitchFamily="34" charset="0"/>
                        </a:rPr>
                        <a:t> </a:t>
                      </a:r>
                      <a:r>
                        <a:rPr lang="fr-FR" sz="900" b="0" i="0" u="none" strike="noStrike" dirty="0" smtClean="0">
                          <a:solidFill>
                            <a:srgbClr val="000000"/>
                          </a:solidFill>
                          <a:latin typeface="Arial" pitchFamily="34" charset="0"/>
                          <a:cs typeface="Arial" pitchFamily="34" charset="0"/>
                        </a:rPr>
                        <a:t>tête </a:t>
                      </a:r>
                      <a:r>
                        <a:rPr lang="fr-FR" sz="900" b="0" i="0" u="none" strike="noStrike" dirty="0">
                          <a:solidFill>
                            <a:srgbClr val="000000"/>
                          </a:solidFill>
                          <a:latin typeface="Arial" pitchFamily="34" charset="0"/>
                          <a:cs typeface="Arial" pitchFamily="34" charset="0"/>
                        </a:rPr>
                        <a:t>fraisée 3X15 mm</a:t>
                      </a: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b"/>
                      <a:r>
                        <a:rPr lang="fr-FR" sz="900" b="0" i="0" u="none" strike="noStrike">
                          <a:solidFill>
                            <a:srgbClr val="000000"/>
                          </a:solidFill>
                          <a:latin typeface="Arial" pitchFamily="34" charset="0"/>
                          <a:cs typeface="Arial" pitchFamily="34" charset="0"/>
                        </a:rPr>
                        <a:t>0,4</a:t>
                      </a: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900" b="0" i="0" u="none" strike="noStrike">
                          <a:solidFill>
                            <a:srgbClr val="000000"/>
                          </a:solidFill>
                          <a:latin typeface="Arial" pitchFamily="34" charset="0"/>
                          <a:cs typeface="Arial" pitchFamily="34" charset="0"/>
                        </a:rPr>
                        <a:t>0,8</a:t>
                      </a: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fr-FR" sz="900" b="0" i="0" u="none" strike="noStrike" dirty="0">
                        <a:solidFill>
                          <a:srgbClr val="000000"/>
                        </a:solidFill>
                        <a:latin typeface="Arial" pitchFamily="34" charset="0"/>
                        <a:cs typeface="Arial" pitchFamily="34" charset="0"/>
                      </a:endParaRP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b"/>
                      <a:endParaRPr lang="fr-FR" sz="900" b="0" i="0" u="none" strike="noStrike">
                        <a:solidFill>
                          <a:srgbClr val="000000"/>
                        </a:solidFill>
                        <a:latin typeface="Arial" pitchFamily="34" charset="0"/>
                        <a:cs typeface="Arial" pitchFamily="34" charset="0"/>
                      </a:endParaRP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fr-FR" sz="900" b="0" i="0" u="none" strike="noStrike">
                        <a:solidFill>
                          <a:srgbClr val="000000"/>
                        </a:solidFill>
                        <a:latin typeface="Arial" pitchFamily="34" charset="0"/>
                        <a:cs typeface="Arial" pitchFamily="34" charset="0"/>
                      </a:endParaRP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fr-FR" sz="900" b="0" i="0" u="none" strike="noStrike">
                        <a:solidFill>
                          <a:srgbClr val="000000"/>
                        </a:solidFill>
                        <a:latin typeface="Arial" pitchFamily="34" charset="0"/>
                        <a:cs typeface="Arial" pitchFamily="34" charset="0"/>
                      </a:endParaRP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200" b="0" i="0" u="none" strike="noStrike">
                        <a:solidFill>
                          <a:srgbClr val="000000"/>
                        </a:solidFill>
                        <a:latin typeface="Calibri"/>
                      </a:endParaRPr>
                    </a:p>
                  </a:txBody>
                  <a:tcPr marL="6717" marR="6717" marT="6717" marB="0" anchor="b">
                    <a:lnL w="6350" cap="flat" cmpd="sng" algn="ctr">
                      <a:solidFill>
                        <a:srgbClr val="000000"/>
                      </a:solidFill>
                      <a:prstDash val="solid"/>
                      <a:round/>
                      <a:headEnd type="none" w="med" len="med"/>
                      <a:tailEnd type="none" w="med" len="med"/>
                    </a:lnL>
                    <a:lnR>
                      <a:noFill/>
                    </a:lnR>
                    <a:lnT>
                      <a:noFill/>
                    </a:lnT>
                    <a:lnB>
                      <a:noFill/>
                    </a:lnB>
                  </a:tcPr>
                </a:tc>
              </a:tr>
              <a:tr h="187887">
                <a:tc>
                  <a:txBody>
                    <a:bodyPr/>
                    <a:lstStyle/>
                    <a:p>
                      <a:pPr algn="r" fontAlgn="b"/>
                      <a:r>
                        <a:rPr lang="fr-FR" sz="900" b="0" i="0" u="none" strike="noStrike">
                          <a:solidFill>
                            <a:srgbClr val="000000"/>
                          </a:solidFill>
                          <a:latin typeface="Arial" pitchFamily="34" charset="0"/>
                          <a:cs typeface="Arial" pitchFamily="34" charset="0"/>
                        </a:rPr>
                        <a:t>8</a:t>
                      </a: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fr-FR" sz="900" b="0" i="0" u="none" strike="noStrike" dirty="0" err="1">
                          <a:solidFill>
                            <a:srgbClr val="000000"/>
                          </a:solidFill>
                          <a:latin typeface="Arial" pitchFamily="34" charset="0"/>
                          <a:cs typeface="Arial" pitchFamily="34" charset="0"/>
                        </a:rPr>
                        <a:t>Ecrous</a:t>
                      </a:r>
                      <a:r>
                        <a:rPr lang="fr-FR" sz="900" b="0" i="0" u="none" strike="noStrike" dirty="0">
                          <a:solidFill>
                            <a:srgbClr val="000000"/>
                          </a:solidFill>
                          <a:latin typeface="Arial" pitchFamily="34" charset="0"/>
                          <a:cs typeface="Arial" pitchFamily="34" charset="0"/>
                        </a:rPr>
                        <a:t> M 1,5 </a:t>
                      </a: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900" b="0" i="0" u="none" strike="noStrike">
                          <a:solidFill>
                            <a:srgbClr val="000000"/>
                          </a:solidFill>
                          <a:latin typeface="Arial" pitchFamily="34" charset="0"/>
                          <a:cs typeface="Arial" pitchFamily="34" charset="0"/>
                        </a:rPr>
                        <a:t>0,2</a:t>
                      </a: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900" b="0" i="0" u="none" strike="noStrike">
                          <a:solidFill>
                            <a:srgbClr val="000000"/>
                          </a:solidFill>
                          <a:latin typeface="Arial" pitchFamily="34" charset="0"/>
                          <a:cs typeface="Arial" pitchFamily="34" charset="0"/>
                        </a:rPr>
                        <a:t>1,6</a:t>
                      </a: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fr-FR" sz="900" b="0" i="0" u="none" strike="noStrike">
                        <a:solidFill>
                          <a:srgbClr val="000000"/>
                        </a:solidFill>
                        <a:latin typeface="Arial" pitchFamily="34" charset="0"/>
                        <a:cs typeface="Arial" pitchFamily="34" charset="0"/>
                      </a:endParaRP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fr-FR" sz="900" b="0" i="0" u="none" strike="noStrike" dirty="0">
                        <a:solidFill>
                          <a:srgbClr val="000000"/>
                        </a:solidFill>
                        <a:latin typeface="Arial" pitchFamily="34" charset="0"/>
                        <a:cs typeface="Arial" pitchFamily="34" charset="0"/>
                      </a:endParaRP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endParaRPr lang="fr-FR" sz="900" b="0" i="0" u="none" strike="noStrike">
                        <a:solidFill>
                          <a:srgbClr val="000000"/>
                        </a:solidFill>
                        <a:latin typeface="Arial" pitchFamily="34" charset="0"/>
                        <a:cs typeface="Arial" pitchFamily="34" charset="0"/>
                      </a:endParaRP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fr-FR" sz="900" b="0" i="0" u="none" strike="noStrike">
                        <a:solidFill>
                          <a:srgbClr val="000000"/>
                        </a:solidFill>
                        <a:latin typeface="Arial" pitchFamily="34" charset="0"/>
                        <a:cs typeface="Arial" pitchFamily="34" charset="0"/>
                      </a:endParaRP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200" b="0" i="0" u="none" strike="noStrike">
                        <a:solidFill>
                          <a:srgbClr val="000000"/>
                        </a:solidFill>
                        <a:latin typeface="Calibri"/>
                      </a:endParaRPr>
                    </a:p>
                  </a:txBody>
                  <a:tcPr marL="6717" marR="6717" marT="6717" marB="0" anchor="b">
                    <a:lnL w="6350" cap="flat" cmpd="sng" algn="ctr">
                      <a:solidFill>
                        <a:srgbClr val="000000"/>
                      </a:solidFill>
                      <a:prstDash val="solid"/>
                      <a:round/>
                      <a:headEnd type="none" w="med" len="med"/>
                      <a:tailEnd type="none" w="med" len="med"/>
                    </a:lnL>
                    <a:lnR>
                      <a:noFill/>
                    </a:lnR>
                    <a:lnT>
                      <a:noFill/>
                    </a:lnT>
                    <a:lnB>
                      <a:noFill/>
                    </a:lnB>
                  </a:tcPr>
                </a:tc>
              </a:tr>
              <a:tr h="187887">
                <a:tc>
                  <a:txBody>
                    <a:bodyPr/>
                    <a:lstStyle/>
                    <a:p>
                      <a:pPr algn="r" fontAlgn="b"/>
                      <a:r>
                        <a:rPr lang="fr-FR" sz="900" b="0" i="0" u="none" strike="noStrike">
                          <a:solidFill>
                            <a:srgbClr val="000000"/>
                          </a:solidFill>
                          <a:latin typeface="Arial" pitchFamily="34" charset="0"/>
                          <a:cs typeface="Arial" pitchFamily="34" charset="0"/>
                        </a:rPr>
                        <a:t>8</a:t>
                      </a: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900" b="0" i="0" u="none" strike="noStrike" dirty="0">
                          <a:solidFill>
                            <a:srgbClr val="000000"/>
                          </a:solidFill>
                          <a:latin typeface="Arial" pitchFamily="34" charset="0"/>
                          <a:cs typeface="Arial" pitchFamily="34" charset="0"/>
                        </a:rPr>
                        <a:t>Vis  miniatures 1,5X20 mm têtes fraisées,</a:t>
                      </a: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900" b="0" i="0" u="none" strike="noStrike">
                          <a:solidFill>
                            <a:srgbClr val="000000"/>
                          </a:solidFill>
                          <a:latin typeface="Arial" pitchFamily="34" charset="0"/>
                          <a:cs typeface="Arial" pitchFamily="34" charset="0"/>
                        </a:rPr>
                        <a:t>0,2</a:t>
                      </a: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900" b="0" i="0" u="none" strike="noStrike">
                          <a:solidFill>
                            <a:srgbClr val="000000"/>
                          </a:solidFill>
                          <a:latin typeface="Arial" pitchFamily="34" charset="0"/>
                          <a:cs typeface="Arial" pitchFamily="34" charset="0"/>
                        </a:rPr>
                        <a:t>1,6</a:t>
                      </a: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fr-FR" sz="900" b="0" i="0" u="none" strike="noStrike">
                        <a:solidFill>
                          <a:srgbClr val="000000"/>
                        </a:solidFill>
                        <a:latin typeface="Arial" pitchFamily="34" charset="0"/>
                        <a:cs typeface="Arial" pitchFamily="34" charset="0"/>
                      </a:endParaRP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fr-FR" sz="900" b="0" i="0" u="none" strike="noStrike" dirty="0">
                        <a:solidFill>
                          <a:srgbClr val="000000"/>
                        </a:solidFill>
                        <a:latin typeface="Arial" pitchFamily="34" charset="0"/>
                        <a:cs typeface="Arial" pitchFamily="34" charset="0"/>
                      </a:endParaRP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endParaRPr lang="fr-FR" sz="900" b="0" i="0" u="none" strike="noStrike">
                        <a:solidFill>
                          <a:srgbClr val="000000"/>
                        </a:solidFill>
                        <a:latin typeface="Arial" pitchFamily="34" charset="0"/>
                        <a:cs typeface="Arial" pitchFamily="34" charset="0"/>
                      </a:endParaRP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fr-FR" sz="900" b="0" i="0" u="none" strike="noStrike">
                        <a:solidFill>
                          <a:srgbClr val="000000"/>
                        </a:solidFill>
                        <a:latin typeface="Arial" pitchFamily="34" charset="0"/>
                        <a:cs typeface="Arial" pitchFamily="34" charset="0"/>
                      </a:endParaRP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200" b="0" i="0" u="none" strike="noStrike">
                        <a:solidFill>
                          <a:srgbClr val="000000"/>
                        </a:solidFill>
                        <a:latin typeface="Calibri"/>
                      </a:endParaRPr>
                    </a:p>
                  </a:txBody>
                  <a:tcPr marL="6717" marR="6717" marT="6717" marB="0" anchor="b">
                    <a:lnL w="6350" cap="flat" cmpd="sng" algn="ctr">
                      <a:solidFill>
                        <a:srgbClr val="000000"/>
                      </a:solidFill>
                      <a:prstDash val="solid"/>
                      <a:round/>
                      <a:headEnd type="none" w="med" len="med"/>
                      <a:tailEnd type="none" w="med" len="med"/>
                    </a:lnL>
                    <a:lnR>
                      <a:noFill/>
                    </a:lnR>
                    <a:lnT>
                      <a:noFill/>
                    </a:lnT>
                    <a:lnB>
                      <a:noFill/>
                    </a:lnB>
                  </a:tcPr>
                </a:tc>
              </a:tr>
              <a:tr h="187887">
                <a:tc>
                  <a:txBody>
                    <a:bodyPr/>
                    <a:lstStyle/>
                    <a:p>
                      <a:pPr algn="r" fontAlgn="b"/>
                      <a:r>
                        <a:rPr lang="fr-FR" sz="900" b="0" i="0" u="none" strike="noStrike">
                          <a:solidFill>
                            <a:srgbClr val="000000"/>
                          </a:solidFill>
                          <a:latin typeface="Arial" pitchFamily="34" charset="0"/>
                          <a:cs typeface="Arial" pitchFamily="34" charset="0"/>
                        </a:rPr>
                        <a:t>6</a:t>
                      </a: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900" b="0" i="0" u="none" strike="noStrike" dirty="0">
                          <a:solidFill>
                            <a:srgbClr val="000000"/>
                          </a:solidFill>
                          <a:latin typeface="Arial" pitchFamily="34" charset="0"/>
                          <a:cs typeface="Arial" pitchFamily="34" charset="0"/>
                        </a:rPr>
                        <a:t>Servomoteur : </a:t>
                      </a:r>
                      <a:r>
                        <a:rPr lang="fr-FR" sz="900" b="0" i="0" u="none" strike="noStrike" dirty="0" err="1">
                          <a:solidFill>
                            <a:srgbClr val="000000"/>
                          </a:solidFill>
                          <a:latin typeface="Arial" pitchFamily="34" charset="0"/>
                          <a:cs typeface="Arial" pitchFamily="34" charset="0"/>
                        </a:rPr>
                        <a:t>TowerPro</a:t>
                      </a:r>
                      <a:r>
                        <a:rPr lang="fr-FR" sz="900" b="0" i="0" u="none" strike="noStrike" dirty="0">
                          <a:solidFill>
                            <a:srgbClr val="000000"/>
                          </a:solidFill>
                          <a:latin typeface="Arial" pitchFamily="34" charset="0"/>
                          <a:cs typeface="Arial" pitchFamily="34" charset="0"/>
                        </a:rPr>
                        <a:t> SG90 9G Mini </a:t>
                      </a:r>
                      <a:r>
                        <a:rPr lang="fr-FR" sz="900" b="0" i="0" u="none" strike="noStrike" dirty="0" err="1">
                          <a:solidFill>
                            <a:srgbClr val="000000"/>
                          </a:solidFill>
                          <a:latin typeface="Arial" pitchFamily="34" charset="0"/>
                          <a:cs typeface="Arial" pitchFamily="34" charset="0"/>
                        </a:rPr>
                        <a:t>Servo</a:t>
                      </a:r>
                      <a:r>
                        <a:rPr lang="fr-FR" sz="900" b="0" i="0" u="none" strike="noStrike" dirty="0">
                          <a:solidFill>
                            <a:srgbClr val="000000"/>
                          </a:solidFill>
                          <a:latin typeface="Arial" pitchFamily="34" charset="0"/>
                          <a:cs typeface="Arial" pitchFamily="34" charset="0"/>
                        </a:rPr>
                        <a:t> avec accessoires </a:t>
                      </a: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900" b="0" i="0" u="none" strike="noStrike">
                          <a:solidFill>
                            <a:srgbClr val="000000"/>
                          </a:solidFill>
                          <a:latin typeface="Arial" pitchFamily="34" charset="0"/>
                          <a:cs typeface="Arial" pitchFamily="34" charset="0"/>
                        </a:rPr>
                        <a:t>2,2</a:t>
                      </a: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900" b="0" i="0" u="none" strike="noStrike">
                          <a:solidFill>
                            <a:srgbClr val="000000"/>
                          </a:solidFill>
                          <a:latin typeface="Arial" pitchFamily="34" charset="0"/>
                          <a:cs typeface="Arial" pitchFamily="34" charset="0"/>
                        </a:rPr>
                        <a:t>13,2</a:t>
                      </a: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fr-FR" sz="900" b="0" i="0" u="none" strike="noStrike">
                        <a:solidFill>
                          <a:srgbClr val="000000"/>
                        </a:solidFill>
                        <a:latin typeface="Arial" pitchFamily="34" charset="0"/>
                        <a:cs typeface="Arial" pitchFamily="34" charset="0"/>
                      </a:endParaRP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fr-FR" sz="900" b="0" i="0" u="none" strike="noStrike" dirty="0">
                        <a:solidFill>
                          <a:srgbClr val="000000"/>
                        </a:solidFill>
                        <a:latin typeface="Arial" pitchFamily="34" charset="0"/>
                        <a:cs typeface="Arial" pitchFamily="34" charset="0"/>
                      </a:endParaRP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fr-FR" sz="900" b="0" i="0" u="none" strike="noStrike" dirty="0">
                        <a:solidFill>
                          <a:srgbClr val="000000"/>
                        </a:solidFill>
                        <a:latin typeface="Arial" pitchFamily="34" charset="0"/>
                        <a:cs typeface="Arial" pitchFamily="34" charset="0"/>
                      </a:endParaRP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r" fontAlgn="b"/>
                      <a:endParaRPr lang="fr-FR" sz="900" b="0" i="0" u="none" strike="noStrike">
                        <a:solidFill>
                          <a:srgbClr val="000000"/>
                        </a:solidFill>
                        <a:latin typeface="Arial" pitchFamily="34" charset="0"/>
                        <a:cs typeface="Arial" pitchFamily="34" charset="0"/>
                      </a:endParaRP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200" b="0" i="0" u="none" strike="noStrike">
                        <a:solidFill>
                          <a:srgbClr val="000000"/>
                        </a:solidFill>
                        <a:latin typeface="Calibri"/>
                      </a:endParaRPr>
                    </a:p>
                  </a:txBody>
                  <a:tcPr marL="6717" marR="6717" marT="6717" marB="0" anchor="b">
                    <a:lnL w="6350" cap="flat" cmpd="sng" algn="ctr">
                      <a:solidFill>
                        <a:srgbClr val="000000"/>
                      </a:solidFill>
                      <a:prstDash val="solid"/>
                      <a:round/>
                      <a:headEnd type="none" w="med" len="med"/>
                      <a:tailEnd type="none" w="med" len="med"/>
                    </a:lnL>
                    <a:lnR>
                      <a:noFill/>
                    </a:lnR>
                    <a:lnT>
                      <a:noFill/>
                    </a:lnT>
                    <a:lnB>
                      <a:noFill/>
                    </a:lnB>
                  </a:tcPr>
                </a:tc>
              </a:tr>
              <a:tr h="187887">
                <a:tc>
                  <a:txBody>
                    <a:bodyPr/>
                    <a:lstStyle/>
                    <a:p>
                      <a:pPr algn="r" fontAlgn="b"/>
                      <a:r>
                        <a:rPr lang="fr-FR" sz="900" b="0" i="0" u="none" strike="noStrike">
                          <a:solidFill>
                            <a:srgbClr val="000000"/>
                          </a:solidFill>
                          <a:latin typeface="Arial" pitchFamily="34" charset="0"/>
                          <a:cs typeface="Arial" pitchFamily="34" charset="0"/>
                        </a:rPr>
                        <a:t>14</a:t>
                      </a: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900" b="0" i="0" u="none" strike="noStrike" dirty="0">
                          <a:solidFill>
                            <a:srgbClr val="000000"/>
                          </a:solidFill>
                          <a:latin typeface="Arial" pitchFamily="34" charset="0"/>
                          <a:cs typeface="Arial" pitchFamily="34" charset="0"/>
                        </a:rPr>
                        <a:t>vis miniatures 1,6X13 mm </a:t>
                      </a: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900" b="0" i="0" u="none" strike="noStrike" dirty="0">
                          <a:solidFill>
                            <a:srgbClr val="000000"/>
                          </a:solidFill>
                          <a:latin typeface="Arial" pitchFamily="34" charset="0"/>
                          <a:cs typeface="Arial" pitchFamily="34" charset="0"/>
                        </a:rPr>
                        <a:t>0,04</a:t>
                      </a: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900" b="0" i="0" u="none" strike="noStrike">
                          <a:solidFill>
                            <a:srgbClr val="000000"/>
                          </a:solidFill>
                          <a:latin typeface="Arial" pitchFamily="34" charset="0"/>
                          <a:cs typeface="Arial" pitchFamily="34" charset="0"/>
                        </a:rPr>
                        <a:t>0,56</a:t>
                      </a: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fr-FR" sz="900" b="0" i="0" u="none" strike="noStrike">
                        <a:solidFill>
                          <a:srgbClr val="000000"/>
                        </a:solidFill>
                        <a:latin typeface="Arial" pitchFamily="34" charset="0"/>
                        <a:cs typeface="Arial" pitchFamily="34" charset="0"/>
                      </a:endParaRP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fr-FR" sz="900" b="0" i="0" u="none" strike="noStrike" dirty="0">
                        <a:solidFill>
                          <a:srgbClr val="000000"/>
                        </a:solidFill>
                        <a:latin typeface="Arial" pitchFamily="34" charset="0"/>
                        <a:cs typeface="Arial" pitchFamily="34" charset="0"/>
                      </a:endParaRP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endParaRPr lang="fr-FR" sz="900" b="0" i="0" u="none" strike="noStrike">
                        <a:solidFill>
                          <a:srgbClr val="000000"/>
                        </a:solidFill>
                        <a:latin typeface="Arial" pitchFamily="34" charset="0"/>
                        <a:cs typeface="Arial" pitchFamily="34" charset="0"/>
                      </a:endParaRP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fr-FR" sz="900" b="0" i="0" u="none" strike="noStrike" dirty="0">
                        <a:solidFill>
                          <a:srgbClr val="000000"/>
                        </a:solidFill>
                        <a:latin typeface="Arial" pitchFamily="34" charset="0"/>
                        <a:cs typeface="Arial" pitchFamily="34" charset="0"/>
                      </a:endParaRP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fr-FR" sz="1200" b="0" i="0" u="none" strike="noStrike">
                        <a:solidFill>
                          <a:srgbClr val="000000"/>
                        </a:solidFill>
                        <a:latin typeface="Calibri"/>
                      </a:endParaRPr>
                    </a:p>
                  </a:txBody>
                  <a:tcPr marL="6717" marR="6717" marT="6717" marB="0" anchor="b">
                    <a:lnL w="6350" cap="flat" cmpd="sng" algn="ctr">
                      <a:solidFill>
                        <a:srgbClr val="000000"/>
                      </a:solidFill>
                      <a:prstDash val="solid"/>
                      <a:round/>
                      <a:headEnd type="none" w="med" len="med"/>
                      <a:tailEnd type="none" w="med" len="med"/>
                    </a:lnL>
                    <a:lnR>
                      <a:noFill/>
                    </a:lnR>
                    <a:lnT>
                      <a:noFill/>
                    </a:lnT>
                    <a:lnB>
                      <a:noFill/>
                    </a:lnB>
                  </a:tcPr>
                </a:tc>
              </a:tr>
              <a:tr h="187887">
                <a:tc>
                  <a:txBody>
                    <a:bodyPr/>
                    <a:lstStyle/>
                    <a:p>
                      <a:pPr algn="r" fontAlgn="b"/>
                      <a:r>
                        <a:rPr lang="fr-FR" sz="900" b="0" i="0" u="none" strike="noStrike">
                          <a:solidFill>
                            <a:srgbClr val="000000"/>
                          </a:solidFill>
                          <a:latin typeface="Arial" pitchFamily="34" charset="0"/>
                          <a:cs typeface="Arial" pitchFamily="34" charset="0"/>
                        </a:rPr>
                        <a:t>8</a:t>
                      </a: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900" b="0" i="0" u="none" strike="noStrike" dirty="0">
                          <a:solidFill>
                            <a:srgbClr val="000000"/>
                          </a:solidFill>
                          <a:latin typeface="Arial" pitchFamily="34" charset="0"/>
                          <a:cs typeface="Arial" pitchFamily="34" charset="0"/>
                        </a:rPr>
                        <a:t>vis à têtes fraisées 2,5X20mm</a:t>
                      </a: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900" b="0" i="0" u="none" strike="noStrike" dirty="0">
                          <a:solidFill>
                            <a:srgbClr val="000000"/>
                          </a:solidFill>
                          <a:latin typeface="Arial" pitchFamily="34" charset="0"/>
                          <a:cs typeface="Arial" pitchFamily="34" charset="0"/>
                        </a:rPr>
                        <a:t>0,1</a:t>
                      </a: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900" b="0" i="0" u="none" strike="noStrike">
                          <a:solidFill>
                            <a:srgbClr val="000000"/>
                          </a:solidFill>
                          <a:latin typeface="Arial" pitchFamily="34" charset="0"/>
                          <a:cs typeface="Arial" pitchFamily="34" charset="0"/>
                        </a:rPr>
                        <a:t>0,8</a:t>
                      </a: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fr-FR" sz="900" b="0" i="0" u="none" strike="noStrike">
                        <a:solidFill>
                          <a:srgbClr val="000000"/>
                        </a:solidFill>
                        <a:latin typeface="Arial" pitchFamily="34" charset="0"/>
                        <a:cs typeface="Arial" pitchFamily="34" charset="0"/>
                      </a:endParaRP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fr-FR" sz="900" b="0" i="0" u="none" strike="noStrike" dirty="0">
                        <a:solidFill>
                          <a:srgbClr val="000000"/>
                        </a:solidFill>
                        <a:latin typeface="Arial" pitchFamily="34" charset="0"/>
                        <a:cs typeface="Arial" pitchFamily="34" charset="0"/>
                      </a:endParaRP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endParaRPr lang="fr-FR" sz="900" b="0" i="0" u="none" strike="noStrike">
                        <a:solidFill>
                          <a:srgbClr val="000000"/>
                        </a:solidFill>
                        <a:latin typeface="Arial" pitchFamily="34" charset="0"/>
                        <a:cs typeface="Arial" pitchFamily="34" charset="0"/>
                      </a:endParaRP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fr-FR" sz="900" b="0" i="0" u="none" strike="noStrike">
                        <a:solidFill>
                          <a:srgbClr val="000000"/>
                        </a:solidFill>
                        <a:latin typeface="Arial" pitchFamily="34" charset="0"/>
                        <a:cs typeface="Arial" pitchFamily="34" charset="0"/>
                      </a:endParaRP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200" b="0" i="0" u="none" strike="noStrike">
                        <a:solidFill>
                          <a:srgbClr val="000000"/>
                        </a:solidFill>
                        <a:latin typeface="Calibri"/>
                      </a:endParaRPr>
                    </a:p>
                  </a:txBody>
                  <a:tcPr marL="6717" marR="6717" marT="6717" marB="0" anchor="b">
                    <a:lnL w="6350" cap="flat" cmpd="sng" algn="ctr">
                      <a:solidFill>
                        <a:srgbClr val="000000"/>
                      </a:solidFill>
                      <a:prstDash val="solid"/>
                      <a:round/>
                      <a:headEnd type="none" w="med" len="med"/>
                      <a:tailEnd type="none" w="med" len="med"/>
                    </a:lnL>
                    <a:lnR>
                      <a:noFill/>
                    </a:lnR>
                    <a:lnT>
                      <a:noFill/>
                    </a:lnT>
                    <a:lnB>
                      <a:noFill/>
                    </a:lnB>
                  </a:tcPr>
                </a:tc>
              </a:tr>
              <a:tr h="187887">
                <a:tc>
                  <a:txBody>
                    <a:bodyPr/>
                    <a:lstStyle/>
                    <a:p>
                      <a:pPr algn="r" fontAlgn="b"/>
                      <a:r>
                        <a:rPr lang="fr-FR" sz="900" b="0" i="0" u="none" strike="noStrike">
                          <a:solidFill>
                            <a:srgbClr val="000000"/>
                          </a:solidFill>
                          <a:latin typeface="Arial" pitchFamily="34" charset="0"/>
                          <a:cs typeface="Arial" pitchFamily="34" charset="0"/>
                        </a:rPr>
                        <a:t>10</a:t>
                      </a: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900" b="0" i="0" u="none" strike="noStrike" dirty="0">
                          <a:solidFill>
                            <a:srgbClr val="000000"/>
                          </a:solidFill>
                          <a:latin typeface="Arial" pitchFamily="34" charset="0"/>
                          <a:cs typeface="Arial" pitchFamily="34" charset="0"/>
                        </a:rPr>
                        <a:t>pièces plastique imprimante 3D</a:t>
                      </a: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900" b="0" i="0" u="none" strike="noStrike">
                          <a:solidFill>
                            <a:srgbClr val="000000"/>
                          </a:solidFill>
                          <a:latin typeface="Arial" pitchFamily="34" charset="0"/>
                          <a:cs typeface="Arial" pitchFamily="34" charset="0"/>
                        </a:rPr>
                        <a:t>0,4</a:t>
                      </a: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900" b="0" i="0" u="none" strike="noStrike" dirty="0">
                          <a:solidFill>
                            <a:srgbClr val="000000"/>
                          </a:solidFill>
                          <a:latin typeface="Arial" pitchFamily="34" charset="0"/>
                          <a:cs typeface="Arial" pitchFamily="34" charset="0"/>
                        </a:rPr>
                        <a:t>4</a:t>
                      </a: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fr-FR" sz="900" b="0" i="0" u="none" strike="noStrike">
                        <a:solidFill>
                          <a:srgbClr val="000000"/>
                        </a:solidFill>
                        <a:latin typeface="Arial" pitchFamily="34" charset="0"/>
                        <a:cs typeface="Arial" pitchFamily="34" charset="0"/>
                      </a:endParaRP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fr-FR" sz="900" b="0" i="0" u="none" strike="noStrike" dirty="0">
                        <a:solidFill>
                          <a:srgbClr val="000000"/>
                        </a:solidFill>
                        <a:latin typeface="Arial" pitchFamily="34" charset="0"/>
                        <a:cs typeface="Arial" pitchFamily="34" charset="0"/>
                      </a:endParaRP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endParaRPr lang="fr-FR" sz="900" b="0" i="0" u="none" strike="noStrike" dirty="0">
                        <a:solidFill>
                          <a:srgbClr val="000000"/>
                        </a:solidFill>
                        <a:latin typeface="Arial" pitchFamily="34" charset="0"/>
                        <a:cs typeface="Arial" pitchFamily="34" charset="0"/>
                      </a:endParaRP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r" fontAlgn="b"/>
                      <a:endParaRPr lang="fr-FR" sz="900" b="0" i="0" u="none" strike="noStrike">
                        <a:solidFill>
                          <a:srgbClr val="000000"/>
                        </a:solidFill>
                        <a:latin typeface="Arial" pitchFamily="34" charset="0"/>
                        <a:cs typeface="Arial" pitchFamily="34" charset="0"/>
                      </a:endParaRP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200" b="0" i="0" u="none" strike="noStrike">
                        <a:solidFill>
                          <a:srgbClr val="000000"/>
                        </a:solidFill>
                        <a:latin typeface="Calibri"/>
                      </a:endParaRPr>
                    </a:p>
                  </a:txBody>
                  <a:tcPr marL="6717" marR="6717" marT="6717" marB="0" anchor="b">
                    <a:lnL w="6350" cap="flat" cmpd="sng" algn="ctr">
                      <a:solidFill>
                        <a:srgbClr val="000000"/>
                      </a:solidFill>
                      <a:prstDash val="solid"/>
                      <a:round/>
                      <a:headEnd type="none" w="med" len="med"/>
                      <a:tailEnd type="none" w="med" len="med"/>
                    </a:lnL>
                    <a:lnR>
                      <a:noFill/>
                    </a:lnR>
                    <a:lnT>
                      <a:noFill/>
                    </a:lnT>
                    <a:lnB>
                      <a:noFill/>
                    </a:lnB>
                  </a:tcPr>
                </a:tc>
              </a:tr>
              <a:tr h="187887">
                <a:tc>
                  <a:txBody>
                    <a:bodyPr/>
                    <a:lstStyle/>
                    <a:p>
                      <a:pPr algn="r" fontAlgn="b"/>
                      <a:r>
                        <a:rPr lang="fr-FR" sz="900" b="0" i="0" u="none" strike="noStrike">
                          <a:solidFill>
                            <a:srgbClr val="000000"/>
                          </a:solidFill>
                          <a:latin typeface="Arial" pitchFamily="34" charset="0"/>
                          <a:cs typeface="Arial" pitchFamily="34" charset="0"/>
                        </a:rPr>
                        <a:t>1</a:t>
                      </a: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900" b="0" i="0" u="none" strike="noStrike" dirty="0">
                          <a:solidFill>
                            <a:srgbClr val="000000"/>
                          </a:solidFill>
                          <a:latin typeface="Arial" pitchFamily="34" charset="0"/>
                          <a:cs typeface="Arial" pitchFamily="34" charset="0"/>
                        </a:rPr>
                        <a:t>silicone en cartouche </a:t>
                      </a: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b"/>
                      <a:r>
                        <a:rPr lang="fr-FR" sz="900" b="0" i="0" u="none" strike="noStrike">
                          <a:solidFill>
                            <a:srgbClr val="000000"/>
                          </a:solidFill>
                          <a:latin typeface="Arial" pitchFamily="34" charset="0"/>
                          <a:cs typeface="Arial" pitchFamily="34" charset="0"/>
                        </a:rPr>
                        <a:t>8</a:t>
                      </a: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900" b="0" i="0" u="none" strike="noStrike">
                          <a:solidFill>
                            <a:srgbClr val="000000"/>
                          </a:solidFill>
                          <a:latin typeface="Arial" pitchFamily="34" charset="0"/>
                          <a:cs typeface="Arial" pitchFamily="34" charset="0"/>
                        </a:rPr>
                        <a:t>8</a:t>
                      </a: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fr-FR" sz="900" b="0" i="0" u="none" strike="noStrike" dirty="0">
                        <a:solidFill>
                          <a:srgbClr val="000000"/>
                        </a:solidFill>
                        <a:latin typeface="Arial" pitchFamily="34" charset="0"/>
                        <a:cs typeface="Arial" pitchFamily="34" charset="0"/>
                      </a:endParaRP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b"/>
                      <a:endParaRPr lang="fr-FR" sz="900" b="0" i="0" u="none" strike="noStrike">
                        <a:solidFill>
                          <a:srgbClr val="000000"/>
                        </a:solidFill>
                        <a:latin typeface="Arial" pitchFamily="34" charset="0"/>
                        <a:cs typeface="Arial" pitchFamily="34" charset="0"/>
                      </a:endParaRP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fr-FR" sz="900" b="0" i="0" u="none" strike="noStrike">
                        <a:solidFill>
                          <a:srgbClr val="000000"/>
                        </a:solidFill>
                        <a:latin typeface="Arial" pitchFamily="34" charset="0"/>
                        <a:cs typeface="Arial" pitchFamily="34" charset="0"/>
                      </a:endParaRP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fr-FR" sz="900" b="0" i="0" u="none" strike="noStrike">
                        <a:solidFill>
                          <a:srgbClr val="000000"/>
                        </a:solidFill>
                        <a:latin typeface="Arial" pitchFamily="34" charset="0"/>
                        <a:cs typeface="Arial" pitchFamily="34" charset="0"/>
                      </a:endParaRP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200" b="0" i="0" u="none" strike="noStrike">
                        <a:solidFill>
                          <a:srgbClr val="000000"/>
                        </a:solidFill>
                        <a:latin typeface="Calibri"/>
                      </a:endParaRPr>
                    </a:p>
                  </a:txBody>
                  <a:tcPr marL="6717" marR="6717" marT="6717" marB="0" anchor="b">
                    <a:lnL w="6350" cap="flat" cmpd="sng" algn="ctr">
                      <a:solidFill>
                        <a:srgbClr val="000000"/>
                      </a:solidFill>
                      <a:prstDash val="solid"/>
                      <a:round/>
                      <a:headEnd type="none" w="med" len="med"/>
                      <a:tailEnd type="none" w="med" len="med"/>
                    </a:lnL>
                    <a:lnR>
                      <a:noFill/>
                    </a:lnR>
                    <a:lnT>
                      <a:noFill/>
                    </a:lnT>
                    <a:lnB>
                      <a:noFill/>
                    </a:lnB>
                  </a:tcPr>
                </a:tc>
              </a:tr>
              <a:tr h="187887">
                <a:tc>
                  <a:txBody>
                    <a:bodyPr/>
                    <a:lstStyle/>
                    <a:p>
                      <a:pPr algn="r" fontAlgn="b"/>
                      <a:r>
                        <a:rPr lang="fr-FR" sz="900" b="0" i="0" u="none" strike="noStrike">
                          <a:solidFill>
                            <a:srgbClr val="000000"/>
                          </a:solidFill>
                          <a:latin typeface="Arial" pitchFamily="34" charset="0"/>
                          <a:cs typeface="Arial" pitchFamily="34" charset="0"/>
                        </a:rPr>
                        <a:t>12</a:t>
                      </a: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900" b="0" i="0" u="none" strike="noStrike" dirty="0">
                          <a:solidFill>
                            <a:srgbClr val="000000"/>
                          </a:solidFill>
                          <a:latin typeface="Arial" pitchFamily="34" charset="0"/>
                          <a:cs typeface="Arial" pitchFamily="34" charset="0"/>
                        </a:rPr>
                        <a:t>vis à têtes fraisées 2,5X25mm </a:t>
                      </a: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900" b="0" i="0" u="none" strike="noStrike">
                          <a:solidFill>
                            <a:srgbClr val="000000"/>
                          </a:solidFill>
                          <a:latin typeface="Arial" pitchFamily="34" charset="0"/>
                          <a:cs typeface="Arial" pitchFamily="34" charset="0"/>
                        </a:rPr>
                        <a:t>0,1</a:t>
                      </a: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900" b="0" i="0" u="none" strike="noStrike">
                          <a:solidFill>
                            <a:srgbClr val="000000"/>
                          </a:solidFill>
                          <a:latin typeface="Arial" pitchFamily="34" charset="0"/>
                          <a:cs typeface="Arial" pitchFamily="34" charset="0"/>
                        </a:rPr>
                        <a:t>1,2</a:t>
                      </a: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fr-FR" sz="900" b="0" i="0" u="none" strike="noStrike" dirty="0">
                        <a:solidFill>
                          <a:srgbClr val="000000"/>
                        </a:solidFill>
                        <a:latin typeface="Arial" pitchFamily="34" charset="0"/>
                        <a:cs typeface="Arial" pitchFamily="34" charset="0"/>
                      </a:endParaRP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fr-FR" sz="900" b="0" i="0" u="none" strike="noStrike" dirty="0">
                        <a:solidFill>
                          <a:srgbClr val="000000"/>
                        </a:solidFill>
                        <a:latin typeface="Arial" pitchFamily="34" charset="0"/>
                        <a:cs typeface="Arial" pitchFamily="34" charset="0"/>
                      </a:endParaRP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endParaRPr lang="fr-FR" sz="900" b="0" i="0" u="none" strike="noStrike">
                        <a:solidFill>
                          <a:srgbClr val="000000"/>
                        </a:solidFill>
                        <a:latin typeface="Arial" pitchFamily="34" charset="0"/>
                        <a:cs typeface="Arial" pitchFamily="34" charset="0"/>
                      </a:endParaRP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fr-FR" sz="900" b="0" i="0" u="none" strike="noStrike">
                        <a:solidFill>
                          <a:srgbClr val="000000"/>
                        </a:solidFill>
                        <a:latin typeface="Arial" pitchFamily="34" charset="0"/>
                        <a:cs typeface="Arial" pitchFamily="34" charset="0"/>
                      </a:endParaRP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200" b="0" i="0" u="none" strike="noStrike">
                        <a:solidFill>
                          <a:srgbClr val="000000"/>
                        </a:solidFill>
                        <a:latin typeface="Calibri"/>
                      </a:endParaRPr>
                    </a:p>
                  </a:txBody>
                  <a:tcPr marL="6717" marR="6717" marT="6717" marB="0" anchor="b">
                    <a:lnL w="6350" cap="flat" cmpd="sng" algn="ctr">
                      <a:solidFill>
                        <a:srgbClr val="000000"/>
                      </a:solidFill>
                      <a:prstDash val="solid"/>
                      <a:round/>
                      <a:headEnd type="none" w="med" len="med"/>
                      <a:tailEnd type="none" w="med" len="med"/>
                    </a:lnL>
                    <a:lnR>
                      <a:noFill/>
                    </a:lnR>
                    <a:lnT>
                      <a:noFill/>
                    </a:lnT>
                    <a:lnB>
                      <a:noFill/>
                    </a:lnB>
                  </a:tcPr>
                </a:tc>
              </a:tr>
              <a:tr h="187887">
                <a:tc>
                  <a:txBody>
                    <a:bodyPr/>
                    <a:lstStyle/>
                    <a:p>
                      <a:pPr algn="r" fontAlgn="b"/>
                      <a:r>
                        <a:rPr lang="fr-FR" sz="900" b="0" i="0" u="none" strike="noStrike">
                          <a:solidFill>
                            <a:srgbClr val="000000"/>
                          </a:solidFill>
                          <a:latin typeface="Arial" pitchFamily="34" charset="0"/>
                          <a:cs typeface="Arial" pitchFamily="34" charset="0"/>
                        </a:rPr>
                        <a:t>4</a:t>
                      </a: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900" b="0" i="0" u="none" strike="noStrike" dirty="0">
                          <a:solidFill>
                            <a:srgbClr val="000000"/>
                          </a:solidFill>
                          <a:latin typeface="Arial" pitchFamily="34" charset="0"/>
                          <a:cs typeface="Arial" pitchFamily="34" charset="0"/>
                        </a:rPr>
                        <a:t>vis à </a:t>
                      </a:r>
                      <a:r>
                        <a:rPr lang="fr-FR" sz="900" b="0" i="0" u="none" strike="noStrike" dirty="0" smtClean="0">
                          <a:solidFill>
                            <a:srgbClr val="000000"/>
                          </a:solidFill>
                          <a:latin typeface="Arial" pitchFamily="34" charset="0"/>
                          <a:cs typeface="Arial" pitchFamily="34" charset="0"/>
                        </a:rPr>
                        <a:t>bois tête fraisée </a:t>
                      </a:r>
                      <a:r>
                        <a:rPr lang="fr-FR" sz="900" b="0" i="0" u="none" strike="noStrike" dirty="0">
                          <a:solidFill>
                            <a:srgbClr val="000000"/>
                          </a:solidFill>
                          <a:latin typeface="Arial" pitchFamily="34" charset="0"/>
                          <a:cs typeface="Arial" pitchFamily="34" charset="0"/>
                        </a:rPr>
                        <a:t>3X25mm </a:t>
                      </a: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b"/>
                      <a:r>
                        <a:rPr lang="fr-FR" sz="900" b="0" i="0" u="none" strike="noStrike">
                          <a:solidFill>
                            <a:srgbClr val="000000"/>
                          </a:solidFill>
                          <a:latin typeface="Arial" pitchFamily="34" charset="0"/>
                          <a:cs typeface="Arial" pitchFamily="34" charset="0"/>
                        </a:rPr>
                        <a:t>0,1</a:t>
                      </a: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900" b="0" i="0" u="none" strike="noStrike">
                          <a:solidFill>
                            <a:srgbClr val="000000"/>
                          </a:solidFill>
                          <a:latin typeface="Arial" pitchFamily="34" charset="0"/>
                          <a:cs typeface="Arial" pitchFamily="34" charset="0"/>
                        </a:rPr>
                        <a:t>0,4</a:t>
                      </a: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fr-FR" sz="900" b="0" i="0" u="none" strike="noStrike" dirty="0">
                        <a:solidFill>
                          <a:srgbClr val="000000"/>
                        </a:solidFill>
                        <a:latin typeface="Arial" pitchFamily="34" charset="0"/>
                        <a:cs typeface="Arial" pitchFamily="34" charset="0"/>
                      </a:endParaRP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b"/>
                      <a:endParaRPr lang="fr-FR" sz="900" b="0" i="0" u="none" strike="noStrike" dirty="0">
                        <a:solidFill>
                          <a:srgbClr val="000000"/>
                        </a:solidFill>
                        <a:latin typeface="Arial" pitchFamily="34" charset="0"/>
                        <a:cs typeface="Arial" pitchFamily="34" charset="0"/>
                      </a:endParaRP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fr-FR" sz="900" b="0" i="0" u="none" strike="noStrike">
                        <a:solidFill>
                          <a:srgbClr val="000000"/>
                        </a:solidFill>
                        <a:latin typeface="Arial" pitchFamily="34" charset="0"/>
                        <a:cs typeface="Arial" pitchFamily="34" charset="0"/>
                      </a:endParaRP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fr-FR" sz="900" b="0" i="0" u="none" strike="noStrike">
                        <a:solidFill>
                          <a:srgbClr val="000000"/>
                        </a:solidFill>
                        <a:latin typeface="Arial" pitchFamily="34" charset="0"/>
                        <a:cs typeface="Arial" pitchFamily="34" charset="0"/>
                      </a:endParaRP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200" b="0" i="0" u="none" strike="noStrike">
                        <a:solidFill>
                          <a:srgbClr val="000000"/>
                        </a:solidFill>
                        <a:latin typeface="Calibri"/>
                      </a:endParaRPr>
                    </a:p>
                  </a:txBody>
                  <a:tcPr marL="6717" marR="6717" marT="6717" marB="0" anchor="b">
                    <a:lnL w="6350" cap="flat" cmpd="sng" algn="ctr">
                      <a:solidFill>
                        <a:srgbClr val="000000"/>
                      </a:solidFill>
                      <a:prstDash val="solid"/>
                      <a:round/>
                      <a:headEnd type="none" w="med" len="med"/>
                      <a:tailEnd type="none" w="med" len="med"/>
                    </a:lnL>
                    <a:lnR>
                      <a:noFill/>
                    </a:lnR>
                    <a:lnT>
                      <a:noFill/>
                    </a:lnT>
                    <a:lnB>
                      <a:noFill/>
                    </a:lnB>
                  </a:tcPr>
                </a:tc>
              </a:tr>
              <a:tr h="187887">
                <a:tc>
                  <a:txBody>
                    <a:bodyPr/>
                    <a:lstStyle/>
                    <a:p>
                      <a:pPr algn="r" fontAlgn="b"/>
                      <a:r>
                        <a:rPr lang="fr-FR" sz="900" b="0" i="0" u="none" strike="noStrike">
                          <a:solidFill>
                            <a:srgbClr val="000000"/>
                          </a:solidFill>
                          <a:latin typeface="Arial" pitchFamily="34" charset="0"/>
                          <a:cs typeface="Arial" pitchFamily="34" charset="0"/>
                        </a:rPr>
                        <a:t>1</a:t>
                      </a: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900" b="0" i="0" u="none" strike="noStrike" dirty="0">
                          <a:solidFill>
                            <a:srgbClr val="000000"/>
                          </a:solidFill>
                          <a:latin typeface="Arial" pitchFamily="34" charset="0"/>
                          <a:cs typeface="Arial" pitchFamily="34" charset="0"/>
                        </a:rPr>
                        <a:t>Plaque 500 mm * 400 mm * 10 mm PVC Expansé</a:t>
                      </a: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900" b="0" i="0" u="none" strike="noStrike">
                          <a:solidFill>
                            <a:srgbClr val="000000"/>
                          </a:solidFill>
                          <a:latin typeface="Arial" pitchFamily="34" charset="0"/>
                          <a:cs typeface="Arial" pitchFamily="34" charset="0"/>
                        </a:rPr>
                        <a:t>6,8</a:t>
                      </a: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900" b="0" i="0" u="none" strike="noStrike">
                          <a:solidFill>
                            <a:srgbClr val="000000"/>
                          </a:solidFill>
                          <a:latin typeface="Arial" pitchFamily="34" charset="0"/>
                          <a:cs typeface="Arial" pitchFamily="34" charset="0"/>
                        </a:rPr>
                        <a:t>6,8</a:t>
                      </a: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fr-FR" sz="900" b="0" i="0" u="none" strike="noStrike">
                        <a:solidFill>
                          <a:srgbClr val="000000"/>
                        </a:solidFill>
                        <a:latin typeface="Arial" pitchFamily="34" charset="0"/>
                        <a:cs typeface="Arial" pitchFamily="34" charset="0"/>
                      </a:endParaRP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fr-FR" sz="900" b="0" i="0" u="none" strike="noStrike" dirty="0">
                        <a:solidFill>
                          <a:srgbClr val="000000"/>
                        </a:solidFill>
                        <a:latin typeface="Arial" pitchFamily="34" charset="0"/>
                        <a:cs typeface="Arial" pitchFamily="34" charset="0"/>
                      </a:endParaRP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endParaRPr lang="fr-FR" sz="900" b="0" i="0" u="none" strike="noStrike">
                        <a:solidFill>
                          <a:srgbClr val="000000"/>
                        </a:solidFill>
                        <a:latin typeface="Arial" pitchFamily="34" charset="0"/>
                        <a:cs typeface="Arial" pitchFamily="34" charset="0"/>
                      </a:endParaRP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fr-FR" sz="900" b="0" i="0" u="none" strike="noStrike">
                        <a:solidFill>
                          <a:srgbClr val="000000"/>
                        </a:solidFill>
                        <a:latin typeface="Arial" pitchFamily="34" charset="0"/>
                        <a:cs typeface="Arial" pitchFamily="34" charset="0"/>
                      </a:endParaRP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200" b="0" i="0" u="none" strike="noStrike">
                        <a:solidFill>
                          <a:srgbClr val="000000"/>
                        </a:solidFill>
                        <a:latin typeface="Calibri"/>
                      </a:endParaRPr>
                    </a:p>
                  </a:txBody>
                  <a:tcPr marL="6717" marR="6717" marT="6717" marB="0" anchor="b">
                    <a:lnL w="6350" cap="flat" cmpd="sng" algn="ctr">
                      <a:solidFill>
                        <a:srgbClr val="000000"/>
                      </a:solidFill>
                      <a:prstDash val="solid"/>
                      <a:round/>
                      <a:headEnd type="none" w="med" len="med"/>
                      <a:tailEnd type="none" w="med" len="med"/>
                    </a:lnL>
                    <a:lnR>
                      <a:noFill/>
                    </a:lnR>
                    <a:lnT>
                      <a:noFill/>
                    </a:lnT>
                    <a:lnB>
                      <a:noFill/>
                    </a:lnB>
                  </a:tcPr>
                </a:tc>
              </a:tr>
              <a:tr h="187887">
                <a:tc>
                  <a:txBody>
                    <a:bodyPr/>
                    <a:lstStyle/>
                    <a:p>
                      <a:pPr algn="r" fontAlgn="b"/>
                      <a:r>
                        <a:rPr lang="fr-FR" sz="900" b="0" i="0" u="none" strike="noStrike">
                          <a:solidFill>
                            <a:srgbClr val="000000"/>
                          </a:solidFill>
                          <a:latin typeface="Arial" pitchFamily="34" charset="0"/>
                          <a:cs typeface="Arial" pitchFamily="34" charset="0"/>
                        </a:rPr>
                        <a:t>2</a:t>
                      </a: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900" b="0" i="0" u="none" strike="noStrike" dirty="0">
                          <a:solidFill>
                            <a:srgbClr val="000000"/>
                          </a:solidFill>
                          <a:latin typeface="Arial" pitchFamily="34" charset="0"/>
                          <a:cs typeface="Arial" pitchFamily="34" charset="0"/>
                        </a:rPr>
                        <a:t>Écrou hexagonal 3mm</a:t>
                      </a: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900" b="0" i="0" u="none" strike="noStrike">
                          <a:solidFill>
                            <a:srgbClr val="000000"/>
                          </a:solidFill>
                          <a:latin typeface="Arial" pitchFamily="34" charset="0"/>
                          <a:cs typeface="Arial" pitchFamily="34" charset="0"/>
                        </a:rPr>
                        <a:t>0,2</a:t>
                      </a: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900" b="0" i="0" u="none" strike="noStrike">
                          <a:solidFill>
                            <a:srgbClr val="000000"/>
                          </a:solidFill>
                          <a:latin typeface="Arial" pitchFamily="34" charset="0"/>
                          <a:cs typeface="Arial" pitchFamily="34" charset="0"/>
                        </a:rPr>
                        <a:t>0,4</a:t>
                      </a: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fr-FR" sz="900" b="0" i="0" u="none" strike="noStrike">
                        <a:solidFill>
                          <a:srgbClr val="000000"/>
                        </a:solidFill>
                        <a:latin typeface="Arial" pitchFamily="34" charset="0"/>
                        <a:cs typeface="Arial" pitchFamily="34" charset="0"/>
                      </a:endParaRP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fr-FR" sz="900" b="0" i="0" u="none" strike="noStrike" dirty="0">
                        <a:solidFill>
                          <a:srgbClr val="000000"/>
                        </a:solidFill>
                        <a:latin typeface="Arial" pitchFamily="34" charset="0"/>
                        <a:cs typeface="Arial" pitchFamily="34" charset="0"/>
                      </a:endParaRP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endParaRPr lang="fr-FR" sz="900" b="0" i="0" u="none" strike="noStrike" dirty="0">
                        <a:solidFill>
                          <a:srgbClr val="000000"/>
                        </a:solidFill>
                        <a:latin typeface="Arial" pitchFamily="34" charset="0"/>
                        <a:cs typeface="Arial" pitchFamily="34" charset="0"/>
                      </a:endParaRP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fr-FR" sz="900" b="0" i="0" u="none" strike="noStrike">
                        <a:solidFill>
                          <a:srgbClr val="000000"/>
                        </a:solidFill>
                        <a:latin typeface="Arial" pitchFamily="34" charset="0"/>
                        <a:cs typeface="Arial" pitchFamily="34" charset="0"/>
                      </a:endParaRP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200" b="0" i="0" u="none" strike="noStrike">
                        <a:solidFill>
                          <a:srgbClr val="000000"/>
                        </a:solidFill>
                        <a:latin typeface="Calibri"/>
                      </a:endParaRPr>
                    </a:p>
                  </a:txBody>
                  <a:tcPr marL="6717" marR="6717" marT="6717" marB="0" anchor="b">
                    <a:lnL w="6350" cap="flat" cmpd="sng" algn="ctr">
                      <a:solidFill>
                        <a:srgbClr val="000000"/>
                      </a:solidFill>
                      <a:prstDash val="solid"/>
                      <a:round/>
                      <a:headEnd type="none" w="med" len="med"/>
                      <a:tailEnd type="none" w="med" len="med"/>
                    </a:lnL>
                    <a:lnR>
                      <a:noFill/>
                    </a:lnR>
                    <a:lnT>
                      <a:noFill/>
                    </a:lnT>
                    <a:lnB>
                      <a:noFill/>
                    </a:lnB>
                  </a:tcPr>
                </a:tc>
              </a:tr>
              <a:tr h="187887">
                <a:tc>
                  <a:txBody>
                    <a:bodyPr/>
                    <a:lstStyle/>
                    <a:p>
                      <a:pPr algn="r" fontAlgn="b"/>
                      <a:r>
                        <a:rPr lang="fr-FR" sz="900" b="0" i="0" u="none" strike="noStrike">
                          <a:solidFill>
                            <a:srgbClr val="000000"/>
                          </a:solidFill>
                          <a:latin typeface="Arial" pitchFamily="34" charset="0"/>
                          <a:cs typeface="Arial" pitchFamily="34" charset="0"/>
                        </a:rPr>
                        <a:t>2</a:t>
                      </a: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900" b="0" i="0" u="none" strike="noStrike" dirty="0">
                          <a:solidFill>
                            <a:srgbClr val="000000"/>
                          </a:solidFill>
                          <a:latin typeface="Arial" pitchFamily="34" charset="0"/>
                          <a:cs typeface="Arial" pitchFamily="34" charset="0"/>
                        </a:rPr>
                        <a:t>Vis tête cylindrique 3x10 mm</a:t>
                      </a: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900" b="0" i="0" u="none" strike="noStrike">
                          <a:solidFill>
                            <a:srgbClr val="000000"/>
                          </a:solidFill>
                          <a:latin typeface="Arial" pitchFamily="34" charset="0"/>
                          <a:cs typeface="Arial" pitchFamily="34" charset="0"/>
                        </a:rPr>
                        <a:t>0,52</a:t>
                      </a: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900" b="0" i="0" u="none" strike="noStrike">
                          <a:solidFill>
                            <a:srgbClr val="000000"/>
                          </a:solidFill>
                          <a:latin typeface="Arial" pitchFamily="34" charset="0"/>
                          <a:cs typeface="Arial" pitchFamily="34" charset="0"/>
                        </a:rPr>
                        <a:t>1,04</a:t>
                      </a: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fr-FR" sz="900" b="0" i="0" u="none" strike="noStrike">
                        <a:solidFill>
                          <a:srgbClr val="000000"/>
                        </a:solidFill>
                        <a:latin typeface="Arial" pitchFamily="34" charset="0"/>
                        <a:cs typeface="Arial" pitchFamily="34" charset="0"/>
                      </a:endParaRP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fr-FR" sz="900" b="0" i="0" u="none" strike="noStrike" dirty="0">
                        <a:solidFill>
                          <a:srgbClr val="000000"/>
                        </a:solidFill>
                        <a:latin typeface="Arial" pitchFamily="34" charset="0"/>
                        <a:cs typeface="Arial" pitchFamily="34" charset="0"/>
                      </a:endParaRP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endParaRPr lang="fr-FR" sz="900" b="0" i="0" u="none" strike="noStrike">
                        <a:solidFill>
                          <a:srgbClr val="000000"/>
                        </a:solidFill>
                        <a:latin typeface="Arial" pitchFamily="34" charset="0"/>
                        <a:cs typeface="Arial" pitchFamily="34" charset="0"/>
                      </a:endParaRP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fr-FR" sz="900" b="0" i="0" u="none" strike="noStrike">
                        <a:solidFill>
                          <a:srgbClr val="000000"/>
                        </a:solidFill>
                        <a:latin typeface="Arial" pitchFamily="34" charset="0"/>
                        <a:cs typeface="Arial" pitchFamily="34" charset="0"/>
                      </a:endParaRP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200" b="0" i="0" u="none" strike="noStrike">
                        <a:solidFill>
                          <a:srgbClr val="000000"/>
                        </a:solidFill>
                        <a:latin typeface="Calibri"/>
                      </a:endParaRPr>
                    </a:p>
                  </a:txBody>
                  <a:tcPr marL="6717" marR="6717" marT="6717" marB="0" anchor="b">
                    <a:lnL w="6350" cap="flat" cmpd="sng" algn="ctr">
                      <a:solidFill>
                        <a:srgbClr val="000000"/>
                      </a:solidFill>
                      <a:prstDash val="solid"/>
                      <a:round/>
                      <a:headEnd type="none" w="med" len="med"/>
                      <a:tailEnd type="none" w="med" len="med"/>
                    </a:lnL>
                    <a:lnR>
                      <a:noFill/>
                    </a:lnR>
                    <a:lnT>
                      <a:noFill/>
                    </a:lnT>
                    <a:lnB>
                      <a:noFill/>
                    </a:lnB>
                  </a:tcPr>
                </a:tc>
              </a:tr>
              <a:tr h="187887">
                <a:tc>
                  <a:txBody>
                    <a:bodyPr/>
                    <a:lstStyle/>
                    <a:p>
                      <a:pPr algn="r" fontAlgn="b"/>
                      <a:r>
                        <a:rPr lang="fr-FR" sz="900" b="0" i="0" u="none" strike="noStrike">
                          <a:solidFill>
                            <a:srgbClr val="000000"/>
                          </a:solidFill>
                          <a:latin typeface="Arial" pitchFamily="34" charset="0"/>
                          <a:cs typeface="Arial" pitchFamily="34" charset="0"/>
                        </a:rPr>
                        <a:t>1</a:t>
                      </a: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900" b="0" i="0" u="none" strike="noStrike" dirty="0">
                          <a:solidFill>
                            <a:srgbClr val="000000"/>
                          </a:solidFill>
                          <a:latin typeface="Arial" pitchFamily="34" charset="0"/>
                          <a:cs typeface="Arial" pitchFamily="34" charset="0"/>
                        </a:rPr>
                        <a:t>Gaine thermo rétractable sans colle 3:1 393720 noir Ø avant retreint: 9 </a:t>
                      </a:r>
                      <a:r>
                        <a:rPr lang="fr-FR" sz="900" b="0" i="0" u="none" strike="noStrike" dirty="0" smtClean="0">
                          <a:solidFill>
                            <a:srgbClr val="000000"/>
                          </a:solidFill>
                          <a:latin typeface="Arial" pitchFamily="34" charset="0"/>
                          <a:cs typeface="Arial" pitchFamily="34" charset="0"/>
                        </a:rPr>
                        <a:t>mm/m</a:t>
                      </a:r>
                      <a:endParaRPr lang="fr-FR" sz="900" b="0" i="0" u="none" strike="noStrike" dirty="0">
                        <a:solidFill>
                          <a:srgbClr val="000000"/>
                        </a:solidFill>
                        <a:latin typeface="Arial" pitchFamily="34" charset="0"/>
                        <a:cs typeface="Arial" pitchFamily="34" charset="0"/>
                      </a:endParaRP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900" b="0" i="0" u="none" strike="noStrike" dirty="0">
                          <a:solidFill>
                            <a:srgbClr val="000000"/>
                          </a:solidFill>
                          <a:latin typeface="Arial" pitchFamily="34" charset="0"/>
                          <a:cs typeface="Arial" pitchFamily="34" charset="0"/>
                        </a:rPr>
                        <a:t>1,1</a:t>
                      </a: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900" b="0" i="0" u="none" strike="noStrike">
                          <a:solidFill>
                            <a:srgbClr val="000000"/>
                          </a:solidFill>
                          <a:latin typeface="Arial" pitchFamily="34" charset="0"/>
                          <a:cs typeface="Arial" pitchFamily="34" charset="0"/>
                        </a:rPr>
                        <a:t>1,1</a:t>
                      </a: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fr-FR" sz="900" b="0" i="0" u="none" strike="noStrike">
                        <a:solidFill>
                          <a:srgbClr val="000000"/>
                        </a:solidFill>
                        <a:latin typeface="Arial" pitchFamily="34" charset="0"/>
                        <a:cs typeface="Arial" pitchFamily="34" charset="0"/>
                      </a:endParaRP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fr-FR" sz="900" b="0" i="0" u="none" strike="noStrike" dirty="0">
                        <a:solidFill>
                          <a:srgbClr val="000000"/>
                        </a:solidFill>
                        <a:latin typeface="Arial" pitchFamily="34" charset="0"/>
                        <a:cs typeface="Arial" pitchFamily="34" charset="0"/>
                      </a:endParaRP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endParaRPr lang="fr-FR" sz="900" b="0" i="0" u="none" strike="noStrike">
                        <a:solidFill>
                          <a:srgbClr val="000000"/>
                        </a:solidFill>
                        <a:latin typeface="Arial" pitchFamily="34" charset="0"/>
                        <a:cs typeface="Arial" pitchFamily="34" charset="0"/>
                      </a:endParaRP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fr-FR" sz="900" b="0" i="0" u="none" strike="noStrike">
                        <a:solidFill>
                          <a:srgbClr val="000000"/>
                        </a:solidFill>
                        <a:latin typeface="Arial" pitchFamily="34" charset="0"/>
                        <a:cs typeface="Arial" pitchFamily="34" charset="0"/>
                      </a:endParaRP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200" b="0" i="0" u="none" strike="noStrike">
                        <a:solidFill>
                          <a:srgbClr val="000000"/>
                        </a:solidFill>
                        <a:latin typeface="Calibri"/>
                      </a:endParaRPr>
                    </a:p>
                  </a:txBody>
                  <a:tcPr marL="6717" marR="6717" marT="6717" marB="0" anchor="b">
                    <a:lnL w="6350" cap="flat" cmpd="sng" algn="ctr">
                      <a:solidFill>
                        <a:srgbClr val="000000"/>
                      </a:solidFill>
                      <a:prstDash val="solid"/>
                      <a:round/>
                      <a:headEnd type="none" w="med" len="med"/>
                      <a:tailEnd type="none" w="med" len="med"/>
                    </a:lnL>
                    <a:lnR>
                      <a:noFill/>
                    </a:lnR>
                    <a:lnT>
                      <a:noFill/>
                    </a:lnT>
                    <a:lnB>
                      <a:noFill/>
                    </a:lnB>
                  </a:tcPr>
                </a:tc>
              </a:tr>
              <a:tr h="187887">
                <a:tc>
                  <a:txBody>
                    <a:bodyPr/>
                    <a:lstStyle/>
                    <a:p>
                      <a:pPr algn="r" fontAlgn="b"/>
                      <a:r>
                        <a:rPr lang="fr-FR" sz="900" b="0" i="0" u="none" strike="noStrike">
                          <a:solidFill>
                            <a:srgbClr val="000000"/>
                          </a:solidFill>
                          <a:latin typeface="Arial" pitchFamily="34" charset="0"/>
                          <a:cs typeface="Arial" pitchFamily="34" charset="0"/>
                        </a:rPr>
                        <a:t>1</a:t>
                      </a: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900" b="0" i="0" u="none" strike="noStrike">
                          <a:solidFill>
                            <a:srgbClr val="000000"/>
                          </a:solidFill>
                          <a:latin typeface="Arial" pitchFamily="34" charset="0"/>
                          <a:cs typeface="Arial" pitchFamily="34" charset="0"/>
                        </a:rPr>
                        <a:t>1 m de durite pour essence diamètre extérieur 8 mm, diamètre intérieur 6 mm</a:t>
                      </a: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900" b="0" i="0" u="none" strike="noStrike">
                          <a:solidFill>
                            <a:srgbClr val="000000"/>
                          </a:solidFill>
                          <a:latin typeface="Arial" pitchFamily="34" charset="0"/>
                          <a:cs typeface="Arial" pitchFamily="34" charset="0"/>
                        </a:rPr>
                        <a:t>10</a:t>
                      </a: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900" b="0" i="0" u="none" strike="noStrike">
                          <a:solidFill>
                            <a:srgbClr val="000000"/>
                          </a:solidFill>
                          <a:latin typeface="Arial" pitchFamily="34" charset="0"/>
                          <a:cs typeface="Arial" pitchFamily="34" charset="0"/>
                        </a:rPr>
                        <a:t>10</a:t>
                      </a: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fr-FR" sz="900" b="0" i="0" u="none" strike="noStrike" dirty="0">
                        <a:solidFill>
                          <a:srgbClr val="000000"/>
                        </a:solidFill>
                        <a:latin typeface="Arial" pitchFamily="34" charset="0"/>
                        <a:cs typeface="Arial" pitchFamily="34" charset="0"/>
                      </a:endParaRP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b"/>
                      <a:endParaRPr lang="fr-FR" sz="900" b="0" i="0" u="none" strike="noStrike" dirty="0">
                        <a:solidFill>
                          <a:srgbClr val="000000"/>
                        </a:solidFill>
                        <a:latin typeface="Arial" pitchFamily="34" charset="0"/>
                        <a:cs typeface="Arial" pitchFamily="34" charset="0"/>
                      </a:endParaRP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endParaRPr lang="fr-FR" sz="900" b="0" i="0" u="none" strike="noStrike">
                        <a:solidFill>
                          <a:srgbClr val="000000"/>
                        </a:solidFill>
                        <a:latin typeface="Arial" pitchFamily="34" charset="0"/>
                        <a:cs typeface="Arial" pitchFamily="34" charset="0"/>
                      </a:endParaRP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fr-FR" sz="900" b="0" i="0" u="none" strike="noStrike" dirty="0">
                        <a:solidFill>
                          <a:srgbClr val="000000"/>
                        </a:solidFill>
                        <a:latin typeface="Arial" pitchFamily="34" charset="0"/>
                        <a:cs typeface="Arial" pitchFamily="34" charset="0"/>
                      </a:endParaRP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fr-FR" sz="1200" b="0" i="0" u="none" strike="noStrike">
                        <a:solidFill>
                          <a:srgbClr val="000000"/>
                        </a:solidFill>
                        <a:latin typeface="Calibri"/>
                      </a:endParaRPr>
                    </a:p>
                  </a:txBody>
                  <a:tcPr marL="6717" marR="6717" marT="6717" marB="0" anchor="b">
                    <a:lnL w="6350" cap="flat" cmpd="sng" algn="ctr">
                      <a:solidFill>
                        <a:srgbClr val="000000"/>
                      </a:solidFill>
                      <a:prstDash val="solid"/>
                      <a:round/>
                      <a:headEnd type="none" w="med" len="med"/>
                      <a:tailEnd type="none" w="med" len="med"/>
                    </a:lnL>
                    <a:lnR>
                      <a:noFill/>
                    </a:lnR>
                    <a:lnT>
                      <a:noFill/>
                    </a:lnT>
                    <a:lnB>
                      <a:noFill/>
                    </a:lnB>
                  </a:tcPr>
                </a:tc>
              </a:tr>
              <a:tr h="187887">
                <a:tc>
                  <a:txBody>
                    <a:bodyPr/>
                    <a:lstStyle/>
                    <a:p>
                      <a:pPr algn="r" fontAlgn="b"/>
                      <a:r>
                        <a:rPr lang="fr-FR" sz="900" b="0" i="0" u="none" strike="noStrike">
                          <a:solidFill>
                            <a:srgbClr val="000000"/>
                          </a:solidFill>
                          <a:latin typeface="Arial" pitchFamily="34" charset="0"/>
                          <a:cs typeface="Arial" pitchFamily="34" charset="0"/>
                        </a:rPr>
                        <a:t>1</a:t>
                      </a: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fr-FR" sz="900" b="0" i="0" u="none" strike="noStrike" dirty="0">
                          <a:solidFill>
                            <a:srgbClr val="000000"/>
                          </a:solidFill>
                          <a:latin typeface="Arial" pitchFamily="34" charset="0"/>
                          <a:cs typeface="Arial" pitchFamily="34" charset="0"/>
                        </a:rPr>
                        <a:t>Pompe immergée 12Volts </a:t>
                      </a:r>
                      <a:r>
                        <a:rPr lang="fr-FR" sz="900" b="0" i="0" u="none" strike="noStrike" dirty="0" smtClean="0">
                          <a:solidFill>
                            <a:srgbClr val="000000"/>
                          </a:solidFill>
                          <a:latin typeface="Arial" pitchFamily="34" charset="0"/>
                          <a:cs typeface="Arial" pitchFamily="34" charset="0"/>
                        </a:rPr>
                        <a:t>COMET</a:t>
                      </a:r>
                      <a:endParaRPr lang="fr-FR" sz="900" b="0" i="0" u="none" strike="noStrike" dirty="0">
                        <a:solidFill>
                          <a:srgbClr val="000000"/>
                        </a:solidFill>
                        <a:latin typeface="Arial" pitchFamily="34" charset="0"/>
                        <a:cs typeface="Arial" pitchFamily="34" charset="0"/>
                      </a:endParaRP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900" b="0" i="0" u="none" strike="noStrike">
                          <a:solidFill>
                            <a:srgbClr val="000000"/>
                          </a:solidFill>
                          <a:latin typeface="Arial" pitchFamily="34" charset="0"/>
                          <a:cs typeface="Arial" pitchFamily="34" charset="0"/>
                        </a:rPr>
                        <a:t>9</a:t>
                      </a: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900" b="0" i="0" u="none" strike="noStrike" dirty="0">
                          <a:solidFill>
                            <a:srgbClr val="000000"/>
                          </a:solidFill>
                          <a:latin typeface="Arial" pitchFamily="34" charset="0"/>
                          <a:cs typeface="Arial" pitchFamily="34" charset="0"/>
                        </a:rPr>
                        <a:t>9</a:t>
                      </a: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fr-FR" sz="900" b="0" i="0" u="none" strike="noStrike" dirty="0">
                        <a:solidFill>
                          <a:srgbClr val="000000"/>
                        </a:solidFill>
                        <a:latin typeface="Arial" pitchFamily="34" charset="0"/>
                        <a:cs typeface="Arial" pitchFamily="34" charset="0"/>
                      </a:endParaRP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fr-FR" sz="900" b="0" i="0" u="none" strike="noStrike" dirty="0">
                        <a:solidFill>
                          <a:srgbClr val="000000"/>
                        </a:solidFill>
                        <a:latin typeface="Arial" pitchFamily="34" charset="0"/>
                        <a:cs typeface="Arial" pitchFamily="34" charset="0"/>
                      </a:endParaRP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fr-FR" sz="900" b="0" i="0" u="none" strike="noStrike" dirty="0">
                        <a:solidFill>
                          <a:srgbClr val="000000"/>
                        </a:solidFill>
                        <a:latin typeface="Arial" pitchFamily="34" charset="0"/>
                        <a:cs typeface="Arial" pitchFamily="34" charset="0"/>
                      </a:endParaRP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fr-FR" sz="900" b="0" i="0" u="none" strike="noStrike" dirty="0">
                        <a:solidFill>
                          <a:srgbClr val="000000"/>
                        </a:solidFill>
                        <a:latin typeface="Arial" pitchFamily="34" charset="0"/>
                        <a:cs typeface="Arial" pitchFamily="34" charset="0"/>
                      </a:endParaRP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fr-FR" sz="1200" b="0" i="0" u="none" strike="noStrike">
                        <a:solidFill>
                          <a:srgbClr val="000000"/>
                        </a:solidFill>
                        <a:latin typeface="Calibri"/>
                      </a:endParaRPr>
                    </a:p>
                  </a:txBody>
                  <a:tcPr marL="6717" marR="6717" marT="6717" marB="0" anchor="b">
                    <a:lnL w="6350" cap="flat" cmpd="sng" algn="ctr">
                      <a:solidFill>
                        <a:srgbClr val="000000"/>
                      </a:solidFill>
                      <a:prstDash val="solid"/>
                      <a:round/>
                      <a:headEnd type="none" w="med" len="med"/>
                      <a:tailEnd type="none" w="med" len="med"/>
                    </a:lnL>
                    <a:lnR>
                      <a:noFill/>
                    </a:lnR>
                    <a:lnT>
                      <a:noFill/>
                    </a:lnT>
                    <a:lnB>
                      <a:noFill/>
                    </a:lnB>
                  </a:tcPr>
                </a:tc>
              </a:tr>
              <a:tr h="187887">
                <a:tc>
                  <a:txBody>
                    <a:bodyPr/>
                    <a:lstStyle/>
                    <a:p>
                      <a:pPr algn="r" fontAlgn="b"/>
                      <a:r>
                        <a:rPr lang="fr-FR" sz="900" b="0" i="0" u="none" strike="noStrike">
                          <a:solidFill>
                            <a:srgbClr val="000000"/>
                          </a:solidFill>
                          <a:latin typeface="Arial" pitchFamily="34" charset="0"/>
                          <a:cs typeface="Arial" pitchFamily="34" charset="0"/>
                        </a:rPr>
                        <a:t>2</a:t>
                      </a: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fr-FR" sz="900" b="0" i="0" u="none" strike="noStrike" dirty="0">
                          <a:solidFill>
                            <a:srgbClr val="000000"/>
                          </a:solidFill>
                          <a:latin typeface="Arial" pitchFamily="34" charset="0"/>
                          <a:cs typeface="Arial" pitchFamily="34" charset="0"/>
                        </a:rPr>
                        <a:t>Bac multi-usage plein gris 600x400x210 mm - ARCA SYSTEMS </a:t>
                      </a: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900" b="0" i="0" u="none" strike="noStrike">
                          <a:solidFill>
                            <a:srgbClr val="000000"/>
                          </a:solidFill>
                          <a:latin typeface="Arial" pitchFamily="34" charset="0"/>
                          <a:cs typeface="Arial" pitchFamily="34" charset="0"/>
                        </a:rPr>
                        <a:t>9,45</a:t>
                      </a: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900" b="0" i="0" u="none" strike="noStrike">
                          <a:solidFill>
                            <a:srgbClr val="000000"/>
                          </a:solidFill>
                          <a:latin typeface="Arial" pitchFamily="34" charset="0"/>
                          <a:cs typeface="Arial" pitchFamily="34" charset="0"/>
                        </a:rPr>
                        <a:t>18,9</a:t>
                      </a: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fr-FR" sz="900" b="0" i="0" u="none" strike="noStrike" dirty="0">
                        <a:solidFill>
                          <a:srgbClr val="000000"/>
                        </a:solidFill>
                        <a:latin typeface="Arial" pitchFamily="34" charset="0"/>
                        <a:cs typeface="Arial" pitchFamily="34" charset="0"/>
                      </a:endParaRP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b"/>
                      <a:endParaRPr lang="fr-FR" sz="900" b="0" i="0" u="none" strike="noStrike">
                        <a:solidFill>
                          <a:srgbClr val="000000"/>
                        </a:solidFill>
                        <a:latin typeface="Arial" pitchFamily="34" charset="0"/>
                        <a:cs typeface="Arial" pitchFamily="34" charset="0"/>
                      </a:endParaRP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fr-FR" sz="900" b="0" i="0" u="none" strike="noStrike">
                        <a:solidFill>
                          <a:srgbClr val="000000"/>
                        </a:solidFill>
                        <a:latin typeface="Arial" pitchFamily="34" charset="0"/>
                        <a:cs typeface="Arial" pitchFamily="34" charset="0"/>
                      </a:endParaRP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fr-FR" sz="900" b="0" i="0" u="none" strike="noStrike" dirty="0">
                        <a:solidFill>
                          <a:srgbClr val="000000"/>
                        </a:solidFill>
                        <a:latin typeface="Arial" pitchFamily="34" charset="0"/>
                        <a:cs typeface="Arial" pitchFamily="34" charset="0"/>
                      </a:endParaRP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fr-FR" sz="1200" b="0" i="0" u="none" strike="noStrike">
                        <a:solidFill>
                          <a:srgbClr val="000000"/>
                        </a:solidFill>
                        <a:latin typeface="Calibri"/>
                      </a:endParaRPr>
                    </a:p>
                  </a:txBody>
                  <a:tcPr marL="6717" marR="6717" marT="6717" marB="0" anchor="b">
                    <a:lnL w="6350" cap="flat" cmpd="sng" algn="ctr">
                      <a:solidFill>
                        <a:srgbClr val="000000"/>
                      </a:solidFill>
                      <a:prstDash val="solid"/>
                      <a:round/>
                      <a:headEnd type="none" w="med" len="med"/>
                      <a:tailEnd type="none" w="med" len="med"/>
                    </a:lnL>
                    <a:lnR>
                      <a:noFill/>
                    </a:lnR>
                    <a:lnT>
                      <a:noFill/>
                    </a:lnT>
                    <a:lnB>
                      <a:noFill/>
                    </a:lnB>
                  </a:tcPr>
                </a:tc>
              </a:tr>
              <a:tr h="185273">
                <a:tc>
                  <a:txBody>
                    <a:bodyPr/>
                    <a:lstStyle/>
                    <a:p>
                      <a:pPr algn="r" fontAlgn="b"/>
                      <a:r>
                        <a:rPr lang="fr-FR" sz="900" b="0" i="0" u="none" strike="noStrike" dirty="0">
                          <a:solidFill>
                            <a:srgbClr val="000000"/>
                          </a:solidFill>
                          <a:latin typeface="Arial" pitchFamily="34" charset="0"/>
                          <a:cs typeface="Arial" pitchFamily="34" charset="0"/>
                        </a:rPr>
                        <a:t>1</a:t>
                      </a: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900" b="0" i="0" u="none" strike="noStrike">
                          <a:solidFill>
                            <a:srgbClr val="000000"/>
                          </a:solidFill>
                          <a:latin typeface="Arial" pitchFamily="34" charset="0"/>
                          <a:cs typeface="Arial" pitchFamily="34" charset="0"/>
                        </a:rPr>
                        <a:t>Bas de porte à visser automatique </a:t>
                      </a: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900" b="0" i="0" u="none" strike="noStrike">
                          <a:solidFill>
                            <a:srgbClr val="000000"/>
                          </a:solidFill>
                          <a:latin typeface="Arial" pitchFamily="34" charset="0"/>
                          <a:cs typeface="Arial" pitchFamily="34" charset="0"/>
                        </a:rPr>
                        <a:t>19</a:t>
                      </a: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900" b="0" i="0" u="none" strike="noStrike" dirty="0">
                          <a:solidFill>
                            <a:srgbClr val="000000"/>
                          </a:solidFill>
                          <a:latin typeface="Arial" pitchFamily="34" charset="0"/>
                          <a:cs typeface="Arial" pitchFamily="34" charset="0"/>
                        </a:rPr>
                        <a:t>19</a:t>
                      </a: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fr-FR" sz="900" b="0" i="0" u="none" strike="noStrike" dirty="0">
                        <a:solidFill>
                          <a:srgbClr val="000000"/>
                        </a:solidFill>
                        <a:latin typeface="Arial" pitchFamily="34" charset="0"/>
                        <a:cs typeface="Arial" pitchFamily="34" charset="0"/>
                      </a:endParaRP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b"/>
                      <a:endParaRPr lang="fr-FR" sz="900" b="0" i="0" u="none" strike="noStrike" dirty="0">
                        <a:solidFill>
                          <a:srgbClr val="000000"/>
                        </a:solidFill>
                        <a:latin typeface="Arial" pitchFamily="34" charset="0"/>
                        <a:cs typeface="Arial" pitchFamily="34" charset="0"/>
                      </a:endParaRP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fr-FR" sz="900" b="0" i="0" u="none" strike="noStrike" dirty="0">
                        <a:solidFill>
                          <a:srgbClr val="000000"/>
                        </a:solidFill>
                        <a:latin typeface="Arial" pitchFamily="34" charset="0"/>
                        <a:cs typeface="Arial" pitchFamily="34" charset="0"/>
                      </a:endParaRP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fr-FR" sz="900" b="0" i="0" u="none" strike="noStrike" dirty="0">
                        <a:solidFill>
                          <a:srgbClr val="000000"/>
                        </a:solidFill>
                        <a:latin typeface="Arial" pitchFamily="34" charset="0"/>
                        <a:cs typeface="Arial" pitchFamily="34" charset="0"/>
                      </a:endParaRP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200" b="0" i="0" u="none" strike="noStrike" dirty="0">
                        <a:solidFill>
                          <a:srgbClr val="000000"/>
                        </a:solidFill>
                        <a:latin typeface="Calibri"/>
                      </a:endParaRPr>
                    </a:p>
                  </a:txBody>
                  <a:tcPr marL="6717" marR="6717" marT="6717" marB="0" anchor="b">
                    <a:lnL w="6350" cap="flat" cmpd="sng" algn="ctr">
                      <a:solidFill>
                        <a:srgbClr val="000000"/>
                      </a:solidFill>
                      <a:prstDash val="solid"/>
                      <a:round/>
                      <a:headEnd type="none" w="med" len="med"/>
                      <a:tailEnd type="none" w="med" len="med"/>
                    </a:lnL>
                    <a:lnR>
                      <a:noFill/>
                    </a:lnR>
                    <a:lnT>
                      <a:noFill/>
                    </a:lnT>
                    <a:lnB>
                      <a:noFill/>
                    </a:lnB>
                  </a:tcPr>
                </a:tc>
              </a:tr>
              <a:tr h="185273">
                <a:tc>
                  <a:txBody>
                    <a:bodyPr/>
                    <a:lstStyle/>
                    <a:p>
                      <a:pPr algn="r" fontAlgn="b"/>
                      <a:r>
                        <a:rPr lang="fr-FR" sz="900" b="0" i="0" u="none" strike="noStrike">
                          <a:solidFill>
                            <a:srgbClr val="000000"/>
                          </a:solidFill>
                          <a:latin typeface="Arial" pitchFamily="34" charset="0"/>
                          <a:cs typeface="Arial" pitchFamily="34" charset="0"/>
                        </a:rPr>
                        <a:t>NB</a:t>
                      </a: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a:solidFill>
                            <a:srgbClr val="000000"/>
                          </a:solidFill>
                          <a:latin typeface="Arial" pitchFamily="34" charset="0"/>
                          <a:cs typeface="Arial" pitchFamily="34" charset="0"/>
                        </a:rPr>
                        <a:t>Désignation</a:t>
                      </a: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a:solidFill>
                            <a:srgbClr val="000000"/>
                          </a:solidFill>
                          <a:latin typeface="Arial" pitchFamily="34" charset="0"/>
                          <a:cs typeface="Arial" pitchFamily="34" charset="0"/>
                        </a:rPr>
                        <a:t>Prix unitaire</a:t>
                      </a: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5">
                  <a:txBody>
                    <a:bodyPr/>
                    <a:lstStyle/>
                    <a:p>
                      <a:pPr algn="ctr" fontAlgn="b"/>
                      <a:r>
                        <a:rPr lang="fr-FR" sz="900" b="0" i="0" u="none" strike="noStrike" dirty="0">
                          <a:solidFill>
                            <a:srgbClr val="000000"/>
                          </a:solidFill>
                          <a:latin typeface="Arial" pitchFamily="34" charset="0"/>
                          <a:cs typeface="Arial" pitchFamily="34" charset="0"/>
                        </a:rPr>
                        <a:t> </a:t>
                      </a: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fr-FR" sz="900" b="0" i="0" u="none" strike="noStrike" dirty="0">
                        <a:solidFill>
                          <a:srgbClr val="000000"/>
                        </a:solidFill>
                        <a:latin typeface="Arial" pitchFamily="34" charset="0"/>
                        <a:cs typeface="Arial" pitchFamily="34" charset="0"/>
                      </a:endParaRP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fr-FR" sz="900" b="0" i="0" u="none" strike="noStrike" dirty="0">
                        <a:solidFill>
                          <a:srgbClr val="000000"/>
                        </a:solidFill>
                        <a:latin typeface="Arial" pitchFamily="34" charset="0"/>
                        <a:cs typeface="Arial" pitchFamily="34" charset="0"/>
                      </a:endParaRP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fr-FR" sz="900" b="0" i="0" u="none" strike="noStrike" dirty="0">
                        <a:solidFill>
                          <a:srgbClr val="000000"/>
                        </a:solidFill>
                        <a:latin typeface="Arial" pitchFamily="34" charset="0"/>
                        <a:cs typeface="Arial" pitchFamily="34" charset="0"/>
                      </a:endParaRP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fr-FR" sz="900" b="0" i="0" u="none" strike="noStrike" dirty="0">
                        <a:solidFill>
                          <a:srgbClr val="000000"/>
                        </a:solidFill>
                        <a:latin typeface="Arial" pitchFamily="34" charset="0"/>
                        <a:cs typeface="Arial" pitchFamily="34" charset="0"/>
                      </a:endParaRPr>
                    </a:p>
                  </a:txBody>
                  <a:tcPr marL="6717" marR="6717" marT="67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200" b="0" i="0" u="none" strike="noStrike" dirty="0">
                        <a:solidFill>
                          <a:srgbClr val="000000"/>
                        </a:solidFill>
                        <a:latin typeface="Calibri"/>
                      </a:endParaRPr>
                    </a:p>
                  </a:txBody>
                  <a:tcPr marL="6717" marR="6717" marT="6717" marB="0" anchor="b">
                    <a:lnL w="6350" cap="flat" cmpd="sng" algn="ctr">
                      <a:solidFill>
                        <a:srgbClr val="000000"/>
                      </a:solidFill>
                      <a:prstDash val="solid"/>
                      <a:round/>
                      <a:headEnd type="none" w="med" len="med"/>
                      <a:tailEnd type="none" w="med" len="med"/>
                    </a:lnL>
                    <a:lnR>
                      <a:noFill/>
                    </a:lnR>
                    <a:lnT>
                      <a:noFill/>
                    </a:lnT>
                    <a:lnB>
                      <a:noFill/>
                    </a:lnB>
                  </a:tcPr>
                </a:tc>
              </a:tr>
              <a:tr h="187887">
                <a:tc>
                  <a:txBody>
                    <a:bodyPr/>
                    <a:lstStyle/>
                    <a:p>
                      <a:pPr algn="l" fontAlgn="b"/>
                      <a:endParaRPr lang="fr-FR" sz="900" b="0" i="0" u="none" strike="noStrike">
                        <a:solidFill>
                          <a:srgbClr val="000000"/>
                        </a:solidFill>
                        <a:latin typeface="Arial" pitchFamily="34" charset="0"/>
                        <a:cs typeface="Arial" pitchFamily="34" charset="0"/>
                      </a:endParaRPr>
                    </a:p>
                  </a:txBody>
                  <a:tcPr marL="6717" marR="6717" marT="671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fr-FR" sz="900" b="0" i="0" u="none" strike="noStrike">
                        <a:solidFill>
                          <a:srgbClr val="000000"/>
                        </a:solidFill>
                        <a:latin typeface="Arial" pitchFamily="34" charset="0"/>
                        <a:cs typeface="Arial" pitchFamily="34" charset="0"/>
                      </a:endParaRPr>
                    </a:p>
                  </a:txBody>
                  <a:tcPr marL="6717" marR="6717" marT="671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fr-FR" sz="900" b="0" i="0" u="none" strike="noStrike">
                          <a:solidFill>
                            <a:srgbClr val="000000"/>
                          </a:solidFill>
                          <a:latin typeface="Arial" pitchFamily="34" charset="0"/>
                          <a:cs typeface="Arial" pitchFamily="34" charset="0"/>
                        </a:rPr>
                        <a:t>Total</a:t>
                      </a:r>
                    </a:p>
                  </a:txBody>
                  <a:tcPr marL="6717" marR="6717" marT="671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fr-FR" sz="900" b="0" i="0" u="none" strike="noStrike" dirty="0" smtClean="0">
                          <a:solidFill>
                            <a:srgbClr val="000000"/>
                          </a:solidFill>
                          <a:latin typeface="Arial" pitchFamily="34" charset="0"/>
                          <a:cs typeface="Arial" pitchFamily="34" charset="0"/>
                        </a:rPr>
                        <a:t> </a:t>
                      </a:r>
                      <a:endParaRPr lang="fr-FR" sz="900" b="0" i="0" u="none" strike="noStrike" dirty="0">
                        <a:solidFill>
                          <a:srgbClr val="000000"/>
                        </a:solidFill>
                        <a:latin typeface="Arial" pitchFamily="34" charset="0"/>
                        <a:cs typeface="Arial" pitchFamily="34" charset="0"/>
                      </a:endParaRPr>
                    </a:p>
                  </a:txBody>
                  <a:tcPr marL="6717" marR="6717" marT="671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fr-FR" sz="900" b="0" i="0" u="none" strike="noStrike" dirty="0" smtClean="0">
                          <a:solidFill>
                            <a:srgbClr val="000000"/>
                          </a:solidFill>
                          <a:latin typeface="Arial" pitchFamily="34" charset="0"/>
                          <a:cs typeface="Arial" pitchFamily="34" charset="0"/>
                        </a:rPr>
                        <a:t>138,91 €</a:t>
                      </a:r>
                      <a:endParaRPr lang="fr-FR" sz="900" b="0" i="0" u="none" strike="noStrike" dirty="0">
                        <a:solidFill>
                          <a:srgbClr val="000000"/>
                        </a:solidFill>
                        <a:latin typeface="Arial" pitchFamily="34" charset="0"/>
                        <a:cs typeface="Arial" pitchFamily="34" charset="0"/>
                      </a:endParaRPr>
                    </a:p>
                  </a:txBody>
                  <a:tcPr marL="6717" marR="6717" marT="671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endParaRPr lang="fr-FR" sz="900" b="0" i="0" u="none" strike="noStrike" dirty="0">
                        <a:solidFill>
                          <a:srgbClr val="000000"/>
                        </a:solidFill>
                        <a:latin typeface="Arial" pitchFamily="34" charset="0"/>
                        <a:cs typeface="Arial" pitchFamily="34" charset="0"/>
                      </a:endParaRPr>
                    </a:p>
                  </a:txBody>
                  <a:tcPr marL="6717" marR="6717" marT="671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endParaRPr lang="fr-FR" sz="900" b="0" i="0" u="none" strike="noStrike" dirty="0">
                        <a:solidFill>
                          <a:srgbClr val="000000"/>
                        </a:solidFill>
                        <a:latin typeface="Arial" pitchFamily="34" charset="0"/>
                        <a:cs typeface="Arial" pitchFamily="34" charset="0"/>
                      </a:endParaRPr>
                    </a:p>
                  </a:txBody>
                  <a:tcPr marL="6717" marR="6717" marT="671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endParaRPr lang="fr-FR" sz="900" b="0" i="0" u="none" strike="noStrike" dirty="0">
                        <a:solidFill>
                          <a:srgbClr val="000000"/>
                        </a:solidFill>
                        <a:latin typeface="Arial" pitchFamily="34" charset="0"/>
                        <a:cs typeface="Arial" pitchFamily="34" charset="0"/>
                      </a:endParaRPr>
                    </a:p>
                  </a:txBody>
                  <a:tcPr marL="6717" marR="6717" marT="671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fr-FR" sz="1200" b="0" i="0" u="none" strike="noStrike" dirty="0">
                        <a:solidFill>
                          <a:srgbClr val="000000"/>
                        </a:solidFill>
                        <a:latin typeface="Calibri"/>
                      </a:endParaRPr>
                    </a:p>
                  </a:txBody>
                  <a:tcPr marL="6717" marR="6717" marT="6717" marB="0" anchor="b">
                    <a:lnL>
                      <a:noFill/>
                    </a:lnL>
                    <a:lnR>
                      <a:noFill/>
                    </a:lnR>
                    <a:lnT>
                      <a:noFill/>
                    </a:lnT>
                    <a:lnB>
                      <a:noFill/>
                    </a:lnB>
                  </a:tcPr>
                </a:tc>
              </a:tr>
            </a:tbl>
          </a:graphicData>
        </a:graphic>
      </p:graphicFrame>
      <p:sp>
        <p:nvSpPr>
          <p:cNvPr id="5" name="Rectangle 4"/>
          <p:cNvSpPr/>
          <p:nvPr/>
        </p:nvSpPr>
        <p:spPr>
          <a:xfrm>
            <a:off x="214282" y="214290"/>
            <a:ext cx="8715436" cy="642942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438150" y="295275"/>
            <a:ext cx="8353425" cy="369332"/>
          </a:xfrm>
          <a:prstGeom prst="rect">
            <a:avLst/>
          </a:prstGeom>
          <a:noFill/>
        </p:spPr>
        <p:txBody>
          <a:bodyPr wrap="square" rtlCol="0">
            <a:spAutoFit/>
          </a:bodyPr>
          <a:lstStyle/>
          <a:p>
            <a:r>
              <a:rPr lang="fr-FR" b="1" dirty="0" smtClean="0"/>
              <a:t>Annexe 1  </a:t>
            </a:r>
            <a:r>
              <a:rPr lang="fr-FR" dirty="0" smtClean="0"/>
              <a:t>Coût de la réalisation et fournisseurs possibles</a:t>
            </a:r>
            <a:endParaRPr lang="fr-FR" dirty="0"/>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285720" y="285728"/>
            <a:ext cx="8643998" cy="6357982"/>
          </a:xfrm>
          <a:prstGeom prst="roundRect">
            <a:avLst>
              <a:gd name="adj" fmla="val 592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 name="Groupe 4"/>
          <p:cNvGrpSpPr/>
          <p:nvPr/>
        </p:nvGrpSpPr>
        <p:grpSpPr>
          <a:xfrm>
            <a:off x="428596" y="428604"/>
            <a:ext cx="500066" cy="500066"/>
            <a:chOff x="7715272" y="1500174"/>
            <a:chExt cx="500066" cy="500066"/>
          </a:xfrm>
          <a:solidFill>
            <a:schemeClr val="accent3">
              <a:lumMod val="40000"/>
              <a:lumOff val="60000"/>
            </a:schemeClr>
          </a:solidFill>
        </p:grpSpPr>
        <p:sp>
          <p:nvSpPr>
            <p:cNvPr id="6" name="Ellipse 5"/>
            <p:cNvSpPr/>
            <p:nvPr/>
          </p:nvSpPr>
          <p:spPr>
            <a:xfrm>
              <a:off x="7715272" y="1500174"/>
              <a:ext cx="500066" cy="50006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7858148" y="1571612"/>
              <a:ext cx="214314" cy="369332"/>
            </a:xfrm>
            <a:prstGeom prst="rect">
              <a:avLst/>
            </a:prstGeom>
            <a:grpFill/>
          </p:spPr>
          <p:txBody>
            <a:bodyPr wrap="square" rtlCol="0">
              <a:spAutoFit/>
            </a:bodyPr>
            <a:lstStyle/>
            <a:p>
              <a:pPr algn="ctr"/>
              <a:r>
                <a:rPr lang="fr-FR" dirty="0" smtClean="0"/>
                <a:t>1</a:t>
              </a:r>
              <a:endParaRPr lang="fr-FR" dirty="0"/>
            </a:p>
          </p:txBody>
        </p:sp>
      </p:grpSp>
      <p:sp>
        <p:nvSpPr>
          <p:cNvPr id="8" name="ZoneTexte 7"/>
          <p:cNvSpPr txBox="1"/>
          <p:nvPr/>
        </p:nvSpPr>
        <p:spPr>
          <a:xfrm>
            <a:off x="1000100" y="500042"/>
            <a:ext cx="5143536" cy="369332"/>
          </a:xfrm>
          <a:prstGeom prst="rect">
            <a:avLst/>
          </a:prstGeom>
          <a:noFill/>
        </p:spPr>
        <p:txBody>
          <a:bodyPr wrap="square" rtlCol="0">
            <a:spAutoFit/>
          </a:bodyPr>
          <a:lstStyle/>
          <a:p>
            <a:r>
              <a:rPr lang="fr-FR" dirty="0" smtClean="0"/>
              <a:t>1-2-1 Les différents bacs possibles à utiliser</a:t>
            </a:r>
            <a:endParaRPr lang="fr-FR" dirty="0"/>
          </a:p>
        </p:txBody>
      </p:sp>
      <p:sp>
        <p:nvSpPr>
          <p:cNvPr id="9" name="ZoneTexte 8"/>
          <p:cNvSpPr txBox="1"/>
          <p:nvPr/>
        </p:nvSpPr>
        <p:spPr>
          <a:xfrm>
            <a:off x="428596" y="1142984"/>
            <a:ext cx="5500726" cy="2308324"/>
          </a:xfrm>
          <a:prstGeom prst="rect">
            <a:avLst/>
          </a:prstGeom>
          <a:noFill/>
          <a:ln>
            <a:solidFill>
              <a:schemeClr val="tx1"/>
            </a:solidFill>
          </a:ln>
        </p:spPr>
        <p:txBody>
          <a:bodyPr wrap="square" rtlCol="0">
            <a:spAutoFit/>
          </a:bodyPr>
          <a:lstStyle/>
          <a:p>
            <a:r>
              <a:rPr lang="fr-FR" dirty="0" smtClean="0"/>
              <a:t>Matériel à réunir :</a:t>
            </a:r>
          </a:p>
          <a:p>
            <a:endParaRPr lang="fr-FR" dirty="0"/>
          </a:p>
          <a:p>
            <a:endParaRPr lang="fr-FR" dirty="0" smtClean="0"/>
          </a:p>
          <a:p>
            <a:endParaRPr lang="fr-FR" dirty="0" smtClean="0"/>
          </a:p>
          <a:p>
            <a:endParaRPr lang="fr-FR" dirty="0" smtClean="0"/>
          </a:p>
          <a:p>
            <a:endParaRPr lang="fr-FR" dirty="0"/>
          </a:p>
          <a:p>
            <a:endParaRPr lang="fr-FR" dirty="0" smtClean="0"/>
          </a:p>
          <a:p>
            <a:endParaRPr lang="fr-FR" dirty="0"/>
          </a:p>
        </p:txBody>
      </p:sp>
      <p:pic>
        <p:nvPicPr>
          <p:cNvPr id="1026" name="Picture 2" descr="Résultat de recherche d'images pour &quot;bac norme europe 38 litres brico depot&quot;"/>
          <p:cNvPicPr>
            <a:picLocks noChangeAspect="1" noChangeArrowheads="1"/>
          </p:cNvPicPr>
          <p:nvPr/>
        </p:nvPicPr>
        <p:blipFill>
          <a:blip r:embed="rId2" cstate="screen"/>
          <a:srcRect/>
          <a:stretch>
            <a:fillRect/>
          </a:stretch>
        </p:blipFill>
        <p:spPr bwMode="auto">
          <a:xfrm>
            <a:off x="500034" y="1714488"/>
            <a:ext cx="1214446" cy="947960"/>
          </a:xfrm>
          <a:prstGeom prst="rect">
            <a:avLst/>
          </a:prstGeom>
          <a:noFill/>
        </p:spPr>
      </p:pic>
      <p:pic>
        <p:nvPicPr>
          <p:cNvPr id="1028" name="Picture 4" descr="Bac multi-usage plein gris 400x300x210 mm - ARCA SYSTEMS - Brico Dépôt"/>
          <p:cNvPicPr>
            <a:picLocks noChangeAspect="1" noChangeArrowheads="1"/>
          </p:cNvPicPr>
          <p:nvPr/>
        </p:nvPicPr>
        <p:blipFill>
          <a:blip r:embed="rId3" cstate="screen"/>
          <a:srcRect/>
          <a:stretch>
            <a:fillRect/>
          </a:stretch>
        </p:blipFill>
        <p:spPr bwMode="auto">
          <a:xfrm>
            <a:off x="571472" y="2643182"/>
            <a:ext cx="1143008" cy="716236"/>
          </a:xfrm>
          <a:prstGeom prst="rect">
            <a:avLst/>
          </a:prstGeom>
          <a:noFill/>
        </p:spPr>
      </p:pic>
      <p:pic>
        <p:nvPicPr>
          <p:cNvPr id="13" name="Picture 4" descr="Bac multi-usage plein gris 400x300x210 mm - ARCA SYSTEMS - Brico Dépôt"/>
          <p:cNvPicPr>
            <a:picLocks noChangeAspect="1" noChangeArrowheads="1"/>
          </p:cNvPicPr>
          <p:nvPr/>
        </p:nvPicPr>
        <p:blipFill>
          <a:blip r:embed="rId3" cstate="screen"/>
          <a:srcRect/>
          <a:stretch>
            <a:fillRect/>
          </a:stretch>
        </p:blipFill>
        <p:spPr bwMode="auto">
          <a:xfrm>
            <a:off x="4714876" y="1714488"/>
            <a:ext cx="1143008" cy="716236"/>
          </a:xfrm>
          <a:prstGeom prst="rect">
            <a:avLst/>
          </a:prstGeom>
          <a:noFill/>
        </p:spPr>
      </p:pic>
      <p:pic>
        <p:nvPicPr>
          <p:cNvPr id="14" name="Picture 4" descr="Bac multi-usage plein gris 400x300x210 mm - ARCA SYSTEMS - Brico Dépôt"/>
          <p:cNvPicPr>
            <a:picLocks noChangeAspect="1" noChangeArrowheads="1"/>
          </p:cNvPicPr>
          <p:nvPr/>
        </p:nvPicPr>
        <p:blipFill>
          <a:blip r:embed="rId3" cstate="screen"/>
          <a:srcRect/>
          <a:stretch>
            <a:fillRect/>
          </a:stretch>
        </p:blipFill>
        <p:spPr bwMode="auto">
          <a:xfrm>
            <a:off x="4714876" y="2571744"/>
            <a:ext cx="1143008" cy="716236"/>
          </a:xfrm>
          <a:prstGeom prst="rect">
            <a:avLst/>
          </a:prstGeom>
          <a:noFill/>
        </p:spPr>
      </p:pic>
      <p:sp>
        <p:nvSpPr>
          <p:cNvPr id="19" name="Rectangle 18"/>
          <p:cNvSpPr/>
          <p:nvPr/>
        </p:nvSpPr>
        <p:spPr>
          <a:xfrm>
            <a:off x="6000760" y="1142984"/>
            <a:ext cx="2714644" cy="2308324"/>
          </a:xfrm>
          <a:prstGeom prst="rect">
            <a:avLst/>
          </a:prstGeom>
          <a:ln>
            <a:solidFill>
              <a:schemeClr val="tx1"/>
            </a:solidFill>
          </a:ln>
        </p:spPr>
        <p:txBody>
          <a:bodyPr wrap="square">
            <a:spAutoFit/>
          </a:bodyPr>
          <a:lstStyle/>
          <a:p>
            <a:pPr lvl="0" algn="just"/>
            <a:r>
              <a:rPr lang="fr-FR" sz="1200" dirty="0"/>
              <a:t>Deux bacs sont </a:t>
            </a:r>
            <a:r>
              <a:rPr lang="fr-FR" sz="1200" dirty="0" smtClean="0"/>
              <a:t>nécessaires</a:t>
            </a:r>
            <a:r>
              <a:rPr lang="fr-FR" sz="1200" dirty="0"/>
              <a:t> </a:t>
            </a:r>
            <a:r>
              <a:rPr lang="fr-FR" sz="1200" dirty="0" smtClean="0"/>
              <a:t>et ils doivent être superposer</a:t>
            </a:r>
            <a:r>
              <a:rPr lang="fr-FR" sz="1200" dirty="0"/>
              <a:t>. Le bac inférieur contient la pompe et sert de réserve d’eau. La maquette d’écluse est dans le bac supérieur</a:t>
            </a:r>
            <a:r>
              <a:rPr lang="fr-FR" sz="1200" dirty="0" smtClean="0"/>
              <a:t>.</a:t>
            </a:r>
          </a:p>
          <a:p>
            <a:pPr lvl="0" algn="just"/>
            <a:endParaRPr lang="fr-FR" sz="1200" dirty="0"/>
          </a:p>
          <a:p>
            <a:pPr lvl="0" algn="just"/>
            <a:r>
              <a:rPr lang="fr-FR" sz="1200" dirty="0" smtClean="0"/>
              <a:t>Si deux bacs de 21 litres (les plus petits) sont utilisés, alors la hauteur des quais et des portes d’écluses sont à diminuer de 10 mm par rapport aux dimensions à relever sur la maquette virtuelle.</a:t>
            </a:r>
          </a:p>
          <a:p>
            <a:pPr lvl="0" algn="just"/>
            <a:endParaRPr lang="fr-FR" sz="1200" dirty="0"/>
          </a:p>
        </p:txBody>
      </p:sp>
      <p:sp>
        <p:nvSpPr>
          <p:cNvPr id="20" name="ZoneTexte 19"/>
          <p:cNvSpPr txBox="1"/>
          <p:nvPr/>
        </p:nvSpPr>
        <p:spPr>
          <a:xfrm>
            <a:off x="2571736" y="2285992"/>
            <a:ext cx="714380" cy="369332"/>
          </a:xfrm>
          <a:prstGeom prst="rect">
            <a:avLst/>
          </a:prstGeom>
          <a:noFill/>
        </p:spPr>
        <p:txBody>
          <a:bodyPr wrap="square" rtlCol="0">
            <a:spAutoFit/>
          </a:bodyPr>
          <a:lstStyle/>
          <a:p>
            <a:pPr algn="ctr"/>
            <a:r>
              <a:rPr lang="fr-FR" dirty="0" smtClean="0"/>
              <a:t>ou</a:t>
            </a:r>
            <a:endParaRPr lang="fr-FR" dirty="0"/>
          </a:p>
        </p:txBody>
      </p:sp>
      <p:sp>
        <p:nvSpPr>
          <p:cNvPr id="21" name="Flèche vers le bas 20"/>
          <p:cNvSpPr/>
          <p:nvPr/>
        </p:nvSpPr>
        <p:spPr>
          <a:xfrm>
            <a:off x="1142976" y="2357430"/>
            <a:ext cx="214314" cy="3571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Flèche vers le bas 21"/>
          <p:cNvSpPr/>
          <p:nvPr/>
        </p:nvSpPr>
        <p:spPr>
          <a:xfrm>
            <a:off x="5214942" y="2357430"/>
            <a:ext cx="214314" cy="3571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p:cNvSpPr/>
          <p:nvPr/>
        </p:nvSpPr>
        <p:spPr>
          <a:xfrm>
            <a:off x="1785918" y="2714620"/>
            <a:ext cx="2857520" cy="646331"/>
          </a:xfrm>
          <a:prstGeom prst="rect">
            <a:avLst/>
          </a:prstGeom>
          <a:solidFill>
            <a:schemeClr val="accent1">
              <a:lumMod val="20000"/>
              <a:lumOff val="80000"/>
            </a:schemeClr>
          </a:solidFill>
        </p:spPr>
        <p:txBody>
          <a:bodyPr wrap="square">
            <a:spAutoFit/>
          </a:bodyPr>
          <a:lstStyle/>
          <a:p>
            <a:pPr lvl="0"/>
            <a:r>
              <a:rPr lang="fr-FR" sz="1200" dirty="0" smtClean="0">
                <a:solidFill>
                  <a:srgbClr val="000000"/>
                </a:solidFill>
              </a:rPr>
              <a:t>Bac multi-usage plein gris 600x400x210 mm - ARCA SYSTEMS </a:t>
            </a:r>
          </a:p>
          <a:p>
            <a:pPr lvl="0"/>
            <a:r>
              <a:rPr lang="fr-FR" sz="1200" dirty="0" smtClean="0">
                <a:solidFill>
                  <a:srgbClr val="000000"/>
                </a:solidFill>
              </a:rPr>
              <a:t>38 L H. 21 x L. 60 x P. 40 cm ( 9,45 €)</a:t>
            </a:r>
          </a:p>
        </p:txBody>
      </p:sp>
      <p:sp>
        <p:nvSpPr>
          <p:cNvPr id="24" name="Rectangle 23"/>
          <p:cNvSpPr/>
          <p:nvPr/>
        </p:nvSpPr>
        <p:spPr>
          <a:xfrm>
            <a:off x="1785918" y="1571612"/>
            <a:ext cx="2786082" cy="646331"/>
          </a:xfrm>
          <a:prstGeom prst="rect">
            <a:avLst/>
          </a:prstGeom>
          <a:solidFill>
            <a:schemeClr val="accent1">
              <a:lumMod val="20000"/>
              <a:lumOff val="80000"/>
            </a:schemeClr>
          </a:solidFill>
        </p:spPr>
        <p:txBody>
          <a:bodyPr wrap="square">
            <a:spAutoFit/>
          </a:bodyPr>
          <a:lstStyle/>
          <a:p>
            <a:pPr lvl="0"/>
            <a:r>
              <a:rPr lang="fr-FR" sz="1200" dirty="0" smtClean="0">
                <a:solidFill>
                  <a:prstClr val="black"/>
                </a:solidFill>
              </a:rPr>
              <a:t>Bac multi-usage plein gris 600x400x120 mm - ARCA SYSTEMS </a:t>
            </a:r>
          </a:p>
          <a:p>
            <a:pPr lvl="0"/>
            <a:r>
              <a:rPr lang="fr-FR" sz="1200" dirty="0" smtClean="0">
                <a:solidFill>
                  <a:prstClr val="black"/>
                </a:solidFill>
              </a:rPr>
              <a:t>21 L H. 12 x L. 60 x P. 40 cm (8,45 €)</a:t>
            </a:r>
            <a:endParaRPr lang="fr-FR" dirty="0">
              <a:solidFill>
                <a:prstClr val="black"/>
              </a:solidFill>
            </a:endParaRPr>
          </a:p>
        </p:txBody>
      </p:sp>
      <p:sp>
        <p:nvSpPr>
          <p:cNvPr id="25" name="ZoneTexte 24"/>
          <p:cNvSpPr txBox="1"/>
          <p:nvPr/>
        </p:nvSpPr>
        <p:spPr>
          <a:xfrm>
            <a:off x="428596" y="3500438"/>
            <a:ext cx="8286808" cy="3046988"/>
          </a:xfrm>
          <a:prstGeom prst="rect">
            <a:avLst/>
          </a:prstGeom>
          <a:noFill/>
          <a:ln>
            <a:solidFill>
              <a:schemeClr val="tx1"/>
            </a:solidFill>
          </a:ln>
        </p:spPr>
        <p:txBody>
          <a:bodyPr wrap="square" rtlCol="0">
            <a:spAutoFit/>
          </a:bodyPr>
          <a:lstStyle/>
          <a:p>
            <a:r>
              <a:rPr lang="fr-FR" sz="1200" dirty="0" smtClean="0">
                <a:solidFill>
                  <a:srgbClr val="000000"/>
                </a:solidFill>
              </a:rPr>
              <a:t>1 m de durite pour essence diamètre extérieur 8 mm, diamètre intérieur 6 mm (vendue en magasin de moto, environ 10€)</a:t>
            </a:r>
          </a:p>
          <a:p>
            <a:endParaRPr lang="fr-FR" sz="1200" dirty="0" smtClean="0"/>
          </a:p>
          <a:p>
            <a:endParaRPr lang="fr-FR" sz="1200" dirty="0" smtClean="0"/>
          </a:p>
          <a:p>
            <a:endParaRPr lang="fr-FR" sz="1200" dirty="0" smtClean="0"/>
          </a:p>
          <a:p>
            <a:endParaRPr lang="fr-FR" sz="1200" dirty="0" smtClean="0"/>
          </a:p>
          <a:p>
            <a:endParaRPr lang="fr-FR" sz="1200" dirty="0" smtClean="0"/>
          </a:p>
          <a:p>
            <a:endParaRPr lang="fr-FR" sz="1200" dirty="0" smtClean="0"/>
          </a:p>
          <a:p>
            <a:endParaRPr lang="fr-FR" sz="1200" dirty="0" smtClean="0"/>
          </a:p>
          <a:p>
            <a:endParaRPr lang="fr-FR" sz="1200" dirty="0" smtClean="0"/>
          </a:p>
          <a:p>
            <a:endParaRPr lang="fr-FR" sz="1200" dirty="0" smtClean="0"/>
          </a:p>
          <a:p>
            <a:r>
              <a:rPr lang="fr-FR" sz="1200" dirty="0" smtClean="0"/>
              <a:t>Pour la pompe, deux modèles possibles ont été retenus :</a:t>
            </a:r>
          </a:p>
          <a:p>
            <a:endParaRPr lang="fr-FR" sz="1200" dirty="0" smtClean="0"/>
          </a:p>
          <a:p>
            <a:endParaRPr lang="fr-FR" sz="1200" dirty="0" smtClean="0"/>
          </a:p>
          <a:p>
            <a:endParaRPr lang="fr-FR" sz="1200" dirty="0" smtClean="0"/>
          </a:p>
          <a:p>
            <a:endParaRPr lang="fr-FR" sz="1200" dirty="0" smtClean="0"/>
          </a:p>
          <a:p>
            <a:endParaRPr lang="fr-FR" sz="1200" dirty="0"/>
          </a:p>
        </p:txBody>
      </p:sp>
      <p:pic>
        <p:nvPicPr>
          <p:cNvPr id="2050" name="Picture 2" descr="DURITE ESSENCE TISSU 1M"/>
          <p:cNvPicPr>
            <a:picLocks noChangeAspect="1" noChangeArrowheads="1"/>
          </p:cNvPicPr>
          <p:nvPr/>
        </p:nvPicPr>
        <p:blipFill>
          <a:blip r:embed="rId4" cstate="screen"/>
          <a:srcRect/>
          <a:stretch>
            <a:fillRect/>
          </a:stretch>
        </p:blipFill>
        <p:spPr bwMode="auto">
          <a:xfrm>
            <a:off x="2357422" y="4071942"/>
            <a:ext cx="1071570" cy="1071570"/>
          </a:xfrm>
          <a:prstGeom prst="rect">
            <a:avLst/>
          </a:prstGeom>
          <a:noFill/>
        </p:spPr>
      </p:pic>
      <p:pic>
        <p:nvPicPr>
          <p:cNvPr id="2053" name="Picture 5"/>
          <p:cNvPicPr>
            <a:picLocks noChangeAspect="1" noChangeArrowheads="1"/>
          </p:cNvPicPr>
          <p:nvPr/>
        </p:nvPicPr>
        <p:blipFill>
          <a:blip r:embed="rId5"/>
          <a:srcRect/>
          <a:stretch>
            <a:fillRect/>
          </a:stretch>
        </p:blipFill>
        <p:spPr bwMode="auto">
          <a:xfrm>
            <a:off x="4429124" y="4214818"/>
            <a:ext cx="1388532" cy="928694"/>
          </a:xfrm>
          <a:prstGeom prst="rect">
            <a:avLst/>
          </a:prstGeom>
          <a:noFill/>
          <a:ln w="9525">
            <a:noFill/>
            <a:miter lim="800000"/>
            <a:headEnd/>
            <a:tailEnd/>
          </a:ln>
          <a:effectLst/>
        </p:spPr>
      </p:pic>
      <p:sp>
        <p:nvSpPr>
          <p:cNvPr id="28" name="Rectangle 27"/>
          <p:cNvSpPr/>
          <p:nvPr/>
        </p:nvSpPr>
        <p:spPr>
          <a:xfrm>
            <a:off x="2286000" y="3105835"/>
            <a:ext cx="4572000" cy="369332"/>
          </a:xfrm>
          <a:prstGeom prst="rect">
            <a:avLst/>
          </a:prstGeom>
        </p:spPr>
        <p:txBody>
          <a:bodyPr>
            <a:spAutoFit/>
          </a:bodyPr>
          <a:lstStyle/>
          <a:p>
            <a:endParaRPr lang="fr-FR" b="1" dirty="0"/>
          </a:p>
        </p:txBody>
      </p:sp>
      <p:sp>
        <p:nvSpPr>
          <p:cNvPr id="29" name="Rectangle 28"/>
          <p:cNvSpPr/>
          <p:nvPr/>
        </p:nvSpPr>
        <p:spPr>
          <a:xfrm>
            <a:off x="5929322" y="4286256"/>
            <a:ext cx="2286000" cy="830997"/>
          </a:xfrm>
          <a:prstGeom prst="rect">
            <a:avLst/>
          </a:prstGeom>
        </p:spPr>
        <p:txBody>
          <a:bodyPr>
            <a:spAutoFit/>
          </a:bodyPr>
          <a:lstStyle/>
          <a:p>
            <a:r>
              <a:rPr lang="fr-FR" sz="1200" dirty="0" smtClean="0">
                <a:solidFill>
                  <a:srgbClr val="000000"/>
                </a:solidFill>
              </a:rPr>
              <a:t>Gaine thermo rétractable sans colle 3:1 393720 noir Ø avant retreint: 9 mm au mètre  </a:t>
            </a:r>
            <a:r>
              <a:rPr lang="fr-FR" sz="1200" dirty="0" smtClean="0">
                <a:solidFill>
                  <a:prstClr val="black"/>
                </a:solidFill>
              </a:rPr>
              <a:t>(environ 1€10).</a:t>
            </a:r>
            <a:endParaRPr lang="fr-FR" dirty="0"/>
          </a:p>
        </p:txBody>
      </p:sp>
      <p:sp>
        <p:nvSpPr>
          <p:cNvPr id="30" name="Rectangle 29"/>
          <p:cNvSpPr/>
          <p:nvPr/>
        </p:nvSpPr>
        <p:spPr>
          <a:xfrm>
            <a:off x="1071538" y="6000768"/>
            <a:ext cx="3100954" cy="276999"/>
          </a:xfrm>
          <a:prstGeom prst="rect">
            <a:avLst/>
          </a:prstGeom>
        </p:spPr>
        <p:txBody>
          <a:bodyPr wrap="none">
            <a:spAutoFit/>
          </a:bodyPr>
          <a:lstStyle/>
          <a:p>
            <a:r>
              <a:rPr lang="fr-FR" sz="1200" dirty="0" smtClean="0">
                <a:solidFill>
                  <a:srgbClr val="000000"/>
                </a:solidFill>
              </a:rPr>
              <a:t>Pompe immergée 12Volts COMET (environ 9€)</a:t>
            </a:r>
            <a:endParaRPr lang="fr-FR" sz="1200" dirty="0">
              <a:solidFill>
                <a:srgbClr val="000000"/>
              </a:solidFill>
            </a:endParaRPr>
          </a:p>
        </p:txBody>
      </p:sp>
      <p:pic>
        <p:nvPicPr>
          <p:cNvPr id="2055" name="Picture 7" descr="Pompe immergée 12Volts COMET"/>
          <p:cNvPicPr>
            <a:picLocks noChangeAspect="1" noChangeArrowheads="1"/>
          </p:cNvPicPr>
          <p:nvPr/>
        </p:nvPicPr>
        <p:blipFill>
          <a:blip r:embed="rId6" cstate="screen"/>
          <a:srcRect/>
          <a:stretch>
            <a:fillRect/>
          </a:stretch>
        </p:blipFill>
        <p:spPr bwMode="auto">
          <a:xfrm>
            <a:off x="4143372" y="5357826"/>
            <a:ext cx="1000132" cy="1000132"/>
          </a:xfrm>
          <a:prstGeom prst="rect">
            <a:avLst/>
          </a:prstGeom>
          <a:noFill/>
        </p:spPr>
      </p:pic>
      <p:sp>
        <p:nvSpPr>
          <p:cNvPr id="31" name="Rectangle 30"/>
          <p:cNvSpPr/>
          <p:nvPr/>
        </p:nvSpPr>
        <p:spPr>
          <a:xfrm>
            <a:off x="5286380" y="5715016"/>
            <a:ext cx="2571768" cy="461665"/>
          </a:xfrm>
          <a:prstGeom prst="rect">
            <a:avLst/>
          </a:prstGeom>
        </p:spPr>
        <p:txBody>
          <a:bodyPr wrap="square">
            <a:spAutoFit/>
          </a:bodyPr>
          <a:lstStyle/>
          <a:p>
            <a:r>
              <a:rPr lang="fr-FR" sz="1200" dirty="0" smtClean="0"/>
              <a:t>Pompe extérieure basse tension </a:t>
            </a:r>
            <a:r>
              <a:rPr lang="fr-FR" sz="1200" dirty="0" err="1" smtClean="0"/>
              <a:t>Comet</a:t>
            </a:r>
            <a:r>
              <a:rPr lang="fr-FR" sz="1200" dirty="0" smtClean="0"/>
              <a:t> 1005.02.00  (environ 23€)</a:t>
            </a:r>
            <a:endParaRPr lang="fr-FR" sz="1200" dirty="0"/>
          </a:p>
        </p:txBody>
      </p:sp>
      <p:pic>
        <p:nvPicPr>
          <p:cNvPr id="2056" name="Picture 8"/>
          <p:cNvPicPr>
            <a:picLocks noChangeAspect="1" noChangeArrowheads="1"/>
          </p:cNvPicPr>
          <p:nvPr/>
        </p:nvPicPr>
        <p:blipFill>
          <a:blip r:embed="rId7" cstate="screen"/>
          <a:srcRect/>
          <a:stretch>
            <a:fillRect/>
          </a:stretch>
        </p:blipFill>
        <p:spPr bwMode="auto">
          <a:xfrm>
            <a:off x="7929586" y="5286388"/>
            <a:ext cx="523913" cy="1123950"/>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14282" y="214290"/>
            <a:ext cx="8715436" cy="642942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361950" y="295275"/>
            <a:ext cx="8353425" cy="369332"/>
          </a:xfrm>
          <a:prstGeom prst="rect">
            <a:avLst/>
          </a:prstGeom>
          <a:noFill/>
        </p:spPr>
        <p:txBody>
          <a:bodyPr wrap="square" rtlCol="0">
            <a:spAutoFit/>
          </a:bodyPr>
          <a:lstStyle/>
          <a:p>
            <a:r>
              <a:rPr lang="fr-FR" b="1" dirty="0" smtClean="0"/>
              <a:t>Annexe 2  </a:t>
            </a:r>
            <a:endParaRPr lang="fr-FR" b="1" dirty="0"/>
          </a:p>
        </p:txBody>
      </p:sp>
      <p:sp>
        <p:nvSpPr>
          <p:cNvPr id="7" name="ZoneTexte 6"/>
          <p:cNvSpPr txBox="1"/>
          <p:nvPr/>
        </p:nvSpPr>
        <p:spPr>
          <a:xfrm>
            <a:off x="304800" y="781050"/>
            <a:ext cx="8039100" cy="369332"/>
          </a:xfrm>
          <a:prstGeom prst="rect">
            <a:avLst/>
          </a:prstGeom>
          <a:noFill/>
        </p:spPr>
        <p:txBody>
          <a:bodyPr wrap="square" rtlCol="0">
            <a:spAutoFit/>
          </a:bodyPr>
          <a:lstStyle/>
          <a:p>
            <a:r>
              <a:rPr lang="fr-FR" dirty="0" smtClean="0"/>
              <a:t>1- Les </a:t>
            </a:r>
            <a:r>
              <a:rPr lang="fr-FR" dirty="0" smtClean="0"/>
              <a:t>composants</a:t>
            </a:r>
            <a:endParaRPr lang="fr-FR" dirty="0"/>
          </a:p>
        </p:txBody>
      </p:sp>
      <p:sp>
        <p:nvSpPr>
          <p:cNvPr id="4097" name="Rectangle 1"/>
          <p:cNvSpPr>
            <a:spLocks noChangeArrowheads="1"/>
          </p:cNvSpPr>
          <p:nvPr/>
        </p:nvSpPr>
        <p:spPr bwMode="auto">
          <a:xfrm rot="10800000" flipV="1">
            <a:off x="2001161" y="1905832"/>
            <a:ext cx="2828925"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fr-FR" sz="1200" dirty="0" smtClean="0">
                <a:latin typeface="Arial" pitchFamily="34" charset="0"/>
                <a:cs typeface="Arial" pitchFamily="34" charset="0"/>
              </a:rPr>
              <a:t>Capteurs</a:t>
            </a:r>
            <a:r>
              <a:rPr kumimoji="0" lang="fr-FR" sz="1200" b="0" i="0" u="none" strike="noStrike" cap="none" normalizeH="0" baseline="0" dirty="0" smtClean="0">
                <a:ln>
                  <a:noFill/>
                </a:ln>
                <a:solidFill>
                  <a:schemeClr val="tx1"/>
                </a:solidFill>
                <a:effectLst/>
                <a:latin typeface="Arial" pitchFamily="34" charset="0"/>
                <a:cs typeface="Arial" pitchFamily="34" charset="0"/>
              </a:rPr>
              <a:t> de niveau avec interrupteur Reed </a:t>
            </a:r>
            <a:r>
              <a:rPr kumimoji="0" lang="fr-FR" sz="1200" b="0" i="0" u="none" strike="noStrike" cap="none" normalizeH="0" baseline="0" dirty="0" err="1" smtClean="0">
                <a:ln>
                  <a:noFill/>
                </a:ln>
                <a:solidFill>
                  <a:schemeClr val="tx1"/>
                </a:solidFill>
                <a:effectLst/>
                <a:latin typeface="Arial" pitchFamily="34" charset="0"/>
                <a:cs typeface="Arial" pitchFamily="34" charset="0"/>
              </a:rPr>
              <a:t>StandexMeder</a:t>
            </a:r>
            <a:r>
              <a:rPr kumimoji="0" lang="fr-FR" sz="1200" b="0" i="0" u="none" strike="noStrike" cap="none" normalizeH="0" baseline="0" dirty="0" smtClean="0">
                <a:ln>
                  <a:noFill/>
                </a:ln>
                <a:solidFill>
                  <a:schemeClr val="tx1"/>
                </a:solidFill>
                <a:effectLst/>
                <a:latin typeface="Arial" pitchFamily="34" charset="0"/>
                <a:cs typeface="Arial" pitchFamily="34" charset="0"/>
              </a:rPr>
              <a:t> </a:t>
            </a:r>
            <a:r>
              <a:rPr kumimoji="0" lang="fr-FR" sz="1200" b="0" i="0" u="none" strike="noStrike" cap="none" normalizeH="0" baseline="0" dirty="0" err="1" smtClean="0">
                <a:ln>
                  <a:noFill/>
                </a:ln>
                <a:solidFill>
                  <a:schemeClr val="tx1"/>
                </a:solidFill>
                <a:effectLst/>
                <a:latin typeface="Arial" pitchFamily="34" charset="0"/>
                <a:cs typeface="Arial" pitchFamily="34" charset="0"/>
              </a:rPr>
              <a:t>Electronics</a:t>
            </a:r>
            <a:r>
              <a:rPr kumimoji="0" lang="fr-FR" sz="1200" b="0" i="0" u="none" strike="noStrike" cap="none" normalizeH="0" baseline="0" dirty="0" smtClean="0">
                <a:ln>
                  <a:noFill/>
                </a:ln>
                <a:solidFill>
                  <a:schemeClr val="tx1"/>
                </a:solidFill>
                <a:effectLst/>
                <a:latin typeface="Arial" pitchFamily="34" charset="0"/>
                <a:cs typeface="Arial" pitchFamily="34" charset="0"/>
              </a:rPr>
              <a:t> </a:t>
            </a:r>
          </a:p>
        </p:txBody>
      </p:sp>
      <p:pic>
        <p:nvPicPr>
          <p:cNvPr id="4099" name="Picture 3"/>
          <p:cNvPicPr>
            <a:picLocks noChangeAspect="1" noChangeArrowheads="1"/>
          </p:cNvPicPr>
          <p:nvPr/>
        </p:nvPicPr>
        <p:blipFill>
          <a:blip r:embed="rId2" cstate="screen"/>
          <a:srcRect/>
          <a:stretch>
            <a:fillRect/>
          </a:stretch>
        </p:blipFill>
        <p:spPr bwMode="auto">
          <a:xfrm>
            <a:off x="5095875" y="1524000"/>
            <a:ext cx="3570298" cy="4843498"/>
          </a:xfrm>
          <a:prstGeom prst="rect">
            <a:avLst/>
          </a:prstGeom>
          <a:noFill/>
          <a:ln w="9525">
            <a:noFill/>
            <a:miter lim="800000"/>
            <a:headEnd/>
            <a:tailEnd/>
          </a:ln>
          <a:effectLst/>
        </p:spPr>
      </p:pic>
      <p:sp>
        <p:nvSpPr>
          <p:cNvPr id="12" name="ZoneTexte 11"/>
          <p:cNvSpPr txBox="1"/>
          <p:nvPr/>
        </p:nvSpPr>
        <p:spPr>
          <a:xfrm>
            <a:off x="333375" y="2863843"/>
            <a:ext cx="4924425" cy="369332"/>
          </a:xfrm>
          <a:prstGeom prst="rect">
            <a:avLst/>
          </a:prstGeom>
          <a:noFill/>
        </p:spPr>
        <p:txBody>
          <a:bodyPr wrap="square" rtlCol="0">
            <a:spAutoFit/>
          </a:bodyPr>
          <a:lstStyle/>
          <a:p>
            <a:r>
              <a:rPr lang="fr-FR" dirty="0" smtClean="0"/>
              <a:t>2- Le </a:t>
            </a:r>
            <a:r>
              <a:rPr lang="fr-FR" dirty="0" smtClean="0"/>
              <a:t>câblage et la connexion à la carte </a:t>
            </a:r>
            <a:r>
              <a:rPr lang="fr-FR" dirty="0" err="1" smtClean="0"/>
              <a:t>Arduino</a:t>
            </a:r>
            <a:r>
              <a:rPr lang="fr-FR" dirty="0" smtClean="0"/>
              <a:t>.</a:t>
            </a:r>
            <a:endParaRPr lang="fr-FR" dirty="0"/>
          </a:p>
        </p:txBody>
      </p:sp>
      <p:pic>
        <p:nvPicPr>
          <p:cNvPr id="4100" name="Picture 4"/>
          <p:cNvPicPr>
            <a:picLocks noChangeAspect="1" noChangeArrowheads="1"/>
          </p:cNvPicPr>
          <p:nvPr/>
        </p:nvPicPr>
        <p:blipFill>
          <a:blip r:embed="rId3" cstate="screen"/>
          <a:srcRect/>
          <a:stretch>
            <a:fillRect/>
          </a:stretch>
        </p:blipFill>
        <p:spPr bwMode="auto">
          <a:xfrm>
            <a:off x="485775" y="2011433"/>
            <a:ext cx="1383516" cy="941317"/>
          </a:xfrm>
          <a:prstGeom prst="rect">
            <a:avLst/>
          </a:prstGeom>
          <a:noFill/>
          <a:ln w="9525">
            <a:noFill/>
            <a:miter lim="800000"/>
            <a:headEnd/>
            <a:tailEnd/>
          </a:ln>
          <a:effectLst/>
        </p:spPr>
      </p:pic>
      <p:sp>
        <p:nvSpPr>
          <p:cNvPr id="15" name="ZoneTexte 14"/>
          <p:cNvSpPr txBox="1"/>
          <p:nvPr/>
        </p:nvSpPr>
        <p:spPr>
          <a:xfrm>
            <a:off x="5086350" y="1104900"/>
            <a:ext cx="3571875" cy="369332"/>
          </a:xfrm>
          <a:prstGeom prst="rect">
            <a:avLst/>
          </a:prstGeom>
          <a:noFill/>
        </p:spPr>
        <p:txBody>
          <a:bodyPr wrap="square" rtlCol="0">
            <a:spAutoFit/>
          </a:bodyPr>
          <a:lstStyle/>
          <a:p>
            <a:pPr algn="ctr"/>
            <a:r>
              <a:rPr lang="fr-FR" dirty="0" smtClean="0"/>
              <a:t>Exemple de mise en situation</a:t>
            </a:r>
            <a:endParaRPr lang="fr-FR" dirty="0"/>
          </a:p>
        </p:txBody>
      </p:sp>
      <p:sp>
        <p:nvSpPr>
          <p:cNvPr id="16" name="ZoneTexte 15"/>
          <p:cNvSpPr txBox="1"/>
          <p:nvPr/>
        </p:nvSpPr>
        <p:spPr>
          <a:xfrm>
            <a:off x="2124075" y="1285875"/>
            <a:ext cx="2362200" cy="646331"/>
          </a:xfrm>
          <a:prstGeom prst="rect">
            <a:avLst/>
          </a:prstGeom>
          <a:noFill/>
        </p:spPr>
        <p:txBody>
          <a:bodyPr wrap="square" rtlCol="0">
            <a:spAutoFit/>
          </a:bodyPr>
          <a:lstStyle/>
          <a:p>
            <a:pPr algn="ctr"/>
            <a:r>
              <a:rPr lang="fr-FR" sz="1200" dirty="0"/>
              <a:t>D</a:t>
            </a:r>
            <a:r>
              <a:rPr lang="fr-FR" sz="1200" dirty="0" smtClean="0"/>
              <a:t>eux </a:t>
            </a:r>
            <a:r>
              <a:rPr lang="fr-FR" sz="1200" dirty="0" smtClean="0"/>
              <a:t>modèles </a:t>
            </a:r>
            <a:r>
              <a:rPr lang="fr-FR" sz="1200" dirty="0" smtClean="0"/>
              <a:t>avec un prix abordable </a:t>
            </a:r>
            <a:r>
              <a:rPr lang="fr-FR" sz="1200" dirty="0" smtClean="0"/>
              <a:t>sont en vente </a:t>
            </a:r>
            <a:r>
              <a:rPr lang="fr-FR" sz="1200" dirty="0" smtClean="0"/>
              <a:t>chez </a:t>
            </a:r>
            <a:r>
              <a:rPr lang="fr-FR" sz="1200" dirty="0" smtClean="0"/>
              <a:t>Conrad</a:t>
            </a:r>
            <a:endParaRPr lang="fr-FR" sz="1200" dirty="0"/>
          </a:p>
        </p:txBody>
      </p:sp>
      <p:sp>
        <p:nvSpPr>
          <p:cNvPr id="17" name="Ellipse 16"/>
          <p:cNvSpPr/>
          <p:nvPr/>
        </p:nvSpPr>
        <p:spPr>
          <a:xfrm>
            <a:off x="6838950" y="3676650"/>
            <a:ext cx="1504950" cy="150495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104" name="Picture 8"/>
          <p:cNvPicPr>
            <a:picLocks noChangeAspect="1" noChangeArrowheads="1"/>
          </p:cNvPicPr>
          <p:nvPr/>
        </p:nvPicPr>
        <p:blipFill>
          <a:blip r:embed="rId4" cstate="screen"/>
          <a:srcRect/>
          <a:stretch>
            <a:fillRect/>
          </a:stretch>
        </p:blipFill>
        <p:spPr bwMode="auto">
          <a:xfrm>
            <a:off x="576263" y="1141419"/>
            <a:ext cx="1404937" cy="806444"/>
          </a:xfrm>
          <a:prstGeom prst="rect">
            <a:avLst/>
          </a:prstGeom>
          <a:noFill/>
          <a:ln w="9525">
            <a:noFill/>
            <a:miter lim="800000"/>
            <a:headEnd/>
            <a:tailEnd/>
          </a:ln>
          <a:effectLst/>
        </p:spPr>
      </p:pic>
      <p:pic>
        <p:nvPicPr>
          <p:cNvPr id="4105" name="Picture 9"/>
          <p:cNvPicPr>
            <a:picLocks noChangeAspect="1" noChangeArrowheads="1"/>
          </p:cNvPicPr>
          <p:nvPr/>
        </p:nvPicPr>
        <p:blipFill>
          <a:blip r:embed="rId5"/>
          <a:srcRect/>
          <a:stretch>
            <a:fillRect/>
          </a:stretch>
        </p:blipFill>
        <p:spPr bwMode="auto">
          <a:xfrm>
            <a:off x="652463" y="3224213"/>
            <a:ext cx="3152775" cy="1628775"/>
          </a:xfrm>
          <a:prstGeom prst="rect">
            <a:avLst/>
          </a:prstGeom>
          <a:noFill/>
          <a:ln w="9525">
            <a:noFill/>
            <a:miter lim="800000"/>
            <a:headEnd/>
            <a:tailEnd/>
          </a:ln>
          <a:effectLst/>
        </p:spPr>
      </p:pic>
      <p:sp>
        <p:nvSpPr>
          <p:cNvPr id="28" name="ZoneTexte 27"/>
          <p:cNvSpPr txBox="1"/>
          <p:nvPr/>
        </p:nvSpPr>
        <p:spPr>
          <a:xfrm>
            <a:off x="3733800" y="4457700"/>
            <a:ext cx="1285875" cy="276999"/>
          </a:xfrm>
          <a:prstGeom prst="rect">
            <a:avLst/>
          </a:prstGeom>
          <a:noFill/>
        </p:spPr>
        <p:txBody>
          <a:bodyPr wrap="square" rtlCol="0">
            <a:spAutoFit/>
          </a:bodyPr>
          <a:lstStyle/>
          <a:p>
            <a:r>
              <a:rPr lang="fr-FR" sz="1200" dirty="0" smtClean="0"/>
              <a:t>capteur</a:t>
            </a:r>
            <a:endParaRPr lang="fr-FR" sz="1200" dirty="0"/>
          </a:p>
        </p:txBody>
      </p:sp>
      <p:sp>
        <p:nvSpPr>
          <p:cNvPr id="29" name="ZoneTexte 28"/>
          <p:cNvSpPr txBox="1"/>
          <p:nvPr/>
        </p:nvSpPr>
        <p:spPr>
          <a:xfrm>
            <a:off x="400050" y="4248150"/>
            <a:ext cx="438150" cy="369332"/>
          </a:xfrm>
          <a:prstGeom prst="rect">
            <a:avLst/>
          </a:prstGeom>
          <a:noFill/>
        </p:spPr>
        <p:txBody>
          <a:bodyPr wrap="square" rtlCol="0">
            <a:spAutoFit/>
          </a:bodyPr>
          <a:lstStyle/>
          <a:p>
            <a:r>
              <a:rPr lang="fr-FR" dirty="0" smtClean="0"/>
              <a:t>A0</a:t>
            </a:r>
            <a:endParaRPr lang="fr-FR" dirty="0"/>
          </a:p>
        </p:txBody>
      </p:sp>
      <p:sp>
        <p:nvSpPr>
          <p:cNvPr id="30" name="ZoneTexte 29"/>
          <p:cNvSpPr txBox="1"/>
          <p:nvPr/>
        </p:nvSpPr>
        <p:spPr>
          <a:xfrm>
            <a:off x="323849" y="4572000"/>
            <a:ext cx="619125" cy="369332"/>
          </a:xfrm>
          <a:prstGeom prst="rect">
            <a:avLst/>
          </a:prstGeom>
          <a:noFill/>
        </p:spPr>
        <p:txBody>
          <a:bodyPr wrap="square" rtlCol="0">
            <a:spAutoFit/>
          </a:bodyPr>
          <a:lstStyle/>
          <a:p>
            <a:r>
              <a:rPr lang="fr-FR" dirty="0" smtClean="0"/>
              <a:t>GND</a:t>
            </a:r>
            <a:endParaRPr lang="fr-FR" dirty="0"/>
          </a:p>
        </p:txBody>
      </p:sp>
      <p:sp>
        <p:nvSpPr>
          <p:cNvPr id="32" name="ZoneTexte 31"/>
          <p:cNvSpPr txBox="1"/>
          <p:nvPr/>
        </p:nvSpPr>
        <p:spPr>
          <a:xfrm>
            <a:off x="285749" y="3762375"/>
            <a:ext cx="752475" cy="461665"/>
          </a:xfrm>
          <a:prstGeom prst="rect">
            <a:avLst/>
          </a:prstGeom>
          <a:noFill/>
        </p:spPr>
        <p:txBody>
          <a:bodyPr wrap="square" rtlCol="0">
            <a:spAutoFit/>
          </a:bodyPr>
          <a:lstStyle/>
          <a:p>
            <a:r>
              <a:rPr lang="fr-FR" sz="1200" dirty="0" smtClean="0"/>
              <a:t>Carte </a:t>
            </a:r>
            <a:r>
              <a:rPr lang="fr-FR" sz="1200" dirty="0" err="1" smtClean="0"/>
              <a:t>Arduino</a:t>
            </a:r>
            <a:endParaRPr lang="fr-FR" sz="1200" dirty="0"/>
          </a:p>
        </p:txBody>
      </p:sp>
      <p:sp>
        <p:nvSpPr>
          <p:cNvPr id="33" name="ZoneTexte 32"/>
          <p:cNvSpPr txBox="1"/>
          <p:nvPr/>
        </p:nvSpPr>
        <p:spPr>
          <a:xfrm>
            <a:off x="2895599" y="3314700"/>
            <a:ext cx="704851" cy="369332"/>
          </a:xfrm>
          <a:prstGeom prst="rect">
            <a:avLst/>
          </a:prstGeom>
          <a:noFill/>
        </p:spPr>
        <p:txBody>
          <a:bodyPr wrap="square" rtlCol="0">
            <a:spAutoFit/>
          </a:bodyPr>
          <a:lstStyle/>
          <a:p>
            <a:r>
              <a:rPr lang="fr-FR" dirty="0" smtClean="0"/>
              <a:t>+ 5V</a:t>
            </a:r>
            <a:endParaRPr lang="fr-FR" dirty="0"/>
          </a:p>
        </p:txBody>
      </p:sp>
      <p:sp>
        <p:nvSpPr>
          <p:cNvPr id="34" name="ZoneTexte 33"/>
          <p:cNvSpPr txBox="1"/>
          <p:nvPr/>
        </p:nvSpPr>
        <p:spPr>
          <a:xfrm>
            <a:off x="333375" y="4867275"/>
            <a:ext cx="4924425" cy="369332"/>
          </a:xfrm>
          <a:prstGeom prst="rect">
            <a:avLst/>
          </a:prstGeom>
          <a:noFill/>
        </p:spPr>
        <p:txBody>
          <a:bodyPr wrap="square" rtlCol="0">
            <a:spAutoFit/>
          </a:bodyPr>
          <a:lstStyle/>
          <a:p>
            <a:r>
              <a:rPr lang="fr-FR" dirty="0" smtClean="0"/>
              <a:t>3- </a:t>
            </a:r>
            <a:r>
              <a:rPr lang="fr-FR" dirty="0" smtClean="0"/>
              <a:t>Le programme dans </a:t>
            </a:r>
            <a:r>
              <a:rPr lang="fr-FR" dirty="0" err="1" smtClean="0"/>
              <a:t>mBlock</a:t>
            </a:r>
            <a:endParaRPr lang="fr-FR" dirty="0"/>
          </a:p>
        </p:txBody>
      </p:sp>
      <p:pic>
        <p:nvPicPr>
          <p:cNvPr id="4106" name="Picture 10"/>
          <p:cNvPicPr>
            <a:picLocks noChangeAspect="1" noChangeArrowheads="1"/>
          </p:cNvPicPr>
          <p:nvPr/>
        </p:nvPicPr>
        <p:blipFill>
          <a:blip r:embed="rId6"/>
          <a:srcRect/>
          <a:stretch>
            <a:fillRect/>
          </a:stretch>
        </p:blipFill>
        <p:spPr bwMode="auto">
          <a:xfrm>
            <a:off x="942975" y="5237847"/>
            <a:ext cx="3352800" cy="1377266"/>
          </a:xfrm>
          <a:prstGeom prst="rect">
            <a:avLst/>
          </a:prstGeom>
          <a:noFill/>
          <a:ln w="9525">
            <a:noFill/>
            <a:miter lim="800000"/>
            <a:headEnd/>
            <a:tailEnd/>
          </a:ln>
          <a:effectLst/>
        </p:spPr>
      </p:pic>
      <p:sp>
        <p:nvSpPr>
          <p:cNvPr id="38" name="Rectangle 37"/>
          <p:cNvSpPr/>
          <p:nvPr/>
        </p:nvSpPr>
        <p:spPr>
          <a:xfrm>
            <a:off x="1362075" y="307072"/>
            <a:ext cx="4476750" cy="369332"/>
          </a:xfrm>
          <a:prstGeom prst="rect">
            <a:avLst/>
          </a:prstGeom>
        </p:spPr>
        <p:txBody>
          <a:bodyPr wrap="square">
            <a:spAutoFit/>
          </a:bodyPr>
          <a:lstStyle/>
          <a:p>
            <a:pPr lvl="0"/>
            <a:r>
              <a:rPr lang="fr-FR" dirty="0" smtClean="0">
                <a:solidFill>
                  <a:prstClr val="black"/>
                </a:solidFill>
              </a:rPr>
              <a:t> : Ajouter </a:t>
            </a:r>
            <a:r>
              <a:rPr lang="fr-FR" dirty="0" smtClean="0">
                <a:solidFill>
                  <a:prstClr val="black"/>
                </a:solidFill>
              </a:rPr>
              <a:t>des détecteurs de niveaux</a:t>
            </a:r>
            <a:endParaRPr lang="fr-FR" dirty="0">
              <a:solidFill>
                <a:prstClr val="black"/>
              </a:solidFill>
            </a:endParaRPr>
          </a:p>
        </p:txBody>
      </p:sp>
      <p:sp>
        <p:nvSpPr>
          <p:cNvPr id="2" name="ZoneTexte 1"/>
          <p:cNvSpPr txBox="1"/>
          <p:nvPr/>
        </p:nvSpPr>
        <p:spPr>
          <a:xfrm>
            <a:off x="3299834" y="2585571"/>
            <a:ext cx="184666" cy="369332"/>
          </a:xfrm>
          <a:prstGeom prst="rect">
            <a:avLst/>
          </a:prstGeom>
          <a:noFill/>
        </p:spPr>
        <p:txBody>
          <a:bodyPr wrap="none" rtlCol="0">
            <a:spAutoFit/>
          </a:bodyPr>
          <a:lstStyle/>
          <a:p>
            <a:endParaRPr lang="fr-F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285720" y="285728"/>
            <a:ext cx="8643998" cy="6357982"/>
          </a:xfrm>
          <a:prstGeom prst="roundRect">
            <a:avLst>
              <a:gd name="adj" fmla="val 592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 name="Groupe 4"/>
          <p:cNvGrpSpPr/>
          <p:nvPr/>
        </p:nvGrpSpPr>
        <p:grpSpPr>
          <a:xfrm>
            <a:off x="428596" y="428604"/>
            <a:ext cx="500066" cy="500066"/>
            <a:chOff x="7715272" y="1500174"/>
            <a:chExt cx="500066" cy="500066"/>
          </a:xfrm>
          <a:solidFill>
            <a:schemeClr val="accent3">
              <a:lumMod val="40000"/>
              <a:lumOff val="60000"/>
            </a:schemeClr>
          </a:solidFill>
        </p:grpSpPr>
        <p:sp>
          <p:nvSpPr>
            <p:cNvPr id="6" name="Ellipse 5"/>
            <p:cNvSpPr/>
            <p:nvPr/>
          </p:nvSpPr>
          <p:spPr>
            <a:xfrm>
              <a:off x="7715272" y="1500174"/>
              <a:ext cx="500066" cy="50006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7858148" y="1571612"/>
              <a:ext cx="214314" cy="369332"/>
            </a:xfrm>
            <a:prstGeom prst="rect">
              <a:avLst/>
            </a:prstGeom>
            <a:grpFill/>
          </p:spPr>
          <p:txBody>
            <a:bodyPr wrap="square" rtlCol="0">
              <a:spAutoFit/>
            </a:bodyPr>
            <a:lstStyle/>
            <a:p>
              <a:pPr algn="ctr"/>
              <a:r>
                <a:rPr lang="fr-FR" dirty="0" smtClean="0"/>
                <a:t>1</a:t>
              </a:r>
              <a:endParaRPr lang="fr-FR" dirty="0"/>
            </a:p>
          </p:txBody>
        </p:sp>
      </p:grpSp>
      <p:sp>
        <p:nvSpPr>
          <p:cNvPr id="8" name="ZoneTexte 7"/>
          <p:cNvSpPr txBox="1"/>
          <p:nvPr/>
        </p:nvSpPr>
        <p:spPr>
          <a:xfrm>
            <a:off x="1000100" y="500042"/>
            <a:ext cx="5143536" cy="369332"/>
          </a:xfrm>
          <a:prstGeom prst="rect">
            <a:avLst/>
          </a:prstGeom>
          <a:noFill/>
        </p:spPr>
        <p:txBody>
          <a:bodyPr wrap="square" rtlCol="0">
            <a:spAutoFit/>
          </a:bodyPr>
          <a:lstStyle/>
          <a:p>
            <a:r>
              <a:rPr lang="fr-FR" dirty="0" smtClean="0"/>
              <a:t>1-2-2  Perçage des bacs</a:t>
            </a:r>
            <a:endParaRPr lang="fr-FR" dirty="0"/>
          </a:p>
        </p:txBody>
      </p:sp>
      <p:grpSp>
        <p:nvGrpSpPr>
          <p:cNvPr id="75" name="Groupe 74"/>
          <p:cNvGrpSpPr/>
          <p:nvPr/>
        </p:nvGrpSpPr>
        <p:grpSpPr>
          <a:xfrm>
            <a:off x="428596" y="1357298"/>
            <a:ext cx="8286808" cy="2475059"/>
            <a:chOff x="428596" y="1000108"/>
            <a:chExt cx="8286808" cy="2475059"/>
          </a:xfrm>
        </p:grpSpPr>
        <p:sp>
          <p:nvSpPr>
            <p:cNvPr id="9" name="ZoneTexte 8"/>
            <p:cNvSpPr txBox="1"/>
            <p:nvPr/>
          </p:nvSpPr>
          <p:spPr>
            <a:xfrm>
              <a:off x="428596" y="1000108"/>
              <a:ext cx="8286808" cy="2308324"/>
            </a:xfrm>
            <a:prstGeom prst="rect">
              <a:avLst/>
            </a:prstGeom>
            <a:noFill/>
            <a:ln>
              <a:solidFill>
                <a:schemeClr val="tx1"/>
              </a:solidFill>
            </a:ln>
          </p:spPr>
          <p:txBody>
            <a:bodyPr wrap="square" rtlCol="0">
              <a:spAutoFit/>
            </a:bodyPr>
            <a:lstStyle/>
            <a:p>
              <a:r>
                <a:rPr lang="fr-FR" dirty="0" smtClean="0"/>
                <a:t>Opération de fabrication sur le bac supérieur</a:t>
              </a:r>
            </a:p>
            <a:p>
              <a:endParaRPr lang="fr-FR" dirty="0"/>
            </a:p>
            <a:p>
              <a:endParaRPr lang="fr-FR" dirty="0" smtClean="0"/>
            </a:p>
            <a:p>
              <a:endParaRPr lang="fr-FR" dirty="0" smtClean="0"/>
            </a:p>
            <a:p>
              <a:endParaRPr lang="fr-FR" dirty="0" smtClean="0"/>
            </a:p>
            <a:p>
              <a:endParaRPr lang="fr-FR" dirty="0"/>
            </a:p>
            <a:p>
              <a:endParaRPr lang="fr-FR" dirty="0" smtClean="0"/>
            </a:p>
            <a:p>
              <a:endParaRPr lang="fr-FR" dirty="0"/>
            </a:p>
          </p:txBody>
        </p:sp>
        <p:sp>
          <p:nvSpPr>
            <p:cNvPr id="28" name="Rectangle 27"/>
            <p:cNvSpPr/>
            <p:nvPr/>
          </p:nvSpPr>
          <p:spPr>
            <a:xfrm>
              <a:off x="2286000" y="3105835"/>
              <a:ext cx="4572000" cy="369332"/>
            </a:xfrm>
            <a:prstGeom prst="rect">
              <a:avLst/>
            </a:prstGeom>
          </p:spPr>
          <p:txBody>
            <a:bodyPr>
              <a:spAutoFit/>
            </a:bodyPr>
            <a:lstStyle/>
            <a:p>
              <a:endParaRPr lang="fr-FR" b="1" dirty="0"/>
            </a:p>
          </p:txBody>
        </p:sp>
        <p:pic>
          <p:nvPicPr>
            <p:cNvPr id="17410" name="Picture 2"/>
            <p:cNvPicPr>
              <a:picLocks noChangeAspect="1" noChangeArrowheads="1"/>
            </p:cNvPicPr>
            <p:nvPr/>
          </p:nvPicPr>
          <p:blipFill>
            <a:blip r:embed="rId2" cstate="screen"/>
            <a:srcRect/>
            <a:stretch>
              <a:fillRect/>
            </a:stretch>
          </p:blipFill>
          <p:spPr bwMode="auto">
            <a:xfrm rot="16200000">
              <a:off x="2076806" y="-76598"/>
              <a:ext cx="1785950" cy="4796618"/>
            </a:xfrm>
            <a:prstGeom prst="rect">
              <a:avLst/>
            </a:prstGeom>
            <a:noFill/>
            <a:ln w="9525">
              <a:noFill/>
              <a:miter lim="800000"/>
              <a:headEnd/>
              <a:tailEnd/>
            </a:ln>
            <a:effectLst/>
          </p:spPr>
        </p:pic>
        <p:cxnSp>
          <p:nvCxnSpPr>
            <p:cNvPr id="33" name="Connecteur droit avec flèche 32"/>
            <p:cNvCxnSpPr/>
            <p:nvPr/>
          </p:nvCxnSpPr>
          <p:spPr>
            <a:xfrm>
              <a:off x="1214414" y="2571744"/>
              <a:ext cx="1785950" cy="1588"/>
            </a:xfrm>
            <a:prstGeom prst="straightConnector1">
              <a:avLst/>
            </a:prstGeom>
            <a:ln w="25400">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Connecteur droit avec flèche 33"/>
            <p:cNvCxnSpPr/>
            <p:nvPr/>
          </p:nvCxnSpPr>
          <p:spPr>
            <a:xfrm rot="5400000">
              <a:off x="2751125" y="2249479"/>
              <a:ext cx="500066" cy="1588"/>
            </a:xfrm>
            <a:prstGeom prst="straightConnector1">
              <a:avLst/>
            </a:prstGeom>
            <a:ln w="25400">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6" name="Connecteur droit avec flèche 35"/>
            <p:cNvCxnSpPr/>
            <p:nvPr/>
          </p:nvCxnSpPr>
          <p:spPr>
            <a:xfrm>
              <a:off x="2928926" y="2928934"/>
              <a:ext cx="857256" cy="1588"/>
            </a:xfrm>
            <a:prstGeom prst="straightConnector1">
              <a:avLst/>
            </a:prstGeom>
            <a:ln w="25400">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7411" name="Picture 3"/>
            <p:cNvPicPr>
              <a:picLocks noChangeAspect="1" noChangeArrowheads="1"/>
            </p:cNvPicPr>
            <p:nvPr/>
          </p:nvPicPr>
          <p:blipFill>
            <a:blip r:embed="rId3" cstate="screen"/>
            <a:srcRect/>
            <a:stretch>
              <a:fillRect/>
            </a:stretch>
          </p:blipFill>
          <p:spPr bwMode="auto">
            <a:xfrm>
              <a:off x="5429256" y="1142984"/>
              <a:ext cx="1326908" cy="2071702"/>
            </a:xfrm>
            <a:prstGeom prst="rect">
              <a:avLst/>
            </a:prstGeom>
            <a:noFill/>
            <a:ln w="9525">
              <a:noFill/>
              <a:miter lim="800000"/>
              <a:headEnd/>
              <a:tailEnd/>
            </a:ln>
            <a:effectLst/>
          </p:spPr>
        </p:pic>
        <p:cxnSp>
          <p:nvCxnSpPr>
            <p:cNvPr id="41" name="Connecteur droit 40"/>
            <p:cNvCxnSpPr/>
            <p:nvPr/>
          </p:nvCxnSpPr>
          <p:spPr>
            <a:xfrm flipV="1">
              <a:off x="6000760" y="1714488"/>
              <a:ext cx="500066" cy="285752"/>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3" name="Connecteur droit 42"/>
            <p:cNvCxnSpPr/>
            <p:nvPr/>
          </p:nvCxnSpPr>
          <p:spPr>
            <a:xfrm flipV="1">
              <a:off x="6286512" y="2571744"/>
              <a:ext cx="428628" cy="214314"/>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4" name="Connecteur droit avec flèche 43"/>
            <p:cNvCxnSpPr/>
            <p:nvPr/>
          </p:nvCxnSpPr>
          <p:spPr>
            <a:xfrm rot="16200000" flipH="1">
              <a:off x="6107917" y="2107397"/>
              <a:ext cx="857256" cy="214314"/>
            </a:xfrm>
            <a:prstGeom prst="straightConnector1">
              <a:avLst/>
            </a:prstGeom>
            <a:ln w="25400">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8" name="ZoneTexte 47"/>
            <p:cNvSpPr txBox="1"/>
            <p:nvPr/>
          </p:nvSpPr>
          <p:spPr>
            <a:xfrm>
              <a:off x="1571604" y="2143116"/>
              <a:ext cx="1000132" cy="369332"/>
            </a:xfrm>
            <a:prstGeom prst="rect">
              <a:avLst/>
            </a:prstGeom>
            <a:solidFill>
              <a:schemeClr val="tx2">
                <a:lumMod val="20000"/>
                <a:lumOff val="80000"/>
              </a:schemeClr>
            </a:solidFill>
          </p:spPr>
          <p:txBody>
            <a:bodyPr wrap="square" rtlCol="0">
              <a:spAutoFit/>
            </a:bodyPr>
            <a:lstStyle/>
            <a:p>
              <a:pPr algn="ctr"/>
              <a:r>
                <a:rPr lang="fr-FR" dirty="0" smtClean="0"/>
                <a:t>175 mm</a:t>
              </a:r>
              <a:endParaRPr lang="fr-FR" dirty="0"/>
            </a:p>
          </p:txBody>
        </p:sp>
        <p:sp>
          <p:nvSpPr>
            <p:cNvPr id="49" name="ZoneTexte 48"/>
            <p:cNvSpPr txBox="1"/>
            <p:nvPr/>
          </p:nvSpPr>
          <p:spPr>
            <a:xfrm>
              <a:off x="3857620" y="2714620"/>
              <a:ext cx="1000132" cy="369332"/>
            </a:xfrm>
            <a:prstGeom prst="rect">
              <a:avLst/>
            </a:prstGeom>
            <a:solidFill>
              <a:schemeClr val="tx2">
                <a:lumMod val="20000"/>
                <a:lumOff val="80000"/>
              </a:schemeClr>
            </a:solidFill>
          </p:spPr>
          <p:txBody>
            <a:bodyPr wrap="square" rtlCol="0">
              <a:spAutoFit/>
            </a:bodyPr>
            <a:lstStyle/>
            <a:p>
              <a:pPr algn="ctr"/>
              <a:r>
                <a:rPr lang="fr-FR" dirty="0" smtClean="0"/>
                <a:t>80 mm</a:t>
              </a:r>
              <a:endParaRPr lang="fr-FR" dirty="0"/>
            </a:p>
          </p:txBody>
        </p:sp>
        <p:sp>
          <p:nvSpPr>
            <p:cNvPr id="50" name="ZoneTexte 49"/>
            <p:cNvSpPr txBox="1"/>
            <p:nvPr/>
          </p:nvSpPr>
          <p:spPr>
            <a:xfrm>
              <a:off x="6858016" y="1071546"/>
              <a:ext cx="1785950" cy="2308324"/>
            </a:xfrm>
            <a:prstGeom prst="rect">
              <a:avLst/>
            </a:prstGeom>
            <a:noFill/>
          </p:spPr>
          <p:txBody>
            <a:bodyPr wrap="square" rtlCol="0">
              <a:spAutoFit/>
            </a:bodyPr>
            <a:lstStyle/>
            <a:p>
              <a:r>
                <a:rPr lang="fr-FR" sz="1200" dirty="0" smtClean="0"/>
                <a:t>Perçage du trou au diamètre 8,5 mm avec une perceuse à main. Le trop plein doit avoir une hauteur de 70 mm.</a:t>
              </a:r>
            </a:p>
            <a:p>
              <a:endParaRPr lang="fr-FR" sz="1200" dirty="0" smtClean="0"/>
            </a:p>
            <a:p>
              <a:r>
                <a:rPr lang="fr-FR" sz="1200" dirty="0" smtClean="0"/>
                <a:t>Découpe au ciseaux d’un morceau de gaine de 80 mm de long.</a:t>
              </a:r>
            </a:p>
            <a:p>
              <a:endParaRPr lang="fr-FR" sz="1200" dirty="0" smtClean="0"/>
            </a:p>
            <a:p>
              <a:r>
                <a:rPr lang="fr-FR" sz="1200" dirty="0" smtClean="0"/>
                <a:t>La gaine doit être montée serrée dans le trou.</a:t>
              </a:r>
              <a:endParaRPr lang="fr-FR" sz="1200" dirty="0"/>
            </a:p>
          </p:txBody>
        </p:sp>
        <p:sp>
          <p:nvSpPr>
            <p:cNvPr id="51" name="ZoneTexte 50"/>
            <p:cNvSpPr txBox="1"/>
            <p:nvPr/>
          </p:nvSpPr>
          <p:spPr>
            <a:xfrm>
              <a:off x="5572132" y="1285860"/>
              <a:ext cx="1000132" cy="369332"/>
            </a:xfrm>
            <a:prstGeom prst="rect">
              <a:avLst/>
            </a:prstGeom>
            <a:solidFill>
              <a:schemeClr val="tx2">
                <a:lumMod val="20000"/>
                <a:lumOff val="80000"/>
              </a:schemeClr>
            </a:solidFill>
          </p:spPr>
          <p:txBody>
            <a:bodyPr wrap="square" rtlCol="0">
              <a:spAutoFit/>
            </a:bodyPr>
            <a:lstStyle/>
            <a:p>
              <a:pPr algn="ctr"/>
              <a:r>
                <a:rPr lang="fr-FR" dirty="0" smtClean="0"/>
                <a:t>70 mm</a:t>
              </a:r>
              <a:endParaRPr lang="fr-FR" dirty="0"/>
            </a:p>
          </p:txBody>
        </p:sp>
        <p:sp>
          <p:nvSpPr>
            <p:cNvPr id="52" name="ZoneTexte 51"/>
            <p:cNvSpPr txBox="1"/>
            <p:nvPr/>
          </p:nvSpPr>
          <p:spPr>
            <a:xfrm>
              <a:off x="3071802" y="2071678"/>
              <a:ext cx="1000132" cy="369332"/>
            </a:xfrm>
            <a:prstGeom prst="rect">
              <a:avLst/>
            </a:prstGeom>
            <a:solidFill>
              <a:schemeClr val="tx2">
                <a:lumMod val="20000"/>
                <a:lumOff val="80000"/>
              </a:schemeClr>
            </a:solidFill>
          </p:spPr>
          <p:txBody>
            <a:bodyPr wrap="square" rtlCol="0">
              <a:spAutoFit/>
            </a:bodyPr>
            <a:lstStyle/>
            <a:p>
              <a:pPr algn="ctr"/>
              <a:r>
                <a:rPr lang="fr-FR" dirty="0" smtClean="0"/>
                <a:t>60 mm</a:t>
              </a:r>
              <a:endParaRPr lang="fr-FR" dirty="0"/>
            </a:p>
          </p:txBody>
        </p:sp>
      </p:grpSp>
      <p:grpSp>
        <p:nvGrpSpPr>
          <p:cNvPr id="74" name="Groupe 73"/>
          <p:cNvGrpSpPr/>
          <p:nvPr/>
        </p:nvGrpSpPr>
        <p:grpSpPr>
          <a:xfrm>
            <a:off x="428596" y="4143380"/>
            <a:ext cx="8286808" cy="2475059"/>
            <a:chOff x="428596" y="3429000"/>
            <a:chExt cx="8286808" cy="2475059"/>
          </a:xfrm>
        </p:grpSpPr>
        <p:pic>
          <p:nvPicPr>
            <p:cNvPr id="17412" name="Picture 4"/>
            <p:cNvPicPr>
              <a:picLocks noChangeAspect="1" noChangeArrowheads="1"/>
            </p:cNvPicPr>
            <p:nvPr/>
          </p:nvPicPr>
          <p:blipFill>
            <a:blip r:embed="rId4" cstate="screen"/>
            <a:srcRect/>
            <a:stretch>
              <a:fillRect/>
            </a:stretch>
          </p:blipFill>
          <p:spPr bwMode="auto">
            <a:xfrm rot="5400000">
              <a:off x="2595263" y="1762399"/>
              <a:ext cx="1785950" cy="5833532"/>
            </a:xfrm>
            <a:prstGeom prst="rect">
              <a:avLst/>
            </a:prstGeom>
            <a:noFill/>
            <a:ln w="9525">
              <a:noFill/>
              <a:miter lim="800000"/>
              <a:headEnd/>
              <a:tailEnd/>
            </a:ln>
            <a:effectLst/>
          </p:spPr>
        </p:pic>
        <p:sp>
          <p:nvSpPr>
            <p:cNvPr id="53" name="ZoneTexte 52"/>
            <p:cNvSpPr txBox="1"/>
            <p:nvPr/>
          </p:nvSpPr>
          <p:spPr>
            <a:xfrm>
              <a:off x="428596" y="3429000"/>
              <a:ext cx="8286808" cy="2308324"/>
            </a:xfrm>
            <a:prstGeom prst="rect">
              <a:avLst/>
            </a:prstGeom>
            <a:noFill/>
            <a:ln>
              <a:solidFill>
                <a:schemeClr val="tx1"/>
              </a:solidFill>
            </a:ln>
          </p:spPr>
          <p:txBody>
            <a:bodyPr wrap="square" rtlCol="0">
              <a:spAutoFit/>
            </a:bodyPr>
            <a:lstStyle/>
            <a:p>
              <a:r>
                <a:rPr lang="fr-FR" dirty="0" smtClean="0"/>
                <a:t>Opération de fabrication sur le bac supérieur</a:t>
              </a:r>
            </a:p>
            <a:p>
              <a:endParaRPr lang="fr-FR" dirty="0"/>
            </a:p>
            <a:p>
              <a:endParaRPr lang="fr-FR" dirty="0" smtClean="0"/>
            </a:p>
            <a:p>
              <a:endParaRPr lang="fr-FR" dirty="0" smtClean="0"/>
            </a:p>
            <a:p>
              <a:endParaRPr lang="fr-FR" dirty="0" smtClean="0"/>
            </a:p>
            <a:p>
              <a:endParaRPr lang="fr-FR" dirty="0"/>
            </a:p>
            <a:p>
              <a:endParaRPr lang="fr-FR" dirty="0" smtClean="0"/>
            </a:p>
            <a:p>
              <a:endParaRPr lang="fr-FR" dirty="0"/>
            </a:p>
          </p:txBody>
        </p:sp>
        <p:sp>
          <p:nvSpPr>
            <p:cNvPr id="54" name="Rectangle 53"/>
            <p:cNvSpPr/>
            <p:nvPr/>
          </p:nvSpPr>
          <p:spPr>
            <a:xfrm>
              <a:off x="2286000" y="5534727"/>
              <a:ext cx="4572000" cy="369332"/>
            </a:xfrm>
            <a:prstGeom prst="rect">
              <a:avLst/>
            </a:prstGeom>
          </p:spPr>
          <p:txBody>
            <a:bodyPr>
              <a:spAutoFit/>
            </a:bodyPr>
            <a:lstStyle/>
            <a:p>
              <a:endParaRPr lang="fr-FR" b="1" dirty="0"/>
            </a:p>
          </p:txBody>
        </p:sp>
        <p:cxnSp>
          <p:nvCxnSpPr>
            <p:cNvPr id="56" name="Connecteur droit avec flèche 55"/>
            <p:cNvCxnSpPr/>
            <p:nvPr/>
          </p:nvCxnSpPr>
          <p:spPr>
            <a:xfrm>
              <a:off x="1357290" y="4929198"/>
              <a:ext cx="2000264" cy="1588"/>
            </a:xfrm>
            <a:prstGeom prst="straightConnector1">
              <a:avLst/>
            </a:prstGeom>
            <a:ln w="25400">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7" name="Connecteur droit avec flèche 56"/>
            <p:cNvCxnSpPr/>
            <p:nvPr/>
          </p:nvCxnSpPr>
          <p:spPr>
            <a:xfrm rot="5400000">
              <a:off x="3178959" y="4750603"/>
              <a:ext cx="357190" cy="1588"/>
            </a:xfrm>
            <a:prstGeom prst="straightConnector1">
              <a:avLst/>
            </a:prstGeom>
            <a:ln w="25400">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8" name="Connecteur droit avec flèche 57"/>
            <p:cNvCxnSpPr/>
            <p:nvPr/>
          </p:nvCxnSpPr>
          <p:spPr>
            <a:xfrm>
              <a:off x="3071802" y="5357826"/>
              <a:ext cx="428628" cy="1588"/>
            </a:xfrm>
            <a:prstGeom prst="straightConnector1">
              <a:avLst/>
            </a:prstGeom>
            <a:ln w="25400">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3" name="ZoneTexte 62"/>
            <p:cNvSpPr txBox="1"/>
            <p:nvPr/>
          </p:nvSpPr>
          <p:spPr>
            <a:xfrm>
              <a:off x="1857356" y="4500570"/>
              <a:ext cx="1000132" cy="369332"/>
            </a:xfrm>
            <a:prstGeom prst="rect">
              <a:avLst/>
            </a:prstGeom>
            <a:solidFill>
              <a:schemeClr val="tx2">
                <a:lumMod val="20000"/>
                <a:lumOff val="80000"/>
              </a:schemeClr>
            </a:solidFill>
          </p:spPr>
          <p:txBody>
            <a:bodyPr wrap="square" rtlCol="0">
              <a:spAutoFit/>
            </a:bodyPr>
            <a:lstStyle/>
            <a:p>
              <a:pPr algn="ctr"/>
              <a:r>
                <a:rPr lang="fr-FR" dirty="0" smtClean="0"/>
                <a:t>175 mm</a:t>
              </a:r>
              <a:endParaRPr lang="fr-FR" dirty="0"/>
            </a:p>
          </p:txBody>
        </p:sp>
        <p:sp>
          <p:nvSpPr>
            <p:cNvPr id="64" name="ZoneTexte 63"/>
            <p:cNvSpPr txBox="1"/>
            <p:nvPr/>
          </p:nvSpPr>
          <p:spPr>
            <a:xfrm>
              <a:off x="3857620" y="5143512"/>
              <a:ext cx="1000132" cy="369332"/>
            </a:xfrm>
            <a:prstGeom prst="rect">
              <a:avLst/>
            </a:prstGeom>
            <a:solidFill>
              <a:schemeClr val="tx2">
                <a:lumMod val="20000"/>
                <a:lumOff val="80000"/>
              </a:schemeClr>
            </a:solidFill>
          </p:spPr>
          <p:txBody>
            <a:bodyPr wrap="square" rtlCol="0">
              <a:spAutoFit/>
            </a:bodyPr>
            <a:lstStyle/>
            <a:p>
              <a:pPr algn="ctr"/>
              <a:r>
                <a:rPr lang="fr-FR" dirty="0" smtClean="0"/>
                <a:t>40 mm</a:t>
              </a:r>
              <a:endParaRPr lang="fr-FR" dirty="0"/>
            </a:p>
          </p:txBody>
        </p:sp>
        <p:sp>
          <p:nvSpPr>
            <p:cNvPr id="65" name="ZoneTexte 64"/>
            <p:cNvSpPr txBox="1"/>
            <p:nvPr/>
          </p:nvSpPr>
          <p:spPr>
            <a:xfrm>
              <a:off x="6786578" y="3500438"/>
              <a:ext cx="1785950" cy="2308324"/>
            </a:xfrm>
            <a:prstGeom prst="rect">
              <a:avLst/>
            </a:prstGeom>
            <a:noFill/>
          </p:spPr>
          <p:txBody>
            <a:bodyPr wrap="square" rtlCol="0">
              <a:spAutoFit/>
            </a:bodyPr>
            <a:lstStyle/>
            <a:p>
              <a:r>
                <a:rPr lang="fr-FR" sz="1200" dirty="0" smtClean="0"/>
                <a:t>Perçage du trou au diamètre 8,5 mm avec une perceuse à main. Le trop plein doit avoir une hauteur de 30 mm.</a:t>
              </a:r>
            </a:p>
            <a:p>
              <a:endParaRPr lang="fr-FR" sz="1200" dirty="0" smtClean="0"/>
            </a:p>
            <a:p>
              <a:r>
                <a:rPr lang="fr-FR" sz="1200" dirty="0" smtClean="0"/>
                <a:t>Découpe au ciseaux d’un morceau de gaine de 40 mm de long.</a:t>
              </a:r>
            </a:p>
            <a:p>
              <a:endParaRPr lang="fr-FR" sz="1200" dirty="0" smtClean="0"/>
            </a:p>
            <a:p>
              <a:r>
                <a:rPr lang="fr-FR" sz="1200" dirty="0" smtClean="0"/>
                <a:t>La gaine doit être montée serrée dans le trou.</a:t>
              </a:r>
              <a:endParaRPr lang="fr-FR" sz="1200" dirty="0"/>
            </a:p>
          </p:txBody>
        </p:sp>
        <p:sp>
          <p:nvSpPr>
            <p:cNvPr id="67" name="ZoneTexte 66"/>
            <p:cNvSpPr txBox="1"/>
            <p:nvPr/>
          </p:nvSpPr>
          <p:spPr>
            <a:xfrm>
              <a:off x="3428992" y="4500570"/>
              <a:ext cx="1000132" cy="369332"/>
            </a:xfrm>
            <a:prstGeom prst="rect">
              <a:avLst/>
            </a:prstGeom>
            <a:solidFill>
              <a:schemeClr val="tx2">
                <a:lumMod val="20000"/>
                <a:lumOff val="80000"/>
              </a:schemeClr>
            </a:solidFill>
          </p:spPr>
          <p:txBody>
            <a:bodyPr wrap="square" rtlCol="0">
              <a:spAutoFit/>
            </a:bodyPr>
            <a:lstStyle/>
            <a:p>
              <a:pPr algn="ctr"/>
              <a:r>
                <a:rPr lang="fr-FR" dirty="0" smtClean="0"/>
                <a:t>60 mm</a:t>
              </a:r>
              <a:endParaRPr lang="fr-FR" dirty="0"/>
            </a:p>
          </p:txBody>
        </p:sp>
      </p:grpSp>
      <p:sp>
        <p:nvSpPr>
          <p:cNvPr id="76" name="ZoneTexte 75"/>
          <p:cNvSpPr txBox="1"/>
          <p:nvPr/>
        </p:nvSpPr>
        <p:spPr>
          <a:xfrm>
            <a:off x="428596" y="928670"/>
            <a:ext cx="3143272" cy="369332"/>
          </a:xfrm>
          <a:prstGeom prst="rect">
            <a:avLst/>
          </a:prstGeom>
          <a:noFill/>
        </p:spPr>
        <p:txBody>
          <a:bodyPr wrap="square" rtlCol="0">
            <a:spAutoFit/>
          </a:bodyPr>
          <a:lstStyle/>
          <a:p>
            <a:r>
              <a:rPr lang="fr-FR" dirty="0" smtClean="0"/>
              <a:t>Trop plein de sécurité (amont)</a:t>
            </a:r>
            <a:endParaRPr lang="fr-FR" dirty="0"/>
          </a:p>
        </p:txBody>
      </p:sp>
      <p:sp>
        <p:nvSpPr>
          <p:cNvPr id="77" name="ZoneTexte 76"/>
          <p:cNvSpPr txBox="1"/>
          <p:nvPr/>
        </p:nvSpPr>
        <p:spPr>
          <a:xfrm>
            <a:off x="428596" y="3714752"/>
            <a:ext cx="3143272" cy="369332"/>
          </a:xfrm>
          <a:prstGeom prst="rect">
            <a:avLst/>
          </a:prstGeom>
          <a:noFill/>
        </p:spPr>
        <p:txBody>
          <a:bodyPr wrap="square" rtlCol="0">
            <a:spAutoFit/>
          </a:bodyPr>
          <a:lstStyle/>
          <a:p>
            <a:r>
              <a:rPr lang="fr-FR" dirty="0" smtClean="0"/>
              <a:t>Trop plein niveau bas (aval)</a:t>
            </a:r>
            <a:endParaRPr lang="fr-FR" dirty="0"/>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285720" y="285728"/>
            <a:ext cx="8643998" cy="6357982"/>
          </a:xfrm>
          <a:prstGeom prst="roundRect">
            <a:avLst>
              <a:gd name="adj" fmla="val 592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 name="Groupe 4"/>
          <p:cNvGrpSpPr/>
          <p:nvPr/>
        </p:nvGrpSpPr>
        <p:grpSpPr>
          <a:xfrm>
            <a:off x="428596" y="428604"/>
            <a:ext cx="500066" cy="500066"/>
            <a:chOff x="7715272" y="1500174"/>
            <a:chExt cx="500066" cy="500066"/>
          </a:xfrm>
          <a:solidFill>
            <a:schemeClr val="accent3">
              <a:lumMod val="40000"/>
              <a:lumOff val="60000"/>
            </a:schemeClr>
          </a:solidFill>
        </p:grpSpPr>
        <p:sp>
          <p:nvSpPr>
            <p:cNvPr id="6" name="Ellipse 5"/>
            <p:cNvSpPr/>
            <p:nvPr/>
          </p:nvSpPr>
          <p:spPr>
            <a:xfrm>
              <a:off x="7715272" y="1500174"/>
              <a:ext cx="500066" cy="50006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7858148" y="1571612"/>
              <a:ext cx="214314" cy="369332"/>
            </a:xfrm>
            <a:prstGeom prst="rect">
              <a:avLst/>
            </a:prstGeom>
            <a:grpFill/>
          </p:spPr>
          <p:txBody>
            <a:bodyPr wrap="square" rtlCol="0">
              <a:spAutoFit/>
            </a:bodyPr>
            <a:lstStyle/>
            <a:p>
              <a:pPr algn="ctr"/>
              <a:r>
                <a:rPr lang="fr-FR" dirty="0" smtClean="0"/>
                <a:t>1</a:t>
              </a:r>
              <a:endParaRPr lang="fr-FR" dirty="0"/>
            </a:p>
          </p:txBody>
        </p:sp>
      </p:grpSp>
      <p:sp>
        <p:nvSpPr>
          <p:cNvPr id="8" name="ZoneTexte 7"/>
          <p:cNvSpPr txBox="1"/>
          <p:nvPr/>
        </p:nvSpPr>
        <p:spPr>
          <a:xfrm>
            <a:off x="1000100" y="500042"/>
            <a:ext cx="5143536" cy="369332"/>
          </a:xfrm>
          <a:prstGeom prst="rect">
            <a:avLst/>
          </a:prstGeom>
          <a:noFill/>
        </p:spPr>
        <p:txBody>
          <a:bodyPr wrap="square" rtlCol="0">
            <a:spAutoFit/>
          </a:bodyPr>
          <a:lstStyle/>
          <a:p>
            <a:r>
              <a:rPr lang="fr-FR" dirty="0" smtClean="0"/>
              <a:t>1-2-3  Fixation de la pompe</a:t>
            </a:r>
            <a:endParaRPr lang="fr-FR" dirty="0"/>
          </a:p>
        </p:txBody>
      </p:sp>
      <p:sp>
        <p:nvSpPr>
          <p:cNvPr id="37" name="ZoneTexte 36"/>
          <p:cNvSpPr txBox="1"/>
          <p:nvPr/>
        </p:nvSpPr>
        <p:spPr>
          <a:xfrm>
            <a:off x="428596" y="1000108"/>
            <a:ext cx="8429684" cy="369332"/>
          </a:xfrm>
          <a:prstGeom prst="rect">
            <a:avLst/>
          </a:prstGeom>
          <a:noFill/>
        </p:spPr>
        <p:txBody>
          <a:bodyPr wrap="square" rtlCol="0">
            <a:spAutoFit/>
          </a:bodyPr>
          <a:lstStyle/>
          <a:p>
            <a:r>
              <a:rPr lang="fr-FR" dirty="0" smtClean="0"/>
              <a:t>Selon le modèle de pompe choisi, le bac inférieur ne sera pas usiné de la même façon.</a:t>
            </a:r>
            <a:endParaRPr lang="fr-FR" dirty="0"/>
          </a:p>
        </p:txBody>
      </p:sp>
      <p:pic>
        <p:nvPicPr>
          <p:cNvPr id="18434" name="Picture 2"/>
          <p:cNvPicPr>
            <a:picLocks noChangeAspect="1" noChangeArrowheads="1"/>
          </p:cNvPicPr>
          <p:nvPr/>
        </p:nvPicPr>
        <p:blipFill>
          <a:blip r:embed="rId2" cstate="screen"/>
          <a:srcRect/>
          <a:stretch>
            <a:fillRect/>
          </a:stretch>
        </p:blipFill>
        <p:spPr bwMode="auto">
          <a:xfrm>
            <a:off x="714348" y="1428736"/>
            <a:ext cx="3301461" cy="2071702"/>
          </a:xfrm>
          <a:prstGeom prst="rect">
            <a:avLst/>
          </a:prstGeom>
          <a:noFill/>
          <a:ln w="9525">
            <a:noFill/>
            <a:miter lim="800000"/>
            <a:headEnd/>
            <a:tailEnd/>
          </a:ln>
          <a:effectLst/>
        </p:spPr>
      </p:pic>
      <p:pic>
        <p:nvPicPr>
          <p:cNvPr id="18435" name="Picture 3"/>
          <p:cNvPicPr>
            <a:picLocks noChangeAspect="1" noChangeArrowheads="1"/>
          </p:cNvPicPr>
          <p:nvPr/>
        </p:nvPicPr>
        <p:blipFill>
          <a:blip r:embed="rId3" cstate="screen"/>
          <a:srcRect/>
          <a:stretch>
            <a:fillRect/>
          </a:stretch>
        </p:blipFill>
        <p:spPr bwMode="auto">
          <a:xfrm>
            <a:off x="4214810" y="1428736"/>
            <a:ext cx="3857652" cy="2055029"/>
          </a:xfrm>
          <a:prstGeom prst="rect">
            <a:avLst/>
          </a:prstGeom>
          <a:noFill/>
          <a:ln w="9525">
            <a:noFill/>
            <a:miter lim="800000"/>
            <a:headEnd/>
            <a:tailEnd/>
          </a:ln>
          <a:effectLst/>
        </p:spPr>
      </p:pic>
      <p:pic>
        <p:nvPicPr>
          <p:cNvPr id="18437" name="Picture 5"/>
          <p:cNvPicPr>
            <a:picLocks noChangeAspect="1" noChangeArrowheads="1"/>
          </p:cNvPicPr>
          <p:nvPr/>
        </p:nvPicPr>
        <p:blipFill>
          <a:blip r:embed="rId4" cstate="screen"/>
          <a:srcRect/>
          <a:stretch>
            <a:fillRect/>
          </a:stretch>
        </p:blipFill>
        <p:spPr bwMode="auto">
          <a:xfrm>
            <a:off x="714348" y="3643314"/>
            <a:ext cx="3286147" cy="2464611"/>
          </a:xfrm>
          <a:prstGeom prst="rect">
            <a:avLst/>
          </a:prstGeom>
          <a:noFill/>
          <a:ln w="9525">
            <a:noFill/>
            <a:miter lim="800000"/>
            <a:headEnd/>
            <a:tailEnd/>
          </a:ln>
          <a:effectLst/>
        </p:spPr>
      </p:pic>
      <p:pic>
        <p:nvPicPr>
          <p:cNvPr id="18439" name="Picture 7" descr="Vis tête cylindrique 3x10 mm - Technologie Services"/>
          <p:cNvPicPr>
            <a:picLocks noChangeAspect="1" noChangeArrowheads="1"/>
          </p:cNvPicPr>
          <p:nvPr/>
        </p:nvPicPr>
        <p:blipFill>
          <a:blip r:embed="rId5" cstate="screen"/>
          <a:srcRect/>
          <a:stretch>
            <a:fillRect/>
          </a:stretch>
        </p:blipFill>
        <p:spPr bwMode="auto">
          <a:xfrm>
            <a:off x="4214810" y="3571876"/>
            <a:ext cx="1000132" cy="1000132"/>
          </a:xfrm>
          <a:prstGeom prst="rect">
            <a:avLst/>
          </a:prstGeom>
          <a:noFill/>
        </p:spPr>
      </p:pic>
      <p:sp>
        <p:nvSpPr>
          <p:cNvPr id="42" name="ZoneTexte 41"/>
          <p:cNvSpPr txBox="1"/>
          <p:nvPr/>
        </p:nvSpPr>
        <p:spPr>
          <a:xfrm>
            <a:off x="5214942" y="3857628"/>
            <a:ext cx="3643338" cy="276999"/>
          </a:xfrm>
          <a:prstGeom prst="rect">
            <a:avLst/>
          </a:prstGeom>
          <a:noFill/>
        </p:spPr>
        <p:txBody>
          <a:bodyPr wrap="square" rtlCol="0">
            <a:spAutoFit/>
          </a:bodyPr>
          <a:lstStyle/>
          <a:p>
            <a:r>
              <a:rPr lang="fr-FR" sz="1200" dirty="0" smtClean="0">
                <a:solidFill>
                  <a:srgbClr val="000000"/>
                </a:solidFill>
              </a:rPr>
              <a:t>Vis tête cylindrique 3x10 mm  (</a:t>
            </a:r>
            <a:r>
              <a:rPr lang="fr-FR" sz="1200" dirty="0" smtClean="0">
                <a:cs typeface="Arial" charset="0"/>
              </a:rPr>
              <a:t>1,06 € TTC)</a:t>
            </a:r>
            <a:endParaRPr lang="fr-FR" sz="1200" dirty="0"/>
          </a:p>
        </p:txBody>
      </p:sp>
      <p:sp>
        <p:nvSpPr>
          <p:cNvPr id="18440" name="Rectangle 8"/>
          <p:cNvSpPr>
            <a:spLocks noChangeArrowheads="1"/>
          </p:cNvSpPr>
          <p:nvPr/>
        </p:nvSpPr>
        <p:spPr bwMode="auto">
          <a:xfrm>
            <a:off x="5643570" y="5072074"/>
            <a:ext cx="210314" cy="20005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700" b="0" i="0" u="none" strike="noStrike" cap="none" normalizeH="0" baseline="0" dirty="0" smtClean="0">
                <a:ln>
                  <a:noFill/>
                </a:ln>
                <a:solidFill>
                  <a:schemeClr val="tx1"/>
                </a:solidFill>
                <a:effectLst/>
                <a:latin typeface="Arial" charset="0"/>
                <a:cs typeface="Arial" charset="0"/>
              </a:rPr>
              <a:t> </a:t>
            </a:r>
            <a:endParaRPr kumimoji="0" lang="fr-FR" sz="1800" b="0" i="0" u="none" strike="noStrike" cap="none" normalizeH="0" baseline="0" dirty="0" smtClean="0">
              <a:ln>
                <a:noFill/>
              </a:ln>
              <a:solidFill>
                <a:schemeClr val="tx1"/>
              </a:solidFill>
              <a:effectLst/>
              <a:latin typeface="Arial" charset="0"/>
              <a:cs typeface="Arial" charset="0"/>
            </a:endParaRPr>
          </a:p>
        </p:txBody>
      </p:sp>
      <p:pic>
        <p:nvPicPr>
          <p:cNvPr id="18442" name="Picture 10" descr="Ecrou hexagonal 3mm - Technologie Services"/>
          <p:cNvPicPr>
            <a:picLocks noChangeAspect="1" noChangeArrowheads="1"/>
          </p:cNvPicPr>
          <p:nvPr/>
        </p:nvPicPr>
        <p:blipFill>
          <a:blip r:embed="rId6" cstate="screen"/>
          <a:srcRect/>
          <a:stretch>
            <a:fillRect/>
          </a:stretch>
        </p:blipFill>
        <p:spPr bwMode="auto">
          <a:xfrm>
            <a:off x="4500562" y="4429132"/>
            <a:ext cx="285752" cy="285752"/>
          </a:xfrm>
          <a:prstGeom prst="rect">
            <a:avLst/>
          </a:prstGeom>
          <a:noFill/>
        </p:spPr>
      </p:pic>
      <p:sp>
        <p:nvSpPr>
          <p:cNvPr id="45" name="Rectangle 44"/>
          <p:cNvSpPr/>
          <p:nvPr/>
        </p:nvSpPr>
        <p:spPr>
          <a:xfrm>
            <a:off x="5260980" y="4357694"/>
            <a:ext cx="2355332" cy="276999"/>
          </a:xfrm>
          <a:prstGeom prst="rect">
            <a:avLst/>
          </a:prstGeom>
        </p:spPr>
        <p:txBody>
          <a:bodyPr wrap="none">
            <a:spAutoFit/>
          </a:bodyPr>
          <a:lstStyle/>
          <a:p>
            <a:r>
              <a:rPr lang="fr-FR" sz="1200" dirty="0" smtClean="0">
                <a:solidFill>
                  <a:srgbClr val="000000"/>
                </a:solidFill>
              </a:rPr>
              <a:t>Écrou hexagonal 3mm (0,40 € TTC)</a:t>
            </a:r>
            <a:endParaRPr lang="fr-FR" sz="1200" dirty="0">
              <a:solidFill>
                <a:srgbClr val="000000"/>
              </a:solidFill>
            </a:endParaRPr>
          </a:p>
        </p:txBody>
      </p:sp>
      <p:sp>
        <p:nvSpPr>
          <p:cNvPr id="46" name="ZoneTexte 45"/>
          <p:cNvSpPr txBox="1"/>
          <p:nvPr/>
        </p:nvSpPr>
        <p:spPr>
          <a:xfrm>
            <a:off x="4214810" y="5000636"/>
            <a:ext cx="4429156" cy="646331"/>
          </a:xfrm>
          <a:prstGeom prst="rect">
            <a:avLst/>
          </a:prstGeom>
          <a:noFill/>
        </p:spPr>
        <p:txBody>
          <a:bodyPr wrap="square" rtlCol="0">
            <a:spAutoFit/>
          </a:bodyPr>
          <a:lstStyle/>
          <a:p>
            <a:r>
              <a:rPr lang="fr-FR" dirty="0" smtClean="0"/>
              <a:t>L’autre modèle de pompe sera posé directement au fond du bac.</a:t>
            </a:r>
            <a:endParaRPr lang="fr-FR" dirty="0"/>
          </a:p>
        </p:txBody>
      </p:sp>
      <p:cxnSp>
        <p:nvCxnSpPr>
          <p:cNvPr id="59" name="Connecteur droit avec flèche 58"/>
          <p:cNvCxnSpPr/>
          <p:nvPr/>
        </p:nvCxnSpPr>
        <p:spPr>
          <a:xfrm rot="16200000" flipH="1">
            <a:off x="3536149" y="4464851"/>
            <a:ext cx="714380" cy="64294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285720" y="285728"/>
            <a:ext cx="8643998" cy="6357982"/>
          </a:xfrm>
          <a:prstGeom prst="roundRect">
            <a:avLst>
              <a:gd name="adj" fmla="val 592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 name="Groupe 4"/>
          <p:cNvGrpSpPr/>
          <p:nvPr/>
        </p:nvGrpSpPr>
        <p:grpSpPr>
          <a:xfrm>
            <a:off x="428596" y="428604"/>
            <a:ext cx="500066" cy="500066"/>
            <a:chOff x="7715272" y="1500174"/>
            <a:chExt cx="500066" cy="500066"/>
          </a:xfrm>
          <a:solidFill>
            <a:schemeClr val="accent3">
              <a:lumMod val="40000"/>
              <a:lumOff val="60000"/>
            </a:schemeClr>
          </a:solidFill>
        </p:grpSpPr>
        <p:sp>
          <p:nvSpPr>
            <p:cNvPr id="6" name="Ellipse 5"/>
            <p:cNvSpPr/>
            <p:nvPr/>
          </p:nvSpPr>
          <p:spPr>
            <a:xfrm>
              <a:off x="7715272" y="1500174"/>
              <a:ext cx="500066" cy="50006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7858148" y="1571612"/>
              <a:ext cx="214314" cy="369332"/>
            </a:xfrm>
            <a:prstGeom prst="rect">
              <a:avLst/>
            </a:prstGeom>
            <a:grpFill/>
          </p:spPr>
          <p:txBody>
            <a:bodyPr wrap="square" rtlCol="0">
              <a:spAutoFit/>
            </a:bodyPr>
            <a:lstStyle/>
            <a:p>
              <a:pPr algn="ctr"/>
              <a:r>
                <a:rPr lang="fr-FR" dirty="0" smtClean="0"/>
                <a:t>1</a:t>
              </a:r>
              <a:endParaRPr lang="fr-FR" dirty="0"/>
            </a:p>
          </p:txBody>
        </p:sp>
      </p:grpSp>
      <p:sp>
        <p:nvSpPr>
          <p:cNvPr id="8" name="ZoneTexte 7"/>
          <p:cNvSpPr txBox="1"/>
          <p:nvPr/>
        </p:nvSpPr>
        <p:spPr>
          <a:xfrm>
            <a:off x="1000100" y="500042"/>
            <a:ext cx="5143536" cy="369332"/>
          </a:xfrm>
          <a:prstGeom prst="rect">
            <a:avLst/>
          </a:prstGeom>
          <a:noFill/>
        </p:spPr>
        <p:txBody>
          <a:bodyPr wrap="square" rtlCol="0">
            <a:spAutoFit/>
          </a:bodyPr>
          <a:lstStyle/>
          <a:p>
            <a:r>
              <a:rPr lang="fr-FR" dirty="0" smtClean="0"/>
              <a:t>1-2-4  Raccordement de la pompe au bac supérieur</a:t>
            </a:r>
            <a:endParaRPr lang="fr-FR" dirty="0"/>
          </a:p>
        </p:txBody>
      </p:sp>
      <p:pic>
        <p:nvPicPr>
          <p:cNvPr id="18436" name="Picture 4"/>
          <p:cNvPicPr>
            <a:picLocks noChangeAspect="1" noChangeArrowheads="1"/>
          </p:cNvPicPr>
          <p:nvPr/>
        </p:nvPicPr>
        <p:blipFill>
          <a:blip r:embed="rId2" cstate="screen"/>
          <a:srcRect/>
          <a:stretch>
            <a:fillRect/>
          </a:stretch>
        </p:blipFill>
        <p:spPr bwMode="auto">
          <a:xfrm rot="16200000">
            <a:off x="1000520" y="1928382"/>
            <a:ext cx="1570796" cy="2428892"/>
          </a:xfrm>
          <a:prstGeom prst="rect">
            <a:avLst/>
          </a:prstGeom>
          <a:noFill/>
          <a:ln w="9525">
            <a:noFill/>
            <a:miter lim="800000"/>
            <a:headEnd/>
            <a:tailEnd/>
          </a:ln>
          <a:effectLst/>
        </p:spPr>
      </p:pic>
      <p:pic>
        <p:nvPicPr>
          <p:cNvPr id="20482" name="Picture 2"/>
          <p:cNvPicPr>
            <a:picLocks noChangeAspect="1" noChangeArrowheads="1"/>
          </p:cNvPicPr>
          <p:nvPr/>
        </p:nvPicPr>
        <p:blipFill>
          <a:blip r:embed="rId3" cstate="screen"/>
          <a:srcRect/>
          <a:stretch>
            <a:fillRect/>
          </a:stretch>
        </p:blipFill>
        <p:spPr bwMode="auto">
          <a:xfrm>
            <a:off x="571472" y="1071546"/>
            <a:ext cx="2143140" cy="1149978"/>
          </a:xfrm>
          <a:prstGeom prst="rect">
            <a:avLst/>
          </a:prstGeom>
          <a:noFill/>
          <a:ln w="9525">
            <a:noFill/>
            <a:miter lim="800000"/>
            <a:headEnd/>
            <a:tailEnd/>
          </a:ln>
          <a:effectLst/>
        </p:spPr>
      </p:pic>
      <p:pic>
        <p:nvPicPr>
          <p:cNvPr id="20483" name="Picture 3"/>
          <p:cNvPicPr>
            <a:picLocks noChangeAspect="1" noChangeArrowheads="1"/>
          </p:cNvPicPr>
          <p:nvPr/>
        </p:nvPicPr>
        <p:blipFill>
          <a:blip r:embed="rId4" cstate="screen"/>
          <a:srcRect/>
          <a:stretch>
            <a:fillRect/>
          </a:stretch>
        </p:blipFill>
        <p:spPr bwMode="auto">
          <a:xfrm>
            <a:off x="2786050" y="1071546"/>
            <a:ext cx="1084156" cy="1143008"/>
          </a:xfrm>
          <a:prstGeom prst="rect">
            <a:avLst/>
          </a:prstGeom>
          <a:noFill/>
          <a:ln w="9525">
            <a:noFill/>
            <a:miter lim="800000"/>
            <a:headEnd/>
            <a:tailEnd/>
          </a:ln>
          <a:effectLst/>
        </p:spPr>
      </p:pic>
      <p:cxnSp>
        <p:nvCxnSpPr>
          <p:cNvPr id="16" name="Connecteur droit avec flèche 15"/>
          <p:cNvCxnSpPr/>
          <p:nvPr/>
        </p:nvCxnSpPr>
        <p:spPr>
          <a:xfrm>
            <a:off x="1643042" y="3143248"/>
            <a:ext cx="500066" cy="1588"/>
          </a:xfrm>
          <a:prstGeom prst="straightConnector1">
            <a:avLst/>
          </a:prstGeom>
          <a:ln w="25400">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ZoneTexte 17"/>
          <p:cNvSpPr txBox="1"/>
          <p:nvPr/>
        </p:nvSpPr>
        <p:spPr>
          <a:xfrm>
            <a:off x="857224" y="3429000"/>
            <a:ext cx="1000132" cy="369332"/>
          </a:xfrm>
          <a:prstGeom prst="rect">
            <a:avLst/>
          </a:prstGeom>
          <a:solidFill>
            <a:schemeClr val="tx2">
              <a:lumMod val="20000"/>
              <a:lumOff val="80000"/>
            </a:schemeClr>
          </a:solidFill>
        </p:spPr>
        <p:txBody>
          <a:bodyPr wrap="square" rtlCol="0">
            <a:spAutoFit/>
          </a:bodyPr>
          <a:lstStyle/>
          <a:p>
            <a:pPr algn="ctr"/>
            <a:r>
              <a:rPr lang="fr-FR" dirty="0" smtClean="0"/>
              <a:t>40 mm</a:t>
            </a:r>
            <a:endParaRPr lang="fr-FR" dirty="0"/>
          </a:p>
        </p:txBody>
      </p:sp>
      <p:pic>
        <p:nvPicPr>
          <p:cNvPr id="20484" name="Picture 4"/>
          <p:cNvPicPr>
            <a:picLocks noChangeAspect="1" noChangeArrowheads="1"/>
          </p:cNvPicPr>
          <p:nvPr/>
        </p:nvPicPr>
        <p:blipFill>
          <a:blip r:embed="rId5" cstate="screen"/>
          <a:srcRect/>
          <a:stretch>
            <a:fillRect/>
          </a:stretch>
        </p:blipFill>
        <p:spPr bwMode="auto">
          <a:xfrm>
            <a:off x="3929058" y="1071546"/>
            <a:ext cx="2101442" cy="1143007"/>
          </a:xfrm>
          <a:prstGeom prst="rect">
            <a:avLst/>
          </a:prstGeom>
          <a:noFill/>
          <a:ln w="9525">
            <a:noFill/>
            <a:miter lim="800000"/>
            <a:headEnd/>
            <a:tailEnd/>
          </a:ln>
          <a:effectLst/>
        </p:spPr>
      </p:pic>
      <p:pic>
        <p:nvPicPr>
          <p:cNvPr id="20485" name="Picture 5"/>
          <p:cNvPicPr>
            <a:picLocks noChangeAspect="1" noChangeArrowheads="1"/>
          </p:cNvPicPr>
          <p:nvPr/>
        </p:nvPicPr>
        <p:blipFill>
          <a:blip r:embed="rId6"/>
          <a:srcRect/>
          <a:stretch>
            <a:fillRect/>
          </a:stretch>
        </p:blipFill>
        <p:spPr bwMode="auto">
          <a:xfrm>
            <a:off x="2714612" y="2214554"/>
            <a:ext cx="6143636" cy="4188317"/>
          </a:xfrm>
          <a:prstGeom prst="rect">
            <a:avLst/>
          </a:prstGeom>
          <a:noFill/>
          <a:ln w="9525">
            <a:noFill/>
            <a:miter lim="800000"/>
            <a:headEnd/>
            <a:tailEnd/>
          </a:ln>
          <a:effectLst/>
        </p:spPr>
      </p:pic>
      <p:sp>
        <p:nvSpPr>
          <p:cNvPr id="25" name="ZoneTexte 24"/>
          <p:cNvSpPr txBox="1"/>
          <p:nvPr/>
        </p:nvSpPr>
        <p:spPr>
          <a:xfrm>
            <a:off x="6143636" y="1142984"/>
            <a:ext cx="2643206" cy="923330"/>
          </a:xfrm>
          <a:prstGeom prst="rect">
            <a:avLst/>
          </a:prstGeom>
          <a:noFill/>
        </p:spPr>
        <p:txBody>
          <a:bodyPr wrap="square" rtlCol="0">
            <a:spAutoFit/>
          </a:bodyPr>
          <a:lstStyle/>
          <a:p>
            <a:r>
              <a:rPr lang="fr-FR" dirty="0" smtClean="0"/>
              <a:t>Les trous seront percés à l’aide d’une perceuse sensitive</a:t>
            </a:r>
            <a:endParaRPr lang="fr-FR" dirty="0"/>
          </a:p>
        </p:txBody>
      </p:sp>
      <p:sp>
        <p:nvSpPr>
          <p:cNvPr id="26" name="ZoneTexte 25"/>
          <p:cNvSpPr txBox="1"/>
          <p:nvPr/>
        </p:nvSpPr>
        <p:spPr>
          <a:xfrm>
            <a:off x="500034" y="4214818"/>
            <a:ext cx="2214578" cy="1477328"/>
          </a:xfrm>
          <a:prstGeom prst="rect">
            <a:avLst/>
          </a:prstGeom>
          <a:noFill/>
        </p:spPr>
        <p:txBody>
          <a:bodyPr wrap="square" rtlCol="0">
            <a:spAutoFit/>
          </a:bodyPr>
          <a:lstStyle/>
          <a:p>
            <a:r>
              <a:rPr lang="fr-FR" dirty="0" smtClean="0"/>
              <a:t>Un manchon de raccordement du tuyau d’une longueur de 40 mm est à réaliser.</a:t>
            </a:r>
            <a:endParaRPr lang="fr-FR" dirty="0"/>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285720" y="285728"/>
            <a:ext cx="8643998" cy="6357982"/>
          </a:xfrm>
          <a:prstGeom prst="roundRect">
            <a:avLst>
              <a:gd name="adj" fmla="val 592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5" name="Groupe 4"/>
          <p:cNvGrpSpPr/>
          <p:nvPr/>
        </p:nvGrpSpPr>
        <p:grpSpPr>
          <a:xfrm>
            <a:off x="428596" y="428604"/>
            <a:ext cx="500066" cy="500066"/>
            <a:chOff x="7715272" y="1500174"/>
            <a:chExt cx="500066" cy="500066"/>
          </a:xfrm>
          <a:solidFill>
            <a:schemeClr val="accent3">
              <a:lumMod val="40000"/>
              <a:lumOff val="60000"/>
            </a:schemeClr>
          </a:solidFill>
        </p:grpSpPr>
        <p:sp>
          <p:nvSpPr>
            <p:cNvPr id="6" name="Ellipse 5"/>
            <p:cNvSpPr/>
            <p:nvPr/>
          </p:nvSpPr>
          <p:spPr>
            <a:xfrm>
              <a:off x="7715272" y="1500174"/>
              <a:ext cx="500066" cy="50006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7858148" y="1571612"/>
              <a:ext cx="214314" cy="369332"/>
            </a:xfrm>
            <a:prstGeom prst="rect">
              <a:avLst/>
            </a:prstGeom>
            <a:grpFill/>
          </p:spPr>
          <p:txBody>
            <a:bodyPr wrap="square" rtlCol="0">
              <a:spAutoFit/>
            </a:bodyPr>
            <a:lstStyle/>
            <a:p>
              <a:pPr algn="ctr"/>
              <a:r>
                <a:rPr lang="fr-FR" dirty="0" smtClean="0"/>
                <a:t>1</a:t>
              </a:r>
              <a:endParaRPr lang="fr-FR" dirty="0"/>
            </a:p>
          </p:txBody>
        </p:sp>
      </p:grpSp>
      <p:sp>
        <p:nvSpPr>
          <p:cNvPr id="8" name="ZoneTexte 7"/>
          <p:cNvSpPr txBox="1"/>
          <p:nvPr/>
        </p:nvSpPr>
        <p:spPr>
          <a:xfrm>
            <a:off x="1000100" y="500042"/>
            <a:ext cx="5143536" cy="369332"/>
          </a:xfrm>
          <a:prstGeom prst="rect">
            <a:avLst/>
          </a:prstGeom>
          <a:noFill/>
        </p:spPr>
        <p:txBody>
          <a:bodyPr wrap="square" rtlCol="0">
            <a:spAutoFit/>
          </a:bodyPr>
          <a:lstStyle/>
          <a:p>
            <a:r>
              <a:rPr lang="fr-FR" dirty="0" smtClean="0"/>
              <a:t>1-3-1  Réalisation des quais</a:t>
            </a:r>
            <a:endParaRPr lang="fr-FR" dirty="0"/>
          </a:p>
        </p:txBody>
      </p:sp>
      <p:sp>
        <p:nvSpPr>
          <p:cNvPr id="9" name="ZoneTexte 8"/>
          <p:cNvSpPr txBox="1"/>
          <p:nvPr/>
        </p:nvSpPr>
        <p:spPr>
          <a:xfrm>
            <a:off x="2714612" y="928670"/>
            <a:ext cx="6072230" cy="600164"/>
          </a:xfrm>
          <a:prstGeom prst="rect">
            <a:avLst/>
          </a:prstGeom>
          <a:noFill/>
        </p:spPr>
        <p:txBody>
          <a:bodyPr wrap="square" rtlCol="0">
            <a:spAutoFit/>
          </a:bodyPr>
          <a:lstStyle/>
          <a:p>
            <a:r>
              <a:rPr lang="fr-FR" sz="1100" dirty="0" smtClean="0">
                <a:solidFill>
                  <a:srgbClr val="000000"/>
                </a:solidFill>
              </a:rPr>
              <a:t>A partir d’un brut de PVC expansé épaisseur 10 mm, découper à la scie circulaire   deux morceaux de 100 mm * 500 mm (Plaque 500 mm * 400 mm 6,80 € HT). Les trous de diamètre 9 mm auront été </a:t>
            </a:r>
            <a:r>
              <a:rPr lang="fr-FR" sz="1100" dirty="0">
                <a:solidFill>
                  <a:srgbClr val="000000"/>
                </a:solidFill>
              </a:rPr>
              <a:t> </a:t>
            </a:r>
            <a:r>
              <a:rPr lang="fr-FR" sz="1100" dirty="0" smtClean="0">
                <a:solidFill>
                  <a:srgbClr val="000000"/>
                </a:solidFill>
              </a:rPr>
              <a:t>préalablement percés</a:t>
            </a:r>
            <a:r>
              <a:rPr lang="fr-FR" sz="1100" dirty="0">
                <a:solidFill>
                  <a:srgbClr val="000000"/>
                </a:solidFill>
              </a:rPr>
              <a:t>.</a:t>
            </a:r>
          </a:p>
        </p:txBody>
      </p:sp>
      <p:pic>
        <p:nvPicPr>
          <p:cNvPr id="21506" name="Picture 2"/>
          <p:cNvPicPr>
            <a:picLocks noChangeAspect="1" noChangeArrowheads="1"/>
          </p:cNvPicPr>
          <p:nvPr/>
        </p:nvPicPr>
        <p:blipFill>
          <a:blip r:embed="rId2" cstate="screen"/>
          <a:srcRect/>
          <a:stretch>
            <a:fillRect/>
          </a:stretch>
        </p:blipFill>
        <p:spPr bwMode="auto">
          <a:xfrm>
            <a:off x="389475" y="1071546"/>
            <a:ext cx="2253700" cy="1456205"/>
          </a:xfrm>
          <a:prstGeom prst="rect">
            <a:avLst/>
          </a:prstGeom>
          <a:noFill/>
          <a:ln w="9525">
            <a:noFill/>
            <a:miter lim="800000"/>
            <a:headEnd/>
            <a:tailEnd/>
          </a:ln>
          <a:effectLst/>
        </p:spPr>
      </p:pic>
      <p:pic>
        <p:nvPicPr>
          <p:cNvPr id="21507" name="Picture 3"/>
          <p:cNvPicPr>
            <a:picLocks noChangeAspect="1" noChangeArrowheads="1"/>
          </p:cNvPicPr>
          <p:nvPr/>
        </p:nvPicPr>
        <p:blipFill>
          <a:blip r:embed="rId3" cstate="screen"/>
          <a:srcRect/>
          <a:stretch>
            <a:fillRect/>
          </a:stretch>
        </p:blipFill>
        <p:spPr bwMode="auto">
          <a:xfrm>
            <a:off x="2786050" y="1643050"/>
            <a:ext cx="1500198" cy="900394"/>
          </a:xfrm>
          <a:prstGeom prst="rect">
            <a:avLst/>
          </a:prstGeom>
          <a:noFill/>
          <a:ln w="9525">
            <a:noFill/>
            <a:miter lim="800000"/>
            <a:headEnd/>
            <a:tailEnd/>
          </a:ln>
          <a:effectLst/>
        </p:spPr>
      </p:pic>
      <p:sp>
        <p:nvSpPr>
          <p:cNvPr id="13" name="ZoneTexte 12"/>
          <p:cNvSpPr txBox="1"/>
          <p:nvPr/>
        </p:nvSpPr>
        <p:spPr>
          <a:xfrm>
            <a:off x="4357686" y="1643050"/>
            <a:ext cx="1643074" cy="1015663"/>
          </a:xfrm>
          <a:prstGeom prst="rect">
            <a:avLst/>
          </a:prstGeom>
          <a:noFill/>
        </p:spPr>
        <p:txBody>
          <a:bodyPr wrap="square" rtlCol="0">
            <a:spAutoFit/>
          </a:bodyPr>
          <a:lstStyle/>
          <a:p>
            <a:r>
              <a:rPr lang="fr-FR" sz="1200" dirty="0" smtClean="0"/>
              <a:t>deux minutes environ seront nécessaire pour rendre le matériau façonnable à la thermo plieuse.</a:t>
            </a:r>
            <a:endParaRPr lang="fr-FR" sz="1200" dirty="0"/>
          </a:p>
        </p:txBody>
      </p:sp>
      <p:pic>
        <p:nvPicPr>
          <p:cNvPr id="21508" name="Picture 4"/>
          <p:cNvPicPr>
            <a:picLocks noChangeAspect="1" noChangeArrowheads="1"/>
          </p:cNvPicPr>
          <p:nvPr/>
        </p:nvPicPr>
        <p:blipFill>
          <a:blip r:embed="rId4" cstate="screen"/>
          <a:srcRect/>
          <a:stretch>
            <a:fillRect/>
          </a:stretch>
        </p:blipFill>
        <p:spPr bwMode="auto">
          <a:xfrm>
            <a:off x="6000760" y="1643050"/>
            <a:ext cx="1285884" cy="859942"/>
          </a:xfrm>
          <a:prstGeom prst="rect">
            <a:avLst/>
          </a:prstGeom>
          <a:noFill/>
          <a:ln w="9525">
            <a:noFill/>
            <a:miter lim="800000"/>
            <a:headEnd/>
            <a:tailEnd/>
          </a:ln>
          <a:effectLst/>
        </p:spPr>
      </p:pic>
      <p:pic>
        <p:nvPicPr>
          <p:cNvPr id="15" name="Image 14" descr="cotequai1.png"/>
          <p:cNvPicPr>
            <a:picLocks noChangeAspect="1"/>
          </p:cNvPicPr>
          <p:nvPr/>
        </p:nvPicPr>
        <p:blipFill>
          <a:blip r:embed="rId5"/>
          <a:stretch>
            <a:fillRect/>
          </a:stretch>
        </p:blipFill>
        <p:spPr>
          <a:xfrm>
            <a:off x="428595" y="2571744"/>
            <a:ext cx="8370489" cy="3899637"/>
          </a:xfrm>
          <a:prstGeom prst="rect">
            <a:avLst/>
          </a:prstGeom>
        </p:spPr>
      </p:pic>
      <p:sp>
        <p:nvSpPr>
          <p:cNvPr id="16" name="ZoneTexte 15"/>
          <p:cNvSpPr txBox="1"/>
          <p:nvPr/>
        </p:nvSpPr>
        <p:spPr>
          <a:xfrm>
            <a:off x="7286644" y="1643050"/>
            <a:ext cx="1571636" cy="830997"/>
          </a:xfrm>
          <a:prstGeom prst="rect">
            <a:avLst/>
          </a:prstGeom>
          <a:noFill/>
        </p:spPr>
        <p:txBody>
          <a:bodyPr wrap="square" rtlCol="0">
            <a:spAutoFit/>
          </a:bodyPr>
          <a:lstStyle/>
          <a:p>
            <a:r>
              <a:rPr lang="fr-FR" sz="1200" dirty="0" smtClean="0"/>
              <a:t>Ne pas hésiter à utiliser un gabarit pour le pliage à chaud.</a:t>
            </a:r>
            <a:endParaRPr lang="fr-FR" sz="1200" dirty="0"/>
          </a:p>
        </p:txBody>
      </p:sp>
      <p:pic>
        <p:nvPicPr>
          <p:cNvPr id="17" name="Image 16" descr="cotequai3sk8.jpg"/>
          <p:cNvPicPr>
            <a:picLocks noChangeAspect="1"/>
          </p:cNvPicPr>
          <p:nvPr/>
        </p:nvPicPr>
        <p:blipFill>
          <a:blip r:embed="rId6" cstate="screen"/>
          <a:stretch>
            <a:fillRect/>
          </a:stretch>
        </p:blipFill>
        <p:spPr>
          <a:xfrm>
            <a:off x="500034" y="4286256"/>
            <a:ext cx="2643206" cy="1357322"/>
          </a:xfrm>
          <a:prstGeom prst="rect">
            <a:avLst/>
          </a:prstGeom>
        </p:spPr>
      </p:pic>
      <p:pic>
        <p:nvPicPr>
          <p:cNvPr id="20" name="Image 19" descr="tropplein1.jpg"/>
          <p:cNvPicPr>
            <a:picLocks noChangeAspect="1"/>
          </p:cNvPicPr>
          <p:nvPr/>
        </p:nvPicPr>
        <p:blipFill>
          <a:blip r:embed="rId7" cstate="screen"/>
          <a:stretch>
            <a:fillRect/>
          </a:stretch>
        </p:blipFill>
        <p:spPr>
          <a:xfrm>
            <a:off x="6786578" y="4357694"/>
            <a:ext cx="2136223" cy="1051224"/>
          </a:xfrm>
          <a:prstGeom prst="rect">
            <a:avLst/>
          </a:prstGeom>
        </p:spPr>
      </p:pic>
      <p:sp>
        <p:nvSpPr>
          <p:cNvPr id="22" name="ZoneTexte 21"/>
          <p:cNvSpPr txBox="1"/>
          <p:nvPr/>
        </p:nvSpPr>
        <p:spPr>
          <a:xfrm>
            <a:off x="6929454" y="5572140"/>
            <a:ext cx="1714512" cy="830997"/>
          </a:xfrm>
          <a:prstGeom prst="rect">
            <a:avLst/>
          </a:prstGeom>
          <a:noFill/>
        </p:spPr>
        <p:txBody>
          <a:bodyPr wrap="square" rtlCol="0">
            <a:spAutoFit/>
          </a:bodyPr>
          <a:lstStyle/>
          <a:p>
            <a:r>
              <a:rPr lang="fr-FR" sz="1200" dirty="0"/>
              <a:t>L</a:t>
            </a:r>
            <a:r>
              <a:rPr lang="fr-FR" sz="1200" dirty="0" smtClean="0"/>
              <a:t>e tuyau de trop plein peut être assemblé à cette étape de la fabrication.</a:t>
            </a:r>
            <a:endParaRPr lang="fr-FR" sz="1200" dirty="0"/>
          </a:p>
        </p:txBody>
      </p:sp>
      <p:sp>
        <p:nvSpPr>
          <p:cNvPr id="23" name="ZoneTexte 22"/>
          <p:cNvSpPr txBox="1"/>
          <p:nvPr/>
        </p:nvSpPr>
        <p:spPr>
          <a:xfrm>
            <a:off x="714348" y="5715016"/>
            <a:ext cx="2214578" cy="461665"/>
          </a:xfrm>
          <a:prstGeom prst="rect">
            <a:avLst/>
          </a:prstGeom>
          <a:noFill/>
        </p:spPr>
        <p:txBody>
          <a:bodyPr wrap="square" rtlCol="0">
            <a:spAutoFit/>
          </a:bodyPr>
          <a:lstStyle/>
          <a:p>
            <a:r>
              <a:rPr lang="fr-FR" sz="1200" dirty="0" smtClean="0"/>
              <a:t>Il n’est pas nécessaire de prévoir un trop plein dans l’autre quai.</a:t>
            </a:r>
            <a:endParaRPr lang="fr-FR" sz="1200" dirty="0"/>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285720" y="285728"/>
            <a:ext cx="8643998" cy="6357982"/>
          </a:xfrm>
          <a:prstGeom prst="roundRect">
            <a:avLst>
              <a:gd name="adj" fmla="val 592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p:cNvSpPr txBox="1"/>
          <p:nvPr/>
        </p:nvSpPr>
        <p:spPr>
          <a:xfrm>
            <a:off x="1000100" y="500042"/>
            <a:ext cx="7643866" cy="369332"/>
          </a:xfrm>
          <a:prstGeom prst="rect">
            <a:avLst/>
          </a:prstGeom>
          <a:noFill/>
        </p:spPr>
        <p:txBody>
          <a:bodyPr wrap="square" rtlCol="0">
            <a:spAutoFit/>
          </a:bodyPr>
          <a:lstStyle/>
          <a:p>
            <a:r>
              <a:rPr lang="fr-FR" dirty="0" smtClean="0"/>
              <a:t>1-3-2  Réalisation et assemblage des couvercles des quais.</a:t>
            </a:r>
            <a:endParaRPr lang="fr-FR" dirty="0"/>
          </a:p>
        </p:txBody>
      </p:sp>
      <p:grpSp>
        <p:nvGrpSpPr>
          <p:cNvPr id="6" name="Groupe 5"/>
          <p:cNvGrpSpPr/>
          <p:nvPr/>
        </p:nvGrpSpPr>
        <p:grpSpPr>
          <a:xfrm>
            <a:off x="428596" y="428604"/>
            <a:ext cx="500066" cy="500066"/>
            <a:chOff x="7715272" y="1500174"/>
            <a:chExt cx="500066" cy="500066"/>
          </a:xfrm>
          <a:solidFill>
            <a:schemeClr val="accent3">
              <a:lumMod val="40000"/>
              <a:lumOff val="60000"/>
            </a:schemeClr>
          </a:solidFill>
        </p:grpSpPr>
        <p:sp>
          <p:nvSpPr>
            <p:cNvPr id="7" name="Ellipse 6"/>
            <p:cNvSpPr/>
            <p:nvPr/>
          </p:nvSpPr>
          <p:spPr>
            <a:xfrm>
              <a:off x="7715272" y="1500174"/>
              <a:ext cx="500066" cy="50006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p:cNvSpPr txBox="1"/>
            <p:nvPr/>
          </p:nvSpPr>
          <p:spPr>
            <a:xfrm>
              <a:off x="7858148" y="1571612"/>
              <a:ext cx="214314" cy="369332"/>
            </a:xfrm>
            <a:prstGeom prst="rect">
              <a:avLst/>
            </a:prstGeom>
            <a:grpFill/>
          </p:spPr>
          <p:txBody>
            <a:bodyPr wrap="square" rtlCol="0">
              <a:spAutoFit/>
            </a:bodyPr>
            <a:lstStyle/>
            <a:p>
              <a:pPr algn="ctr"/>
              <a:r>
                <a:rPr lang="fr-FR" dirty="0" smtClean="0"/>
                <a:t>1</a:t>
              </a:r>
              <a:endParaRPr lang="fr-FR" dirty="0"/>
            </a:p>
          </p:txBody>
        </p:sp>
      </p:grpSp>
      <p:pic>
        <p:nvPicPr>
          <p:cNvPr id="1033" name="Picture 9"/>
          <p:cNvPicPr>
            <a:picLocks noChangeAspect="1" noChangeArrowheads="1"/>
          </p:cNvPicPr>
          <p:nvPr/>
        </p:nvPicPr>
        <p:blipFill>
          <a:blip r:embed="rId2" cstate="screen"/>
          <a:srcRect/>
          <a:stretch>
            <a:fillRect/>
          </a:stretch>
        </p:blipFill>
        <p:spPr bwMode="auto">
          <a:xfrm>
            <a:off x="571471" y="1000108"/>
            <a:ext cx="6429421" cy="3163885"/>
          </a:xfrm>
          <a:prstGeom prst="rect">
            <a:avLst/>
          </a:prstGeom>
          <a:noFill/>
          <a:ln w="9525">
            <a:noFill/>
            <a:miter lim="800000"/>
            <a:headEnd/>
            <a:tailEnd/>
          </a:ln>
          <a:effectLst/>
        </p:spPr>
      </p:pic>
      <p:pic>
        <p:nvPicPr>
          <p:cNvPr id="1032" name="Picture 8"/>
          <p:cNvPicPr>
            <a:picLocks noChangeAspect="1" noChangeArrowheads="1"/>
          </p:cNvPicPr>
          <p:nvPr/>
        </p:nvPicPr>
        <p:blipFill>
          <a:blip r:embed="rId3" cstate="screen"/>
          <a:srcRect/>
          <a:stretch>
            <a:fillRect/>
          </a:stretch>
        </p:blipFill>
        <p:spPr bwMode="auto">
          <a:xfrm>
            <a:off x="714347" y="3929066"/>
            <a:ext cx="2500329" cy="2699055"/>
          </a:xfrm>
          <a:prstGeom prst="rect">
            <a:avLst/>
          </a:prstGeom>
          <a:noFill/>
          <a:ln w="9525">
            <a:noFill/>
            <a:miter lim="800000"/>
            <a:headEnd/>
            <a:tailEnd/>
          </a:ln>
          <a:effectLst/>
        </p:spPr>
      </p:pic>
      <p:sp>
        <p:nvSpPr>
          <p:cNvPr id="16" name="ZoneTexte 15"/>
          <p:cNvSpPr txBox="1"/>
          <p:nvPr/>
        </p:nvSpPr>
        <p:spPr>
          <a:xfrm>
            <a:off x="6786577" y="1857364"/>
            <a:ext cx="2071702" cy="1569660"/>
          </a:xfrm>
          <a:prstGeom prst="rect">
            <a:avLst/>
          </a:prstGeom>
          <a:noFill/>
        </p:spPr>
        <p:txBody>
          <a:bodyPr wrap="square" rtlCol="0">
            <a:spAutoFit/>
          </a:bodyPr>
          <a:lstStyle/>
          <a:p>
            <a:r>
              <a:rPr lang="fr-FR" sz="1200" dirty="0" smtClean="0"/>
              <a:t>Les deux couvercles sont débités après le report des mesures sur les quais. Cette procédure est nécessaire car le thermo pliage des quais donne des dimensions variables en fonction du pliage à chaud.</a:t>
            </a:r>
            <a:endParaRPr lang="fr-FR" sz="1200" dirty="0"/>
          </a:p>
        </p:txBody>
      </p:sp>
      <p:pic>
        <p:nvPicPr>
          <p:cNvPr id="17" name="Picture 2"/>
          <p:cNvPicPr>
            <a:picLocks noChangeAspect="1" noChangeArrowheads="1"/>
          </p:cNvPicPr>
          <p:nvPr/>
        </p:nvPicPr>
        <p:blipFill>
          <a:blip r:embed="rId4" cstate="screen"/>
          <a:srcRect/>
          <a:stretch>
            <a:fillRect/>
          </a:stretch>
        </p:blipFill>
        <p:spPr bwMode="auto">
          <a:xfrm>
            <a:off x="3286115" y="3857629"/>
            <a:ext cx="2000264" cy="483344"/>
          </a:xfrm>
          <a:prstGeom prst="rect">
            <a:avLst/>
          </a:prstGeom>
          <a:noFill/>
          <a:ln w="9525">
            <a:noFill/>
            <a:miter lim="800000"/>
            <a:headEnd/>
            <a:tailEnd/>
          </a:ln>
          <a:effectLst/>
        </p:spPr>
      </p:pic>
      <p:sp>
        <p:nvSpPr>
          <p:cNvPr id="18" name="ZoneTexte 17"/>
          <p:cNvSpPr txBox="1"/>
          <p:nvPr/>
        </p:nvSpPr>
        <p:spPr>
          <a:xfrm>
            <a:off x="5357817" y="3857628"/>
            <a:ext cx="3429024" cy="461665"/>
          </a:xfrm>
          <a:prstGeom prst="rect">
            <a:avLst/>
          </a:prstGeom>
          <a:noFill/>
        </p:spPr>
        <p:txBody>
          <a:bodyPr wrap="square" rtlCol="0">
            <a:spAutoFit/>
          </a:bodyPr>
          <a:lstStyle/>
          <a:p>
            <a:r>
              <a:rPr lang="fr-FR" sz="1200" dirty="0" smtClean="0"/>
              <a:t>Avec une mini perceuse, percer les quais au diamètre 3 mm.</a:t>
            </a:r>
            <a:endParaRPr lang="fr-FR" sz="1200" dirty="0"/>
          </a:p>
        </p:txBody>
      </p:sp>
      <p:pic>
        <p:nvPicPr>
          <p:cNvPr id="19" name="Picture 3"/>
          <p:cNvPicPr>
            <a:picLocks noChangeAspect="1" noChangeArrowheads="1"/>
          </p:cNvPicPr>
          <p:nvPr/>
        </p:nvPicPr>
        <p:blipFill>
          <a:blip r:embed="rId5" cstate="screen"/>
          <a:srcRect/>
          <a:stretch>
            <a:fillRect/>
          </a:stretch>
        </p:blipFill>
        <p:spPr bwMode="auto">
          <a:xfrm>
            <a:off x="3286115" y="4429132"/>
            <a:ext cx="2000264" cy="1000132"/>
          </a:xfrm>
          <a:prstGeom prst="rect">
            <a:avLst/>
          </a:prstGeom>
          <a:noFill/>
          <a:ln w="9525">
            <a:noFill/>
            <a:miter lim="800000"/>
            <a:headEnd/>
            <a:tailEnd/>
          </a:ln>
          <a:effectLst/>
        </p:spPr>
      </p:pic>
      <p:pic>
        <p:nvPicPr>
          <p:cNvPr id="20" name="Picture 4"/>
          <p:cNvPicPr>
            <a:picLocks noChangeAspect="1" noChangeArrowheads="1"/>
          </p:cNvPicPr>
          <p:nvPr/>
        </p:nvPicPr>
        <p:blipFill>
          <a:blip r:embed="rId6" cstate="screen"/>
          <a:srcRect/>
          <a:stretch>
            <a:fillRect/>
          </a:stretch>
        </p:blipFill>
        <p:spPr bwMode="auto">
          <a:xfrm>
            <a:off x="5357818" y="4429132"/>
            <a:ext cx="1357322" cy="990917"/>
          </a:xfrm>
          <a:prstGeom prst="rect">
            <a:avLst/>
          </a:prstGeom>
          <a:noFill/>
          <a:ln w="9525">
            <a:noFill/>
            <a:miter lim="800000"/>
            <a:headEnd/>
            <a:tailEnd/>
          </a:ln>
          <a:effectLst/>
        </p:spPr>
      </p:pic>
      <p:sp>
        <p:nvSpPr>
          <p:cNvPr id="21" name="ZoneTexte 20"/>
          <p:cNvSpPr txBox="1"/>
          <p:nvPr/>
        </p:nvSpPr>
        <p:spPr>
          <a:xfrm>
            <a:off x="6786577" y="4643446"/>
            <a:ext cx="2000264" cy="461665"/>
          </a:xfrm>
          <a:prstGeom prst="rect">
            <a:avLst/>
          </a:prstGeom>
          <a:noFill/>
        </p:spPr>
        <p:txBody>
          <a:bodyPr wrap="square" rtlCol="0">
            <a:spAutoFit/>
          </a:bodyPr>
          <a:lstStyle/>
          <a:p>
            <a:r>
              <a:rPr lang="fr-FR" sz="1200" dirty="0" smtClean="0"/>
              <a:t>Avec un outil à chanfreiner, aléser légèrement les trous.</a:t>
            </a:r>
            <a:endParaRPr lang="fr-FR" sz="1200" dirty="0"/>
          </a:p>
        </p:txBody>
      </p:sp>
      <p:pic>
        <p:nvPicPr>
          <p:cNvPr id="22" name="Picture 6"/>
          <p:cNvPicPr>
            <a:picLocks noChangeAspect="1" noChangeArrowheads="1"/>
          </p:cNvPicPr>
          <p:nvPr/>
        </p:nvPicPr>
        <p:blipFill>
          <a:blip r:embed="rId7" cstate="screen"/>
          <a:srcRect/>
          <a:stretch>
            <a:fillRect/>
          </a:stretch>
        </p:blipFill>
        <p:spPr bwMode="auto">
          <a:xfrm>
            <a:off x="3286115" y="5500702"/>
            <a:ext cx="906326" cy="714380"/>
          </a:xfrm>
          <a:prstGeom prst="rect">
            <a:avLst/>
          </a:prstGeom>
          <a:noFill/>
          <a:ln w="9525">
            <a:noFill/>
            <a:miter lim="800000"/>
            <a:headEnd/>
            <a:tailEnd/>
          </a:ln>
          <a:effectLst/>
        </p:spPr>
      </p:pic>
      <p:pic>
        <p:nvPicPr>
          <p:cNvPr id="23" name="Picture 7"/>
          <p:cNvPicPr>
            <a:picLocks noChangeAspect="1" noChangeArrowheads="1"/>
          </p:cNvPicPr>
          <p:nvPr/>
        </p:nvPicPr>
        <p:blipFill>
          <a:blip r:embed="rId8" cstate="screen"/>
          <a:srcRect/>
          <a:stretch>
            <a:fillRect/>
          </a:stretch>
        </p:blipFill>
        <p:spPr bwMode="auto">
          <a:xfrm>
            <a:off x="2643173" y="2285992"/>
            <a:ext cx="2395430" cy="1111872"/>
          </a:xfrm>
          <a:prstGeom prst="rect">
            <a:avLst/>
          </a:prstGeom>
          <a:noFill/>
          <a:ln w="9525">
            <a:noFill/>
            <a:miter lim="800000"/>
            <a:headEnd/>
            <a:tailEnd/>
          </a:ln>
          <a:effectLst/>
        </p:spPr>
      </p:pic>
      <p:pic>
        <p:nvPicPr>
          <p:cNvPr id="24" name="Picture 5"/>
          <p:cNvPicPr>
            <a:picLocks noChangeAspect="1" noChangeArrowheads="1"/>
          </p:cNvPicPr>
          <p:nvPr/>
        </p:nvPicPr>
        <p:blipFill>
          <a:blip r:embed="rId9" cstate="screen"/>
          <a:srcRect/>
          <a:stretch>
            <a:fillRect/>
          </a:stretch>
        </p:blipFill>
        <p:spPr bwMode="auto">
          <a:xfrm>
            <a:off x="4286247" y="5500703"/>
            <a:ext cx="2428892" cy="709871"/>
          </a:xfrm>
          <a:prstGeom prst="rect">
            <a:avLst/>
          </a:prstGeom>
          <a:noFill/>
          <a:ln w="9525">
            <a:noFill/>
            <a:miter lim="800000"/>
            <a:headEnd/>
            <a:tailEnd/>
          </a:ln>
          <a:effectLst/>
        </p:spPr>
      </p:pic>
      <p:sp>
        <p:nvSpPr>
          <p:cNvPr id="25" name="ZoneTexte 24"/>
          <p:cNvSpPr txBox="1"/>
          <p:nvPr/>
        </p:nvSpPr>
        <p:spPr>
          <a:xfrm>
            <a:off x="6858015" y="5429264"/>
            <a:ext cx="1857388" cy="830997"/>
          </a:xfrm>
          <a:prstGeom prst="rect">
            <a:avLst/>
          </a:prstGeom>
          <a:noFill/>
        </p:spPr>
        <p:txBody>
          <a:bodyPr wrap="square" rtlCol="0">
            <a:spAutoFit/>
          </a:bodyPr>
          <a:lstStyle/>
          <a:p>
            <a:r>
              <a:rPr lang="fr-FR" sz="1200" dirty="0" smtClean="0">
                <a:solidFill>
                  <a:srgbClr val="000000"/>
                </a:solidFill>
              </a:rPr>
              <a:t>4 vis à têtes fraisées 3X25mm seront nécessaires pour fixer le couvercle d’un quai.</a:t>
            </a:r>
            <a:endParaRPr lang="fr-FR" sz="1200" dirty="0">
              <a:solidFill>
                <a:srgbClr val="000000"/>
              </a:solidFill>
            </a:endParaRPr>
          </a:p>
        </p:txBody>
      </p:sp>
      <p:sp>
        <p:nvSpPr>
          <p:cNvPr id="26" name="ZoneTexte 25"/>
          <p:cNvSpPr txBox="1"/>
          <p:nvPr/>
        </p:nvSpPr>
        <p:spPr>
          <a:xfrm>
            <a:off x="3214677" y="6286520"/>
            <a:ext cx="5286412" cy="276999"/>
          </a:xfrm>
          <a:prstGeom prst="rect">
            <a:avLst/>
          </a:prstGeom>
          <a:noFill/>
        </p:spPr>
        <p:txBody>
          <a:bodyPr wrap="square" rtlCol="0">
            <a:spAutoFit/>
          </a:bodyPr>
          <a:lstStyle/>
          <a:p>
            <a:r>
              <a:rPr lang="fr-FR" sz="1200" dirty="0" smtClean="0"/>
              <a:t>Pour </a:t>
            </a:r>
            <a:r>
              <a:rPr lang="fr-FR" sz="1200" dirty="0"/>
              <a:t>plus de </a:t>
            </a:r>
            <a:r>
              <a:rPr lang="fr-FR" sz="1200" dirty="0" smtClean="0"/>
              <a:t>facilité, </a:t>
            </a:r>
            <a:r>
              <a:rPr lang="fr-FR" sz="1200" dirty="0"/>
              <a:t>l</a:t>
            </a:r>
            <a:r>
              <a:rPr lang="fr-FR" sz="1200" dirty="0" smtClean="0"/>
              <a:t>e montage du couvercle est effectué à plat. </a:t>
            </a:r>
            <a:endParaRPr lang="fr-FR" sz="1200" dirty="0"/>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285720" y="285728"/>
            <a:ext cx="8643998" cy="6357982"/>
          </a:xfrm>
          <a:prstGeom prst="roundRect">
            <a:avLst>
              <a:gd name="adj" fmla="val 592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5" name="Groupe 4"/>
          <p:cNvGrpSpPr/>
          <p:nvPr/>
        </p:nvGrpSpPr>
        <p:grpSpPr>
          <a:xfrm>
            <a:off x="428596" y="428604"/>
            <a:ext cx="500066" cy="500066"/>
            <a:chOff x="7715272" y="1500174"/>
            <a:chExt cx="500066" cy="500066"/>
          </a:xfrm>
          <a:solidFill>
            <a:schemeClr val="accent3">
              <a:lumMod val="40000"/>
              <a:lumOff val="60000"/>
            </a:schemeClr>
          </a:solidFill>
        </p:grpSpPr>
        <p:sp>
          <p:nvSpPr>
            <p:cNvPr id="6" name="Ellipse 5"/>
            <p:cNvSpPr/>
            <p:nvPr/>
          </p:nvSpPr>
          <p:spPr>
            <a:xfrm>
              <a:off x="7715272" y="1500174"/>
              <a:ext cx="500066" cy="50006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7858148" y="1571612"/>
              <a:ext cx="214314" cy="369332"/>
            </a:xfrm>
            <a:prstGeom prst="rect">
              <a:avLst/>
            </a:prstGeom>
            <a:grpFill/>
          </p:spPr>
          <p:txBody>
            <a:bodyPr wrap="square" rtlCol="0">
              <a:spAutoFit/>
            </a:bodyPr>
            <a:lstStyle/>
            <a:p>
              <a:pPr algn="ctr"/>
              <a:r>
                <a:rPr lang="fr-FR" dirty="0" smtClean="0"/>
                <a:t>1</a:t>
              </a:r>
              <a:endParaRPr lang="fr-FR" dirty="0"/>
            </a:p>
          </p:txBody>
        </p:sp>
      </p:grpSp>
      <p:sp>
        <p:nvSpPr>
          <p:cNvPr id="8" name="ZoneTexte 7"/>
          <p:cNvSpPr txBox="1"/>
          <p:nvPr/>
        </p:nvSpPr>
        <p:spPr>
          <a:xfrm>
            <a:off x="1000100" y="500042"/>
            <a:ext cx="5143536" cy="369332"/>
          </a:xfrm>
          <a:prstGeom prst="rect">
            <a:avLst/>
          </a:prstGeom>
          <a:noFill/>
        </p:spPr>
        <p:txBody>
          <a:bodyPr wrap="square" rtlCol="0">
            <a:spAutoFit/>
          </a:bodyPr>
          <a:lstStyle/>
          <a:p>
            <a:r>
              <a:rPr lang="fr-FR" dirty="0" smtClean="0"/>
              <a:t>1-3-3-1  Fixation des quais sur le bac supérieur.</a:t>
            </a:r>
            <a:endParaRPr lang="fr-FR" dirty="0"/>
          </a:p>
        </p:txBody>
      </p:sp>
      <p:pic>
        <p:nvPicPr>
          <p:cNvPr id="2050" name="Picture 2"/>
          <p:cNvPicPr>
            <a:picLocks noChangeAspect="1" noChangeArrowheads="1"/>
          </p:cNvPicPr>
          <p:nvPr/>
        </p:nvPicPr>
        <p:blipFill>
          <a:blip r:embed="rId2" cstate="screen"/>
          <a:srcRect/>
          <a:stretch>
            <a:fillRect/>
          </a:stretch>
        </p:blipFill>
        <p:spPr bwMode="auto">
          <a:xfrm>
            <a:off x="428596" y="1071546"/>
            <a:ext cx="2071702" cy="1553777"/>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cstate="screen"/>
          <a:srcRect/>
          <a:stretch>
            <a:fillRect/>
          </a:stretch>
        </p:blipFill>
        <p:spPr bwMode="auto">
          <a:xfrm>
            <a:off x="2571736" y="1071546"/>
            <a:ext cx="3429024" cy="1573747"/>
          </a:xfrm>
          <a:prstGeom prst="rect">
            <a:avLst/>
          </a:prstGeom>
          <a:noFill/>
          <a:ln w="9525">
            <a:noFill/>
            <a:miter lim="800000"/>
            <a:headEnd/>
            <a:tailEnd/>
          </a:ln>
          <a:effectLst/>
        </p:spPr>
      </p:pic>
      <p:pic>
        <p:nvPicPr>
          <p:cNvPr id="2052" name="Picture 4"/>
          <p:cNvPicPr>
            <a:picLocks noChangeAspect="1" noChangeArrowheads="1"/>
          </p:cNvPicPr>
          <p:nvPr/>
        </p:nvPicPr>
        <p:blipFill>
          <a:blip r:embed="rId4" cstate="screen">
            <a:lum bright="37000" contrast="68000"/>
          </a:blip>
          <a:srcRect/>
          <a:stretch>
            <a:fillRect/>
          </a:stretch>
        </p:blipFill>
        <p:spPr bwMode="auto">
          <a:xfrm>
            <a:off x="6072197" y="1071546"/>
            <a:ext cx="2270141" cy="1571636"/>
          </a:xfrm>
          <a:prstGeom prst="rect">
            <a:avLst/>
          </a:prstGeom>
          <a:noFill/>
          <a:ln w="9525">
            <a:noFill/>
            <a:miter lim="800000"/>
            <a:headEnd/>
            <a:tailEnd/>
          </a:ln>
          <a:effectLst/>
        </p:spPr>
      </p:pic>
      <p:pic>
        <p:nvPicPr>
          <p:cNvPr id="2053" name="Picture 5"/>
          <p:cNvPicPr>
            <a:picLocks noChangeAspect="1" noChangeArrowheads="1"/>
          </p:cNvPicPr>
          <p:nvPr/>
        </p:nvPicPr>
        <p:blipFill>
          <a:blip r:embed="rId5"/>
          <a:srcRect/>
          <a:stretch>
            <a:fillRect/>
          </a:stretch>
        </p:blipFill>
        <p:spPr bwMode="auto">
          <a:xfrm>
            <a:off x="428596" y="3000372"/>
            <a:ext cx="5857915" cy="3143272"/>
          </a:xfrm>
          <a:prstGeom prst="rect">
            <a:avLst/>
          </a:prstGeom>
          <a:noFill/>
          <a:ln w="9525">
            <a:noFill/>
            <a:miter lim="800000"/>
            <a:headEnd/>
            <a:tailEnd/>
          </a:ln>
          <a:effectLst/>
        </p:spPr>
      </p:pic>
      <p:sp>
        <p:nvSpPr>
          <p:cNvPr id="11" name="ZoneTexte 10"/>
          <p:cNvSpPr txBox="1"/>
          <p:nvPr/>
        </p:nvSpPr>
        <p:spPr>
          <a:xfrm>
            <a:off x="6429388" y="3500438"/>
            <a:ext cx="2143140" cy="2677656"/>
          </a:xfrm>
          <a:prstGeom prst="rect">
            <a:avLst/>
          </a:prstGeom>
          <a:noFill/>
        </p:spPr>
        <p:txBody>
          <a:bodyPr wrap="square" rtlCol="0">
            <a:spAutoFit/>
          </a:bodyPr>
          <a:lstStyle/>
          <a:p>
            <a:r>
              <a:rPr lang="fr-FR" sz="1200" dirty="0"/>
              <a:t>L</a:t>
            </a:r>
            <a:r>
              <a:rPr lang="fr-FR" sz="1200" dirty="0" smtClean="0"/>
              <a:t>e quai est positionné à 125 mm du bord du bac.</a:t>
            </a:r>
          </a:p>
          <a:p>
            <a:endParaRPr lang="fr-FR" sz="1200" dirty="0" smtClean="0"/>
          </a:p>
          <a:p>
            <a:r>
              <a:rPr lang="fr-FR" sz="1200" dirty="0"/>
              <a:t>L</a:t>
            </a:r>
            <a:r>
              <a:rPr lang="fr-FR" sz="1200" dirty="0" smtClean="0"/>
              <a:t>e quai est utilisé comme gabarit de tracé.</a:t>
            </a:r>
          </a:p>
          <a:p>
            <a:endParaRPr lang="fr-FR" sz="1200" dirty="0" smtClean="0"/>
          </a:p>
          <a:p>
            <a:r>
              <a:rPr lang="fr-FR" sz="1200" dirty="0" smtClean="0"/>
              <a:t>Tracer une ligne médiane à l’intérieur avant de reporter les emplacements des perçages (diamètre 3mm).</a:t>
            </a:r>
          </a:p>
          <a:p>
            <a:endParaRPr lang="fr-FR" sz="1200" dirty="0" smtClean="0"/>
          </a:p>
          <a:p>
            <a:r>
              <a:rPr lang="fr-FR" sz="1200" dirty="0" smtClean="0"/>
              <a:t>Le bac sera percé avec la mini perceuse et les trous chanfreinés.</a:t>
            </a:r>
            <a:endParaRPr lang="fr-FR" sz="1200" dirty="0"/>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58477</TotalTime>
  <Words>2708</Words>
  <Application>Microsoft Macintosh PowerPoint</Application>
  <PresentationFormat>Présentation à l'écran (4:3)</PresentationFormat>
  <Paragraphs>458</Paragraphs>
  <Slides>30</Slides>
  <Notes>1</Notes>
  <HiddenSlides>0</HiddenSlides>
  <MMClips>0</MMClips>
  <ScaleCrop>false</ScaleCrop>
  <HeadingPairs>
    <vt:vector size="4" baseType="variant">
      <vt:variant>
        <vt:lpstr>Thème</vt:lpstr>
      </vt:variant>
      <vt:variant>
        <vt:i4>1</vt:i4>
      </vt:variant>
      <vt:variant>
        <vt:lpstr>Titres des diapositives</vt:lpstr>
      </vt:variant>
      <vt:variant>
        <vt:i4>30</vt:i4>
      </vt:variant>
    </vt:vector>
  </HeadingPairs>
  <TitlesOfParts>
    <vt:vector size="31" baseType="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jpbricard</dc:creator>
  <cp:lastModifiedBy>XJM BR</cp:lastModifiedBy>
  <cp:revision>173</cp:revision>
  <dcterms:created xsi:type="dcterms:W3CDTF">2017-08-25T22:30:15Z</dcterms:created>
  <dcterms:modified xsi:type="dcterms:W3CDTF">2017-11-08T08:06:27Z</dcterms:modified>
</cp:coreProperties>
</file>