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294" r:id="rId4"/>
    <p:sldId id="295" r:id="rId5"/>
    <p:sldId id="297" r:id="rId6"/>
    <p:sldId id="262" r:id="rId7"/>
    <p:sldId id="266" r:id="rId8"/>
    <p:sldId id="257" r:id="rId9"/>
    <p:sldId id="260" r:id="rId10"/>
    <p:sldId id="258" r:id="rId11"/>
    <p:sldId id="259" r:id="rId12"/>
    <p:sldId id="263" r:id="rId13"/>
    <p:sldId id="264" r:id="rId14"/>
    <p:sldId id="265"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305" r:id="rId31"/>
    <p:sldId id="306" r:id="rId32"/>
    <p:sldId id="310" r:id="rId33"/>
    <p:sldId id="307" r:id="rId34"/>
    <p:sldId id="308" r:id="rId35"/>
    <p:sldId id="309" r:id="rId36"/>
    <p:sldId id="288" r:id="rId37"/>
    <p:sldId id="282" r:id="rId38"/>
    <p:sldId id="283" r:id="rId39"/>
    <p:sldId id="284" r:id="rId40"/>
    <p:sldId id="285" r:id="rId41"/>
    <p:sldId id="286" r:id="rId42"/>
    <p:sldId id="287" r:id="rId43"/>
    <p:sldId id="302" r:id="rId44"/>
    <p:sldId id="293" r:id="rId45"/>
    <p:sldId id="289" r:id="rId46"/>
    <p:sldId id="290" r:id="rId47"/>
    <p:sldId id="298" r:id="rId48"/>
    <p:sldId id="300" r:id="rId49"/>
    <p:sldId id="301" r:id="rId50"/>
    <p:sldId id="291" r:id="rId51"/>
    <p:sldId id="299" r:id="rId52"/>
    <p:sldId id="304" r:id="rId53"/>
    <p:sldId id="303" r:id="rId54"/>
    <p:sldId id="311" r:id="rId55"/>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6" autoAdjust="0"/>
    <p:restoredTop sz="94624" autoAdjust="0"/>
  </p:normalViewPr>
  <p:slideViewPr>
    <p:cSldViewPr snapToGrid="0">
      <p:cViewPr>
        <p:scale>
          <a:sx n="100" d="100"/>
          <a:sy n="100" d="100"/>
        </p:scale>
        <p:origin x="-126"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notesViewPr>
    <p:cSldViewPr snapToGrid="0">
      <p:cViewPr varScale="1">
        <p:scale>
          <a:sx n="48" d="100"/>
          <a:sy n="48" d="100"/>
        </p:scale>
        <p:origin x="-2886"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F7A7E99-18DA-404C-9278-954964035573}" type="datetimeFigureOut">
              <a:rPr lang="fr-FR" smtClean="0"/>
              <a:pPr/>
              <a:t>27/11/2016</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C64E0CA-6F6B-4E3F-AAAE-61685D82FFB4}" type="slidenum">
              <a:rPr lang="fr-FR" smtClean="0"/>
              <a:pPr/>
              <a:t>‹N°›</a:t>
            </a:fld>
            <a:endParaRPr lang="fr-FR"/>
          </a:p>
        </p:txBody>
      </p:sp>
    </p:spTree>
    <p:extLst>
      <p:ext uri="{BB962C8B-B14F-4D97-AF65-F5344CB8AC3E}">
        <p14:creationId xmlns:p14="http://schemas.microsoft.com/office/powerpoint/2010/main" val="80814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C64E0CA-6F6B-4E3F-AAAE-61685D82FFB4}" type="slidenum">
              <a:rPr lang="fr-FR" smtClean="0"/>
              <a:pPr/>
              <a:t>2</a:t>
            </a:fld>
            <a:endParaRPr lang="fr-FR"/>
          </a:p>
        </p:txBody>
      </p:sp>
    </p:spTree>
    <p:extLst>
      <p:ext uri="{BB962C8B-B14F-4D97-AF65-F5344CB8AC3E}">
        <p14:creationId xmlns:p14="http://schemas.microsoft.com/office/powerpoint/2010/main" val="372469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C64E0CA-6F6B-4E3F-AAAE-61685D82FFB4}" type="slidenum">
              <a:rPr lang="fr-FR" smtClean="0"/>
              <a:pPr/>
              <a:t>49</a:t>
            </a:fld>
            <a:endParaRPr lang="fr-FR"/>
          </a:p>
        </p:txBody>
      </p:sp>
    </p:spTree>
    <p:extLst>
      <p:ext uri="{BB962C8B-B14F-4D97-AF65-F5344CB8AC3E}">
        <p14:creationId xmlns:p14="http://schemas.microsoft.com/office/powerpoint/2010/main" val="140293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C64E0CA-6F6B-4E3F-AAAE-61685D82FFB4}" type="slidenum">
              <a:rPr lang="fr-FR" smtClean="0"/>
              <a:pPr/>
              <a:t>53</a:t>
            </a:fld>
            <a:endParaRPr lang="fr-FR"/>
          </a:p>
        </p:txBody>
      </p:sp>
    </p:spTree>
    <p:extLst>
      <p:ext uri="{BB962C8B-B14F-4D97-AF65-F5344CB8AC3E}">
        <p14:creationId xmlns:p14="http://schemas.microsoft.com/office/powerpoint/2010/main" val="17275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1C7EA56-E01E-470A-96CE-9E3AD3A7EF13}" type="datetimeFigureOut">
              <a:rPr lang="fr-FR" smtClean="0"/>
              <a:pPr/>
              <a:t>27/11/2016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1BEAD91-7B7D-4671-B1AD-2596E1E0A25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7EA56-E01E-470A-96CE-9E3AD3A7EF13}" type="datetimeFigureOut">
              <a:rPr lang="fr-FR" smtClean="0"/>
              <a:pPr/>
              <a:t>27/11/2016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EAD91-7B7D-4671-B1AD-2596E1E0A25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hyperlink" Target="http://books.openedition.org/editionsmsh/84" TargetMode="External"/><Relationship Id="rId2" Type="http://schemas.openxmlformats.org/officeDocument/2006/relationships/hyperlink" Target="http://eduscol.education.fr/cid99549/ressources-technologie.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4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9.png"/><Relationship Id="rId7" Type="http://schemas.openxmlformats.org/officeDocument/2006/relationships/image" Target="../media/image1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5.pn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commons.wikimedia.org/w/index.php?curid=3979540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166.jpe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ebdesobjets.fr/objets-connectes/siness-lappareil-pour-connecter-simplement-sa-voiture-son-smartphone/"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2" cstate="print">
            <a:lum bright="20000" contrast="-7000"/>
          </a:blip>
          <a:srcRect/>
          <a:stretch>
            <a:fillRect/>
          </a:stretch>
        </p:blipFill>
        <p:spPr bwMode="auto">
          <a:xfrm>
            <a:off x="388409" y="459317"/>
            <a:ext cx="8382000" cy="5972175"/>
          </a:xfrm>
          <a:prstGeom prst="rect">
            <a:avLst/>
          </a:prstGeom>
          <a:noFill/>
          <a:ln w="9525">
            <a:noFill/>
            <a:miter lim="800000"/>
            <a:headEnd/>
            <a:tailEnd/>
          </a:ln>
        </p:spPr>
      </p:pic>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8" name="AutoShape 4" descr="http://nodered.org/images/node-red-title-flow.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491067" y="6112933"/>
            <a:ext cx="2624667" cy="276999"/>
          </a:xfrm>
          <a:prstGeom prst="rect">
            <a:avLst/>
          </a:prstGeom>
          <a:noFill/>
        </p:spPr>
        <p:txBody>
          <a:bodyPr wrap="square" rtlCol="0">
            <a:spAutoFit/>
          </a:bodyPr>
          <a:lstStyle/>
          <a:p>
            <a:r>
              <a:rPr lang="fr-FR" sz="1200" b="1" dirty="0" smtClean="0">
                <a:solidFill>
                  <a:schemeClr val="accent1">
                    <a:lumMod val="75000"/>
                  </a:schemeClr>
                </a:solidFill>
              </a:rPr>
              <a:t>Jean-Paul </a:t>
            </a:r>
            <a:r>
              <a:rPr lang="fr-FR" sz="1200" b="1" dirty="0" err="1" smtClean="0">
                <a:solidFill>
                  <a:schemeClr val="accent1">
                    <a:lumMod val="75000"/>
                  </a:schemeClr>
                </a:solidFill>
              </a:rPr>
              <a:t>Bricard</a:t>
            </a:r>
            <a:r>
              <a:rPr lang="fr-FR" sz="1200" b="1" dirty="0" smtClean="0">
                <a:solidFill>
                  <a:schemeClr val="accent1">
                    <a:lumMod val="75000"/>
                  </a:schemeClr>
                </a:solidFill>
              </a:rPr>
              <a:t> 2016-2017</a:t>
            </a:r>
            <a:endParaRPr lang="fr-FR" sz="1200" b="1" dirty="0">
              <a:solidFill>
                <a:schemeClr val="accent1">
                  <a:lumMod val="75000"/>
                </a:schemeClr>
              </a:solidFill>
            </a:endParaRPr>
          </a:p>
        </p:txBody>
      </p:sp>
      <p:sp>
        <p:nvSpPr>
          <p:cNvPr id="17" name="Rectangle à coins arrondis 16"/>
          <p:cNvSpPr/>
          <p:nvPr/>
        </p:nvSpPr>
        <p:spPr>
          <a:xfrm>
            <a:off x="3400425" y="571500"/>
            <a:ext cx="4791075" cy="6762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FF00"/>
                </a:solidFill>
              </a:rPr>
              <a:t>Tutoriel de réalisation</a:t>
            </a:r>
            <a:endParaRPr lang="fr-FR" dirty="0">
              <a:solidFill>
                <a:srgbClr val="FFFF00"/>
              </a:solidFill>
            </a:endParaRPr>
          </a:p>
        </p:txBody>
      </p:sp>
      <p:sp>
        <p:nvSpPr>
          <p:cNvPr id="18" name="Rectangle à coins arrondis 17"/>
          <p:cNvSpPr/>
          <p:nvPr/>
        </p:nvSpPr>
        <p:spPr>
          <a:xfrm>
            <a:off x="3438525" y="1971675"/>
            <a:ext cx="4752975" cy="6762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de deux objets connectés avec </a:t>
            </a:r>
            <a:endParaRPr lang="fr-FR" dirty="0">
              <a:solidFill>
                <a:schemeClr val="tx1"/>
              </a:solidFill>
            </a:endParaRPr>
          </a:p>
        </p:txBody>
      </p:sp>
      <p:sp>
        <p:nvSpPr>
          <p:cNvPr id="19" name="Rectangle à coins arrondis 18"/>
          <p:cNvSpPr/>
          <p:nvPr/>
        </p:nvSpPr>
        <p:spPr>
          <a:xfrm>
            <a:off x="3400425" y="3638550"/>
            <a:ext cx="4762500" cy="67627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C00000"/>
                </a:solidFill>
              </a:rPr>
              <a:t>un Raspberry Pi 2 ou 3</a:t>
            </a:r>
            <a:endParaRPr lang="fr-FR" dirty="0">
              <a:solidFill>
                <a:srgbClr val="C00000"/>
              </a:solidFill>
            </a:endParaRPr>
          </a:p>
        </p:txBody>
      </p:sp>
      <p:sp>
        <p:nvSpPr>
          <p:cNvPr id="20" name="Rectangle à coins arrondis 19"/>
          <p:cNvSpPr/>
          <p:nvPr/>
        </p:nvSpPr>
        <p:spPr>
          <a:xfrm>
            <a:off x="3371850" y="5248275"/>
            <a:ext cx="4819650" cy="67627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rPr>
              <a:t>et un peu de matériel</a:t>
            </a:r>
            <a:endParaRPr lang="fr-FR" dirty="0">
              <a:solidFill>
                <a:srgbClr val="002060"/>
              </a:solidFill>
            </a:endParaRPr>
          </a:p>
        </p:txBody>
      </p:sp>
      <p:cxnSp>
        <p:nvCxnSpPr>
          <p:cNvPr id="24" name="Forme 23"/>
          <p:cNvCxnSpPr>
            <a:stCxn id="17" idx="3"/>
            <a:endCxn id="18" idx="1"/>
          </p:cNvCxnSpPr>
          <p:nvPr/>
        </p:nvCxnSpPr>
        <p:spPr>
          <a:xfrm flipH="1">
            <a:off x="3438525" y="909638"/>
            <a:ext cx="4752975" cy="1400175"/>
          </a:xfrm>
          <a:prstGeom prst="curvedConnector5">
            <a:avLst>
              <a:gd name="adj1" fmla="val -4810"/>
              <a:gd name="adj2" fmla="val 50000"/>
              <a:gd name="adj3" fmla="val 10481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Forme 28"/>
          <p:cNvCxnSpPr>
            <a:stCxn id="18" idx="3"/>
            <a:endCxn id="19" idx="1"/>
          </p:cNvCxnSpPr>
          <p:nvPr/>
        </p:nvCxnSpPr>
        <p:spPr>
          <a:xfrm flipH="1">
            <a:off x="3400425" y="2309813"/>
            <a:ext cx="4791075" cy="1666875"/>
          </a:xfrm>
          <a:prstGeom prst="curvedConnector5">
            <a:avLst>
              <a:gd name="adj1" fmla="val -4771"/>
              <a:gd name="adj2" fmla="val 50000"/>
              <a:gd name="adj3" fmla="val 10477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Forme 36"/>
          <p:cNvCxnSpPr>
            <a:stCxn id="19" idx="3"/>
            <a:endCxn id="20" idx="1"/>
          </p:cNvCxnSpPr>
          <p:nvPr/>
        </p:nvCxnSpPr>
        <p:spPr>
          <a:xfrm flipH="1">
            <a:off x="3371850" y="3976688"/>
            <a:ext cx="4791075" cy="1609725"/>
          </a:xfrm>
          <a:prstGeom prst="curvedConnector5">
            <a:avLst>
              <a:gd name="adj1" fmla="val -4771"/>
              <a:gd name="adj2" fmla="val 50000"/>
              <a:gd name="adj3" fmla="val 10477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09577" y="5524500"/>
            <a:ext cx="2581274" cy="584775"/>
          </a:xfrm>
          <a:prstGeom prst="rect">
            <a:avLst/>
          </a:prstGeom>
          <a:noFill/>
        </p:spPr>
        <p:txBody>
          <a:bodyPr wrap="square" lIns="91440" tIns="45720" rIns="91440" bIns="45720">
            <a:spAutoFit/>
          </a:bodyPr>
          <a:lstStyle/>
          <a:p>
            <a:pPr algn="ctr"/>
            <a:r>
              <a:rPr lang="fr-FR" sz="16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Réalisation d’un prototype de sonnette connectée</a:t>
            </a:r>
            <a:endParaRPr lang="fr-FR" sz="16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14" name="ZoneTexte 13"/>
          <p:cNvSpPr txBox="1"/>
          <p:nvPr/>
        </p:nvSpPr>
        <p:spPr>
          <a:xfrm>
            <a:off x="8296275" y="6076950"/>
            <a:ext cx="514350" cy="369332"/>
          </a:xfrm>
          <a:prstGeom prst="rect">
            <a:avLst/>
          </a:prstGeom>
          <a:noFill/>
        </p:spPr>
        <p:txBody>
          <a:bodyPr wrap="square" rtlCol="0">
            <a:spAutoFit/>
          </a:bodyPr>
          <a:lstStyle/>
          <a:p>
            <a:r>
              <a:rPr lang="fr-FR" dirty="0" smtClean="0"/>
              <a:t>1</a:t>
            </a:r>
            <a:endParaRPr lang="fr-FR" dirty="0"/>
          </a:p>
        </p:txBody>
      </p:sp>
      <p:pic>
        <p:nvPicPr>
          <p:cNvPr id="16" name="Picture 2"/>
          <p:cNvPicPr>
            <a:picLocks noChangeAspect="1" noChangeArrowheads="1"/>
          </p:cNvPicPr>
          <p:nvPr/>
        </p:nvPicPr>
        <p:blipFill>
          <a:blip r:embed="rId3" cstate="print">
            <a:lum bright="-5000" contrast="20000"/>
          </a:blip>
          <a:srcRect/>
          <a:stretch>
            <a:fillRect/>
          </a:stretch>
        </p:blipFill>
        <p:spPr bwMode="auto">
          <a:xfrm rot="10800000">
            <a:off x="740649" y="3778598"/>
            <a:ext cx="1897776" cy="1768355"/>
          </a:xfrm>
          <a:prstGeom prst="rect">
            <a:avLst/>
          </a:prstGeom>
          <a:noFill/>
          <a:ln w="9525">
            <a:noFill/>
            <a:miter lim="800000"/>
            <a:headEnd/>
            <a:tailEnd/>
          </a:ln>
        </p:spPr>
      </p:pic>
      <p:pic>
        <p:nvPicPr>
          <p:cNvPr id="27" name="Image 26" descr="IMG_0453.JPG"/>
          <p:cNvPicPr>
            <a:picLocks noChangeAspect="1"/>
          </p:cNvPicPr>
          <p:nvPr/>
        </p:nvPicPr>
        <p:blipFill>
          <a:blip r:embed="rId4" cstate="print"/>
          <a:stretch>
            <a:fillRect/>
          </a:stretch>
        </p:blipFill>
        <p:spPr>
          <a:xfrm>
            <a:off x="368299" y="359568"/>
            <a:ext cx="2771776" cy="2078832"/>
          </a:xfrm>
          <a:prstGeom prst="rect">
            <a:avLst/>
          </a:prstGeom>
        </p:spPr>
      </p:pic>
      <p:sp>
        <p:nvSpPr>
          <p:cNvPr id="28" name="Rectangle 27"/>
          <p:cNvSpPr/>
          <p:nvPr/>
        </p:nvSpPr>
        <p:spPr>
          <a:xfrm>
            <a:off x="409576" y="2886075"/>
            <a:ext cx="2686049" cy="830997"/>
          </a:xfrm>
          <a:prstGeom prst="rect">
            <a:avLst/>
          </a:prstGeom>
          <a:noFill/>
        </p:spPr>
        <p:txBody>
          <a:bodyPr wrap="square" lIns="91440" tIns="45720" rIns="91440" bIns="45720">
            <a:spAutoFit/>
          </a:bodyPr>
          <a:lstStyle/>
          <a:p>
            <a:pPr algn="ctr"/>
            <a:r>
              <a:rPr lang="fr-FR" sz="1600" b="1" dirty="0" smtClean="0">
                <a:ln w="12700">
                  <a:solidFill>
                    <a:schemeClr val="tx2">
                      <a:satMod val="155000"/>
                    </a:schemeClr>
                  </a:solidFill>
                  <a:prstDash val="solid"/>
                </a:ln>
                <a:effectLst>
                  <a:outerShdw blurRad="41275" dist="20320" dir="1800000" algn="tl" rotWithShape="0">
                    <a:srgbClr val="000000">
                      <a:alpha val="40000"/>
                    </a:srgbClr>
                  </a:outerShdw>
                </a:effectLst>
              </a:rPr>
              <a:t>Réalisation d’un prototype de mangeoire </a:t>
            </a:r>
            <a:r>
              <a:rPr lang="fr-FR" sz="1600" b="1" dirty="0">
                <a:ln w="12700">
                  <a:solidFill>
                    <a:schemeClr val="tx2">
                      <a:satMod val="155000"/>
                    </a:schemeClr>
                  </a:solidFill>
                  <a:prstDash val="solid"/>
                </a:ln>
                <a:effectLst>
                  <a:outerShdw blurRad="41275" dist="20320" dir="1800000" algn="tl" rotWithShape="0">
                    <a:srgbClr val="000000">
                      <a:alpha val="40000"/>
                    </a:srgbClr>
                  </a:outerShdw>
                </a:effectLst>
              </a:rPr>
              <a:t>connectée</a:t>
            </a:r>
          </a:p>
          <a:p>
            <a:pPr algn="ctr"/>
            <a:r>
              <a:rPr lang="fr-FR" sz="1600" b="1" dirty="0" smtClean="0">
                <a:ln w="12700">
                  <a:solidFill>
                    <a:schemeClr val="tx2">
                      <a:satMod val="155000"/>
                    </a:schemeClr>
                  </a:solidFill>
                  <a:prstDash val="solid"/>
                </a:ln>
                <a:effectLst>
                  <a:outerShdw blurRad="41275" dist="20320" dir="1800000" algn="tl" rotWithShape="0">
                    <a:srgbClr val="000000">
                      <a:alpha val="40000"/>
                    </a:srgbClr>
                  </a:outerShdw>
                </a:effectLst>
              </a:rPr>
              <a:t>pour oiseaux</a:t>
            </a:r>
            <a:endParaRPr lang="fr-FR" sz="1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46" name="ZoneTexte 45"/>
          <p:cNvSpPr txBox="1"/>
          <p:nvPr/>
        </p:nvSpPr>
        <p:spPr>
          <a:xfrm>
            <a:off x="371475" y="2476500"/>
            <a:ext cx="2771775" cy="400110"/>
          </a:xfrm>
          <a:prstGeom prst="rect">
            <a:avLst/>
          </a:prstGeom>
          <a:solidFill>
            <a:schemeClr val="accent3">
              <a:lumMod val="60000"/>
              <a:lumOff val="40000"/>
            </a:schemeClr>
          </a:solidFill>
        </p:spPr>
        <p:txBody>
          <a:bodyPr wrap="square" rtlCol="0">
            <a:spAutoFit/>
          </a:bodyPr>
          <a:lstStyle/>
          <a:p>
            <a:pPr algn="ctr"/>
            <a:r>
              <a:rPr lang="fr-FR" sz="1000" dirty="0" smtClean="0"/>
              <a:t>Pour nos amis à plumes, à l’approche </a:t>
            </a:r>
          </a:p>
          <a:p>
            <a:pPr algn="ctr"/>
            <a:r>
              <a:rPr lang="fr-FR" sz="1000" dirty="0" smtClean="0"/>
              <a:t>de l’hiver en situation à la maison !</a:t>
            </a:r>
            <a:endParaRPr lang="fr-FR"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p:cNvPicPr>
            <a:picLocks noChangeAspect="1" noChangeArrowheads="1"/>
          </p:cNvPicPr>
          <p:nvPr/>
        </p:nvPicPr>
        <p:blipFill>
          <a:blip r:embed="rId2" cstate="print"/>
          <a:srcRect/>
          <a:stretch>
            <a:fillRect/>
          </a:stretch>
        </p:blipFill>
        <p:spPr bwMode="auto">
          <a:xfrm>
            <a:off x="539552" y="980728"/>
            <a:ext cx="7855797" cy="4464496"/>
          </a:xfrm>
          <a:prstGeom prst="rect">
            <a:avLst/>
          </a:prstGeom>
          <a:noFill/>
          <a:ln w="9525">
            <a:noFill/>
            <a:miter lim="800000"/>
            <a:headEnd/>
            <a:tailEnd/>
          </a:ln>
        </p:spPr>
      </p:pic>
      <p:sp>
        <p:nvSpPr>
          <p:cNvPr id="6" name="ZoneTexte 5"/>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Configuration du système d’exploitation</a:t>
            </a:r>
            <a:endParaRPr lang="fr-FR" dirty="0">
              <a:latin typeface="Arial" pitchFamily="34" charset="0"/>
              <a:cs typeface="Arial" pitchFamily="34" charset="0"/>
            </a:endParaRPr>
          </a:p>
        </p:txBody>
      </p:sp>
      <p:sp>
        <p:nvSpPr>
          <p:cNvPr id="8" name="ZoneTexte 7"/>
          <p:cNvSpPr txBox="1"/>
          <p:nvPr/>
        </p:nvSpPr>
        <p:spPr>
          <a:xfrm>
            <a:off x="539552" y="5589240"/>
            <a:ext cx="7728148" cy="646331"/>
          </a:xfrm>
          <a:prstGeom prst="rect">
            <a:avLst/>
          </a:prstGeom>
          <a:noFill/>
          <a:ln>
            <a:solidFill>
              <a:schemeClr val="tx1"/>
            </a:solidFill>
          </a:ln>
        </p:spPr>
        <p:txBody>
          <a:bodyPr wrap="square" rtlCol="0">
            <a:spAutoFit/>
          </a:bodyPr>
          <a:lstStyle/>
          <a:p>
            <a:r>
              <a:rPr lang="fr-FR" dirty="0" smtClean="0"/>
              <a:t>Cliquer sur « Etendre le système de fichier » pour disposer de toute la capacité de la micro SD.</a:t>
            </a:r>
            <a:endParaRPr lang="fr-FR" dirty="0"/>
          </a:p>
        </p:txBody>
      </p:sp>
      <p:sp>
        <p:nvSpPr>
          <p:cNvPr id="7" name="ZoneTexte 6"/>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1/4</a:t>
            </a:r>
            <a:endParaRPr lang="fr-FR" dirty="0"/>
          </a:p>
        </p:txBody>
      </p:sp>
      <p:sp>
        <p:nvSpPr>
          <p:cNvPr id="9" name="ZoneTexte 8"/>
          <p:cNvSpPr txBox="1"/>
          <p:nvPr/>
        </p:nvSpPr>
        <p:spPr>
          <a:xfrm>
            <a:off x="8296275" y="6076950"/>
            <a:ext cx="514350" cy="369332"/>
          </a:xfrm>
          <a:prstGeom prst="rect">
            <a:avLst/>
          </a:prstGeom>
          <a:noFill/>
        </p:spPr>
        <p:txBody>
          <a:bodyPr wrap="square" rtlCol="0">
            <a:spAutoFit/>
          </a:bodyPr>
          <a:lstStyle/>
          <a:p>
            <a:r>
              <a:rPr lang="fr-FR" dirty="0" smtClean="0"/>
              <a:t>10</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a:blip r:embed="rId2" cstate="print"/>
          <a:srcRect/>
          <a:stretch>
            <a:fillRect/>
          </a:stretch>
        </p:blipFill>
        <p:spPr bwMode="auto">
          <a:xfrm>
            <a:off x="539552" y="980728"/>
            <a:ext cx="8089185" cy="4536503"/>
          </a:xfrm>
          <a:prstGeom prst="rect">
            <a:avLst/>
          </a:prstGeom>
          <a:noFill/>
          <a:ln w="9525">
            <a:noFill/>
            <a:miter lim="800000"/>
            <a:headEnd/>
            <a:tailEnd/>
          </a:ln>
        </p:spPr>
      </p:pic>
      <p:sp>
        <p:nvSpPr>
          <p:cNvPr id="8" name="ZoneTexte 7"/>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Configuration du système d’exploitation</a:t>
            </a:r>
            <a:endParaRPr lang="fr-FR" dirty="0">
              <a:latin typeface="Arial" pitchFamily="34" charset="0"/>
              <a:cs typeface="Arial" pitchFamily="34" charset="0"/>
            </a:endParaRPr>
          </a:p>
        </p:txBody>
      </p:sp>
      <p:sp>
        <p:nvSpPr>
          <p:cNvPr id="9" name="ZoneTexte 8"/>
          <p:cNvSpPr txBox="1"/>
          <p:nvPr/>
        </p:nvSpPr>
        <p:spPr>
          <a:xfrm>
            <a:off x="539552" y="5589240"/>
            <a:ext cx="8064896" cy="646331"/>
          </a:xfrm>
          <a:prstGeom prst="rect">
            <a:avLst/>
          </a:prstGeom>
          <a:noFill/>
        </p:spPr>
        <p:txBody>
          <a:bodyPr wrap="square" rtlCol="0">
            <a:spAutoFit/>
          </a:bodyPr>
          <a:lstStyle/>
          <a:p>
            <a:r>
              <a:rPr lang="fr-FR" dirty="0" smtClean="0"/>
              <a:t>Activer « SSH » pour permettre le contrôle à distance du Raspberry Pi.</a:t>
            </a:r>
          </a:p>
          <a:p>
            <a:r>
              <a:rPr lang="fr-FR" dirty="0" smtClean="0"/>
              <a:t>Activer « </a:t>
            </a:r>
            <a:r>
              <a:rPr lang="fr-FR" dirty="0" err="1" smtClean="0"/>
              <a:t>Remote</a:t>
            </a:r>
            <a:r>
              <a:rPr lang="fr-FR" dirty="0" smtClean="0"/>
              <a:t> GPIO »  pour contrôler le Port GPIO par internet.</a:t>
            </a:r>
            <a:endParaRPr lang="fr-FR" dirty="0"/>
          </a:p>
        </p:txBody>
      </p:sp>
      <p:sp>
        <p:nvSpPr>
          <p:cNvPr id="6" name="ZoneTexte 5"/>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2/4</a:t>
            </a:r>
            <a:endParaRPr lang="fr-FR" dirty="0"/>
          </a:p>
        </p:txBody>
      </p:sp>
      <p:sp>
        <p:nvSpPr>
          <p:cNvPr id="7" name="ZoneTexte 6"/>
          <p:cNvSpPr txBox="1"/>
          <p:nvPr/>
        </p:nvSpPr>
        <p:spPr>
          <a:xfrm>
            <a:off x="8296275" y="6076950"/>
            <a:ext cx="514350" cy="369332"/>
          </a:xfrm>
          <a:prstGeom prst="rect">
            <a:avLst/>
          </a:prstGeom>
          <a:noFill/>
        </p:spPr>
        <p:txBody>
          <a:bodyPr wrap="square" rtlCol="0">
            <a:spAutoFit/>
          </a:bodyPr>
          <a:lstStyle/>
          <a:p>
            <a:r>
              <a:rPr lang="fr-FR" dirty="0" smtClean="0"/>
              <a:t>11</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67544" y="980728"/>
            <a:ext cx="8180661" cy="4464496"/>
          </a:xfrm>
          <a:prstGeom prst="rect">
            <a:avLst/>
          </a:prstGeom>
          <a:noFill/>
          <a:ln w="9525">
            <a:noFill/>
            <a:miter lim="800000"/>
            <a:headEnd/>
            <a:tailEnd/>
          </a:ln>
        </p:spPr>
      </p:pic>
      <p:sp>
        <p:nvSpPr>
          <p:cNvPr id="6" name="Rectangle à coins arrondis 5"/>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Configuration du système d’exploitation</a:t>
            </a:r>
            <a:endParaRPr lang="fr-FR" dirty="0">
              <a:latin typeface="Arial" pitchFamily="34" charset="0"/>
              <a:cs typeface="Arial" pitchFamily="34" charset="0"/>
            </a:endParaRPr>
          </a:p>
        </p:txBody>
      </p:sp>
      <p:sp>
        <p:nvSpPr>
          <p:cNvPr id="8" name="ZoneTexte 7"/>
          <p:cNvSpPr txBox="1"/>
          <p:nvPr/>
        </p:nvSpPr>
        <p:spPr>
          <a:xfrm>
            <a:off x="539552" y="5517232"/>
            <a:ext cx="8064896" cy="923330"/>
          </a:xfrm>
          <a:prstGeom prst="rect">
            <a:avLst/>
          </a:prstGeom>
          <a:noFill/>
        </p:spPr>
        <p:txBody>
          <a:bodyPr wrap="square" rtlCol="0">
            <a:spAutoFit/>
          </a:bodyPr>
          <a:lstStyle/>
          <a:p>
            <a:r>
              <a:rPr lang="fr-FR" dirty="0" smtClean="0"/>
              <a:t>Localisation : France.</a:t>
            </a:r>
          </a:p>
          <a:p>
            <a:r>
              <a:rPr lang="fr-FR" dirty="0" smtClean="0"/>
              <a:t>Fuseau horaire : Europe, Paris.</a:t>
            </a:r>
          </a:p>
          <a:p>
            <a:r>
              <a:rPr lang="fr-FR" dirty="0" smtClean="0"/>
              <a:t>Clavier : France.</a:t>
            </a:r>
            <a:endParaRPr lang="fr-FR" dirty="0"/>
          </a:p>
        </p:txBody>
      </p:sp>
      <p:sp>
        <p:nvSpPr>
          <p:cNvPr id="9" name="ZoneTexte 8"/>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3/4</a:t>
            </a:r>
            <a:endParaRPr lang="fr-FR" dirty="0"/>
          </a:p>
        </p:txBody>
      </p:sp>
      <p:sp>
        <p:nvSpPr>
          <p:cNvPr id="10" name="ZoneTexte 9"/>
          <p:cNvSpPr txBox="1"/>
          <p:nvPr/>
        </p:nvSpPr>
        <p:spPr>
          <a:xfrm>
            <a:off x="8296275" y="6076950"/>
            <a:ext cx="514350" cy="369332"/>
          </a:xfrm>
          <a:prstGeom prst="rect">
            <a:avLst/>
          </a:prstGeom>
          <a:noFill/>
        </p:spPr>
        <p:txBody>
          <a:bodyPr wrap="square" rtlCol="0">
            <a:spAutoFit/>
          </a:bodyPr>
          <a:lstStyle/>
          <a:p>
            <a:r>
              <a:rPr lang="fr-FR" dirty="0" smtClean="0"/>
              <a:t>12</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83568" y="1052736"/>
            <a:ext cx="5790798" cy="3312368"/>
          </a:xfrm>
          <a:prstGeom prst="rect">
            <a:avLst/>
          </a:prstGeom>
          <a:noFill/>
          <a:ln w="9525">
            <a:noFill/>
            <a:miter lim="800000"/>
            <a:headEnd/>
            <a:tailEnd/>
          </a:ln>
        </p:spPr>
      </p:pic>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Configuration du système d’exploitation</a:t>
            </a:r>
            <a:endParaRPr lang="fr-FR" dirty="0">
              <a:latin typeface="Arial" pitchFamily="34" charset="0"/>
              <a:cs typeface="Arial" pitchFamily="34" charset="0"/>
            </a:endParaRPr>
          </a:p>
        </p:txBody>
      </p:sp>
      <p:sp>
        <p:nvSpPr>
          <p:cNvPr id="7" name="ZoneTexte 6"/>
          <p:cNvSpPr txBox="1"/>
          <p:nvPr/>
        </p:nvSpPr>
        <p:spPr>
          <a:xfrm>
            <a:off x="6588224" y="1556792"/>
            <a:ext cx="2160240" cy="2031325"/>
          </a:xfrm>
          <a:prstGeom prst="rect">
            <a:avLst/>
          </a:prstGeom>
          <a:noFill/>
        </p:spPr>
        <p:txBody>
          <a:bodyPr wrap="square" rtlCol="0">
            <a:spAutoFit/>
          </a:bodyPr>
          <a:lstStyle/>
          <a:p>
            <a:r>
              <a:rPr lang="fr-FR" dirty="0" smtClean="0"/>
              <a:t>Allouer 512 Mo pour l’affichage graphique.</a:t>
            </a:r>
          </a:p>
          <a:p>
            <a:endParaRPr lang="fr-FR" dirty="0" smtClean="0"/>
          </a:p>
          <a:p>
            <a:r>
              <a:rPr lang="fr-FR" dirty="0" smtClean="0"/>
              <a:t>En validant, accepter le redémarrage du Raspberry Pi.</a:t>
            </a:r>
            <a:endParaRPr lang="fr-FR" dirty="0"/>
          </a:p>
        </p:txBody>
      </p:sp>
      <p:pic>
        <p:nvPicPr>
          <p:cNvPr id="20482" name="Picture 2"/>
          <p:cNvPicPr>
            <a:picLocks noChangeAspect="1" noChangeArrowheads="1"/>
          </p:cNvPicPr>
          <p:nvPr/>
        </p:nvPicPr>
        <p:blipFill>
          <a:blip r:embed="rId3" cstate="print"/>
          <a:srcRect/>
          <a:stretch>
            <a:fillRect/>
          </a:stretch>
        </p:blipFill>
        <p:spPr bwMode="auto">
          <a:xfrm>
            <a:off x="698426" y="5124053"/>
            <a:ext cx="2781300" cy="400050"/>
          </a:xfrm>
          <a:prstGeom prst="rect">
            <a:avLst/>
          </a:prstGeom>
          <a:noFill/>
          <a:ln w="9525">
            <a:noFill/>
            <a:miter lim="800000"/>
            <a:headEnd/>
            <a:tailEnd/>
          </a:ln>
        </p:spPr>
      </p:pic>
      <p:sp>
        <p:nvSpPr>
          <p:cNvPr id="11" name="Ellipse 10"/>
          <p:cNvSpPr/>
          <p:nvPr/>
        </p:nvSpPr>
        <p:spPr>
          <a:xfrm>
            <a:off x="2138586" y="4908029"/>
            <a:ext cx="7200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584079" y="5133578"/>
            <a:ext cx="5040560" cy="369332"/>
          </a:xfrm>
          <a:prstGeom prst="rect">
            <a:avLst/>
          </a:prstGeom>
          <a:noFill/>
        </p:spPr>
        <p:txBody>
          <a:bodyPr wrap="square" rtlCol="0">
            <a:spAutoFit/>
          </a:bodyPr>
          <a:lstStyle/>
          <a:p>
            <a:r>
              <a:rPr lang="fr-FR" dirty="0" smtClean="0"/>
              <a:t>Dans la barre d’outils, lancer le terminal.</a:t>
            </a:r>
            <a:endParaRPr lang="fr-FR" dirty="0"/>
          </a:p>
        </p:txBody>
      </p:sp>
      <p:sp>
        <p:nvSpPr>
          <p:cNvPr id="13" name="ZoneTexte 12"/>
          <p:cNvSpPr txBox="1"/>
          <p:nvPr/>
        </p:nvSpPr>
        <p:spPr>
          <a:xfrm>
            <a:off x="638175" y="5714975"/>
            <a:ext cx="8058150" cy="646331"/>
          </a:xfrm>
          <a:prstGeom prst="rect">
            <a:avLst/>
          </a:prstGeom>
          <a:noFill/>
        </p:spPr>
        <p:txBody>
          <a:bodyPr wrap="square" rtlCol="0">
            <a:spAutoFit/>
          </a:bodyPr>
          <a:lstStyle/>
          <a:p>
            <a:r>
              <a:rPr lang="fr-FR" dirty="0" smtClean="0"/>
              <a:t>Saisir la commande : « </a:t>
            </a:r>
            <a:r>
              <a:rPr lang="fr-FR" b="1" dirty="0" err="1" smtClean="0"/>
              <a:t>sudo</a:t>
            </a:r>
            <a:r>
              <a:rPr lang="fr-FR" b="1" dirty="0" smtClean="0"/>
              <a:t> </a:t>
            </a:r>
            <a:r>
              <a:rPr lang="fr-FR" b="1" dirty="0" err="1" smtClean="0"/>
              <a:t>apt</a:t>
            </a:r>
            <a:r>
              <a:rPr lang="fr-FR" b="1" dirty="0" smtClean="0"/>
              <a:t>-</a:t>
            </a:r>
            <a:r>
              <a:rPr lang="fr-FR" b="1" dirty="0" err="1" smtClean="0"/>
              <a:t>get</a:t>
            </a:r>
            <a:r>
              <a:rPr lang="fr-FR" b="1" dirty="0" smtClean="0"/>
              <a:t> update</a:t>
            </a:r>
            <a:r>
              <a:rPr lang="fr-FR" dirty="0" smtClean="0"/>
              <a:t> ».</a:t>
            </a:r>
          </a:p>
          <a:p>
            <a:r>
              <a:rPr lang="fr-FR" dirty="0" smtClean="0"/>
              <a:t>Puis : « </a:t>
            </a:r>
            <a:r>
              <a:rPr lang="fr-FR" b="1" dirty="0" err="1" smtClean="0"/>
              <a:t>sudo</a:t>
            </a:r>
            <a:r>
              <a:rPr lang="fr-FR" b="1" dirty="0" smtClean="0"/>
              <a:t> </a:t>
            </a:r>
            <a:r>
              <a:rPr lang="fr-FR" b="1" dirty="0" err="1" smtClean="0"/>
              <a:t>apt</a:t>
            </a:r>
            <a:r>
              <a:rPr lang="fr-FR" b="1" dirty="0" smtClean="0"/>
              <a:t>-</a:t>
            </a:r>
            <a:r>
              <a:rPr lang="fr-FR" b="1" dirty="0" err="1" smtClean="0"/>
              <a:t>get</a:t>
            </a:r>
            <a:r>
              <a:rPr lang="fr-FR" b="1" dirty="0" smtClean="0"/>
              <a:t> upgrade</a:t>
            </a:r>
            <a:r>
              <a:rPr lang="fr-FR" dirty="0" smtClean="0"/>
              <a:t> » pour mettre à jour le système d’exploitation.</a:t>
            </a:r>
            <a:endParaRPr lang="fr-FR" dirty="0"/>
          </a:p>
        </p:txBody>
      </p:sp>
      <p:sp>
        <p:nvSpPr>
          <p:cNvPr id="14" name="ZoneTexte 13"/>
          <p:cNvSpPr txBox="1"/>
          <p:nvPr/>
        </p:nvSpPr>
        <p:spPr>
          <a:xfrm>
            <a:off x="695325" y="4505325"/>
            <a:ext cx="8077200" cy="461665"/>
          </a:xfrm>
          <a:prstGeom prst="rect">
            <a:avLst/>
          </a:prstGeom>
          <a:noFill/>
        </p:spPr>
        <p:txBody>
          <a:bodyPr wrap="square" rtlCol="0">
            <a:spAutoFit/>
          </a:bodyPr>
          <a:lstStyle/>
          <a:p>
            <a:r>
              <a:rPr lang="fr-FR" sz="1200" dirty="0" smtClean="0"/>
              <a:t>Connecter le Raspberry Pi au réseau de l’établissement. Si votre serveur assure le DHCP, le Raspberry Pi va récupérer une adresse IP.</a:t>
            </a:r>
            <a:endParaRPr lang="fr-FR" sz="1200" dirty="0"/>
          </a:p>
        </p:txBody>
      </p:sp>
      <p:sp>
        <p:nvSpPr>
          <p:cNvPr id="15" name="ZoneTexte 14"/>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4/4</a:t>
            </a:r>
            <a:endParaRPr lang="fr-FR" dirty="0"/>
          </a:p>
        </p:txBody>
      </p:sp>
      <p:sp>
        <p:nvSpPr>
          <p:cNvPr id="16" name="ZoneTexte 15"/>
          <p:cNvSpPr txBox="1"/>
          <p:nvPr/>
        </p:nvSpPr>
        <p:spPr>
          <a:xfrm>
            <a:off x="8296275" y="6076950"/>
            <a:ext cx="514350" cy="369332"/>
          </a:xfrm>
          <a:prstGeom prst="rect">
            <a:avLst/>
          </a:prstGeom>
          <a:noFill/>
        </p:spPr>
        <p:txBody>
          <a:bodyPr wrap="square" rtlCol="0">
            <a:spAutoFit/>
          </a:bodyPr>
          <a:lstStyle/>
          <a:p>
            <a:r>
              <a:rPr lang="fr-FR" dirty="0" smtClean="0"/>
              <a:t>13</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506" name="Picture 2"/>
          <p:cNvPicPr>
            <a:picLocks noChangeAspect="1" noChangeArrowheads="1"/>
          </p:cNvPicPr>
          <p:nvPr/>
        </p:nvPicPr>
        <p:blipFill>
          <a:blip r:embed="rId2" cstate="print"/>
          <a:srcRect/>
          <a:stretch>
            <a:fillRect/>
          </a:stretch>
        </p:blipFill>
        <p:spPr bwMode="auto">
          <a:xfrm rot="10800000">
            <a:off x="561975" y="3467101"/>
            <a:ext cx="3035966" cy="2828924"/>
          </a:xfrm>
          <a:prstGeom prst="rect">
            <a:avLst/>
          </a:prstGeom>
          <a:noFill/>
          <a:ln w="9525">
            <a:noFill/>
            <a:miter lim="800000"/>
            <a:headEnd/>
            <a:tailEnd/>
          </a:ln>
        </p:spPr>
      </p:pic>
      <p:pic>
        <p:nvPicPr>
          <p:cNvPr id="6" name="Image 5" descr="modules2.png"/>
          <p:cNvPicPr>
            <a:picLocks noChangeAspect="1"/>
          </p:cNvPicPr>
          <p:nvPr/>
        </p:nvPicPr>
        <p:blipFill>
          <a:blip r:embed="rId3" cstate="print"/>
          <a:stretch>
            <a:fillRect/>
          </a:stretch>
        </p:blipFill>
        <p:spPr>
          <a:xfrm>
            <a:off x="3552825" y="3392858"/>
            <a:ext cx="5201193" cy="2932047"/>
          </a:xfrm>
          <a:prstGeom prst="rect">
            <a:avLst/>
          </a:prstGeom>
        </p:spPr>
      </p:pic>
      <p:sp>
        <p:nvSpPr>
          <p:cNvPr id="7" name="ZoneTexte 6"/>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Réalisation de la maquette</a:t>
            </a:r>
            <a:endParaRPr lang="fr-FR" dirty="0">
              <a:latin typeface="Arial" pitchFamily="34" charset="0"/>
              <a:cs typeface="Arial" pitchFamily="34" charset="0"/>
            </a:endParaRPr>
          </a:p>
        </p:txBody>
      </p:sp>
      <p:sp>
        <p:nvSpPr>
          <p:cNvPr id="8" name="ZoneTexte 7"/>
          <p:cNvSpPr txBox="1"/>
          <p:nvPr/>
        </p:nvSpPr>
        <p:spPr>
          <a:xfrm>
            <a:off x="561975" y="1203719"/>
            <a:ext cx="8029575" cy="2862322"/>
          </a:xfrm>
          <a:prstGeom prst="rect">
            <a:avLst/>
          </a:prstGeom>
          <a:noFill/>
        </p:spPr>
        <p:txBody>
          <a:bodyPr wrap="square" rtlCol="0">
            <a:spAutoFit/>
          </a:bodyPr>
          <a:lstStyle/>
          <a:p>
            <a:r>
              <a:rPr lang="fr-FR" sz="1200" dirty="0" smtClean="0"/>
              <a:t>Le Raspberry Pi 3 et les deux modules sont à fixer sur une petite plaque de bois ou de plastique.</a:t>
            </a:r>
          </a:p>
          <a:p>
            <a:endParaRPr lang="fr-FR" sz="1200" dirty="0"/>
          </a:p>
          <a:p>
            <a:r>
              <a:rPr lang="fr-FR" sz="1200" dirty="0" smtClean="0"/>
              <a:t>Le module LED : </a:t>
            </a:r>
          </a:p>
          <a:p>
            <a:r>
              <a:rPr lang="fr-FR" sz="1200" dirty="0"/>
              <a:t>	</a:t>
            </a:r>
            <a:r>
              <a:rPr lang="fr-FR" sz="1200" dirty="0" smtClean="0"/>
              <a:t>- Connecter la cathode à la borne 39 du port GPIO (GND).</a:t>
            </a:r>
          </a:p>
          <a:p>
            <a:r>
              <a:rPr lang="fr-FR" sz="1200" dirty="0"/>
              <a:t>	</a:t>
            </a:r>
            <a:r>
              <a:rPr lang="fr-FR" sz="1200" dirty="0" smtClean="0"/>
              <a:t>- Connecter la composante rouge de la LED (R) à la borne 40 du port GPIO.</a:t>
            </a:r>
          </a:p>
          <a:p>
            <a:endParaRPr lang="fr-FR" sz="1200" dirty="0"/>
          </a:p>
          <a:p>
            <a:r>
              <a:rPr lang="fr-FR" sz="1200" dirty="0" smtClean="0"/>
              <a:t>Le module bouton poussoir :</a:t>
            </a:r>
          </a:p>
          <a:p>
            <a:endParaRPr lang="fr-FR" sz="1200" dirty="0"/>
          </a:p>
          <a:p>
            <a:r>
              <a:rPr lang="fr-FR" sz="1200" dirty="0" smtClean="0"/>
              <a:t>	- Connecter la borne GND du module à la borne 6 (GND) du port GPIO.</a:t>
            </a:r>
          </a:p>
          <a:p>
            <a:r>
              <a:rPr lang="fr-FR" sz="1200" dirty="0"/>
              <a:t>	</a:t>
            </a:r>
            <a:r>
              <a:rPr lang="fr-FR" sz="1200" dirty="0" smtClean="0"/>
              <a:t>- Connecter la borne VCC du module à la borne 2 (+ 5V) du port GPIO.</a:t>
            </a:r>
          </a:p>
          <a:p>
            <a:r>
              <a:rPr lang="fr-FR" sz="1200" dirty="0"/>
              <a:t>	</a:t>
            </a:r>
            <a:r>
              <a:rPr lang="fr-FR" sz="1200" dirty="0" smtClean="0"/>
              <a:t>- Connecter la borne OUT du module à la borne 36 (GPIO 16) du port GPIO.</a:t>
            </a:r>
          </a:p>
          <a:p>
            <a:r>
              <a:rPr lang="fr-FR" sz="1200" dirty="0"/>
              <a:t>	</a:t>
            </a:r>
            <a:endParaRPr lang="fr-FR" sz="1200" dirty="0" smtClean="0"/>
          </a:p>
          <a:p>
            <a:endParaRPr lang="fr-FR" dirty="0"/>
          </a:p>
          <a:p>
            <a:endParaRPr lang="fr-FR" dirty="0"/>
          </a:p>
        </p:txBody>
      </p:sp>
      <p:pic>
        <p:nvPicPr>
          <p:cNvPr id="9" name="Picture 10"/>
          <p:cNvPicPr>
            <a:picLocks noChangeAspect="1" noChangeArrowheads="1"/>
          </p:cNvPicPr>
          <p:nvPr/>
        </p:nvPicPr>
        <p:blipFill>
          <a:blip r:embed="rId4" cstate="print"/>
          <a:srcRect/>
          <a:stretch>
            <a:fillRect/>
          </a:stretch>
        </p:blipFill>
        <p:spPr bwMode="auto">
          <a:xfrm>
            <a:off x="7061126" y="1271042"/>
            <a:ext cx="1440160" cy="1080120"/>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7209656" y="2367533"/>
            <a:ext cx="1080120" cy="1080120"/>
          </a:xfrm>
          <a:prstGeom prst="rect">
            <a:avLst/>
          </a:prstGeom>
          <a:noFill/>
          <a:ln w="9525">
            <a:noFill/>
            <a:miter lim="800000"/>
            <a:headEnd/>
            <a:tailEnd/>
          </a:ln>
        </p:spPr>
      </p:pic>
      <p:sp>
        <p:nvSpPr>
          <p:cNvPr id="11" name="ZoneTexte 10"/>
          <p:cNvSpPr txBox="1"/>
          <p:nvPr/>
        </p:nvSpPr>
        <p:spPr>
          <a:xfrm>
            <a:off x="8229600" y="6115050"/>
            <a:ext cx="514350" cy="369332"/>
          </a:xfrm>
          <a:prstGeom prst="rect">
            <a:avLst/>
          </a:prstGeom>
          <a:noFill/>
        </p:spPr>
        <p:txBody>
          <a:bodyPr wrap="square" rtlCol="0">
            <a:spAutoFit/>
          </a:bodyPr>
          <a:lstStyle/>
          <a:p>
            <a:r>
              <a:rPr lang="fr-FR" dirty="0" smtClean="0"/>
              <a:t>14</a:t>
            </a:r>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Connexion au serveur </a:t>
            </a:r>
            <a:r>
              <a:rPr lang="fr-FR" dirty="0" err="1" smtClean="0">
                <a:latin typeface="Arial" pitchFamily="34" charset="0"/>
                <a:cs typeface="Arial" pitchFamily="34" charset="0"/>
              </a:rPr>
              <a:t>Node</a:t>
            </a:r>
            <a:r>
              <a:rPr lang="fr-FR" dirty="0" smtClean="0">
                <a:latin typeface="Arial" pitchFamily="34" charset="0"/>
                <a:cs typeface="Arial" pitchFamily="34" charset="0"/>
              </a:rPr>
              <a:t>-RED</a:t>
            </a:r>
            <a:endParaRPr lang="fr-FR" dirty="0">
              <a:latin typeface="Arial" pitchFamily="34" charset="0"/>
              <a:cs typeface="Arial" pitchFamily="34" charset="0"/>
            </a:endParaRPr>
          </a:p>
        </p:txBody>
      </p:sp>
      <p:sp>
        <p:nvSpPr>
          <p:cNvPr id="6" name="ZoneTexte 5"/>
          <p:cNvSpPr txBox="1"/>
          <p:nvPr/>
        </p:nvSpPr>
        <p:spPr>
          <a:xfrm>
            <a:off x="381000" y="1047750"/>
            <a:ext cx="8372475" cy="1015663"/>
          </a:xfrm>
          <a:prstGeom prst="rect">
            <a:avLst/>
          </a:prstGeom>
          <a:noFill/>
        </p:spPr>
        <p:txBody>
          <a:bodyPr wrap="square" rtlCol="0">
            <a:spAutoFit/>
          </a:bodyPr>
          <a:lstStyle/>
          <a:p>
            <a:r>
              <a:rPr lang="fr-FR" sz="1200" dirty="0" smtClean="0"/>
              <a:t>Sur le Raspberry Pi, lancer le serveur </a:t>
            </a:r>
            <a:r>
              <a:rPr lang="fr-FR" sz="1200" dirty="0" err="1"/>
              <a:t>N</a:t>
            </a:r>
            <a:r>
              <a:rPr lang="fr-FR" sz="1200" dirty="0" err="1" smtClean="0"/>
              <a:t>ode</a:t>
            </a:r>
            <a:r>
              <a:rPr lang="fr-FR" sz="1200" dirty="0" smtClean="0"/>
              <a:t> – RED :</a:t>
            </a:r>
          </a:p>
          <a:p>
            <a:endParaRPr lang="fr-FR" sz="1200" dirty="0"/>
          </a:p>
          <a:p>
            <a:r>
              <a:rPr lang="fr-FR" sz="1200" dirty="0"/>
              <a:t>	</a:t>
            </a:r>
            <a:r>
              <a:rPr lang="fr-FR" sz="1200" dirty="0" smtClean="0"/>
              <a:t>- Cliquer sur le bouton « Menu ».</a:t>
            </a:r>
          </a:p>
          <a:p>
            <a:r>
              <a:rPr lang="fr-FR" sz="1200" dirty="0"/>
              <a:t>	</a:t>
            </a:r>
            <a:r>
              <a:rPr lang="fr-FR" sz="1200" dirty="0" smtClean="0"/>
              <a:t>- Cliquer sur l’onglet « Programmation ».</a:t>
            </a:r>
          </a:p>
          <a:p>
            <a:r>
              <a:rPr lang="fr-FR" sz="1200" dirty="0"/>
              <a:t>	</a:t>
            </a:r>
            <a:r>
              <a:rPr lang="fr-FR" sz="1200" dirty="0" smtClean="0"/>
              <a:t>- Cliquer sur </a:t>
            </a:r>
            <a:r>
              <a:rPr lang="fr-FR" sz="1200" dirty="0" err="1" smtClean="0"/>
              <a:t>Node</a:t>
            </a:r>
            <a:r>
              <a:rPr lang="fr-FR" sz="1200" dirty="0" smtClean="0"/>
              <a:t>-RED.</a:t>
            </a:r>
            <a:endParaRPr lang="fr-FR" sz="1200" dirty="0"/>
          </a:p>
        </p:txBody>
      </p:sp>
      <p:pic>
        <p:nvPicPr>
          <p:cNvPr id="22530" name="Picture 2"/>
          <p:cNvPicPr>
            <a:picLocks noChangeAspect="1" noChangeArrowheads="1"/>
          </p:cNvPicPr>
          <p:nvPr/>
        </p:nvPicPr>
        <p:blipFill>
          <a:blip r:embed="rId2" cstate="print"/>
          <a:srcRect/>
          <a:stretch>
            <a:fillRect/>
          </a:stretch>
        </p:blipFill>
        <p:spPr bwMode="auto">
          <a:xfrm>
            <a:off x="1657350" y="2190750"/>
            <a:ext cx="5534025" cy="3582819"/>
          </a:xfrm>
          <a:prstGeom prst="rect">
            <a:avLst/>
          </a:prstGeom>
          <a:noFill/>
          <a:ln w="9525">
            <a:noFill/>
            <a:miter lim="800000"/>
            <a:headEnd/>
            <a:tailEnd/>
          </a:ln>
        </p:spPr>
      </p:pic>
      <p:sp>
        <p:nvSpPr>
          <p:cNvPr id="8" name="ZoneTexte 7"/>
          <p:cNvSpPr txBox="1"/>
          <p:nvPr/>
        </p:nvSpPr>
        <p:spPr>
          <a:xfrm>
            <a:off x="1428749" y="5943600"/>
            <a:ext cx="6143625" cy="369332"/>
          </a:xfrm>
          <a:prstGeom prst="rect">
            <a:avLst/>
          </a:prstGeom>
          <a:noFill/>
        </p:spPr>
        <p:txBody>
          <a:bodyPr wrap="square" rtlCol="0">
            <a:spAutoFit/>
          </a:bodyPr>
          <a:lstStyle/>
          <a:p>
            <a:r>
              <a:rPr lang="fr-FR" dirty="0" smtClean="0"/>
              <a:t>L’ adresse IP du Raspberry Pi est indiquée au début du script.</a:t>
            </a:r>
            <a:endParaRPr lang="fr-FR" dirty="0"/>
          </a:p>
        </p:txBody>
      </p:sp>
      <p:sp>
        <p:nvSpPr>
          <p:cNvPr id="7" name="ZoneTexte 6"/>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1/2</a:t>
            </a:r>
            <a:endParaRPr lang="fr-FR" dirty="0"/>
          </a:p>
        </p:txBody>
      </p:sp>
      <p:sp>
        <p:nvSpPr>
          <p:cNvPr id="9" name="ZoneTexte 8"/>
          <p:cNvSpPr txBox="1"/>
          <p:nvPr/>
        </p:nvSpPr>
        <p:spPr>
          <a:xfrm>
            <a:off x="8296275" y="6076950"/>
            <a:ext cx="514350" cy="369332"/>
          </a:xfrm>
          <a:prstGeom prst="rect">
            <a:avLst/>
          </a:prstGeom>
          <a:noFill/>
        </p:spPr>
        <p:txBody>
          <a:bodyPr wrap="square" rtlCol="0">
            <a:spAutoFit/>
          </a:bodyPr>
          <a:lstStyle/>
          <a:p>
            <a:r>
              <a:rPr lang="fr-FR" dirty="0" smtClean="0"/>
              <a:t>15</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55576" y="4766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Connexion au serveur </a:t>
            </a:r>
            <a:r>
              <a:rPr lang="fr-FR" dirty="0" err="1" smtClean="0">
                <a:latin typeface="Arial" pitchFamily="34" charset="0"/>
                <a:cs typeface="Arial" pitchFamily="34" charset="0"/>
              </a:rPr>
              <a:t>Node</a:t>
            </a:r>
            <a:r>
              <a:rPr lang="fr-FR" dirty="0" smtClean="0">
                <a:latin typeface="Arial" pitchFamily="34" charset="0"/>
                <a:cs typeface="Arial" pitchFamily="34" charset="0"/>
              </a:rPr>
              <a:t>-RED</a:t>
            </a:r>
            <a:endParaRPr lang="fr-FR" dirty="0">
              <a:latin typeface="Arial" pitchFamily="34" charset="0"/>
              <a:cs typeface="Arial" pitchFamily="34" charset="0"/>
            </a:endParaRPr>
          </a:p>
        </p:txBody>
      </p:sp>
      <p:sp>
        <p:nvSpPr>
          <p:cNvPr id="6" name="ZoneTexte 5"/>
          <p:cNvSpPr txBox="1"/>
          <p:nvPr/>
        </p:nvSpPr>
        <p:spPr>
          <a:xfrm>
            <a:off x="485775" y="1047750"/>
            <a:ext cx="8267700" cy="276999"/>
          </a:xfrm>
          <a:prstGeom prst="rect">
            <a:avLst/>
          </a:prstGeom>
          <a:noFill/>
        </p:spPr>
        <p:txBody>
          <a:bodyPr wrap="square" rtlCol="0">
            <a:spAutoFit/>
          </a:bodyPr>
          <a:lstStyle/>
          <a:p>
            <a:r>
              <a:rPr lang="fr-FR" sz="1200" dirty="0" smtClean="0"/>
              <a:t>Sur un poste distant,  se connecter au serveur </a:t>
            </a:r>
            <a:r>
              <a:rPr lang="fr-FR" sz="1200" dirty="0" err="1" smtClean="0"/>
              <a:t>Node</a:t>
            </a:r>
            <a:r>
              <a:rPr lang="fr-FR" sz="1200" dirty="0" smtClean="0"/>
              <a:t>-RED par le biais du navigateur </a:t>
            </a:r>
            <a:r>
              <a:rPr lang="fr-FR" sz="1200" dirty="0" err="1" smtClean="0"/>
              <a:t>Firefox</a:t>
            </a:r>
            <a:r>
              <a:rPr lang="fr-FR" sz="1200" dirty="0" smtClean="0"/>
              <a:t>.</a:t>
            </a:r>
            <a:endParaRPr lang="fr-FR" sz="1200" dirty="0"/>
          </a:p>
        </p:txBody>
      </p:sp>
      <p:sp>
        <p:nvSpPr>
          <p:cNvPr id="7" name="ZoneTexte 6"/>
          <p:cNvSpPr txBox="1"/>
          <p:nvPr/>
        </p:nvSpPr>
        <p:spPr>
          <a:xfrm>
            <a:off x="495300" y="1371600"/>
            <a:ext cx="8191500" cy="369332"/>
          </a:xfrm>
          <a:prstGeom prst="rect">
            <a:avLst/>
          </a:prstGeom>
          <a:noFill/>
        </p:spPr>
        <p:txBody>
          <a:bodyPr wrap="square" rtlCol="0">
            <a:spAutoFit/>
          </a:bodyPr>
          <a:lstStyle/>
          <a:p>
            <a:r>
              <a:rPr lang="fr-FR" dirty="0" smtClean="0"/>
              <a:t>http://[adresse </a:t>
            </a:r>
            <a:r>
              <a:rPr lang="fr-FR" dirty="0" err="1" smtClean="0"/>
              <a:t>ip</a:t>
            </a:r>
            <a:r>
              <a:rPr lang="fr-FR" dirty="0" smtClean="0"/>
              <a:t> du Raspberry Pi]:1880</a:t>
            </a:r>
            <a:endParaRPr lang="fr-FR" dirty="0"/>
          </a:p>
        </p:txBody>
      </p:sp>
      <p:pic>
        <p:nvPicPr>
          <p:cNvPr id="23555" name="Picture 3"/>
          <p:cNvPicPr>
            <a:picLocks noChangeAspect="1" noChangeArrowheads="1"/>
          </p:cNvPicPr>
          <p:nvPr/>
        </p:nvPicPr>
        <p:blipFill>
          <a:blip r:embed="rId2" cstate="print"/>
          <a:srcRect/>
          <a:stretch>
            <a:fillRect/>
          </a:stretch>
        </p:blipFill>
        <p:spPr bwMode="auto">
          <a:xfrm>
            <a:off x="365055" y="1847850"/>
            <a:ext cx="8426520" cy="4495800"/>
          </a:xfrm>
          <a:prstGeom prst="rect">
            <a:avLst/>
          </a:prstGeom>
          <a:noFill/>
          <a:ln w="9525">
            <a:noFill/>
            <a:miter lim="800000"/>
            <a:headEnd/>
            <a:tailEnd/>
          </a:ln>
        </p:spPr>
      </p:pic>
      <p:sp>
        <p:nvSpPr>
          <p:cNvPr id="8" name="ZoneTexte 7"/>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2/2</a:t>
            </a:r>
            <a:endParaRPr lang="fr-FR" dirty="0"/>
          </a:p>
        </p:txBody>
      </p:sp>
      <p:sp>
        <p:nvSpPr>
          <p:cNvPr id="9" name="ZoneTexte 8"/>
          <p:cNvSpPr txBox="1"/>
          <p:nvPr/>
        </p:nvSpPr>
        <p:spPr>
          <a:xfrm>
            <a:off x="8296275" y="6076950"/>
            <a:ext cx="514350" cy="369332"/>
          </a:xfrm>
          <a:prstGeom prst="rect">
            <a:avLst/>
          </a:prstGeom>
          <a:noFill/>
        </p:spPr>
        <p:txBody>
          <a:bodyPr wrap="square" rtlCol="0">
            <a:spAutoFit/>
          </a:bodyPr>
          <a:lstStyle/>
          <a:p>
            <a:r>
              <a:rPr lang="fr-FR" dirty="0" smtClean="0"/>
              <a:t>16</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Allumer et éteindre une LED à travers le réseau</a:t>
            </a:r>
            <a:endParaRPr lang="fr-FR" dirty="0">
              <a:latin typeface="Arial" pitchFamily="34" charset="0"/>
              <a:cs typeface="Arial" pitchFamily="34" charset="0"/>
            </a:endParaRPr>
          </a:p>
        </p:txBody>
      </p:sp>
      <p:pic>
        <p:nvPicPr>
          <p:cNvPr id="24578" name="Picture 2"/>
          <p:cNvPicPr>
            <a:picLocks noChangeAspect="1" noChangeArrowheads="1"/>
          </p:cNvPicPr>
          <p:nvPr/>
        </p:nvPicPr>
        <p:blipFill>
          <a:blip r:embed="rId2" cstate="print"/>
          <a:srcRect/>
          <a:stretch>
            <a:fillRect/>
          </a:stretch>
        </p:blipFill>
        <p:spPr bwMode="auto">
          <a:xfrm>
            <a:off x="724127" y="1000125"/>
            <a:ext cx="2323874" cy="1928907"/>
          </a:xfrm>
          <a:prstGeom prst="rect">
            <a:avLst/>
          </a:prstGeom>
          <a:noFill/>
          <a:ln w="9525">
            <a:noFill/>
            <a:miter lim="800000"/>
            <a:headEnd/>
            <a:tailEnd/>
          </a:ln>
        </p:spPr>
      </p:pic>
      <p:sp>
        <p:nvSpPr>
          <p:cNvPr id="7" name="ZoneTexte 6"/>
          <p:cNvSpPr txBox="1"/>
          <p:nvPr/>
        </p:nvSpPr>
        <p:spPr>
          <a:xfrm>
            <a:off x="438151" y="2981324"/>
            <a:ext cx="2933700" cy="646331"/>
          </a:xfrm>
          <a:prstGeom prst="rect">
            <a:avLst/>
          </a:prstGeom>
          <a:noFill/>
        </p:spPr>
        <p:txBody>
          <a:bodyPr wrap="square" rtlCol="0">
            <a:spAutoFit/>
          </a:bodyPr>
          <a:lstStyle/>
          <a:p>
            <a:r>
              <a:rPr lang="fr-FR" sz="1200" dirty="0" smtClean="0"/>
              <a:t>Pour envoyer une information, nous allons utiliser l’outil « </a:t>
            </a:r>
            <a:r>
              <a:rPr lang="fr-FR" sz="1200" dirty="0" err="1" smtClean="0"/>
              <a:t>inject</a:t>
            </a:r>
            <a:r>
              <a:rPr lang="fr-FR" sz="1200" dirty="0" smtClean="0"/>
              <a:t> ». Il faut glisser-poser ce bloc sur la feuille de diagramme flow 1.</a:t>
            </a:r>
            <a:endParaRPr lang="fr-FR" sz="1200" dirty="0"/>
          </a:p>
        </p:txBody>
      </p:sp>
      <p:pic>
        <p:nvPicPr>
          <p:cNvPr id="24579" name="Picture 3"/>
          <p:cNvPicPr>
            <a:picLocks noChangeAspect="1" noChangeArrowheads="1"/>
          </p:cNvPicPr>
          <p:nvPr/>
        </p:nvPicPr>
        <p:blipFill>
          <a:blip r:embed="rId3" cstate="print"/>
          <a:srcRect/>
          <a:stretch>
            <a:fillRect/>
          </a:stretch>
        </p:blipFill>
        <p:spPr bwMode="auto">
          <a:xfrm>
            <a:off x="3638550" y="1015383"/>
            <a:ext cx="2476500" cy="2062909"/>
          </a:xfrm>
          <a:prstGeom prst="rect">
            <a:avLst/>
          </a:prstGeom>
          <a:noFill/>
          <a:ln w="9525">
            <a:noFill/>
            <a:miter lim="800000"/>
            <a:headEnd/>
            <a:tailEnd/>
          </a:ln>
        </p:spPr>
      </p:pic>
      <p:sp>
        <p:nvSpPr>
          <p:cNvPr id="9" name="ZoneTexte 8"/>
          <p:cNvSpPr txBox="1"/>
          <p:nvPr/>
        </p:nvSpPr>
        <p:spPr>
          <a:xfrm>
            <a:off x="3581400" y="3114675"/>
            <a:ext cx="2847975" cy="646331"/>
          </a:xfrm>
          <a:prstGeom prst="rect">
            <a:avLst/>
          </a:prstGeom>
          <a:noFill/>
        </p:spPr>
        <p:txBody>
          <a:bodyPr wrap="square" rtlCol="0">
            <a:spAutoFit/>
          </a:bodyPr>
          <a:lstStyle/>
          <a:p>
            <a:r>
              <a:rPr lang="fr-FR" sz="1200" dirty="0" smtClean="0"/>
              <a:t>Double cliquer sur le bloc pour accéder aux propriétés. Pour allumer la LED il va falloir envoyer un « 1 » au système.</a:t>
            </a:r>
            <a:endParaRPr lang="fr-FR" sz="1200" dirty="0"/>
          </a:p>
        </p:txBody>
      </p:sp>
      <p:sp>
        <p:nvSpPr>
          <p:cNvPr id="10" name="ZoneTexte 9"/>
          <p:cNvSpPr txBox="1"/>
          <p:nvPr/>
        </p:nvSpPr>
        <p:spPr>
          <a:xfrm>
            <a:off x="6115050" y="1238250"/>
            <a:ext cx="2533650" cy="1015663"/>
          </a:xfrm>
          <a:prstGeom prst="rect">
            <a:avLst/>
          </a:prstGeom>
          <a:noFill/>
        </p:spPr>
        <p:txBody>
          <a:bodyPr wrap="square" rtlCol="0">
            <a:spAutoFit/>
          </a:bodyPr>
          <a:lstStyle/>
          <a:p>
            <a:r>
              <a:rPr lang="fr-FR" sz="1200" dirty="0" smtClean="0"/>
              <a:t>Dans le menu « </a:t>
            </a:r>
            <a:r>
              <a:rPr lang="fr-FR" sz="1200" dirty="0" err="1" smtClean="0"/>
              <a:t>Playload</a:t>
            </a:r>
            <a:r>
              <a:rPr lang="fr-FR" sz="1200" dirty="0" smtClean="0"/>
              <a:t> », choisir l’option « </a:t>
            </a:r>
            <a:r>
              <a:rPr lang="fr-FR" sz="1200" dirty="0" err="1" smtClean="0"/>
              <a:t>number</a:t>
            </a:r>
            <a:r>
              <a:rPr lang="fr-FR" sz="1200" dirty="0" smtClean="0"/>
              <a:t> » et saisir un « 1 ». </a:t>
            </a:r>
          </a:p>
          <a:p>
            <a:endParaRPr lang="fr-FR" sz="1200" dirty="0" smtClean="0"/>
          </a:p>
          <a:p>
            <a:r>
              <a:rPr lang="fr-FR" sz="1200" dirty="0" smtClean="0"/>
              <a:t>Cliquer sur le bouton « </a:t>
            </a:r>
            <a:r>
              <a:rPr lang="fr-FR" sz="1200" dirty="0" err="1" smtClean="0"/>
              <a:t>Done</a:t>
            </a:r>
            <a:r>
              <a:rPr lang="fr-FR" sz="1200" dirty="0" smtClean="0"/>
              <a:t> » pour terminer la programmation.</a:t>
            </a:r>
            <a:endParaRPr lang="fr-FR" sz="1200" dirty="0"/>
          </a:p>
        </p:txBody>
      </p:sp>
      <p:pic>
        <p:nvPicPr>
          <p:cNvPr id="24580" name="Picture 4"/>
          <p:cNvPicPr>
            <a:picLocks noChangeAspect="1" noChangeArrowheads="1"/>
          </p:cNvPicPr>
          <p:nvPr/>
        </p:nvPicPr>
        <p:blipFill>
          <a:blip r:embed="rId4" cstate="print"/>
          <a:srcRect/>
          <a:stretch>
            <a:fillRect/>
          </a:stretch>
        </p:blipFill>
        <p:spPr bwMode="auto">
          <a:xfrm>
            <a:off x="6343650" y="2588683"/>
            <a:ext cx="2276475" cy="1011767"/>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742949" y="4086191"/>
            <a:ext cx="2362201" cy="1523487"/>
          </a:xfrm>
          <a:prstGeom prst="rect">
            <a:avLst/>
          </a:prstGeom>
          <a:noFill/>
          <a:ln w="9525">
            <a:noFill/>
            <a:miter lim="800000"/>
            <a:headEnd/>
            <a:tailEnd/>
          </a:ln>
        </p:spPr>
      </p:pic>
      <p:sp>
        <p:nvSpPr>
          <p:cNvPr id="13" name="ZoneTexte 12"/>
          <p:cNvSpPr txBox="1"/>
          <p:nvPr/>
        </p:nvSpPr>
        <p:spPr>
          <a:xfrm>
            <a:off x="542925" y="5667375"/>
            <a:ext cx="2667000" cy="646331"/>
          </a:xfrm>
          <a:prstGeom prst="rect">
            <a:avLst/>
          </a:prstGeom>
          <a:noFill/>
        </p:spPr>
        <p:txBody>
          <a:bodyPr wrap="square" rtlCol="0">
            <a:spAutoFit/>
          </a:bodyPr>
          <a:lstStyle/>
          <a:p>
            <a:r>
              <a:rPr lang="fr-FR" sz="1200" dirty="0" smtClean="0"/>
              <a:t>Recommencer la même démarche pour permettre d’envoyer « 0 » au système  pour pouvoir éteindre la LED.</a:t>
            </a:r>
            <a:endParaRPr lang="fr-FR" sz="1200" dirty="0"/>
          </a:p>
        </p:txBody>
      </p:sp>
      <p:pic>
        <p:nvPicPr>
          <p:cNvPr id="24582" name="Picture 6"/>
          <p:cNvPicPr>
            <a:picLocks noChangeAspect="1" noChangeArrowheads="1"/>
          </p:cNvPicPr>
          <p:nvPr/>
        </p:nvPicPr>
        <p:blipFill>
          <a:blip r:embed="rId6" cstate="print"/>
          <a:srcRect/>
          <a:stretch>
            <a:fillRect/>
          </a:stretch>
        </p:blipFill>
        <p:spPr bwMode="auto">
          <a:xfrm>
            <a:off x="3743325" y="4086496"/>
            <a:ext cx="669127" cy="1618979"/>
          </a:xfrm>
          <a:prstGeom prst="rect">
            <a:avLst/>
          </a:prstGeom>
          <a:noFill/>
          <a:ln w="9525">
            <a:noFill/>
            <a:miter lim="800000"/>
            <a:headEnd/>
            <a:tailEnd/>
          </a:ln>
        </p:spPr>
      </p:pic>
      <p:sp>
        <p:nvSpPr>
          <p:cNvPr id="15" name="ZoneTexte 14"/>
          <p:cNvSpPr txBox="1"/>
          <p:nvPr/>
        </p:nvSpPr>
        <p:spPr>
          <a:xfrm>
            <a:off x="3486151" y="5772150"/>
            <a:ext cx="1619250" cy="646331"/>
          </a:xfrm>
          <a:prstGeom prst="rect">
            <a:avLst/>
          </a:prstGeom>
          <a:noFill/>
        </p:spPr>
        <p:txBody>
          <a:bodyPr wrap="square" rtlCol="0">
            <a:spAutoFit/>
          </a:bodyPr>
          <a:lstStyle/>
          <a:p>
            <a:r>
              <a:rPr lang="fr-FR" sz="1200" dirty="0" smtClean="0"/>
              <a:t>Accéder au menu concernant le port GPIO du Raspberry Pi.</a:t>
            </a:r>
            <a:endParaRPr lang="fr-FR" sz="1200" dirty="0"/>
          </a:p>
        </p:txBody>
      </p:sp>
      <p:pic>
        <p:nvPicPr>
          <p:cNvPr id="24583" name="Picture 7"/>
          <p:cNvPicPr>
            <a:picLocks noChangeAspect="1" noChangeArrowheads="1"/>
          </p:cNvPicPr>
          <p:nvPr/>
        </p:nvPicPr>
        <p:blipFill>
          <a:blip r:embed="rId7" cstate="print"/>
          <a:srcRect/>
          <a:stretch>
            <a:fillRect/>
          </a:stretch>
        </p:blipFill>
        <p:spPr bwMode="auto">
          <a:xfrm>
            <a:off x="4662667" y="4410075"/>
            <a:ext cx="4024133" cy="1200150"/>
          </a:xfrm>
          <a:prstGeom prst="rect">
            <a:avLst/>
          </a:prstGeom>
          <a:noFill/>
          <a:ln w="9525">
            <a:noFill/>
            <a:miter lim="800000"/>
            <a:headEnd/>
            <a:tailEnd/>
          </a:ln>
        </p:spPr>
      </p:pic>
      <p:sp>
        <p:nvSpPr>
          <p:cNvPr id="17" name="ZoneTexte 16"/>
          <p:cNvSpPr txBox="1"/>
          <p:nvPr/>
        </p:nvSpPr>
        <p:spPr>
          <a:xfrm>
            <a:off x="5438776" y="5838825"/>
            <a:ext cx="2638424" cy="276999"/>
          </a:xfrm>
          <a:prstGeom prst="rect">
            <a:avLst/>
          </a:prstGeom>
          <a:noFill/>
        </p:spPr>
        <p:txBody>
          <a:bodyPr wrap="square" rtlCol="0">
            <a:spAutoFit/>
          </a:bodyPr>
          <a:lstStyle/>
          <a:p>
            <a:r>
              <a:rPr lang="fr-FR" sz="1200" dirty="0" smtClean="0"/>
              <a:t>Glisser-poser une sortie « </a:t>
            </a:r>
            <a:r>
              <a:rPr lang="fr-FR" sz="1200" dirty="0" err="1" smtClean="0"/>
              <a:t>rpi</a:t>
            </a:r>
            <a:r>
              <a:rPr lang="fr-FR" sz="1200" dirty="0" smtClean="0"/>
              <a:t> </a:t>
            </a:r>
            <a:r>
              <a:rPr lang="fr-FR" sz="1200" dirty="0" err="1" smtClean="0"/>
              <a:t>gpio</a:t>
            </a:r>
            <a:r>
              <a:rPr lang="fr-FR" sz="1200" dirty="0" smtClean="0"/>
              <a:t> ».</a:t>
            </a:r>
            <a:endParaRPr lang="fr-FR" sz="1200" dirty="0"/>
          </a:p>
        </p:txBody>
      </p:sp>
      <p:sp>
        <p:nvSpPr>
          <p:cNvPr id="18" name="Rectangle à coins arrondis 17"/>
          <p:cNvSpPr/>
          <p:nvPr/>
        </p:nvSpPr>
        <p:spPr>
          <a:xfrm>
            <a:off x="419100" y="857250"/>
            <a:ext cx="2952750" cy="3048000"/>
          </a:xfrm>
          <a:prstGeom prst="roundRect">
            <a:avLst>
              <a:gd name="adj" fmla="val 8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3476625" y="866775"/>
            <a:ext cx="5295900" cy="3048000"/>
          </a:xfrm>
          <a:prstGeom prst="roundRect">
            <a:avLst>
              <a:gd name="adj" fmla="val 8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428625" y="3971924"/>
            <a:ext cx="2952750" cy="2466975"/>
          </a:xfrm>
          <a:prstGeom prst="roundRect">
            <a:avLst>
              <a:gd name="adj" fmla="val 8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3486149" y="3981450"/>
            <a:ext cx="5286375" cy="2457450"/>
          </a:xfrm>
          <a:prstGeom prst="roundRect">
            <a:avLst>
              <a:gd name="adj" fmla="val 8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10"/>
          <p:cNvPicPr>
            <a:picLocks noChangeAspect="1" noChangeArrowheads="1"/>
          </p:cNvPicPr>
          <p:nvPr/>
        </p:nvPicPr>
        <p:blipFill>
          <a:blip r:embed="rId8" cstate="print"/>
          <a:srcRect/>
          <a:stretch>
            <a:fillRect/>
          </a:stretch>
        </p:blipFill>
        <p:spPr bwMode="auto">
          <a:xfrm>
            <a:off x="469826" y="329424"/>
            <a:ext cx="625549" cy="469162"/>
          </a:xfrm>
          <a:prstGeom prst="rect">
            <a:avLst/>
          </a:prstGeom>
          <a:noFill/>
          <a:ln w="9525">
            <a:noFill/>
            <a:miter lim="800000"/>
            <a:headEnd/>
            <a:tailEnd/>
          </a:ln>
        </p:spPr>
      </p:pic>
      <p:sp>
        <p:nvSpPr>
          <p:cNvPr id="23" name="ZoneTexte 22"/>
          <p:cNvSpPr txBox="1"/>
          <p:nvPr/>
        </p:nvSpPr>
        <p:spPr>
          <a:xfrm>
            <a:off x="8010525" y="41910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1/2</a:t>
            </a:r>
            <a:endParaRPr lang="fr-FR" dirty="0"/>
          </a:p>
        </p:txBody>
      </p:sp>
      <p:sp>
        <p:nvSpPr>
          <p:cNvPr id="24" name="ZoneTexte 23"/>
          <p:cNvSpPr txBox="1"/>
          <p:nvPr/>
        </p:nvSpPr>
        <p:spPr>
          <a:xfrm>
            <a:off x="8296275" y="6076950"/>
            <a:ext cx="514350" cy="369332"/>
          </a:xfrm>
          <a:prstGeom prst="rect">
            <a:avLst/>
          </a:prstGeom>
          <a:noFill/>
        </p:spPr>
        <p:txBody>
          <a:bodyPr wrap="square" rtlCol="0">
            <a:spAutoFit/>
          </a:bodyPr>
          <a:lstStyle/>
          <a:p>
            <a:r>
              <a:rPr lang="fr-FR" dirty="0" smtClean="0"/>
              <a:t>17</a:t>
            </a: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Allumer et éteindre une LED à travers le réseau</a:t>
            </a:r>
            <a:endParaRPr lang="fr-FR" dirty="0">
              <a:latin typeface="Arial" pitchFamily="34" charset="0"/>
              <a:cs typeface="Arial" pitchFamily="34" charset="0"/>
            </a:endParaRPr>
          </a:p>
        </p:txBody>
      </p:sp>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828925" y="1028700"/>
            <a:ext cx="5543550" cy="1384995"/>
          </a:xfrm>
          <a:prstGeom prst="rect">
            <a:avLst/>
          </a:prstGeom>
          <a:noFill/>
        </p:spPr>
        <p:txBody>
          <a:bodyPr wrap="square" rtlCol="0">
            <a:spAutoFit/>
          </a:bodyPr>
          <a:lstStyle/>
          <a:p>
            <a:r>
              <a:rPr lang="fr-FR" sz="1200" dirty="0" smtClean="0"/>
              <a:t>Double-cliquer sur le bloc correspondant à la sortie.</a:t>
            </a:r>
          </a:p>
          <a:p>
            <a:endParaRPr lang="fr-FR" sz="1200" dirty="0"/>
          </a:p>
          <a:p>
            <a:r>
              <a:rPr lang="fr-FR" sz="1200" dirty="0" smtClean="0"/>
              <a:t>Dans le menu GPIO, choisir la broche 40 : c’est sur celle-ci qu’est reliée la LED.</a:t>
            </a:r>
          </a:p>
          <a:p>
            <a:endParaRPr lang="fr-FR" sz="1200" dirty="0"/>
          </a:p>
          <a:p>
            <a:r>
              <a:rPr lang="fr-FR" sz="1200" dirty="0" smtClean="0"/>
              <a:t>Appeler ce bloc « LED ».</a:t>
            </a:r>
          </a:p>
          <a:p>
            <a:endParaRPr lang="fr-FR" sz="1200" dirty="0"/>
          </a:p>
          <a:p>
            <a:r>
              <a:rPr lang="fr-FR" sz="1200" dirty="0" smtClean="0"/>
              <a:t>Cliquer sur « </a:t>
            </a:r>
            <a:r>
              <a:rPr lang="fr-FR" sz="1200" dirty="0" err="1" smtClean="0"/>
              <a:t>Done</a:t>
            </a:r>
            <a:r>
              <a:rPr lang="fr-FR" sz="1200" dirty="0" smtClean="0"/>
              <a:t> ».</a:t>
            </a:r>
            <a:endParaRPr lang="fr-FR" sz="1200" dirty="0"/>
          </a:p>
        </p:txBody>
      </p:sp>
      <p:pic>
        <p:nvPicPr>
          <p:cNvPr id="25603" name="Picture 3"/>
          <p:cNvPicPr>
            <a:picLocks noChangeAspect="1" noChangeArrowheads="1"/>
          </p:cNvPicPr>
          <p:nvPr/>
        </p:nvPicPr>
        <p:blipFill>
          <a:blip r:embed="rId2" cstate="print"/>
          <a:srcRect/>
          <a:stretch>
            <a:fillRect/>
          </a:stretch>
        </p:blipFill>
        <p:spPr bwMode="auto">
          <a:xfrm>
            <a:off x="600075" y="891523"/>
            <a:ext cx="2114550" cy="1626133"/>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a:stretch>
            <a:fillRect/>
          </a:stretch>
        </p:blipFill>
        <p:spPr bwMode="auto">
          <a:xfrm>
            <a:off x="619125" y="2771775"/>
            <a:ext cx="3913216" cy="1528763"/>
          </a:xfrm>
          <a:prstGeom prst="rect">
            <a:avLst/>
          </a:prstGeom>
          <a:noFill/>
          <a:ln w="9525">
            <a:no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4638675" y="2726845"/>
            <a:ext cx="4041480" cy="1578455"/>
          </a:xfrm>
          <a:prstGeom prst="rect">
            <a:avLst/>
          </a:prstGeom>
          <a:noFill/>
          <a:ln w="9525">
            <a:noFill/>
            <a:miter lim="800000"/>
            <a:headEnd/>
            <a:tailEnd/>
          </a:ln>
        </p:spPr>
      </p:pic>
      <p:sp>
        <p:nvSpPr>
          <p:cNvPr id="11" name="ZoneTexte 10"/>
          <p:cNvSpPr txBox="1"/>
          <p:nvPr/>
        </p:nvSpPr>
        <p:spPr>
          <a:xfrm>
            <a:off x="571500" y="4314825"/>
            <a:ext cx="8029575" cy="461665"/>
          </a:xfrm>
          <a:prstGeom prst="rect">
            <a:avLst/>
          </a:prstGeom>
          <a:noFill/>
        </p:spPr>
        <p:txBody>
          <a:bodyPr wrap="square" rtlCol="0">
            <a:spAutoFit/>
          </a:bodyPr>
          <a:lstStyle/>
          <a:p>
            <a:r>
              <a:rPr lang="fr-FR" sz="1200" dirty="0" smtClean="0"/>
              <a:t>Créer deux liens pour permettre au bloc « LED » de recevoir les informations 1 et 0 et donc permettre à la LED de s’allumer et s’éteindre en cliquant sur les blocs « 1 » et « 0 ».</a:t>
            </a:r>
            <a:endParaRPr lang="fr-FR" sz="1200" dirty="0"/>
          </a:p>
        </p:txBody>
      </p:sp>
      <p:pic>
        <p:nvPicPr>
          <p:cNvPr id="25606" name="Picture 6"/>
          <p:cNvPicPr>
            <a:picLocks noChangeAspect="1" noChangeArrowheads="1"/>
          </p:cNvPicPr>
          <p:nvPr/>
        </p:nvPicPr>
        <p:blipFill>
          <a:blip r:embed="rId5" cstate="print"/>
          <a:srcRect/>
          <a:stretch>
            <a:fillRect/>
          </a:stretch>
        </p:blipFill>
        <p:spPr bwMode="auto">
          <a:xfrm>
            <a:off x="652463" y="4912977"/>
            <a:ext cx="2044194" cy="1487823"/>
          </a:xfrm>
          <a:prstGeom prst="rect">
            <a:avLst/>
          </a:prstGeom>
          <a:noFill/>
          <a:ln w="9525">
            <a:noFill/>
            <a:miter lim="800000"/>
            <a:headEnd/>
            <a:tailEnd/>
          </a:ln>
        </p:spPr>
      </p:pic>
      <p:sp>
        <p:nvSpPr>
          <p:cNvPr id="13" name="ZoneTexte 12"/>
          <p:cNvSpPr txBox="1"/>
          <p:nvPr/>
        </p:nvSpPr>
        <p:spPr>
          <a:xfrm>
            <a:off x="2828925" y="5219700"/>
            <a:ext cx="1552575" cy="1107996"/>
          </a:xfrm>
          <a:prstGeom prst="rect">
            <a:avLst/>
          </a:prstGeom>
          <a:noFill/>
        </p:spPr>
        <p:txBody>
          <a:bodyPr wrap="square" rtlCol="0">
            <a:spAutoFit/>
          </a:bodyPr>
          <a:lstStyle/>
          <a:p>
            <a:r>
              <a:rPr lang="fr-FR" sz="1200" dirty="0" smtClean="0"/>
              <a:t>Pour que le programme s’</a:t>
            </a:r>
            <a:r>
              <a:rPr lang="fr-FR" sz="1200" dirty="0"/>
              <a:t>e</a:t>
            </a:r>
            <a:r>
              <a:rPr lang="fr-FR" sz="1200" dirty="0" smtClean="0"/>
              <a:t>xécute, il faut cliquer sur le bouton « </a:t>
            </a:r>
            <a:r>
              <a:rPr lang="fr-FR" sz="1200" dirty="0" err="1" smtClean="0"/>
              <a:t>Deploy</a:t>
            </a:r>
            <a:r>
              <a:rPr lang="fr-FR" sz="1200" dirty="0" smtClean="0"/>
              <a:t> ». </a:t>
            </a:r>
          </a:p>
          <a:p>
            <a:endParaRPr lang="fr-FR" dirty="0"/>
          </a:p>
        </p:txBody>
      </p:sp>
      <p:pic>
        <p:nvPicPr>
          <p:cNvPr id="25607" name="Picture 7"/>
          <p:cNvPicPr>
            <a:picLocks noChangeAspect="1" noChangeArrowheads="1"/>
          </p:cNvPicPr>
          <p:nvPr/>
        </p:nvPicPr>
        <p:blipFill>
          <a:blip r:embed="rId6" cstate="print"/>
          <a:srcRect/>
          <a:stretch>
            <a:fillRect/>
          </a:stretch>
        </p:blipFill>
        <p:spPr bwMode="auto">
          <a:xfrm>
            <a:off x="4476751" y="4914900"/>
            <a:ext cx="4190466" cy="1385888"/>
          </a:xfrm>
          <a:prstGeom prst="rect">
            <a:avLst/>
          </a:prstGeom>
          <a:noFill/>
          <a:ln w="9525">
            <a:noFill/>
            <a:miter lim="800000"/>
            <a:headEnd/>
            <a:tailEnd/>
          </a:ln>
        </p:spPr>
      </p:pic>
      <p:sp>
        <p:nvSpPr>
          <p:cNvPr id="15" name="ZoneTexte 14"/>
          <p:cNvSpPr txBox="1"/>
          <p:nvPr/>
        </p:nvSpPr>
        <p:spPr>
          <a:xfrm>
            <a:off x="3952875" y="4886325"/>
            <a:ext cx="1009650" cy="276999"/>
          </a:xfrm>
          <a:prstGeom prst="rect">
            <a:avLst/>
          </a:prstGeom>
          <a:noFill/>
        </p:spPr>
        <p:txBody>
          <a:bodyPr wrap="square" rtlCol="0">
            <a:spAutoFit/>
          </a:bodyPr>
          <a:lstStyle/>
          <a:p>
            <a:r>
              <a:rPr lang="fr-FR" sz="1200" dirty="0" smtClean="0"/>
              <a:t>Cliquer ici.</a:t>
            </a:r>
            <a:endParaRPr lang="fr-FR" sz="1200" dirty="0"/>
          </a:p>
        </p:txBody>
      </p:sp>
      <p:cxnSp>
        <p:nvCxnSpPr>
          <p:cNvPr id="17" name="Connecteur droit avec flèche 16"/>
          <p:cNvCxnSpPr/>
          <p:nvPr/>
        </p:nvCxnSpPr>
        <p:spPr>
          <a:xfrm>
            <a:off x="4638675" y="5143500"/>
            <a:ext cx="304800" cy="180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419100" y="819150"/>
            <a:ext cx="8286750" cy="1714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390525" y="4867275"/>
            <a:ext cx="8286750" cy="1581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438150" y="2638425"/>
            <a:ext cx="8286750" cy="213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4552950" y="6105525"/>
            <a:ext cx="3962400" cy="276999"/>
          </a:xfrm>
          <a:prstGeom prst="rect">
            <a:avLst/>
          </a:prstGeom>
          <a:noFill/>
        </p:spPr>
        <p:txBody>
          <a:bodyPr wrap="square" rtlCol="0">
            <a:spAutoFit/>
          </a:bodyPr>
          <a:lstStyle/>
          <a:p>
            <a:pPr algn="ctr"/>
            <a:r>
              <a:rPr lang="fr-FR" sz="1200" dirty="0" smtClean="0"/>
              <a:t>On peut ainsi commander la LED à travers le réseau.</a:t>
            </a:r>
            <a:endParaRPr lang="fr-FR" sz="1200" dirty="0"/>
          </a:p>
        </p:txBody>
      </p:sp>
      <p:pic>
        <p:nvPicPr>
          <p:cNvPr id="22" name="Picture 10"/>
          <p:cNvPicPr>
            <a:picLocks noChangeAspect="1" noChangeArrowheads="1"/>
          </p:cNvPicPr>
          <p:nvPr/>
        </p:nvPicPr>
        <p:blipFill>
          <a:blip r:embed="rId7" cstate="print"/>
          <a:srcRect/>
          <a:stretch>
            <a:fillRect/>
          </a:stretch>
        </p:blipFill>
        <p:spPr bwMode="auto">
          <a:xfrm>
            <a:off x="526976" y="319899"/>
            <a:ext cx="625549" cy="469162"/>
          </a:xfrm>
          <a:prstGeom prst="rect">
            <a:avLst/>
          </a:prstGeom>
          <a:noFill/>
          <a:ln w="9525">
            <a:noFill/>
            <a:miter lim="800000"/>
            <a:headEnd/>
            <a:tailEnd/>
          </a:ln>
        </p:spPr>
      </p:pic>
      <p:sp>
        <p:nvSpPr>
          <p:cNvPr id="23" name="ZoneTexte 22"/>
          <p:cNvSpPr txBox="1"/>
          <p:nvPr/>
        </p:nvSpPr>
        <p:spPr>
          <a:xfrm>
            <a:off x="8077200" y="361950"/>
            <a:ext cx="657225"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2/2</a:t>
            </a:r>
            <a:endParaRPr lang="fr-FR" dirty="0"/>
          </a:p>
        </p:txBody>
      </p:sp>
      <p:sp>
        <p:nvSpPr>
          <p:cNvPr id="24" name="ZoneTexte 23"/>
          <p:cNvSpPr txBox="1"/>
          <p:nvPr/>
        </p:nvSpPr>
        <p:spPr>
          <a:xfrm>
            <a:off x="8210550" y="6076950"/>
            <a:ext cx="514350" cy="369332"/>
          </a:xfrm>
          <a:prstGeom prst="rect">
            <a:avLst/>
          </a:prstGeom>
          <a:noFill/>
        </p:spPr>
        <p:txBody>
          <a:bodyPr wrap="square" rtlCol="0">
            <a:spAutoFit/>
          </a:bodyPr>
          <a:lstStyle/>
          <a:p>
            <a:r>
              <a:rPr lang="fr-FR" dirty="0" smtClean="0"/>
              <a:t>18</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Faire clignoter une LED</a:t>
            </a:r>
            <a:endParaRPr lang="fr-FR" dirty="0">
              <a:latin typeface="Arial" pitchFamily="34" charset="0"/>
              <a:cs typeface="Arial" pitchFamily="34" charset="0"/>
            </a:endParaRPr>
          </a:p>
        </p:txBody>
      </p:sp>
      <p:pic>
        <p:nvPicPr>
          <p:cNvPr id="26626" name="Picture 2"/>
          <p:cNvPicPr>
            <a:picLocks noChangeAspect="1" noChangeArrowheads="1"/>
          </p:cNvPicPr>
          <p:nvPr/>
        </p:nvPicPr>
        <p:blipFill>
          <a:blip r:embed="rId2" cstate="print"/>
          <a:srcRect/>
          <a:stretch>
            <a:fillRect/>
          </a:stretch>
        </p:blipFill>
        <p:spPr bwMode="auto">
          <a:xfrm>
            <a:off x="547688" y="919163"/>
            <a:ext cx="8086725" cy="2333625"/>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568162" y="3549946"/>
            <a:ext cx="2737013" cy="2774654"/>
          </a:xfrm>
          <a:prstGeom prst="rect">
            <a:avLst/>
          </a:prstGeom>
          <a:noFill/>
          <a:ln w="9525">
            <a:noFill/>
            <a:miter lim="800000"/>
            <a:headEnd/>
            <a:tailEnd/>
          </a:ln>
        </p:spPr>
      </p:pic>
      <p:cxnSp>
        <p:nvCxnSpPr>
          <p:cNvPr id="9" name="Connecteur droit avec flèche 8"/>
          <p:cNvCxnSpPr/>
          <p:nvPr/>
        </p:nvCxnSpPr>
        <p:spPr>
          <a:xfrm flipH="1">
            <a:off x="2571751" y="2419350"/>
            <a:ext cx="561974" cy="1047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628" name="Picture 4"/>
          <p:cNvPicPr>
            <a:picLocks noChangeAspect="1" noChangeArrowheads="1"/>
          </p:cNvPicPr>
          <p:nvPr/>
        </p:nvPicPr>
        <p:blipFill>
          <a:blip r:embed="rId4" cstate="print"/>
          <a:srcRect/>
          <a:stretch>
            <a:fillRect/>
          </a:stretch>
        </p:blipFill>
        <p:spPr bwMode="auto">
          <a:xfrm>
            <a:off x="3390900" y="3571874"/>
            <a:ext cx="2542976" cy="2219325"/>
          </a:xfrm>
          <a:prstGeom prst="rect">
            <a:avLst/>
          </a:prstGeom>
          <a:noFill/>
          <a:ln w="9525">
            <a:noFill/>
            <a:miter lim="800000"/>
            <a:headEnd/>
            <a:tailEnd/>
          </a:ln>
        </p:spPr>
      </p:pic>
      <p:cxnSp>
        <p:nvCxnSpPr>
          <p:cNvPr id="11" name="Connecteur droit avec flèche 10"/>
          <p:cNvCxnSpPr/>
          <p:nvPr/>
        </p:nvCxnSpPr>
        <p:spPr>
          <a:xfrm flipH="1">
            <a:off x="5114926" y="2381250"/>
            <a:ext cx="161924"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629" name="Picture 5"/>
          <p:cNvPicPr>
            <a:picLocks noChangeAspect="1" noChangeArrowheads="1"/>
          </p:cNvPicPr>
          <p:nvPr/>
        </p:nvPicPr>
        <p:blipFill>
          <a:blip r:embed="rId5" cstate="print"/>
          <a:srcRect/>
          <a:stretch>
            <a:fillRect/>
          </a:stretch>
        </p:blipFill>
        <p:spPr bwMode="auto">
          <a:xfrm>
            <a:off x="6019800" y="3592513"/>
            <a:ext cx="2667000" cy="2222500"/>
          </a:xfrm>
          <a:prstGeom prst="rect">
            <a:avLst/>
          </a:prstGeom>
          <a:noFill/>
          <a:ln w="9525">
            <a:noFill/>
            <a:miter lim="800000"/>
            <a:headEnd/>
            <a:tailEnd/>
          </a:ln>
        </p:spPr>
      </p:pic>
      <p:cxnSp>
        <p:nvCxnSpPr>
          <p:cNvPr id="16" name="Connecteur droit avec flèche 15"/>
          <p:cNvCxnSpPr/>
          <p:nvPr/>
        </p:nvCxnSpPr>
        <p:spPr>
          <a:xfrm>
            <a:off x="7296150" y="2333625"/>
            <a:ext cx="152400" cy="1162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628900" y="1276350"/>
            <a:ext cx="1304925" cy="646331"/>
          </a:xfrm>
          <a:prstGeom prst="rect">
            <a:avLst/>
          </a:prstGeom>
          <a:noFill/>
        </p:spPr>
        <p:txBody>
          <a:bodyPr wrap="square" rtlCol="0">
            <a:spAutoFit/>
          </a:bodyPr>
          <a:lstStyle/>
          <a:p>
            <a:r>
              <a:rPr lang="fr-FR" sz="1200" dirty="0" smtClean="0"/>
              <a:t>Chaque seconde, l’information 1 est injectée.</a:t>
            </a:r>
            <a:endParaRPr lang="fr-FR" sz="1200" dirty="0"/>
          </a:p>
        </p:txBody>
      </p:sp>
      <p:sp>
        <p:nvSpPr>
          <p:cNvPr id="19" name="ZoneTexte 18"/>
          <p:cNvSpPr txBox="1"/>
          <p:nvPr/>
        </p:nvSpPr>
        <p:spPr>
          <a:xfrm>
            <a:off x="4381500" y="1066800"/>
            <a:ext cx="1962150" cy="830997"/>
          </a:xfrm>
          <a:prstGeom prst="rect">
            <a:avLst/>
          </a:prstGeom>
          <a:noFill/>
        </p:spPr>
        <p:txBody>
          <a:bodyPr wrap="square" rtlCol="0">
            <a:spAutoFit/>
          </a:bodyPr>
          <a:lstStyle/>
          <a:p>
            <a:r>
              <a:rPr lang="fr-FR" sz="1200" dirty="0" smtClean="0"/>
              <a:t>Si l’information 1 est détectée, cette fonction change l’information en 0 avec un retard de 250 ms</a:t>
            </a:r>
            <a:endParaRPr lang="fr-FR" sz="1200" dirty="0"/>
          </a:p>
        </p:txBody>
      </p:sp>
      <p:sp>
        <p:nvSpPr>
          <p:cNvPr id="20" name="ZoneTexte 19"/>
          <p:cNvSpPr txBox="1"/>
          <p:nvPr/>
        </p:nvSpPr>
        <p:spPr>
          <a:xfrm>
            <a:off x="6457949" y="1438275"/>
            <a:ext cx="1857375" cy="461665"/>
          </a:xfrm>
          <a:prstGeom prst="rect">
            <a:avLst/>
          </a:prstGeom>
          <a:noFill/>
        </p:spPr>
        <p:txBody>
          <a:bodyPr wrap="square" rtlCol="0">
            <a:spAutoFit/>
          </a:bodyPr>
          <a:lstStyle/>
          <a:p>
            <a:r>
              <a:rPr lang="fr-FR" sz="1200" dirty="0" smtClean="0"/>
              <a:t>La LED est donc allumée pendant 250 ms.</a:t>
            </a:r>
            <a:endParaRPr lang="fr-FR" sz="1200" dirty="0"/>
          </a:p>
        </p:txBody>
      </p:sp>
      <p:pic>
        <p:nvPicPr>
          <p:cNvPr id="21" name="Picture 10"/>
          <p:cNvPicPr>
            <a:picLocks noChangeAspect="1" noChangeArrowheads="1"/>
          </p:cNvPicPr>
          <p:nvPr/>
        </p:nvPicPr>
        <p:blipFill>
          <a:blip r:embed="rId6" cstate="print"/>
          <a:srcRect/>
          <a:stretch>
            <a:fillRect/>
          </a:stretch>
        </p:blipFill>
        <p:spPr bwMode="auto">
          <a:xfrm>
            <a:off x="7699301" y="423317"/>
            <a:ext cx="997677" cy="748258"/>
          </a:xfrm>
          <a:prstGeom prst="rect">
            <a:avLst/>
          </a:prstGeom>
          <a:noFill/>
          <a:ln w="9525">
            <a:noFill/>
            <a:miter lim="800000"/>
            <a:headEnd/>
            <a:tailEnd/>
          </a:ln>
        </p:spPr>
      </p:pic>
      <p:sp>
        <p:nvSpPr>
          <p:cNvPr id="15" name="ZoneTexte 14"/>
          <p:cNvSpPr txBox="1"/>
          <p:nvPr/>
        </p:nvSpPr>
        <p:spPr>
          <a:xfrm>
            <a:off x="8296275" y="6076950"/>
            <a:ext cx="514350" cy="369332"/>
          </a:xfrm>
          <a:prstGeom prst="rect">
            <a:avLst/>
          </a:prstGeom>
          <a:noFill/>
        </p:spPr>
        <p:txBody>
          <a:bodyPr wrap="square" rtlCol="0">
            <a:spAutoFit/>
          </a:bodyPr>
          <a:lstStyle/>
          <a:p>
            <a:r>
              <a:rPr lang="fr-FR" dirty="0" smtClean="0"/>
              <a:t>19</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Picture 8"/>
          <p:cNvPicPr>
            <a:picLocks noChangeAspect="1" noChangeArrowheads="1"/>
          </p:cNvPicPr>
          <p:nvPr/>
        </p:nvPicPr>
        <p:blipFill>
          <a:blip r:embed="rId3" cstate="print"/>
          <a:srcRect/>
          <a:stretch>
            <a:fillRect/>
          </a:stretch>
        </p:blipFill>
        <p:spPr bwMode="auto">
          <a:xfrm>
            <a:off x="5600700" y="1943100"/>
            <a:ext cx="2911390" cy="1756182"/>
          </a:xfrm>
          <a:prstGeom prst="rect">
            <a:avLst/>
          </a:prstGeom>
          <a:noFill/>
          <a:ln w="9525">
            <a:solidFill>
              <a:schemeClr val="tx1"/>
            </a:solidFill>
            <a:miter lim="800000"/>
            <a:headEnd/>
            <a:tailEnd/>
          </a:ln>
        </p:spPr>
      </p:pic>
      <p:sp>
        <p:nvSpPr>
          <p:cNvPr id="41" name="Rectangle 40"/>
          <p:cNvSpPr/>
          <p:nvPr/>
        </p:nvSpPr>
        <p:spPr>
          <a:xfrm>
            <a:off x="1666876" y="257175"/>
            <a:ext cx="2219324" cy="523220"/>
          </a:xfrm>
          <a:prstGeom prst="rect">
            <a:avLst/>
          </a:prstGeom>
          <a:noFill/>
        </p:spPr>
        <p:txBody>
          <a:bodyPr wrap="square" lIns="91440" tIns="45720" rIns="91440" bIns="45720">
            <a:spAutoFit/>
          </a:bodyPr>
          <a:lstStyle/>
          <a:p>
            <a:pPr algn="ctr"/>
            <a:r>
              <a:rPr lang="fr-FR" sz="28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Sommaire</a:t>
            </a:r>
            <a:endParaRPr lang="fr-FR" sz="28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p:txBody>
      </p:sp>
      <p:sp>
        <p:nvSpPr>
          <p:cNvPr id="38" name="ZoneTexte 37"/>
          <p:cNvSpPr txBox="1"/>
          <p:nvPr/>
        </p:nvSpPr>
        <p:spPr>
          <a:xfrm>
            <a:off x="8296275" y="6076950"/>
            <a:ext cx="514350" cy="369332"/>
          </a:xfrm>
          <a:prstGeom prst="rect">
            <a:avLst/>
          </a:prstGeom>
          <a:noFill/>
        </p:spPr>
        <p:txBody>
          <a:bodyPr wrap="square" rtlCol="0">
            <a:spAutoFit/>
          </a:bodyPr>
          <a:lstStyle/>
          <a:p>
            <a:r>
              <a:rPr lang="fr-FR" dirty="0" smtClean="0"/>
              <a:t>2</a:t>
            </a:r>
            <a:endParaRPr lang="fr-FR" dirty="0"/>
          </a:p>
        </p:txBody>
      </p:sp>
      <p:pic>
        <p:nvPicPr>
          <p:cNvPr id="73" name="Picture 2"/>
          <p:cNvPicPr>
            <a:picLocks noChangeAspect="1" noChangeArrowheads="1"/>
          </p:cNvPicPr>
          <p:nvPr/>
        </p:nvPicPr>
        <p:blipFill>
          <a:blip r:embed="rId4" cstate="print">
            <a:lum bright="25000"/>
          </a:blip>
          <a:srcRect/>
          <a:stretch>
            <a:fillRect/>
          </a:stretch>
        </p:blipFill>
        <p:spPr bwMode="auto">
          <a:xfrm rot="10800000">
            <a:off x="5207874" y="477540"/>
            <a:ext cx="1402475" cy="1306831"/>
          </a:xfrm>
          <a:prstGeom prst="rect">
            <a:avLst/>
          </a:prstGeom>
          <a:noFill/>
          <a:ln w="9525">
            <a:noFill/>
            <a:miter lim="800000"/>
            <a:headEnd/>
            <a:tailEnd/>
          </a:ln>
        </p:spPr>
      </p:pic>
      <p:pic>
        <p:nvPicPr>
          <p:cNvPr id="74" name="Picture 3"/>
          <p:cNvPicPr>
            <a:picLocks noChangeAspect="1" noChangeArrowheads="1"/>
          </p:cNvPicPr>
          <p:nvPr/>
        </p:nvPicPr>
        <p:blipFill>
          <a:blip r:embed="rId5" cstate="print"/>
          <a:srcRect/>
          <a:stretch>
            <a:fillRect/>
          </a:stretch>
        </p:blipFill>
        <p:spPr bwMode="auto">
          <a:xfrm>
            <a:off x="5300664" y="4016938"/>
            <a:ext cx="995362" cy="745561"/>
          </a:xfrm>
          <a:prstGeom prst="rect">
            <a:avLst/>
          </a:prstGeom>
          <a:noFill/>
          <a:ln w="9525">
            <a:noFill/>
            <a:miter lim="800000"/>
            <a:headEnd/>
            <a:tailEnd/>
          </a:ln>
        </p:spPr>
      </p:pic>
      <p:pic>
        <p:nvPicPr>
          <p:cNvPr id="75" name="Picture 12" descr="Afficher l'image d'origine"/>
          <p:cNvPicPr>
            <a:picLocks noChangeAspect="1" noChangeArrowheads="1"/>
          </p:cNvPicPr>
          <p:nvPr/>
        </p:nvPicPr>
        <p:blipFill>
          <a:blip r:embed="rId6" cstate="print"/>
          <a:srcRect/>
          <a:stretch>
            <a:fillRect/>
          </a:stretch>
        </p:blipFill>
        <p:spPr bwMode="auto">
          <a:xfrm>
            <a:off x="6975475" y="581930"/>
            <a:ext cx="1510350" cy="732520"/>
          </a:xfrm>
          <a:prstGeom prst="rect">
            <a:avLst/>
          </a:prstGeom>
          <a:noFill/>
        </p:spPr>
      </p:pic>
      <p:sp>
        <p:nvSpPr>
          <p:cNvPr id="84" name="ZoneTexte 83"/>
          <p:cNvSpPr txBox="1"/>
          <p:nvPr/>
        </p:nvSpPr>
        <p:spPr>
          <a:xfrm>
            <a:off x="914400" y="6035600"/>
            <a:ext cx="4391025" cy="276999"/>
          </a:xfrm>
          <a:prstGeom prst="rect">
            <a:avLst/>
          </a:prstGeom>
          <a:solidFill>
            <a:schemeClr val="accent6">
              <a:lumMod val="20000"/>
              <a:lumOff val="80000"/>
            </a:schemeClr>
          </a:solidFill>
          <a:ln>
            <a:solidFill>
              <a:schemeClr val="tx2"/>
            </a:solidFill>
          </a:ln>
        </p:spPr>
        <p:txBody>
          <a:bodyPr wrap="square" rtlCol="0">
            <a:spAutoFit/>
          </a:bodyPr>
          <a:lstStyle/>
          <a:p>
            <a:r>
              <a:rPr lang="fr-FR" sz="1200" dirty="0" smtClean="0"/>
              <a:t>Coûts des réalisations</a:t>
            </a:r>
            <a:endParaRPr lang="fr-FR" sz="1200" dirty="0"/>
          </a:p>
        </p:txBody>
      </p:sp>
      <p:sp>
        <p:nvSpPr>
          <p:cNvPr id="112" name="ZoneTexte 111"/>
          <p:cNvSpPr txBox="1"/>
          <p:nvPr/>
        </p:nvSpPr>
        <p:spPr>
          <a:xfrm>
            <a:off x="4571999" y="6057900"/>
            <a:ext cx="714375" cy="246221"/>
          </a:xfrm>
          <a:prstGeom prst="rect">
            <a:avLst/>
          </a:prstGeom>
          <a:noFill/>
        </p:spPr>
        <p:txBody>
          <a:bodyPr wrap="square" rtlCol="0">
            <a:spAutoFit/>
          </a:bodyPr>
          <a:lstStyle/>
          <a:p>
            <a:pPr algn="ctr"/>
            <a:r>
              <a:rPr lang="fr-FR" sz="1000" dirty="0" smtClean="0"/>
              <a:t>53-54</a:t>
            </a:r>
            <a:endParaRPr lang="fr-FR" sz="1000" dirty="0"/>
          </a:p>
        </p:txBody>
      </p:sp>
      <p:pic>
        <p:nvPicPr>
          <p:cNvPr id="53249" name="Picture 1"/>
          <p:cNvPicPr>
            <a:picLocks noChangeAspect="1" noChangeArrowheads="1"/>
          </p:cNvPicPr>
          <p:nvPr/>
        </p:nvPicPr>
        <p:blipFill>
          <a:blip r:embed="rId7" cstate="print"/>
          <a:srcRect/>
          <a:stretch>
            <a:fillRect/>
          </a:stretch>
        </p:blipFill>
        <p:spPr bwMode="auto">
          <a:xfrm>
            <a:off x="5462686" y="4852987"/>
            <a:ext cx="1804889" cy="1510625"/>
          </a:xfrm>
          <a:prstGeom prst="rect">
            <a:avLst/>
          </a:prstGeom>
          <a:noFill/>
          <a:ln w="9525">
            <a:noFill/>
            <a:miter lim="800000"/>
            <a:headEnd/>
            <a:tailEnd/>
          </a:ln>
          <a:effectLst/>
        </p:spPr>
      </p:pic>
      <p:pic>
        <p:nvPicPr>
          <p:cNvPr id="77" name="Picture 2"/>
          <p:cNvPicPr>
            <a:picLocks noChangeAspect="1" noChangeArrowheads="1"/>
          </p:cNvPicPr>
          <p:nvPr/>
        </p:nvPicPr>
        <p:blipFill>
          <a:blip r:embed="rId8" cstate="print">
            <a:lum bright="2000" contrast="38000"/>
          </a:blip>
          <a:srcRect/>
          <a:stretch>
            <a:fillRect/>
          </a:stretch>
        </p:blipFill>
        <p:spPr bwMode="auto">
          <a:xfrm>
            <a:off x="6953250" y="3936206"/>
            <a:ext cx="1828800" cy="1371599"/>
          </a:xfrm>
          <a:prstGeom prst="rect">
            <a:avLst/>
          </a:prstGeom>
          <a:noFill/>
          <a:ln w="9525">
            <a:noFill/>
            <a:miter lim="800000"/>
            <a:headEnd/>
            <a:tailEnd/>
          </a:ln>
        </p:spPr>
      </p:pic>
      <p:graphicFrame>
        <p:nvGraphicFramePr>
          <p:cNvPr id="53" name="Tableau 52"/>
          <p:cNvGraphicFramePr>
            <a:graphicFrameLocks noGrp="1"/>
          </p:cNvGraphicFramePr>
          <p:nvPr/>
        </p:nvGraphicFramePr>
        <p:xfrm>
          <a:off x="714374" y="796925"/>
          <a:ext cx="4010026" cy="1254760"/>
        </p:xfrm>
        <a:graphic>
          <a:graphicData uri="http://schemas.openxmlformats.org/drawingml/2006/table">
            <a:tbl>
              <a:tblPr firstRow="1" bandRow="1">
                <a:tableStyleId>{5C22544A-7EE6-4342-B048-85BDC9FD1C3A}</a:tableStyleId>
              </a:tblPr>
              <a:tblGrid>
                <a:gridCol w="3495676"/>
                <a:gridCol w="514350"/>
              </a:tblGrid>
              <a:tr h="279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Qu’est ce qu’un objet communicant ?</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2-5</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49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Outils pour décrire le fonctionnement de la sonnette connectée</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6</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65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Installation et configuration du système d’exploitation</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8-13</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504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Réalisation de la maquette de sonnette connectée</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14</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220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Tutoriel de prise en main de </a:t>
                      </a:r>
                      <a:r>
                        <a:rPr lang="fr-FR" sz="1000" b="0" dirty="0" err="1" smtClean="0">
                          <a:solidFill>
                            <a:schemeClr val="tx1"/>
                          </a:solidFill>
                        </a:rPr>
                        <a:t>Node</a:t>
                      </a:r>
                      <a:r>
                        <a:rPr lang="fr-FR" sz="1000" b="0" dirty="0" smtClean="0">
                          <a:solidFill>
                            <a:schemeClr val="tx1"/>
                          </a:solidFill>
                        </a:rPr>
                        <a:t>-RED</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15 -31</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54" name="Tableau 53"/>
          <p:cNvGraphicFramePr>
            <a:graphicFrameLocks noGrp="1"/>
          </p:cNvGraphicFramePr>
          <p:nvPr/>
        </p:nvGraphicFramePr>
        <p:xfrm>
          <a:off x="1247775" y="2106930"/>
          <a:ext cx="3152775" cy="2057400"/>
        </p:xfrm>
        <a:graphic>
          <a:graphicData uri="http://schemas.openxmlformats.org/drawingml/2006/table">
            <a:tbl>
              <a:tblPr firstRow="1" bandRow="1">
                <a:tableStyleId>{5C22544A-7EE6-4342-B048-85BDC9FD1C3A}</a:tableStyleId>
              </a:tblPr>
              <a:tblGrid>
                <a:gridCol w="2650927"/>
                <a:gridCol w="501848"/>
              </a:tblGrid>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Démarrer le serveur </a:t>
                      </a:r>
                      <a:r>
                        <a:rPr lang="fr-FR" sz="900" b="0" dirty="0" err="1" smtClean="0">
                          <a:solidFill>
                            <a:schemeClr val="tx1"/>
                          </a:solidFill>
                          <a:latin typeface="Arial" pitchFamily="34" charset="0"/>
                          <a:cs typeface="Arial" pitchFamily="34" charset="0"/>
                        </a:rPr>
                        <a:t>Node</a:t>
                      </a:r>
                      <a:r>
                        <a:rPr lang="fr-FR" sz="900" b="0" dirty="0" smtClean="0">
                          <a:solidFill>
                            <a:schemeClr val="tx1"/>
                          </a:solidFill>
                          <a:latin typeface="Arial" pitchFamily="34" charset="0"/>
                          <a:cs typeface="Arial" pitchFamily="34" charset="0"/>
                        </a:rPr>
                        <a:t>-RED</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15-16</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Allumer et éteindre une LED à travers le réseau </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17-18</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Faire clignoter une LED</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19</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Détecter l’appui sur un bouton poussoir</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20</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Traiter les informations</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21</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Envoyer un email d’un simple clic</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22-23</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Envoyer un SMS d’un simple clic</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24-26</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Programme de la sonnette connectée</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27-29</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28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solidFill>
                            <a:schemeClr val="tx1"/>
                          </a:solidFill>
                          <a:latin typeface="Arial" pitchFamily="34" charset="0"/>
                          <a:cs typeface="Arial" pitchFamily="34" charset="0"/>
                        </a:rPr>
                        <a:t>Réalisation de la mangeoire connectée</a:t>
                      </a:r>
                      <a:endParaRPr lang="fr-FR" sz="9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itchFamily="34" charset="0"/>
                          <a:cs typeface="Arial" pitchFamily="34" charset="0"/>
                        </a:rPr>
                        <a:t>30-36</a:t>
                      </a:r>
                      <a:endParaRPr lang="fr-FR" sz="9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graphicFrame>
        <p:nvGraphicFramePr>
          <p:cNvPr id="55" name="Tableau 54"/>
          <p:cNvGraphicFramePr>
            <a:graphicFrameLocks noGrp="1"/>
          </p:cNvGraphicFramePr>
          <p:nvPr/>
        </p:nvGraphicFramePr>
        <p:xfrm>
          <a:off x="714374" y="4210050"/>
          <a:ext cx="4010026" cy="767080"/>
        </p:xfrm>
        <a:graphic>
          <a:graphicData uri="http://schemas.openxmlformats.org/drawingml/2006/table">
            <a:tbl>
              <a:tblPr firstRow="1" bandRow="1">
                <a:tableStyleId>{5C22544A-7EE6-4342-B048-85BDC9FD1C3A}</a:tableStyleId>
              </a:tblPr>
              <a:tblGrid>
                <a:gridCol w="3495676"/>
                <a:gridCol w="514350"/>
              </a:tblGrid>
              <a:tr h="279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Exploitation pédagogique</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37-42</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9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chemeClr val="tx1"/>
                          </a:solidFill>
                        </a:rPr>
                        <a:t>Evolutions possibles</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chemeClr val="tx1"/>
                          </a:solidFill>
                        </a:rPr>
                        <a:t>43</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chemeClr val="tx1"/>
                          </a:solidFill>
                          <a:latin typeface="Arial" pitchFamily="34" charset="0"/>
                          <a:cs typeface="Arial" pitchFamily="34" charset="0"/>
                        </a:rPr>
                        <a:t>Annexes</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chemeClr val="tx1"/>
                          </a:solidFill>
                        </a:rPr>
                        <a:t>44-52</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graphicFrame>
        <p:nvGraphicFramePr>
          <p:cNvPr id="56" name="Tableau 55"/>
          <p:cNvGraphicFramePr>
            <a:graphicFrameLocks noGrp="1"/>
          </p:cNvGraphicFramePr>
          <p:nvPr/>
        </p:nvGraphicFramePr>
        <p:xfrm>
          <a:off x="714374" y="5017135"/>
          <a:ext cx="4010026" cy="975360"/>
        </p:xfrm>
        <a:graphic>
          <a:graphicData uri="http://schemas.openxmlformats.org/drawingml/2006/table">
            <a:tbl>
              <a:tblPr firstRow="1" bandRow="1">
                <a:tableStyleId>{5C22544A-7EE6-4342-B048-85BDC9FD1C3A}</a:tableStyleId>
              </a:tblPr>
              <a:tblGrid>
                <a:gridCol w="3495676"/>
                <a:gridCol w="514350"/>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latin typeface="Arial" pitchFamily="34" charset="0"/>
                          <a:cs typeface="Arial" pitchFamily="34" charset="0"/>
                        </a:rPr>
                        <a:t>Annexe 1 : Connecter de nouveaux matériels</a:t>
                      </a:r>
                      <a:endParaRPr lang="fr-FR" sz="1000" b="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dirty="0" smtClean="0">
                          <a:solidFill>
                            <a:schemeClr val="tx1"/>
                          </a:solidFill>
                        </a:rPr>
                        <a:t>44</a:t>
                      </a:r>
                      <a:endParaRPr lang="fr-FR"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333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latin typeface="Arial" pitchFamily="34" charset="0"/>
                          <a:cs typeface="Arial" pitchFamily="34" charset="0"/>
                        </a:rPr>
                        <a:t>Annexe 2 : Importer et exporter un diagramme</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t>45-46</a:t>
                      </a:r>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65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smtClean="0">
                          <a:latin typeface="Arial" pitchFamily="34" charset="0"/>
                          <a:cs typeface="Arial" pitchFamily="34" charset="0"/>
                        </a:rPr>
                        <a:t>Annexe 3 : Connecter et exploiter une Pi Camera</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t>47-49</a:t>
                      </a:r>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504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latin typeface="Arial" pitchFamily="34" charset="0"/>
                          <a:cs typeface="Arial" pitchFamily="34" charset="0"/>
                        </a:rPr>
                        <a:t>Annexe 4 : Réalisation d une maquette plus ambitieuse </a:t>
                      </a: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t>50-52</a:t>
                      </a:r>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Détecter l’appui sur un bouton poussoir</a:t>
            </a:r>
            <a:endParaRPr lang="fr-FR" dirty="0">
              <a:latin typeface="Arial" pitchFamily="34" charset="0"/>
              <a:cs typeface="Arial" pitchFamily="34" charset="0"/>
            </a:endParaRPr>
          </a:p>
        </p:txBody>
      </p:sp>
      <p:pic>
        <p:nvPicPr>
          <p:cNvPr id="27650" name="Picture 2"/>
          <p:cNvPicPr>
            <a:picLocks noChangeAspect="1" noChangeArrowheads="1"/>
          </p:cNvPicPr>
          <p:nvPr/>
        </p:nvPicPr>
        <p:blipFill>
          <a:blip r:embed="rId2" cstate="print"/>
          <a:srcRect/>
          <a:stretch>
            <a:fillRect/>
          </a:stretch>
        </p:blipFill>
        <p:spPr bwMode="auto">
          <a:xfrm>
            <a:off x="414338" y="914400"/>
            <a:ext cx="8124825" cy="2705100"/>
          </a:xfrm>
          <a:prstGeom prst="rect">
            <a:avLst/>
          </a:prstGeom>
          <a:noFill/>
          <a:ln w="9525">
            <a:noFill/>
            <a:miter lim="800000"/>
            <a:headEnd/>
            <a:tailEnd/>
          </a:ln>
        </p:spPr>
      </p:pic>
      <p:pic>
        <p:nvPicPr>
          <p:cNvPr id="7" name="Picture 9"/>
          <p:cNvPicPr>
            <a:picLocks noChangeAspect="1" noChangeArrowheads="1"/>
          </p:cNvPicPr>
          <p:nvPr/>
        </p:nvPicPr>
        <p:blipFill>
          <a:blip r:embed="rId3" cstate="print"/>
          <a:srcRect/>
          <a:stretch>
            <a:fillRect/>
          </a:stretch>
        </p:blipFill>
        <p:spPr bwMode="auto">
          <a:xfrm>
            <a:off x="2151881" y="1665708"/>
            <a:ext cx="972319" cy="972319"/>
          </a:xfrm>
          <a:prstGeom prst="rect">
            <a:avLst/>
          </a:prstGeom>
          <a:noFill/>
          <a:ln w="9525">
            <a:noFill/>
            <a:miter lim="800000"/>
            <a:headEnd/>
            <a:tailEnd/>
          </a:ln>
        </p:spPr>
      </p:pic>
      <p:pic>
        <p:nvPicPr>
          <p:cNvPr id="8" name="Picture 10"/>
          <p:cNvPicPr>
            <a:picLocks noChangeAspect="1" noChangeArrowheads="1"/>
          </p:cNvPicPr>
          <p:nvPr/>
        </p:nvPicPr>
        <p:blipFill>
          <a:blip r:embed="rId4" cstate="print"/>
          <a:srcRect/>
          <a:stretch>
            <a:fillRect/>
          </a:stretch>
        </p:blipFill>
        <p:spPr bwMode="auto">
          <a:xfrm>
            <a:off x="6527726" y="1733549"/>
            <a:ext cx="1039383" cy="779537"/>
          </a:xfrm>
          <a:prstGeom prst="rect">
            <a:avLst/>
          </a:prstGeom>
          <a:noFill/>
          <a:ln w="9525">
            <a:noFill/>
            <a:miter lim="800000"/>
            <a:headEnd/>
            <a:tailEnd/>
          </a:ln>
        </p:spPr>
      </p:pic>
      <p:pic>
        <p:nvPicPr>
          <p:cNvPr id="27651" name="Picture 3"/>
          <p:cNvPicPr>
            <a:picLocks noChangeAspect="1" noChangeArrowheads="1"/>
          </p:cNvPicPr>
          <p:nvPr/>
        </p:nvPicPr>
        <p:blipFill>
          <a:blip r:embed="rId5" cstate="print"/>
          <a:srcRect/>
          <a:stretch>
            <a:fillRect/>
          </a:stretch>
        </p:blipFill>
        <p:spPr bwMode="auto">
          <a:xfrm>
            <a:off x="481014" y="3781217"/>
            <a:ext cx="3414712" cy="2610057"/>
          </a:xfrm>
          <a:prstGeom prst="rect">
            <a:avLst/>
          </a:prstGeom>
          <a:noFill/>
          <a:ln w="9525">
            <a:noFill/>
            <a:miter lim="800000"/>
            <a:headEnd/>
            <a:tailEnd/>
          </a:ln>
        </p:spPr>
      </p:pic>
      <p:pic>
        <p:nvPicPr>
          <p:cNvPr id="27654" name="Picture 6"/>
          <p:cNvPicPr>
            <a:picLocks noChangeAspect="1" noChangeArrowheads="1"/>
          </p:cNvPicPr>
          <p:nvPr/>
        </p:nvPicPr>
        <p:blipFill>
          <a:blip r:embed="rId6" cstate="print"/>
          <a:srcRect/>
          <a:stretch>
            <a:fillRect/>
          </a:stretch>
        </p:blipFill>
        <p:spPr bwMode="auto">
          <a:xfrm>
            <a:off x="4081465" y="3798436"/>
            <a:ext cx="3271836" cy="2654751"/>
          </a:xfrm>
          <a:prstGeom prst="rect">
            <a:avLst/>
          </a:prstGeom>
          <a:noFill/>
          <a:ln w="9525">
            <a:noFill/>
            <a:miter lim="800000"/>
            <a:headEnd/>
            <a:tailEnd/>
          </a:ln>
        </p:spPr>
      </p:pic>
      <p:cxnSp>
        <p:nvCxnSpPr>
          <p:cNvPr id="14" name="Connecteur droit avec flèche 13"/>
          <p:cNvCxnSpPr/>
          <p:nvPr/>
        </p:nvCxnSpPr>
        <p:spPr>
          <a:xfrm flipH="1">
            <a:off x="2667001" y="3076575"/>
            <a:ext cx="581024"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4876800" y="3038475"/>
            <a:ext cx="419100" cy="676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267074" y="1619250"/>
            <a:ext cx="3152776" cy="830997"/>
          </a:xfrm>
          <a:prstGeom prst="rect">
            <a:avLst/>
          </a:prstGeom>
          <a:noFill/>
        </p:spPr>
        <p:txBody>
          <a:bodyPr wrap="square" rtlCol="0">
            <a:spAutoFit/>
          </a:bodyPr>
          <a:lstStyle/>
          <a:p>
            <a:r>
              <a:rPr lang="fr-FR" sz="1200" dirty="0" smtClean="0"/>
              <a:t>Le bouton poussoir est relié sur la broche 36, quand on n’appuie pas dessus, l’état haut (+5V) est présent. Quand on appuie sur le bouton, l’état sur la broche OUT passe à 0 (OV).</a:t>
            </a:r>
            <a:endParaRPr lang="fr-FR" sz="1200" dirty="0"/>
          </a:p>
        </p:txBody>
      </p:sp>
      <p:sp>
        <p:nvSpPr>
          <p:cNvPr id="12" name="ZoneTexte 11"/>
          <p:cNvSpPr txBox="1"/>
          <p:nvPr/>
        </p:nvSpPr>
        <p:spPr>
          <a:xfrm>
            <a:off x="5391150" y="3295650"/>
            <a:ext cx="2686050" cy="461665"/>
          </a:xfrm>
          <a:prstGeom prst="rect">
            <a:avLst/>
          </a:prstGeom>
          <a:noFill/>
        </p:spPr>
        <p:txBody>
          <a:bodyPr wrap="square" rtlCol="0">
            <a:spAutoFit/>
          </a:bodyPr>
          <a:lstStyle/>
          <a:p>
            <a:r>
              <a:rPr lang="fr-FR" sz="1200" dirty="0" smtClean="0"/>
              <a:t>Si un appui est détecté, une impulsion de 250 ms est transmise au module LED.</a:t>
            </a:r>
            <a:endParaRPr lang="fr-FR" sz="1200" dirty="0"/>
          </a:p>
        </p:txBody>
      </p:sp>
      <p:sp>
        <p:nvSpPr>
          <p:cNvPr id="13" name="ZoneTexte 12"/>
          <p:cNvSpPr txBox="1"/>
          <p:nvPr/>
        </p:nvSpPr>
        <p:spPr>
          <a:xfrm>
            <a:off x="3028949" y="3162300"/>
            <a:ext cx="2028825" cy="646331"/>
          </a:xfrm>
          <a:prstGeom prst="rect">
            <a:avLst/>
          </a:prstGeom>
          <a:noFill/>
        </p:spPr>
        <p:txBody>
          <a:bodyPr wrap="square" rtlCol="0">
            <a:spAutoFit/>
          </a:bodyPr>
          <a:lstStyle/>
          <a:p>
            <a:r>
              <a:rPr lang="fr-FR" sz="1200" dirty="0" smtClean="0"/>
              <a:t>En double-cliquant sur une fonction, on accède à ses propriétés.</a:t>
            </a:r>
            <a:endParaRPr lang="fr-FR" sz="1200" dirty="0"/>
          </a:p>
        </p:txBody>
      </p:sp>
      <p:sp>
        <p:nvSpPr>
          <p:cNvPr id="15" name="ZoneTexte 14"/>
          <p:cNvSpPr txBox="1"/>
          <p:nvPr/>
        </p:nvSpPr>
        <p:spPr>
          <a:xfrm>
            <a:off x="8296275" y="6076950"/>
            <a:ext cx="514350" cy="369332"/>
          </a:xfrm>
          <a:prstGeom prst="rect">
            <a:avLst/>
          </a:prstGeom>
          <a:noFill/>
        </p:spPr>
        <p:txBody>
          <a:bodyPr wrap="square" rtlCol="0">
            <a:spAutoFit/>
          </a:bodyPr>
          <a:lstStyle/>
          <a:p>
            <a:r>
              <a:rPr lang="fr-FR" dirty="0" smtClean="0"/>
              <a:t>20</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Traiter les informations</a:t>
            </a:r>
            <a:endParaRPr lang="fr-FR" dirty="0">
              <a:latin typeface="Arial" pitchFamily="34" charset="0"/>
              <a:cs typeface="Arial" pitchFamily="34" charset="0"/>
            </a:endParaRPr>
          </a:p>
        </p:txBody>
      </p:sp>
      <p:sp>
        <p:nvSpPr>
          <p:cNvPr id="7" name="ZoneTexte 6"/>
          <p:cNvSpPr txBox="1"/>
          <p:nvPr/>
        </p:nvSpPr>
        <p:spPr>
          <a:xfrm>
            <a:off x="373592" y="794808"/>
            <a:ext cx="8315325" cy="461665"/>
          </a:xfrm>
          <a:prstGeom prst="rect">
            <a:avLst/>
          </a:prstGeom>
          <a:noFill/>
        </p:spPr>
        <p:txBody>
          <a:bodyPr wrap="square" rtlCol="0">
            <a:spAutoFit/>
          </a:bodyPr>
          <a:lstStyle/>
          <a:p>
            <a:r>
              <a:rPr lang="fr-FR" sz="1200" dirty="0" smtClean="0"/>
              <a:t>Nous allons changer l’information « 0» correspondant à l’appui sur le bouton poussoir et « 1 » correspondant au relâchement  en messages tel que : «Bouton pressé » et « Bouton relâché ».</a:t>
            </a:r>
            <a:endParaRPr lang="fr-FR" sz="1200" dirty="0"/>
          </a:p>
        </p:txBody>
      </p:sp>
      <p:pic>
        <p:nvPicPr>
          <p:cNvPr id="28676" name="Picture 4"/>
          <p:cNvPicPr>
            <a:picLocks noChangeAspect="1" noChangeArrowheads="1"/>
          </p:cNvPicPr>
          <p:nvPr/>
        </p:nvPicPr>
        <p:blipFill>
          <a:blip r:embed="rId2" cstate="print"/>
          <a:srcRect/>
          <a:stretch>
            <a:fillRect/>
          </a:stretch>
        </p:blipFill>
        <p:spPr bwMode="auto">
          <a:xfrm>
            <a:off x="400050" y="1349375"/>
            <a:ext cx="6924675" cy="2862641"/>
          </a:xfrm>
          <a:prstGeom prst="rect">
            <a:avLst/>
          </a:prstGeom>
          <a:noFill/>
          <a:ln w="9525">
            <a:noFill/>
            <a:miter lim="800000"/>
            <a:headEnd/>
            <a:tailEnd/>
          </a:ln>
        </p:spPr>
      </p:pic>
      <p:pic>
        <p:nvPicPr>
          <p:cNvPr id="10" name="Picture 9"/>
          <p:cNvPicPr>
            <a:picLocks noChangeAspect="1" noChangeArrowheads="1"/>
          </p:cNvPicPr>
          <p:nvPr/>
        </p:nvPicPr>
        <p:blipFill>
          <a:blip r:embed="rId3" cstate="print"/>
          <a:srcRect/>
          <a:stretch>
            <a:fillRect/>
          </a:stretch>
        </p:blipFill>
        <p:spPr bwMode="auto">
          <a:xfrm>
            <a:off x="2009006" y="1818108"/>
            <a:ext cx="972319" cy="972319"/>
          </a:xfrm>
          <a:prstGeom prst="rect">
            <a:avLst/>
          </a:prstGeom>
          <a:noFill/>
          <a:ln w="9525">
            <a:noFill/>
            <a:miter lim="800000"/>
            <a:headEnd/>
            <a:tailEnd/>
          </a:ln>
        </p:spPr>
      </p:pic>
      <p:cxnSp>
        <p:nvCxnSpPr>
          <p:cNvPr id="13" name="Connecteur droit avec flèche 12"/>
          <p:cNvCxnSpPr/>
          <p:nvPr/>
        </p:nvCxnSpPr>
        <p:spPr>
          <a:xfrm flipH="1">
            <a:off x="4029075" y="3143250"/>
            <a:ext cx="9525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38150" y="4524375"/>
            <a:ext cx="2143125" cy="830997"/>
          </a:xfrm>
          <a:prstGeom prst="rect">
            <a:avLst/>
          </a:prstGeom>
          <a:noFill/>
        </p:spPr>
        <p:txBody>
          <a:bodyPr wrap="square" rtlCol="0">
            <a:spAutoFit/>
          </a:bodyPr>
          <a:lstStyle/>
          <a:p>
            <a:r>
              <a:rPr lang="fr-FR" sz="1200" dirty="0" smtClean="0"/>
              <a:t>Pour changer la nature de l’information et donc la traiter, nous glissons sur le diagramme un bloc « change ».</a:t>
            </a:r>
            <a:endParaRPr lang="fr-FR" sz="1200" dirty="0"/>
          </a:p>
        </p:txBody>
      </p:sp>
      <p:sp>
        <p:nvSpPr>
          <p:cNvPr id="15" name="ZoneTexte 14"/>
          <p:cNvSpPr txBox="1"/>
          <p:nvPr/>
        </p:nvSpPr>
        <p:spPr>
          <a:xfrm>
            <a:off x="5847291" y="4382558"/>
            <a:ext cx="2809875" cy="830997"/>
          </a:xfrm>
          <a:prstGeom prst="rect">
            <a:avLst/>
          </a:prstGeom>
          <a:noFill/>
          <a:ln>
            <a:solidFill>
              <a:schemeClr val="tx1"/>
            </a:solidFill>
          </a:ln>
        </p:spPr>
        <p:txBody>
          <a:bodyPr wrap="square" rtlCol="0">
            <a:spAutoFit/>
          </a:bodyPr>
          <a:lstStyle/>
          <a:p>
            <a:r>
              <a:rPr lang="fr-FR" sz="1200" dirty="0" smtClean="0"/>
              <a:t>Positionner la propriété sur « Change ». L’information détectée doit être le nombre 0. Elle doit être remplacée par l’information « bouton pressé ».</a:t>
            </a:r>
            <a:endParaRPr lang="fr-FR" sz="1200" dirty="0"/>
          </a:p>
        </p:txBody>
      </p:sp>
      <p:sp>
        <p:nvSpPr>
          <p:cNvPr id="18" name="ZoneTexte 17"/>
          <p:cNvSpPr txBox="1"/>
          <p:nvPr/>
        </p:nvSpPr>
        <p:spPr>
          <a:xfrm>
            <a:off x="310090" y="5491690"/>
            <a:ext cx="2458509" cy="646331"/>
          </a:xfrm>
          <a:prstGeom prst="rect">
            <a:avLst/>
          </a:prstGeom>
          <a:noFill/>
          <a:ln>
            <a:solidFill>
              <a:schemeClr val="tx1"/>
            </a:solidFill>
          </a:ln>
        </p:spPr>
        <p:txBody>
          <a:bodyPr wrap="square" rtlCol="0">
            <a:spAutoFit/>
          </a:bodyPr>
          <a:lstStyle/>
          <a:p>
            <a:r>
              <a:rPr lang="fr-FR" sz="1200" dirty="0" smtClean="0"/>
              <a:t>Pour ajouter un nouveau changement, cliquer sur le bouton : « + </a:t>
            </a:r>
            <a:r>
              <a:rPr lang="fr-FR" sz="1200" dirty="0" err="1" smtClean="0"/>
              <a:t>add</a:t>
            </a:r>
            <a:r>
              <a:rPr lang="fr-FR" sz="1200" dirty="0" smtClean="0"/>
              <a:t> ».</a:t>
            </a:r>
            <a:endParaRPr lang="fr-FR" sz="1200" dirty="0"/>
          </a:p>
        </p:txBody>
      </p:sp>
      <p:sp>
        <p:nvSpPr>
          <p:cNvPr id="21" name="ZoneTexte 20"/>
          <p:cNvSpPr txBox="1"/>
          <p:nvPr/>
        </p:nvSpPr>
        <p:spPr>
          <a:xfrm>
            <a:off x="5855757" y="5347758"/>
            <a:ext cx="2809875" cy="646331"/>
          </a:xfrm>
          <a:prstGeom prst="rect">
            <a:avLst/>
          </a:prstGeom>
          <a:noFill/>
          <a:ln>
            <a:solidFill>
              <a:schemeClr val="tx1"/>
            </a:solidFill>
          </a:ln>
        </p:spPr>
        <p:txBody>
          <a:bodyPr wrap="square" rtlCol="0">
            <a:spAutoFit/>
          </a:bodyPr>
          <a:lstStyle/>
          <a:p>
            <a:r>
              <a:rPr lang="fr-FR" sz="1200" dirty="0" smtClean="0"/>
              <a:t>Pour configurer le deuxième changement, détecter un « 1 » et changer l’information en « bouton relâché ».</a:t>
            </a:r>
            <a:endParaRPr lang="fr-FR" sz="1200" dirty="0"/>
          </a:p>
        </p:txBody>
      </p:sp>
      <p:sp>
        <p:nvSpPr>
          <p:cNvPr id="24" name="ZoneTexte 23"/>
          <p:cNvSpPr txBox="1"/>
          <p:nvPr/>
        </p:nvSpPr>
        <p:spPr>
          <a:xfrm>
            <a:off x="5046133" y="1707092"/>
            <a:ext cx="3467099" cy="830997"/>
          </a:xfrm>
          <a:prstGeom prst="rect">
            <a:avLst/>
          </a:prstGeom>
          <a:solidFill>
            <a:schemeClr val="bg1"/>
          </a:solidFill>
          <a:ln>
            <a:solidFill>
              <a:schemeClr val="tx1"/>
            </a:solidFill>
          </a:ln>
        </p:spPr>
        <p:txBody>
          <a:bodyPr wrap="square" rtlCol="0">
            <a:spAutoFit/>
          </a:bodyPr>
          <a:lstStyle/>
          <a:p>
            <a:r>
              <a:rPr lang="fr-FR" sz="1200" dirty="0" smtClean="0"/>
              <a:t>Positionner un bloc « </a:t>
            </a:r>
            <a:r>
              <a:rPr lang="fr-FR" sz="1200" dirty="0" err="1" smtClean="0"/>
              <a:t>debug</a:t>
            </a:r>
            <a:r>
              <a:rPr lang="fr-FR" sz="1200" dirty="0" smtClean="0"/>
              <a:t> » pour pouvoir lire les messages. Il faut cliquer sur l’onglet « </a:t>
            </a:r>
            <a:r>
              <a:rPr lang="fr-FR" sz="1200" dirty="0" err="1" smtClean="0"/>
              <a:t>debug</a:t>
            </a:r>
            <a:r>
              <a:rPr lang="fr-FR" sz="1200" dirty="0" smtClean="0"/>
              <a:t> » et ne pas hésiter à vider les messages en cliquant sur l’icône de la corbeille.</a:t>
            </a:r>
            <a:endParaRPr lang="fr-FR" sz="1200" dirty="0"/>
          </a:p>
        </p:txBody>
      </p:sp>
      <p:cxnSp>
        <p:nvCxnSpPr>
          <p:cNvPr id="26" name="Connecteur droit avec flèche 25"/>
          <p:cNvCxnSpPr/>
          <p:nvPr/>
        </p:nvCxnSpPr>
        <p:spPr>
          <a:xfrm flipH="1">
            <a:off x="6256867" y="2582333"/>
            <a:ext cx="347133" cy="20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678" name="Picture 6"/>
          <p:cNvPicPr>
            <a:picLocks noChangeAspect="1" noChangeArrowheads="1"/>
          </p:cNvPicPr>
          <p:nvPr/>
        </p:nvPicPr>
        <p:blipFill>
          <a:blip r:embed="rId4" cstate="print"/>
          <a:srcRect/>
          <a:stretch>
            <a:fillRect/>
          </a:stretch>
        </p:blipFill>
        <p:spPr bwMode="auto">
          <a:xfrm>
            <a:off x="2856727" y="3396044"/>
            <a:ext cx="2900604" cy="2826956"/>
          </a:xfrm>
          <a:prstGeom prst="rect">
            <a:avLst/>
          </a:prstGeom>
          <a:noFill/>
          <a:ln w="9525">
            <a:noFill/>
            <a:miter lim="800000"/>
            <a:headEnd/>
            <a:tailEnd/>
          </a:ln>
        </p:spPr>
      </p:pic>
      <p:cxnSp>
        <p:nvCxnSpPr>
          <p:cNvPr id="20" name="Connecteur droit avec flèche 19"/>
          <p:cNvCxnSpPr>
            <a:stCxn id="18" idx="3"/>
          </p:cNvCxnSpPr>
          <p:nvPr/>
        </p:nvCxnSpPr>
        <p:spPr>
          <a:xfrm>
            <a:off x="2768599" y="5814856"/>
            <a:ext cx="270933" cy="281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5" idx="1"/>
          </p:cNvCxnSpPr>
          <p:nvPr/>
        </p:nvCxnSpPr>
        <p:spPr>
          <a:xfrm flipH="1" flipV="1">
            <a:off x="5291667" y="4597400"/>
            <a:ext cx="555624" cy="200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1" idx="1"/>
          </p:cNvCxnSpPr>
          <p:nvPr/>
        </p:nvCxnSpPr>
        <p:spPr>
          <a:xfrm flipH="1" flipV="1">
            <a:off x="5164667" y="5571067"/>
            <a:ext cx="691090" cy="99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679" name="Picture 7"/>
          <p:cNvPicPr>
            <a:picLocks noChangeAspect="1" noChangeArrowheads="1"/>
          </p:cNvPicPr>
          <p:nvPr/>
        </p:nvPicPr>
        <p:blipFill>
          <a:blip r:embed="rId5" cstate="print"/>
          <a:srcRect/>
          <a:stretch>
            <a:fillRect/>
          </a:stretch>
        </p:blipFill>
        <p:spPr bwMode="auto">
          <a:xfrm>
            <a:off x="7082366" y="2722903"/>
            <a:ext cx="1655233" cy="1522602"/>
          </a:xfrm>
          <a:prstGeom prst="rect">
            <a:avLst/>
          </a:prstGeom>
          <a:noFill/>
          <a:ln w="9525">
            <a:noFill/>
            <a:miter lim="800000"/>
            <a:headEnd/>
            <a:tailEnd/>
          </a:ln>
        </p:spPr>
      </p:pic>
      <p:sp>
        <p:nvSpPr>
          <p:cNvPr id="19" name="ZoneTexte 18"/>
          <p:cNvSpPr txBox="1"/>
          <p:nvPr/>
        </p:nvSpPr>
        <p:spPr>
          <a:xfrm>
            <a:off x="8296275" y="6076950"/>
            <a:ext cx="514350" cy="369332"/>
          </a:xfrm>
          <a:prstGeom prst="rect">
            <a:avLst/>
          </a:prstGeom>
          <a:noFill/>
        </p:spPr>
        <p:txBody>
          <a:bodyPr wrap="square" rtlCol="0">
            <a:spAutoFit/>
          </a:bodyPr>
          <a:lstStyle/>
          <a:p>
            <a:r>
              <a:rPr lang="fr-FR" dirty="0" smtClean="0"/>
              <a:t>21</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36526" y="409997"/>
            <a:ext cx="7344816" cy="646331"/>
          </a:xfrm>
          <a:prstGeom prst="rect">
            <a:avLst/>
          </a:prstGeom>
          <a:noFill/>
        </p:spPr>
        <p:txBody>
          <a:bodyPr wrap="square" rtlCol="0">
            <a:spAutoFit/>
          </a:bodyPr>
          <a:lstStyle/>
          <a:p>
            <a:pPr algn="ctr"/>
            <a:r>
              <a:rPr lang="fr-FR" dirty="0" smtClean="0">
                <a:latin typeface="Arial" pitchFamily="34" charset="0"/>
                <a:cs typeface="Arial" pitchFamily="34" charset="0"/>
              </a:rPr>
              <a:t>Envoyer des informations en direction d’une tablette, d’un </a:t>
            </a:r>
            <a:r>
              <a:rPr lang="fr-FR" dirty="0" err="1" smtClean="0">
                <a:latin typeface="Arial" pitchFamily="34" charset="0"/>
                <a:cs typeface="Arial" pitchFamily="34" charset="0"/>
              </a:rPr>
              <a:t>smartphone</a:t>
            </a:r>
            <a:r>
              <a:rPr lang="fr-FR" dirty="0" smtClean="0">
                <a:latin typeface="Arial" pitchFamily="34" charset="0"/>
                <a:cs typeface="Arial" pitchFamily="34" charset="0"/>
              </a:rPr>
              <a:t>, d’un ordinateur à travers le web. </a:t>
            </a:r>
            <a:endParaRPr lang="fr-FR" dirty="0">
              <a:latin typeface="Arial" pitchFamily="34" charset="0"/>
              <a:cs typeface="Arial" pitchFamily="34" charset="0"/>
            </a:endParaRPr>
          </a:p>
        </p:txBody>
      </p:sp>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23334" y="1236133"/>
            <a:ext cx="8339666" cy="646331"/>
          </a:xfrm>
          <a:prstGeom prst="rect">
            <a:avLst/>
          </a:prstGeom>
          <a:noFill/>
        </p:spPr>
        <p:txBody>
          <a:bodyPr wrap="square" rtlCol="0">
            <a:spAutoFit/>
          </a:bodyPr>
          <a:lstStyle/>
          <a:p>
            <a:r>
              <a:rPr lang="fr-FR" dirty="0" smtClean="0"/>
              <a:t>Nous allons commencer par envoyer un message électronique en direction d’une adresse courriel.</a:t>
            </a:r>
            <a:endParaRPr lang="fr-FR" dirty="0"/>
          </a:p>
        </p:txBody>
      </p:sp>
      <p:pic>
        <p:nvPicPr>
          <p:cNvPr id="29698" name="Picture 2"/>
          <p:cNvPicPr>
            <a:picLocks noChangeAspect="1" noChangeArrowheads="1"/>
          </p:cNvPicPr>
          <p:nvPr/>
        </p:nvPicPr>
        <p:blipFill>
          <a:blip r:embed="rId2" cstate="print"/>
          <a:srcRect/>
          <a:stretch>
            <a:fillRect/>
          </a:stretch>
        </p:blipFill>
        <p:spPr bwMode="auto">
          <a:xfrm>
            <a:off x="499532" y="2020856"/>
            <a:ext cx="5151967" cy="2204540"/>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1593850" y="3973219"/>
            <a:ext cx="3325283" cy="2415412"/>
          </a:xfrm>
          <a:prstGeom prst="rect">
            <a:avLst/>
          </a:prstGeom>
          <a:noFill/>
          <a:ln w="9525">
            <a:noFill/>
            <a:miter lim="800000"/>
            <a:headEnd/>
            <a:tailEnd/>
          </a:ln>
        </p:spPr>
      </p:pic>
      <p:cxnSp>
        <p:nvCxnSpPr>
          <p:cNvPr id="10" name="Connecteur droit avec flèche 9"/>
          <p:cNvCxnSpPr/>
          <p:nvPr/>
        </p:nvCxnSpPr>
        <p:spPr>
          <a:xfrm>
            <a:off x="2159000" y="3378200"/>
            <a:ext cx="584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700" name="Picture 4"/>
          <p:cNvPicPr>
            <a:picLocks noChangeAspect="1" noChangeArrowheads="1"/>
          </p:cNvPicPr>
          <p:nvPr/>
        </p:nvPicPr>
        <p:blipFill>
          <a:blip r:embed="rId4" cstate="print"/>
          <a:srcRect/>
          <a:stretch>
            <a:fillRect/>
          </a:stretch>
        </p:blipFill>
        <p:spPr bwMode="auto">
          <a:xfrm>
            <a:off x="5769506" y="2038718"/>
            <a:ext cx="2934228" cy="2236419"/>
          </a:xfrm>
          <a:prstGeom prst="rect">
            <a:avLst/>
          </a:prstGeom>
          <a:noFill/>
          <a:ln w="9525">
            <a:noFill/>
            <a:miter lim="800000"/>
            <a:headEnd/>
            <a:tailEnd/>
          </a:ln>
        </p:spPr>
      </p:pic>
      <p:cxnSp>
        <p:nvCxnSpPr>
          <p:cNvPr id="13" name="Connecteur droit avec flèche 12"/>
          <p:cNvCxnSpPr>
            <a:endCxn id="29698" idx="3"/>
          </p:cNvCxnSpPr>
          <p:nvPr/>
        </p:nvCxnSpPr>
        <p:spPr>
          <a:xfrm flipV="1">
            <a:off x="5029200" y="3123126"/>
            <a:ext cx="622299" cy="161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97933" y="4597399"/>
            <a:ext cx="1016000" cy="1015663"/>
          </a:xfrm>
          <a:prstGeom prst="rect">
            <a:avLst/>
          </a:prstGeom>
          <a:noFill/>
        </p:spPr>
        <p:txBody>
          <a:bodyPr wrap="square" rtlCol="0">
            <a:spAutoFit/>
          </a:bodyPr>
          <a:lstStyle/>
          <a:p>
            <a:r>
              <a:rPr lang="fr-FR" sz="1200" dirty="0" smtClean="0"/>
              <a:t>La chaîne de caractères « message » sera envoyée.</a:t>
            </a:r>
            <a:endParaRPr lang="fr-FR" sz="1200" dirty="0"/>
          </a:p>
        </p:txBody>
      </p:sp>
      <p:sp>
        <p:nvSpPr>
          <p:cNvPr id="15" name="ZoneTexte 14"/>
          <p:cNvSpPr txBox="1"/>
          <p:nvPr/>
        </p:nvSpPr>
        <p:spPr>
          <a:xfrm>
            <a:off x="5156200" y="4495800"/>
            <a:ext cx="3522134" cy="461665"/>
          </a:xfrm>
          <a:prstGeom prst="rect">
            <a:avLst/>
          </a:prstGeom>
          <a:noFill/>
        </p:spPr>
        <p:txBody>
          <a:bodyPr wrap="square" rtlCol="0">
            <a:spAutoFit/>
          </a:bodyPr>
          <a:lstStyle/>
          <a:p>
            <a:r>
              <a:rPr lang="fr-FR" sz="1200" dirty="0" smtClean="0"/>
              <a:t>Par défaut, le message sera transmis à une adresse </a:t>
            </a:r>
            <a:r>
              <a:rPr lang="fr-FR" sz="1200" dirty="0" err="1" smtClean="0"/>
              <a:t>gmail</a:t>
            </a:r>
            <a:r>
              <a:rPr lang="fr-FR" sz="1200" dirty="0" smtClean="0"/>
              <a:t>. Il faut se munir des identifiants de connexion.</a:t>
            </a:r>
            <a:endParaRPr lang="fr-FR" sz="1200" dirty="0"/>
          </a:p>
        </p:txBody>
      </p:sp>
      <p:sp>
        <p:nvSpPr>
          <p:cNvPr id="12" name="ZoneTexte 11"/>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1/2</a:t>
            </a:r>
            <a:endParaRPr lang="fr-FR" dirty="0"/>
          </a:p>
        </p:txBody>
      </p:sp>
      <p:sp>
        <p:nvSpPr>
          <p:cNvPr id="16" name="ZoneTexte 15"/>
          <p:cNvSpPr txBox="1"/>
          <p:nvPr/>
        </p:nvSpPr>
        <p:spPr>
          <a:xfrm>
            <a:off x="8296275" y="6076950"/>
            <a:ext cx="514350" cy="369332"/>
          </a:xfrm>
          <a:prstGeom prst="rect">
            <a:avLst/>
          </a:prstGeom>
          <a:noFill/>
        </p:spPr>
        <p:txBody>
          <a:bodyPr wrap="square" rtlCol="0">
            <a:spAutoFit/>
          </a:bodyPr>
          <a:lstStyle/>
          <a:p>
            <a:r>
              <a:rPr lang="fr-FR" dirty="0" smtClean="0"/>
              <a:t>22</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646331"/>
          </a:xfrm>
          <a:prstGeom prst="rect">
            <a:avLst/>
          </a:prstGeom>
          <a:noFill/>
        </p:spPr>
        <p:txBody>
          <a:bodyPr wrap="square" rtlCol="0">
            <a:spAutoFit/>
          </a:bodyPr>
          <a:lstStyle/>
          <a:p>
            <a:pPr algn="ctr"/>
            <a:r>
              <a:rPr lang="fr-FR" dirty="0" smtClean="0">
                <a:latin typeface="Arial" pitchFamily="34" charset="0"/>
                <a:cs typeface="Arial" pitchFamily="34" charset="0"/>
              </a:rPr>
              <a:t>Envoyer des informations en direction d’une tablette, d’un </a:t>
            </a:r>
            <a:r>
              <a:rPr lang="fr-FR" dirty="0" err="1" smtClean="0">
                <a:latin typeface="Arial" pitchFamily="34" charset="0"/>
                <a:cs typeface="Arial" pitchFamily="34" charset="0"/>
              </a:rPr>
              <a:t>smartphone</a:t>
            </a:r>
            <a:r>
              <a:rPr lang="fr-FR" dirty="0" smtClean="0">
                <a:latin typeface="Arial" pitchFamily="34" charset="0"/>
                <a:cs typeface="Arial" pitchFamily="34" charset="0"/>
              </a:rPr>
              <a:t>, d’un ordinateur à travers le web.</a:t>
            </a:r>
            <a:r>
              <a:rPr lang="fr-FR" dirty="0" smtClean="0">
                <a:latin typeface="Lucida Calligraphy" pitchFamily="66" charset="0"/>
              </a:rPr>
              <a:t> </a:t>
            </a:r>
            <a:endParaRPr lang="fr-FR" dirty="0">
              <a:latin typeface="Lucida Calligraphy" pitchFamily="66" charset="0"/>
            </a:endParaRPr>
          </a:p>
        </p:txBody>
      </p:sp>
      <p:sp>
        <p:nvSpPr>
          <p:cNvPr id="6" name="ZoneTexte 5"/>
          <p:cNvSpPr txBox="1"/>
          <p:nvPr/>
        </p:nvSpPr>
        <p:spPr>
          <a:xfrm>
            <a:off x="423334" y="1236133"/>
            <a:ext cx="8339666" cy="646331"/>
          </a:xfrm>
          <a:prstGeom prst="rect">
            <a:avLst/>
          </a:prstGeom>
          <a:noFill/>
        </p:spPr>
        <p:txBody>
          <a:bodyPr wrap="square" rtlCol="0">
            <a:spAutoFit/>
          </a:bodyPr>
          <a:lstStyle/>
          <a:p>
            <a:r>
              <a:rPr lang="fr-FR" dirty="0" smtClean="0"/>
              <a:t>Nous allons commencer par envoyer un message électronique en direction d’une adresse de courrier.</a:t>
            </a:r>
            <a:endParaRPr lang="fr-FR" dirty="0"/>
          </a:p>
        </p:txBody>
      </p:sp>
      <p:pic>
        <p:nvPicPr>
          <p:cNvPr id="30722" name="Picture 2"/>
          <p:cNvPicPr>
            <a:picLocks noChangeAspect="1" noChangeArrowheads="1"/>
          </p:cNvPicPr>
          <p:nvPr/>
        </p:nvPicPr>
        <p:blipFill>
          <a:blip r:embed="rId2" cstate="print"/>
          <a:srcRect/>
          <a:stretch>
            <a:fillRect/>
          </a:stretch>
        </p:blipFill>
        <p:spPr bwMode="auto">
          <a:xfrm>
            <a:off x="499533" y="2036234"/>
            <a:ext cx="5884333" cy="2059516"/>
          </a:xfrm>
          <a:prstGeom prst="rect">
            <a:avLst/>
          </a:prstGeom>
          <a:noFill/>
          <a:ln w="9525">
            <a:noFill/>
            <a:miter lim="800000"/>
            <a:headEnd/>
            <a:tailEnd/>
          </a:ln>
        </p:spPr>
      </p:pic>
      <p:sp>
        <p:nvSpPr>
          <p:cNvPr id="8" name="ZoneTexte 7"/>
          <p:cNvSpPr txBox="1"/>
          <p:nvPr/>
        </p:nvSpPr>
        <p:spPr>
          <a:xfrm>
            <a:off x="6477000" y="2057401"/>
            <a:ext cx="2302933" cy="1015663"/>
          </a:xfrm>
          <a:prstGeom prst="rect">
            <a:avLst/>
          </a:prstGeom>
          <a:noFill/>
        </p:spPr>
        <p:txBody>
          <a:bodyPr wrap="square" rtlCol="0">
            <a:spAutoFit/>
          </a:bodyPr>
          <a:lstStyle/>
          <a:p>
            <a:r>
              <a:rPr lang="fr-FR" sz="1200" dirty="0" smtClean="0"/>
              <a:t>Il vous faudra activer l’autorisation de connexion avec des applications moins sécurisées. (En se rendant dans les paramètres de votre compte).</a:t>
            </a:r>
            <a:endParaRPr lang="fr-FR" sz="1200" dirty="0"/>
          </a:p>
        </p:txBody>
      </p:sp>
      <p:sp>
        <p:nvSpPr>
          <p:cNvPr id="9" name="ZoneTexte 8"/>
          <p:cNvSpPr txBox="1"/>
          <p:nvPr/>
        </p:nvSpPr>
        <p:spPr>
          <a:xfrm>
            <a:off x="533400" y="4182534"/>
            <a:ext cx="8204200" cy="276999"/>
          </a:xfrm>
          <a:prstGeom prst="rect">
            <a:avLst/>
          </a:prstGeom>
          <a:noFill/>
        </p:spPr>
        <p:txBody>
          <a:bodyPr wrap="square" rtlCol="0">
            <a:spAutoFit/>
          </a:bodyPr>
          <a:lstStyle/>
          <a:p>
            <a:r>
              <a:rPr lang="fr-FR" sz="1200" dirty="0" smtClean="0"/>
              <a:t>Il faut ensuite vérifier que le message a bel et bien été transmis :</a:t>
            </a:r>
            <a:endParaRPr lang="fr-FR" sz="1200" dirty="0"/>
          </a:p>
        </p:txBody>
      </p:sp>
      <p:pic>
        <p:nvPicPr>
          <p:cNvPr id="30724" name="Picture 4"/>
          <p:cNvPicPr>
            <a:picLocks noChangeAspect="1" noChangeArrowheads="1"/>
          </p:cNvPicPr>
          <p:nvPr/>
        </p:nvPicPr>
        <p:blipFill>
          <a:blip r:embed="rId3" cstate="print"/>
          <a:srcRect/>
          <a:stretch>
            <a:fillRect/>
          </a:stretch>
        </p:blipFill>
        <p:spPr bwMode="auto">
          <a:xfrm>
            <a:off x="1261535" y="4514339"/>
            <a:ext cx="6873875" cy="1856300"/>
          </a:xfrm>
          <a:prstGeom prst="rect">
            <a:avLst/>
          </a:prstGeom>
          <a:noFill/>
          <a:ln w="9525">
            <a:noFill/>
            <a:miter lim="800000"/>
            <a:headEnd/>
            <a:tailEnd/>
          </a:ln>
        </p:spPr>
      </p:pic>
      <p:sp>
        <p:nvSpPr>
          <p:cNvPr id="10" name="ZoneTexte 9"/>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2/2</a:t>
            </a:r>
            <a:endParaRPr lang="fr-FR" dirty="0"/>
          </a:p>
        </p:txBody>
      </p:sp>
      <p:sp>
        <p:nvSpPr>
          <p:cNvPr id="11" name="ZoneTexte 10"/>
          <p:cNvSpPr txBox="1"/>
          <p:nvPr/>
        </p:nvSpPr>
        <p:spPr>
          <a:xfrm>
            <a:off x="8248650" y="6048375"/>
            <a:ext cx="514350" cy="369332"/>
          </a:xfrm>
          <a:prstGeom prst="rect">
            <a:avLst/>
          </a:prstGeom>
          <a:noFill/>
        </p:spPr>
        <p:txBody>
          <a:bodyPr wrap="square" rtlCol="0">
            <a:spAutoFit/>
          </a:bodyPr>
          <a:lstStyle/>
          <a:p>
            <a:r>
              <a:rPr lang="fr-FR" dirty="0" smtClean="0"/>
              <a:t>23</a:t>
            </a: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Envoyer des informations en direction d’un </a:t>
            </a:r>
            <a:r>
              <a:rPr lang="fr-FR" dirty="0" err="1" smtClean="0">
                <a:latin typeface="Arial" pitchFamily="34" charset="0"/>
                <a:cs typeface="Arial" pitchFamily="34" charset="0"/>
              </a:rPr>
              <a:t>smartphone</a:t>
            </a:r>
            <a:r>
              <a:rPr lang="fr-FR" dirty="0" smtClean="0">
                <a:latin typeface="Lucida Calligraphy" pitchFamily="66" charset="0"/>
              </a:rPr>
              <a:t> </a:t>
            </a:r>
            <a:endParaRPr lang="fr-FR" dirty="0">
              <a:latin typeface="Lucida Calligraphy" pitchFamily="66" charset="0"/>
            </a:endParaRPr>
          </a:p>
        </p:txBody>
      </p:sp>
      <p:sp>
        <p:nvSpPr>
          <p:cNvPr id="6" name="ZoneTexte 5"/>
          <p:cNvSpPr txBox="1"/>
          <p:nvPr/>
        </p:nvSpPr>
        <p:spPr>
          <a:xfrm>
            <a:off x="423334" y="1236133"/>
            <a:ext cx="8339666" cy="369332"/>
          </a:xfrm>
          <a:prstGeom prst="rect">
            <a:avLst/>
          </a:prstGeom>
          <a:noFill/>
        </p:spPr>
        <p:txBody>
          <a:bodyPr wrap="square" rtlCol="0">
            <a:spAutoFit/>
          </a:bodyPr>
          <a:lstStyle/>
          <a:p>
            <a:r>
              <a:rPr lang="fr-FR" dirty="0" smtClean="0"/>
              <a:t>Nous allons transmettre un SMS à un portable.</a:t>
            </a:r>
            <a:endParaRPr lang="fr-FR" dirty="0"/>
          </a:p>
        </p:txBody>
      </p:sp>
      <p:sp>
        <p:nvSpPr>
          <p:cNvPr id="7" name="ZoneTexte 6"/>
          <p:cNvSpPr txBox="1"/>
          <p:nvPr/>
        </p:nvSpPr>
        <p:spPr>
          <a:xfrm>
            <a:off x="440266" y="1718733"/>
            <a:ext cx="8153400" cy="276999"/>
          </a:xfrm>
          <a:prstGeom prst="rect">
            <a:avLst/>
          </a:prstGeom>
          <a:noFill/>
        </p:spPr>
        <p:txBody>
          <a:bodyPr wrap="square" rtlCol="0">
            <a:spAutoFit/>
          </a:bodyPr>
          <a:lstStyle/>
          <a:p>
            <a:r>
              <a:rPr lang="fr-FR" sz="1200" dirty="0" smtClean="0"/>
              <a:t>Dans un premier temps nous devons créer un compte sur </a:t>
            </a:r>
            <a:r>
              <a:rPr lang="fr-FR" sz="1200" dirty="0" err="1" smtClean="0"/>
              <a:t>Twilio</a:t>
            </a:r>
            <a:r>
              <a:rPr lang="fr-FR" sz="1200" dirty="0" smtClean="0"/>
              <a:t> :</a:t>
            </a:r>
            <a:endParaRPr lang="fr-FR" sz="1200" dirty="0"/>
          </a:p>
        </p:txBody>
      </p:sp>
      <p:pic>
        <p:nvPicPr>
          <p:cNvPr id="31746" name="Picture 2"/>
          <p:cNvPicPr>
            <a:picLocks noChangeAspect="1" noChangeArrowheads="1"/>
          </p:cNvPicPr>
          <p:nvPr/>
        </p:nvPicPr>
        <p:blipFill>
          <a:blip r:embed="rId2" cstate="print"/>
          <a:srcRect/>
          <a:stretch>
            <a:fillRect/>
          </a:stretch>
        </p:blipFill>
        <p:spPr bwMode="auto">
          <a:xfrm>
            <a:off x="541866" y="2215373"/>
            <a:ext cx="4241800" cy="1968748"/>
          </a:xfrm>
          <a:prstGeom prst="rect">
            <a:avLst/>
          </a:prstGeom>
          <a:noFill/>
          <a:ln w="9525">
            <a:noFill/>
            <a:miter lim="800000"/>
            <a:headEnd/>
            <a:tailEnd/>
          </a:ln>
        </p:spPr>
      </p:pic>
      <p:sp>
        <p:nvSpPr>
          <p:cNvPr id="9" name="ZoneTexte 8"/>
          <p:cNvSpPr txBox="1"/>
          <p:nvPr/>
        </p:nvSpPr>
        <p:spPr>
          <a:xfrm>
            <a:off x="4893733" y="2887133"/>
            <a:ext cx="3826934" cy="1200329"/>
          </a:xfrm>
          <a:prstGeom prst="rect">
            <a:avLst/>
          </a:prstGeom>
          <a:noFill/>
        </p:spPr>
        <p:txBody>
          <a:bodyPr wrap="square" rtlCol="0">
            <a:spAutoFit/>
          </a:bodyPr>
          <a:lstStyle/>
          <a:p>
            <a:r>
              <a:rPr lang="fr-FR" sz="1200" dirty="0" smtClean="0"/>
              <a:t>Pour activer le compte, il faudra récupérer le code envoyé sur votre mobile.</a:t>
            </a:r>
          </a:p>
          <a:p>
            <a:endParaRPr lang="fr-FR" sz="1200" dirty="0"/>
          </a:p>
          <a:p>
            <a:r>
              <a:rPr lang="fr-FR" sz="1200" dirty="0" smtClean="0"/>
              <a:t>Il faut suivre le tutoriel permettant de tester l’envoi d’un SMS sur votre portable. Il faut alors noter le numéro de téléphone que </a:t>
            </a:r>
            <a:r>
              <a:rPr lang="fr-FR" sz="1200" dirty="0" err="1" smtClean="0"/>
              <a:t>Twilio</a:t>
            </a:r>
            <a:r>
              <a:rPr lang="fr-FR" sz="1200" dirty="0" smtClean="0"/>
              <a:t> vous fourni. </a:t>
            </a:r>
            <a:endParaRPr lang="fr-FR" sz="1200" dirty="0"/>
          </a:p>
        </p:txBody>
      </p:sp>
      <p:pic>
        <p:nvPicPr>
          <p:cNvPr id="31747" name="Picture 3"/>
          <p:cNvPicPr>
            <a:picLocks noChangeAspect="1" noChangeArrowheads="1"/>
          </p:cNvPicPr>
          <p:nvPr/>
        </p:nvPicPr>
        <p:blipFill>
          <a:blip r:embed="rId3" cstate="print"/>
          <a:srcRect/>
          <a:stretch>
            <a:fillRect/>
          </a:stretch>
        </p:blipFill>
        <p:spPr bwMode="auto">
          <a:xfrm>
            <a:off x="436563" y="4346254"/>
            <a:ext cx="4414838" cy="1975701"/>
          </a:xfrm>
          <a:prstGeom prst="rect">
            <a:avLst/>
          </a:prstGeom>
          <a:noFill/>
          <a:ln w="9525">
            <a:noFill/>
            <a:miter lim="800000"/>
            <a:headEnd/>
            <a:tailEnd/>
          </a:ln>
        </p:spPr>
      </p:pic>
      <p:sp>
        <p:nvSpPr>
          <p:cNvPr id="11" name="ZoneTexte 10"/>
          <p:cNvSpPr txBox="1"/>
          <p:nvPr/>
        </p:nvSpPr>
        <p:spPr>
          <a:xfrm>
            <a:off x="5029200" y="4478866"/>
            <a:ext cx="3522134" cy="2031325"/>
          </a:xfrm>
          <a:prstGeom prst="rect">
            <a:avLst/>
          </a:prstGeom>
          <a:noFill/>
        </p:spPr>
        <p:txBody>
          <a:bodyPr wrap="square" rtlCol="0">
            <a:spAutoFit/>
          </a:bodyPr>
          <a:lstStyle/>
          <a:p>
            <a:r>
              <a:rPr lang="fr-FR" dirty="0" smtClean="0"/>
              <a:t>Pour configurer la fonction </a:t>
            </a:r>
            <a:r>
              <a:rPr lang="fr-FR" dirty="0" err="1" smtClean="0"/>
              <a:t>Twilio</a:t>
            </a:r>
            <a:r>
              <a:rPr lang="fr-FR" dirty="0" smtClean="0"/>
              <a:t> dans </a:t>
            </a:r>
            <a:r>
              <a:rPr lang="fr-FR" dirty="0" err="1" smtClean="0"/>
              <a:t>Node</a:t>
            </a:r>
            <a:r>
              <a:rPr lang="fr-FR" dirty="0" smtClean="0"/>
              <a:t> – RED, il faut récupérer :</a:t>
            </a:r>
          </a:p>
          <a:p>
            <a:endParaRPr lang="fr-FR" dirty="0"/>
          </a:p>
          <a:p>
            <a:r>
              <a:rPr lang="fr-FR" dirty="0" smtClean="0"/>
              <a:t>TEST ACCOUNT SID </a:t>
            </a:r>
          </a:p>
          <a:p>
            <a:r>
              <a:rPr lang="fr-FR" dirty="0" smtClean="0"/>
              <a:t>et</a:t>
            </a:r>
          </a:p>
          <a:p>
            <a:r>
              <a:rPr lang="fr-FR" dirty="0" smtClean="0"/>
              <a:t>TEST AUTHTOKEN </a:t>
            </a:r>
          </a:p>
          <a:p>
            <a:endParaRPr lang="fr-FR" dirty="0"/>
          </a:p>
        </p:txBody>
      </p:sp>
      <p:sp>
        <p:nvSpPr>
          <p:cNvPr id="10" name="ZoneTexte 9"/>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1/3</a:t>
            </a:r>
            <a:endParaRPr lang="fr-FR" dirty="0"/>
          </a:p>
        </p:txBody>
      </p:sp>
      <p:sp>
        <p:nvSpPr>
          <p:cNvPr id="12" name="ZoneTexte 11"/>
          <p:cNvSpPr txBox="1"/>
          <p:nvPr/>
        </p:nvSpPr>
        <p:spPr>
          <a:xfrm>
            <a:off x="8296275" y="6076950"/>
            <a:ext cx="514350" cy="369332"/>
          </a:xfrm>
          <a:prstGeom prst="rect">
            <a:avLst/>
          </a:prstGeom>
          <a:noFill/>
        </p:spPr>
        <p:txBody>
          <a:bodyPr wrap="square" rtlCol="0">
            <a:spAutoFit/>
          </a:bodyPr>
          <a:lstStyle/>
          <a:p>
            <a:r>
              <a:rPr lang="fr-FR" dirty="0" smtClean="0"/>
              <a:t>24</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Envoyer des informations en direction d’un </a:t>
            </a:r>
            <a:r>
              <a:rPr lang="fr-FR" dirty="0" err="1" smtClean="0">
                <a:latin typeface="Arial" pitchFamily="34" charset="0"/>
                <a:cs typeface="Arial" pitchFamily="34" charset="0"/>
              </a:rPr>
              <a:t>smartphone</a:t>
            </a:r>
            <a:r>
              <a:rPr lang="fr-FR" dirty="0" smtClean="0">
                <a:latin typeface="Lucida Calligraphy" pitchFamily="66" charset="0"/>
              </a:rPr>
              <a:t> </a:t>
            </a:r>
            <a:endParaRPr lang="fr-FR" dirty="0">
              <a:latin typeface="Lucida Calligraphy" pitchFamily="66" charset="0"/>
            </a:endParaRPr>
          </a:p>
        </p:txBody>
      </p:sp>
      <p:sp>
        <p:nvSpPr>
          <p:cNvPr id="6" name="ZoneTexte 5"/>
          <p:cNvSpPr txBox="1"/>
          <p:nvPr/>
        </p:nvSpPr>
        <p:spPr>
          <a:xfrm>
            <a:off x="423334" y="1236133"/>
            <a:ext cx="8339666" cy="369332"/>
          </a:xfrm>
          <a:prstGeom prst="rect">
            <a:avLst/>
          </a:prstGeom>
          <a:noFill/>
        </p:spPr>
        <p:txBody>
          <a:bodyPr wrap="square" rtlCol="0">
            <a:spAutoFit/>
          </a:bodyPr>
          <a:lstStyle/>
          <a:p>
            <a:r>
              <a:rPr lang="fr-FR" dirty="0" smtClean="0"/>
              <a:t>Transmettre un SMS à un portable.</a:t>
            </a:r>
            <a:endParaRPr lang="fr-FR" dirty="0"/>
          </a:p>
        </p:txBody>
      </p:sp>
      <p:sp>
        <p:nvSpPr>
          <p:cNvPr id="7" name="ZoneTexte 6"/>
          <p:cNvSpPr txBox="1"/>
          <p:nvPr/>
        </p:nvSpPr>
        <p:spPr>
          <a:xfrm>
            <a:off x="431800" y="1684867"/>
            <a:ext cx="6383867" cy="1200329"/>
          </a:xfrm>
          <a:prstGeom prst="rect">
            <a:avLst/>
          </a:prstGeom>
          <a:noFill/>
        </p:spPr>
        <p:txBody>
          <a:bodyPr wrap="square" rtlCol="0">
            <a:spAutoFit/>
          </a:bodyPr>
          <a:lstStyle/>
          <a:p>
            <a:r>
              <a:rPr lang="fr-FR" sz="1200" dirty="0" smtClean="0"/>
              <a:t>Il va falloir importer le bloc « </a:t>
            </a:r>
            <a:r>
              <a:rPr lang="fr-FR" sz="1200" dirty="0" err="1" smtClean="0"/>
              <a:t>twilio</a:t>
            </a:r>
            <a:r>
              <a:rPr lang="fr-FR" sz="1200" dirty="0" smtClean="0"/>
              <a:t> » :</a:t>
            </a:r>
          </a:p>
          <a:p>
            <a:endParaRPr lang="fr-FR" sz="1200" dirty="0"/>
          </a:p>
          <a:p>
            <a:r>
              <a:rPr lang="fr-FR" sz="1200" dirty="0" smtClean="0"/>
              <a:t>Sur le Raspberry Pi, lancer le </a:t>
            </a:r>
            <a:r>
              <a:rPr lang="fr-FR" sz="1200" b="1" dirty="0" smtClean="0"/>
              <a:t>terminal</a:t>
            </a:r>
            <a:r>
              <a:rPr lang="fr-FR" sz="1200" dirty="0" smtClean="0"/>
              <a:t> :</a:t>
            </a:r>
          </a:p>
          <a:p>
            <a:endParaRPr lang="fr-FR" sz="1200" dirty="0"/>
          </a:p>
          <a:p>
            <a:r>
              <a:rPr lang="fr-FR" sz="1200" dirty="0" smtClean="0"/>
              <a:t>Lancer la commande : </a:t>
            </a:r>
            <a:r>
              <a:rPr lang="fr-FR" sz="1200" b="1" dirty="0" err="1" smtClean="0"/>
              <a:t>sudo</a:t>
            </a:r>
            <a:r>
              <a:rPr lang="fr-FR" sz="1200" b="1" dirty="0" smtClean="0"/>
              <a:t> </a:t>
            </a:r>
            <a:r>
              <a:rPr lang="fr-FR" sz="1200" b="1" dirty="0" err="1" smtClean="0"/>
              <a:t>apt</a:t>
            </a:r>
            <a:r>
              <a:rPr lang="fr-FR" sz="1200" b="1" dirty="0" smtClean="0"/>
              <a:t>-</a:t>
            </a:r>
            <a:r>
              <a:rPr lang="fr-FR" sz="1200" b="1" dirty="0" err="1" smtClean="0"/>
              <a:t>get</a:t>
            </a:r>
            <a:r>
              <a:rPr lang="fr-FR" sz="1200" b="1" dirty="0" smtClean="0"/>
              <a:t> </a:t>
            </a:r>
            <a:r>
              <a:rPr lang="fr-FR" sz="1200" b="1" dirty="0" err="1" smtClean="0"/>
              <a:t>install</a:t>
            </a:r>
            <a:r>
              <a:rPr lang="fr-FR" sz="1200" b="1" dirty="0" smtClean="0"/>
              <a:t> </a:t>
            </a:r>
            <a:r>
              <a:rPr lang="fr-FR" sz="1200" b="1" dirty="0" err="1" smtClean="0"/>
              <a:t>npm</a:t>
            </a:r>
            <a:r>
              <a:rPr lang="fr-FR" sz="1200" dirty="0" smtClean="0"/>
              <a:t> </a:t>
            </a:r>
          </a:p>
          <a:p>
            <a:r>
              <a:rPr lang="fr-FR" sz="1200" dirty="0" smtClean="0"/>
              <a:t>(c’est une commande qui permet d’importer de nouvelles fonctions dans </a:t>
            </a:r>
            <a:r>
              <a:rPr lang="fr-FR" sz="1200" dirty="0" err="1" smtClean="0"/>
              <a:t>Node</a:t>
            </a:r>
            <a:r>
              <a:rPr lang="fr-FR" sz="1200" dirty="0" smtClean="0"/>
              <a:t>-RED.</a:t>
            </a:r>
            <a:endParaRPr lang="fr-FR" sz="1200" dirty="0"/>
          </a:p>
        </p:txBody>
      </p:sp>
      <p:pic>
        <p:nvPicPr>
          <p:cNvPr id="32770" name="Picture 2"/>
          <p:cNvPicPr>
            <a:picLocks noChangeAspect="1" noChangeArrowheads="1"/>
          </p:cNvPicPr>
          <p:nvPr/>
        </p:nvPicPr>
        <p:blipFill>
          <a:blip r:embed="rId2" cstate="print"/>
          <a:srcRect/>
          <a:stretch>
            <a:fillRect/>
          </a:stretch>
        </p:blipFill>
        <p:spPr bwMode="auto">
          <a:xfrm>
            <a:off x="6696074" y="1507067"/>
            <a:ext cx="1580814" cy="4582584"/>
          </a:xfrm>
          <a:prstGeom prst="rect">
            <a:avLst/>
          </a:prstGeom>
          <a:noFill/>
          <a:ln w="9525">
            <a:noFill/>
            <a:miter lim="800000"/>
            <a:headEnd/>
            <a:tailEnd/>
          </a:ln>
        </p:spPr>
      </p:pic>
      <p:sp>
        <p:nvSpPr>
          <p:cNvPr id="32771" name="Rectangle 3"/>
          <p:cNvSpPr>
            <a:spLocks noChangeArrowheads="1"/>
          </p:cNvSpPr>
          <p:nvPr/>
        </p:nvSpPr>
        <p:spPr bwMode="auto">
          <a:xfrm>
            <a:off x="448733" y="2940043"/>
            <a:ext cx="6037791"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Exécuter</a:t>
            </a:r>
            <a:r>
              <a:rPr kumimoji="0" lang="fr-FR" sz="1200" b="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 </a:t>
            </a:r>
            <a:r>
              <a:rPr kumimoji="0" lang="fr-FR" sz="1200" b="1"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sudo</a:t>
            </a:r>
            <a:r>
              <a:rPr kumimoji="0" lang="fr-FR" sz="12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npm</a:t>
            </a:r>
            <a:r>
              <a:rPr kumimoji="0" lang="fr-FR" sz="12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install</a:t>
            </a:r>
            <a:r>
              <a:rPr kumimoji="0" lang="fr-FR" sz="12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 -g npm@2.x  </a:t>
            </a: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pour</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mettre à jour </a:t>
            </a:r>
            <a:r>
              <a:rPr kumimoji="0" lang="fr-FR" sz="1200"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npm</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Exécuter :</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sudo</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bash</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–r</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b="1" dirty="0">
              <a:latin typeface="Arial Unicode MS" pitchFamily="34" charset="-128"/>
              <a:ea typeface="Arial Unicode MS" pitchFamily="34" charset="-128"/>
              <a:cs typeface="Arial Unicode MS" pitchFamily="34" charset="-128"/>
            </a:endParaRPr>
          </a:p>
          <a:p>
            <a:pPr lvl="0" fontAlgn="base">
              <a:spcBef>
                <a:spcPct val="0"/>
              </a:spcBef>
              <a:spcAft>
                <a:spcPct val="0"/>
              </a:spcAft>
            </a:pPr>
            <a:r>
              <a:rPr lang="fr-FR" sz="1200" dirty="0" smtClean="0">
                <a:latin typeface="Arial Unicode MS" pitchFamily="34" charset="-128"/>
                <a:ea typeface="Arial Unicode MS" pitchFamily="34" charset="-128"/>
                <a:cs typeface="Arial Unicode MS" pitchFamily="34" charset="-128"/>
              </a:rPr>
              <a:t>Exécuter : </a:t>
            </a:r>
            <a:r>
              <a:rPr lang="fr-FR" sz="1200" b="1" dirty="0" smtClean="0">
                <a:latin typeface="Arial Unicode MS" pitchFamily="34" charset="-128"/>
                <a:ea typeface="Arial Unicode MS" pitchFamily="34" charset="-128"/>
                <a:cs typeface="Arial Unicode MS" pitchFamily="34" charset="-128"/>
              </a:rPr>
              <a:t>cd ~/.</a:t>
            </a:r>
            <a:r>
              <a:rPr lang="fr-FR" sz="1200" b="1" dirty="0" err="1" smtClean="0">
                <a:latin typeface="Arial Unicode MS" pitchFamily="34" charset="-128"/>
                <a:ea typeface="Arial Unicode MS" pitchFamily="34" charset="-128"/>
                <a:cs typeface="Arial Unicode MS" pitchFamily="34" charset="-128"/>
              </a:rPr>
              <a:t>node</a:t>
            </a:r>
            <a:r>
              <a:rPr lang="fr-FR" sz="1200" b="1" dirty="0" smtClean="0">
                <a:latin typeface="Arial Unicode MS" pitchFamily="34" charset="-128"/>
                <a:ea typeface="Arial Unicode MS" pitchFamily="34" charset="-128"/>
                <a:cs typeface="Arial Unicode MS" pitchFamily="34" charset="-128"/>
              </a:rPr>
              <a:t>-</a:t>
            </a:r>
            <a:r>
              <a:rPr lang="fr-FR" sz="1200" b="1" dirty="0" err="1" smtClean="0">
                <a:latin typeface="Arial Unicode MS" pitchFamily="34" charset="-128"/>
                <a:ea typeface="Arial Unicode MS" pitchFamily="34" charset="-128"/>
                <a:cs typeface="Arial Unicode MS" pitchFamily="34" charset="-128"/>
              </a:rPr>
              <a:t>red</a:t>
            </a:r>
            <a:r>
              <a:rPr lang="fr-FR" sz="1200" b="1" dirty="0" smtClean="0">
                <a:latin typeface="Arial Unicode MS" pitchFamily="34" charset="-128"/>
                <a:ea typeface="Arial Unicode MS" pitchFamily="34" charset="-128"/>
                <a:cs typeface="Arial Unicode MS" pitchFamily="34" charset="-128"/>
              </a:rPr>
              <a:t>  </a:t>
            </a:r>
            <a:r>
              <a:rPr lang="fr-FR" sz="1200" dirty="0" smtClean="0">
                <a:latin typeface="Arial Unicode MS" pitchFamily="34" charset="-128"/>
                <a:ea typeface="Arial Unicode MS" pitchFamily="34" charset="-128"/>
                <a:cs typeface="Arial Unicode MS" pitchFamily="34" charset="-128"/>
              </a:rPr>
              <a:t>pour se placer dans le répertoire contenant </a:t>
            </a:r>
            <a:r>
              <a:rPr lang="fr-FR" sz="1200" dirty="0" err="1" smtClean="0">
                <a:latin typeface="Arial Unicode MS" pitchFamily="34" charset="-128"/>
                <a:ea typeface="Arial Unicode MS" pitchFamily="34" charset="-128"/>
                <a:cs typeface="Arial Unicode MS" pitchFamily="34" charset="-128"/>
              </a:rPr>
              <a:t>Node</a:t>
            </a:r>
            <a:r>
              <a:rPr lang="fr-FR" sz="1200" dirty="0" smtClean="0">
                <a:latin typeface="Arial Unicode MS" pitchFamily="34" charset="-128"/>
                <a:ea typeface="Arial Unicode MS" pitchFamily="34" charset="-128"/>
                <a:cs typeface="Arial Unicode MS" pitchFamily="34" charset="-128"/>
              </a:rPr>
              <a:t>-RED.</a:t>
            </a:r>
            <a:endPar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sz="1200" b="1"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Exécuter :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sudo</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npm</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install</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node</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red</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twilio</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pour installer le bloc « </a:t>
            </a:r>
            <a:r>
              <a:rPr kumimoji="0" lang="fr-FR" sz="1200"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twilio</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a:t>
            </a:r>
            <a:endPar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sz="1200" b="1" baseline="0"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Fermer la fenêtre de </a:t>
            </a:r>
            <a:r>
              <a:rPr kumimoji="0" lang="fr-FR" sz="1200"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Node</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-RED pour l’arrêter.</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Redémarrer le Raspberry Pi  en tapant : </a:t>
            </a:r>
            <a:r>
              <a:rPr kumimoji="0" lang="fr-FR" sz="1200" b="1" i="0" u="none" strike="noStrike" cap="none" normalizeH="0" dirty="0" err="1" smtClean="0">
                <a:ln>
                  <a:noFill/>
                </a:ln>
                <a:solidFill>
                  <a:schemeClr val="tx1"/>
                </a:solidFill>
                <a:effectLst/>
                <a:latin typeface="Arial Unicode MS" pitchFamily="34" charset="-128"/>
                <a:ea typeface="Arial Unicode MS" pitchFamily="34" charset="-128"/>
                <a:cs typeface="Arial Unicode MS" pitchFamily="34" charset="-128"/>
              </a:rPr>
              <a:t>sudo</a:t>
            </a:r>
            <a:r>
              <a:rPr kumimoji="0" lang="fr-FR" sz="1200" b="1"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reboot</a:t>
            </a:r>
            <a:r>
              <a:rPr kumimoji="0" lang="fr-FR" sz="12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 </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b="1"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Relancer alors </a:t>
            </a:r>
            <a:r>
              <a:rPr kumimoji="0" lang="fr-FR" sz="1200"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Node</a:t>
            </a: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-RED.</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Sur l’ordinateur distant : fermer le navigateur et se reconnecter vous au serveur </a:t>
            </a:r>
            <a:r>
              <a:rPr kumimoji="0" lang="fr-FR" sz="1200"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Node</a:t>
            </a: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-RED.</a:t>
            </a:r>
          </a:p>
          <a:p>
            <a:pPr marL="0" marR="0" lvl="0" indent="0" algn="l" defTabSz="914400" rtl="0" eaLnBrk="1" fontAlgn="base" latinLnBrk="0" hangingPunct="1">
              <a:lnSpc>
                <a:spcPct val="100000"/>
              </a:lnSpc>
              <a:spcBef>
                <a:spcPct val="0"/>
              </a:spcBef>
              <a:spcAft>
                <a:spcPct val="0"/>
              </a:spcAft>
              <a:buClrTx/>
              <a:buSzTx/>
              <a:buFontTx/>
              <a:buNone/>
              <a:tabLst/>
            </a:pPr>
            <a:endParaRPr lang="fr-FR" sz="1200" dirty="0">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Vous devriez voir la commande « </a:t>
            </a:r>
            <a:r>
              <a:rPr kumimoji="0" lang="fr-FR" sz="1200" i="0" u="none" strike="noStrike" cap="none" normalizeH="0" baseline="0" dirty="0" err="1" smtClean="0">
                <a:ln>
                  <a:noFill/>
                </a:ln>
                <a:solidFill>
                  <a:schemeClr val="tx1"/>
                </a:solidFill>
                <a:effectLst/>
                <a:latin typeface="Arial Unicode MS" pitchFamily="34" charset="-128"/>
                <a:ea typeface="Arial Unicode MS" pitchFamily="34" charset="-128"/>
                <a:cs typeface="Arial Unicode MS" pitchFamily="34" charset="-128"/>
              </a:rPr>
              <a:t>twilio</a:t>
            </a:r>
            <a:r>
              <a:rPr kumimoji="0" lang="fr-FR" sz="120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 » apparaître</a:t>
            </a:r>
            <a:r>
              <a:rPr kumimoji="0" lang="fr-FR" sz="1200" i="0" u="none" strike="noStrike" cap="none" normalizeH="0" dirty="0" smtClean="0">
                <a:ln>
                  <a:noFill/>
                </a:ln>
                <a:solidFill>
                  <a:schemeClr val="tx1"/>
                </a:solidFill>
                <a:effectLst/>
                <a:latin typeface="Arial Unicode MS" pitchFamily="34" charset="-128"/>
                <a:ea typeface="Arial Unicode MS" pitchFamily="34" charset="-128"/>
                <a:cs typeface="Arial Unicode MS" pitchFamily="34" charset="-128"/>
              </a:rPr>
              <a:t> dans le menu : « mobile ».</a:t>
            </a:r>
            <a:endParaRPr kumimoji="0" lang="fr-FR" sz="12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endParaRPr>
          </a:p>
        </p:txBody>
      </p:sp>
      <p:sp>
        <p:nvSpPr>
          <p:cNvPr id="11" name="Ellipse 10"/>
          <p:cNvSpPr/>
          <p:nvPr/>
        </p:nvSpPr>
        <p:spPr>
          <a:xfrm>
            <a:off x="6315075" y="3495675"/>
            <a:ext cx="2057400" cy="7524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2/3</a:t>
            </a:r>
            <a:endParaRPr lang="fr-FR" dirty="0"/>
          </a:p>
        </p:txBody>
      </p:sp>
      <p:sp>
        <p:nvSpPr>
          <p:cNvPr id="10" name="ZoneTexte 9"/>
          <p:cNvSpPr txBox="1"/>
          <p:nvPr/>
        </p:nvSpPr>
        <p:spPr>
          <a:xfrm>
            <a:off x="8296275" y="6076950"/>
            <a:ext cx="514350" cy="369332"/>
          </a:xfrm>
          <a:prstGeom prst="rect">
            <a:avLst/>
          </a:prstGeom>
          <a:noFill/>
        </p:spPr>
        <p:txBody>
          <a:bodyPr wrap="square" rtlCol="0">
            <a:spAutoFit/>
          </a:bodyPr>
          <a:lstStyle/>
          <a:p>
            <a:r>
              <a:rPr lang="fr-FR" dirty="0" smtClean="0"/>
              <a:t>25</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Envoyer des informations en direction d’un Smartphone. </a:t>
            </a:r>
            <a:endParaRPr lang="fr-FR" dirty="0">
              <a:latin typeface="Arial" pitchFamily="34" charset="0"/>
              <a:cs typeface="Arial" pitchFamily="34" charset="0"/>
            </a:endParaRPr>
          </a:p>
        </p:txBody>
      </p:sp>
      <p:sp>
        <p:nvSpPr>
          <p:cNvPr id="6" name="ZoneTexte 5"/>
          <p:cNvSpPr txBox="1"/>
          <p:nvPr/>
        </p:nvSpPr>
        <p:spPr>
          <a:xfrm>
            <a:off x="423334" y="1236133"/>
            <a:ext cx="8339666" cy="369332"/>
          </a:xfrm>
          <a:prstGeom prst="rect">
            <a:avLst/>
          </a:prstGeom>
          <a:noFill/>
          <a:ln>
            <a:solidFill>
              <a:schemeClr val="bg1"/>
            </a:solidFill>
          </a:ln>
        </p:spPr>
        <p:txBody>
          <a:bodyPr wrap="square" rtlCol="0">
            <a:spAutoFit/>
          </a:bodyPr>
          <a:lstStyle/>
          <a:p>
            <a:r>
              <a:rPr lang="fr-FR" dirty="0" smtClean="0"/>
              <a:t>Transmettre un SMS à un portable.</a:t>
            </a:r>
            <a:endParaRPr lang="fr-FR" dirty="0"/>
          </a:p>
        </p:txBody>
      </p:sp>
      <p:pic>
        <p:nvPicPr>
          <p:cNvPr id="35842" name="Picture 2"/>
          <p:cNvPicPr>
            <a:picLocks noChangeAspect="1" noChangeArrowheads="1"/>
          </p:cNvPicPr>
          <p:nvPr/>
        </p:nvPicPr>
        <p:blipFill>
          <a:blip r:embed="rId2" cstate="print"/>
          <a:srcRect/>
          <a:stretch>
            <a:fillRect/>
          </a:stretch>
        </p:blipFill>
        <p:spPr bwMode="auto">
          <a:xfrm>
            <a:off x="524933" y="1762801"/>
            <a:ext cx="4775200" cy="1998068"/>
          </a:xfrm>
          <a:prstGeom prst="rect">
            <a:avLst/>
          </a:prstGeom>
          <a:noFill/>
          <a:ln w="9525">
            <a:noFill/>
            <a:miter lim="800000"/>
            <a:headEnd/>
            <a:tailEnd/>
          </a:ln>
        </p:spPr>
      </p:pic>
      <p:sp>
        <p:nvSpPr>
          <p:cNvPr id="8" name="ZoneTexte 7"/>
          <p:cNvSpPr txBox="1"/>
          <p:nvPr/>
        </p:nvSpPr>
        <p:spPr>
          <a:xfrm>
            <a:off x="1778000" y="2260600"/>
            <a:ext cx="2540000" cy="276999"/>
          </a:xfrm>
          <a:prstGeom prst="rect">
            <a:avLst/>
          </a:prstGeom>
          <a:noFill/>
        </p:spPr>
        <p:txBody>
          <a:bodyPr wrap="square" rtlCol="0">
            <a:spAutoFit/>
          </a:bodyPr>
          <a:lstStyle/>
          <a:p>
            <a:r>
              <a:rPr lang="fr-FR" sz="1200" dirty="0" smtClean="0"/>
              <a:t>Créer le diagramme suivant :</a:t>
            </a:r>
            <a:endParaRPr lang="fr-FR" sz="1200" dirty="0"/>
          </a:p>
        </p:txBody>
      </p:sp>
      <p:pic>
        <p:nvPicPr>
          <p:cNvPr id="35843" name="Picture 3"/>
          <p:cNvPicPr>
            <a:picLocks noChangeAspect="1" noChangeArrowheads="1"/>
          </p:cNvPicPr>
          <p:nvPr/>
        </p:nvPicPr>
        <p:blipFill>
          <a:blip r:embed="rId3" cstate="print"/>
          <a:srcRect/>
          <a:stretch>
            <a:fillRect/>
          </a:stretch>
        </p:blipFill>
        <p:spPr bwMode="auto">
          <a:xfrm>
            <a:off x="564092" y="3985253"/>
            <a:ext cx="3212042" cy="2361043"/>
          </a:xfrm>
          <a:prstGeom prst="rect">
            <a:avLst/>
          </a:prstGeom>
          <a:noFill/>
          <a:ln w="9525">
            <a:noFill/>
            <a:miter lim="800000"/>
            <a:headEnd/>
            <a:tailEnd/>
          </a:ln>
        </p:spPr>
      </p:pic>
      <p:cxnSp>
        <p:nvCxnSpPr>
          <p:cNvPr id="11" name="Connecteur droit avec flèche 10"/>
          <p:cNvCxnSpPr/>
          <p:nvPr/>
        </p:nvCxnSpPr>
        <p:spPr>
          <a:xfrm flipH="1">
            <a:off x="1651000" y="3132667"/>
            <a:ext cx="287867"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099733" y="3259667"/>
            <a:ext cx="1693334" cy="646331"/>
          </a:xfrm>
          <a:prstGeom prst="rect">
            <a:avLst/>
          </a:prstGeom>
          <a:noFill/>
        </p:spPr>
        <p:txBody>
          <a:bodyPr wrap="square" rtlCol="0">
            <a:spAutoFit/>
          </a:bodyPr>
          <a:lstStyle/>
          <a:p>
            <a:r>
              <a:rPr lang="fr-FR" sz="1200" dirty="0" smtClean="0"/>
              <a:t>Le message envoyé sera la chaîne de caractère : « test ».</a:t>
            </a:r>
            <a:endParaRPr lang="fr-FR" sz="1200" dirty="0"/>
          </a:p>
        </p:txBody>
      </p:sp>
      <p:pic>
        <p:nvPicPr>
          <p:cNvPr id="35844" name="Picture 4"/>
          <p:cNvPicPr>
            <a:picLocks noChangeAspect="1" noChangeArrowheads="1"/>
          </p:cNvPicPr>
          <p:nvPr/>
        </p:nvPicPr>
        <p:blipFill>
          <a:blip r:embed="rId4" cstate="print"/>
          <a:srcRect/>
          <a:stretch>
            <a:fillRect/>
          </a:stretch>
        </p:blipFill>
        <p:spPr bwMode="auto">
          <a:xfrm>
            <a:off x="3936998" y="4174068"/>
            <a:ext cx="2981325" cy="2034646"/>
          </a:xfrm>
          <a:prstGeom prst="rect">
            <a:avLst/>
          </a:prstGeom>
          <a:noFill/>
          <a:ln w="9525">
            <a:noFill/>
            <a:miter lim="800000"/>
            <a:headEnd/>
            <a:tailEnd/>
          </a:ln>
        </p:spPr>
      </p:pic>
      <p:cxnSp>
        <p:nvCxnSpPr>
          <p:cNvPr id="15" name="Connecteur droit avec flèche 14"/>
          <p:cNvCxnSpPr/>
          <p:nvPr/>
        </p:nvCxnSpPr>
        <p:spPr>
          <a:xfrm>
            <a:off x="4055533" y="3064933"/>
            <a:ext cx="279400" cy="880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910665" y="5647267"/>
            <a:ext cx="389467" cy="110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845" name="Picture 5"/>
          <p:cNvPicPr>
            <a:picLocks noChangeAspect="1" noChangeArrowheads="1"/>
          </p:cNvPicPr>
          <p:nvPr/>
        </p:nvPicPr>
        <p:blipFill>
          <a:blip r:embed="rId5" cstate="print"/>
          <a:srcRect/>
          <a:stretch>
            <a:fillRect/>
          </a:stretch>
        </p:blipFill>
        <p:spPr bwMode="auto">
          <a:xfrm>
            <a:off x="5462058" y="2082800"/>
            <a:ext cx="3274969" cy="1900766"/>
          </a:xfrm>
          <a:prstGeom prst="rect">
            <a:avLst/>
          </a:prstGeom>
          <a:noFill/>
          <a:ln w="9525">
            <a:solidFill>
              <a:schemeClr val="bg1"/>
            </a:solidFill>
            <a:miter lim="800000"/>
            <a:headEnd/>
            <a:tailEnd/>
          </a:ln>
        </p:spPr>
      </p:pic>
      <p:cxnSp>
        <p:nvCxnSpPr>
          <p:cNvPr id="20" name="Connecteur droit avec flèche 19"/>
          <p:cNvCxnSpPr>
            <a:endCxn id="35845" idx="2"/>
          </p:cNvCxnSpPr>
          <p:nvPr/>
        </p:nvCxnSpPr>
        <p:spPr>
          <a:xfrm flipV="1">
            <a:off x="6654800" y="3983566"/>
            <a:ext cx="444743" cy="1011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70133" y="2743200"/>
            <a:ext cx="151553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578600" y="3081867"/>
            <a:ext cx="508000" cy="10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7001934" y="5867400"/>
            <a:ext cx="1294342" cy="461665"/>
          </a:xfrm>
          <a:prstGeom prst="rect">
            <a:avLst/>
          </a:prstGeom>
          <a:noFill/>
          <a:ln>
            <a:solidFill>
              <a:schemeClr val="tx1"/>
            </a:solidFill>
          </a:ln>
        </p:spPr>
        <p:txBody>
          <a:bodyPr wrap="square" rtlCol="0">
            <a:spAutoFit/>
          </a:bodyPr>
          <a:lstStyle/>
          <a:p>
            <a:r>
              <a:rPr lang="fr-FR" sz="1200" dirty="0" smtClean="0"/>
              <a:t>Mon numéro de téléphone</a:t>
            </a:r>
            <a:endParaRPr lang="fr-FR" sz="1200" dirty="0"/>
          </a:p>
        </p:txBody>
      </p:sp>
      <p:cxnSp>
        <p:nvCxnSpPr>
          <p:cNvPr id="27" name="Connecteur droit avec flèche 26"/>
          <p:cNvCxnSpPr>
            <a:stCxn id="25" idx="1"/>
          </p:cNvCxnSpPr>
          <p:nvPr/>
        </p:nvCxnSpPr>
        <p:spPr>
          <a:xfrm rot="10800000">
            <a:off x="6079070" y="5731933"/>
            <a:ext cx="922865" cy="36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688666" y="1473200"/>
            <a:ext cx="1905000" cy="461665"/>
          </a:xfrm>
          <a:prstGeom prst="rect">
            <a:avLst/>
          </a:prstGeom>
          <a:noFill/>
          <a:ln>
            <a:solidFill>
              <a:schemeClr val="tx1"/>
            </a:solidFill>
          </a:ln>
        </p:spPr>
        <p:txBody>
          <a:bodyPr wrap="square" rtlCol="0">
            <a:spAutoFit/>
          </a:bodyPr>
          <a:lstStyle/>
          <a:p>
            <a:r>
              <a:rPr lang="fr-FR" sz="1200" dirty="0" smtClean="0"/>
              <a:t>Le numéro de téléphone fourni par </a:t>
            </a:r>
            <a:r>
              <a:rPr lang="fr-FR" sz="1200" dirty="0" err="1" smtClean="0"/>
              <a:t>Twilio</a:t>
            </a:r>
            <a:r>
              <a:rPr lang="fr-FR" sz="1200" dirty="0" smtClean="0"/>
              <a:t>.</a:t>
            </a:r>
            <a:endParaRPr lang="fr-FR" sz="1200" dirty="0"/>
          </a:p>
        </p:txBody>
      </p:sp>
      <p:cxnSp>
        <p:nvCxnSpPr>
          <p:cNvPr id="30" name="Connecteur droit avec flèche 29"/>
          <p:cNvCxnSpPr>
            <a:stCxn id="28" idx="2"/>
            <a:endCxn id="24" idx="3"/>
          </p:cNvCxnSpPr>
          <p:nvPr/>
        </p:nvCxnSpPr>
        <p:spPr>
          <a:xfrm flipH="1">
            <a:off x="7086600" y="1934865"/>
            <a:ext cx="554566" cy="1197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3/3</a:t>
            </a:r>
            <a:endParaRPr lang="fr-FR" dirty="0"/>
          </a:p>
        </p:txBody>
      </p:sp>
      <p:sp>
        <p:nvSpPr>
          <p:cNvPr id="22" name="ZoneTexte 21"/>
          <p:cNvSpPr txBox="1"/>
          <p:nvPr/>
        </p:nvSpPr>
        <p:spPr>
          <a:xfrm>
            <a:off x="8439150" y="6010275"/>
            <a:ext cx="514350" cy="369332"/>
          </a:xfrm>
          <a:prstGeom prst="rect">
            <a:avLst/>
          </a:prstGeom>
          <a:noFill/>
        </p:spPr>
        <p:txBody>
          <a:bodyPr wrap="square" rtlCol="0">
            <a:spAutoFit/>
          </a:bodyPr>
          <a:lstStyle/>
          <a:p>
            <a:r>
              <a:rPr lang="fr-FR" dirty="0" smtClean="0"/>
              <a:t>26</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36526" y="4099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Diagramme de la sonnette connectée </a:t>
            </a:r>
            <a:endParaRPr lang="fr-FR" dirty="0">
              <a:latin typeface="Arial" pitchFamily="34" charset="0"/>
              <a:cs typeface="Arial" pitchFamily="34" charset="0"/>
            </a:endParaRPr>
          </a:p>
        </p:txBody>
      </p:sp>
      <p:pic>
        <p:nvPicPr>
          <p:cNvPr id="36866" name="Picture 2"/>
          <p:cNvPicPr>
            <a:picLocks noChangeAspect="1" noChangeArrowheads="1"/>
          </p:cNvPicPr>
          <p:nvPr/>
        </p:nvPicPr>
        <p:blipFill>
          <a:blip r:embed="rId2" cstate="print"/>
          <a:srcRect/>
          <a:stretch>
            <a:fillRect/>
          </a:stretch>
        </p:blipFill>
        <p:spPr bwMode="auto">
          <a:xfrm>
            <a:off x="390524" y="1011155"/>
            <a:ext cx="8353425" cy="4560970"/>
          </a:xfrm>
          <a:prstGeom prst="rect">
            <a:avLst/>
          </a:prstGeom>
          <a:noFill/>
          <a:ln w="9525">
            <a:noFill/>
            <a:miter lim="800000"/>
            <a:headEnd/>
            <a:tailEnd/>
          </a:ln>
        </p:spPr>
      </p:pic>
      <p:sp>
        <p:nvSpPr>
          <p:cNvPr id="7" name="ZoneTexte 6"/>
          <p:cNvSpPr txBox="1"/>
          <p:nvPr/>
        </p:nvSpPr>
        <p:spPr>
          <a:xfrm>
            <a:off x="514350" y="5705475"/>
            <a:ext cx="8001000" cy="646331"/>
          </a:xfrm>
          <a:prstGeom prst="rect">
            <a:avLst/>
          </a:prstGeom>
          <a:noFill/>
        </p:spPr>
        <p:txBody>
          <a:bodyPr wrap="square" rtlCol="0">
            <a:spAutoFit/>
          </a:bodyPr>
          <a:lstStyle/>
          <a:p>
            <a:r>
              <a:rPr lang="fr-FR" dirty="0" smtClean="0"/>
              <a:t>La LED restera allumée suite à un seul appui sur le bouton. La commande de remise à 0 permettra de l’éteindre.</a:t>
            </a:r>
            <a:endParaRPr lang="fr-FR" dirty="0"/>
          </a:p>
        </p:txBody>
      </p:sp>
      <p:sp>
        <p:nvSpPr>
          <p:cNvPr id="6" name="ZoneTexte 5"/>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1/3</a:t>
            </a:r>
            <a:endParaRPr lang="fr-FR" dirty="0"/>
          </a:p>
        </p:txBody>
      </p:sp>
      <p:sp>
        <p:nvSpPr>
          <p:cNvPr id="8" name="ZoneTexte 7"/>
          <p:cNvSpPr txBox="1"/>
          <p:nvPr/>
        </p:nvSpPr>
        <p:spPr>
          <a:xfrm>
            <a:off x="8296275" y="6076950"/>
            <a:ext cx="514350" cy="369332"/>
          </a:xfrm>
          <a:prstGeom prst="rect">
            <a:avLst/>
          </a:prstGeom>
          <a:noFill/>
        </p:spPr>
        <p:txBody>
          <a:bodyPr wrap="square" rtlCol="0">
            <a:spAutoFit/>
          </a:bodyPr>
          <a:lstStyle/>
          <a:p>
            <a:r>
              <a:rPr lang="fr-FR" dirty="0" smtClean="0"/>
              <a:t>27</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890" name="Picture 2"/>
          <p:cNvPicPr>
            <a:picLocks noChangeAspect="1" noChangeArrowheads="1"/>
          </p:cNvPicPr>
          <p:nvPr/>
        </p:nvPicPr>
        <p:blipFill>
          <a:blip r:embed="rId2" cstate="print"/>
          <a:srcRect/>
          <a:stretch>
            <a:fillRect/>
          </a:stretch>
        </p:blipFill>
        <p:spPr bwMode="auto">
          <a:xfrm>
            <a:off x="347663" y="981075"/>
            <a:ext cx="2657475" cy="685800"/>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400050" y="1676401"/>
            <a:ext cx="2771775" cy="2154578"/>
          </a:xfrm>
          <a:prstGeom prst="rect">
            <a:avLst/>
          </a:prstGeom>
          <a:noFill/>
          <a:ln w="9525">
            <a:noFill/>
            <a:miter lim="800000"/>
            <a:headEnd/>
            <a:tailEnd/>
          </a:ln>
        </p:spPr>
      </p:pic>
      <p:sp>
        <p:nvSpPr>
          <p:cNvPr id="7" name="ZoneTexte 6"/>
          <p:cNvSpPr txBox="1"/>
          <p:nvPr/>
        </p:nvSpPr>
        <p:spPr>
          <a:xfrm>
            <a:off x="746051" y="4480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Diagramme de la sonnette connectée</a:t>
            </a:r>
            <a:endParaRPr lang="fr-FR" dirty="0">
              <a:latin typeface="Arial" pitchFamily="34" charset="0"/>
              <a:cs typeface="Arial" pitchFamily="34" charset="0"/>
            </a:endParaRPr>
          </a:p>
        </p:txBody>
      </p:sp>
      <p:pic>
        <p:nvPicPr>
          <p:cNvPr id="37892" name="Picture 4"/>
          <p:cNvPicPr>
            <a:picLocks noChangeAspect="1" noChangeArrowheads="1"/>
          </p:cNvPicPr>
          <p:nvPr/>
        </p:nvPicPr>
        <p:blipFill>
          <a:blip r:embed="rId4" cstate="print"/>
          <a:srcRect/>
          <a:stretch>
            <a:fillRect/>
          </a:stretch>
        </p:blipFill>
        <p:spPr bwMode="auto">
          <a:xfrm>
            <a:off x="3243264" y="1681164"/>
            <a:ext cx="2852736" cy="2195742"/>
          </a:xfrm>
          <a:prstGeom prst="rect">
            <a:avLst/>
          </a:prstGeom>
          <a:noFill/>
          <a:ln w="9525">
            <a:noFill/>
            <a:miter lim="800000"/>
            <a:headEnd/>
            <a:tailEnd/>
          </a:ln>
        </p:spPr>
      </p:pic>
      <p:pic>
        <p:nvPicPr>
          <p:cNvPr id="37893" name="Picture 5"/>
          <p:cNvPicPr>
            <a:picLocks noChangeAspect="1" noChangeArrowheads="1"/>
          </p:cNvPicPr>
          <p:nvPr/>
        </p:nvPicPr>
        <p:blipFill>
          <a:blip r:embed="rId5" cstate="print"/>
          <a:srcRect/>
          <a:stretch>
            <a:fillRect/>
          </a:stretch>
        </p:blipFill>
        <p:spPr bwMode="auto">
          <a:xfrm>
            <a:off x="3638550" y="1066800"/>
            <a:ext cx="1733550" cy="571500"/>
          </a:xfrm>
          <a:prstGeom prst="rect">
            <a:avLst/>
          </a:prstGeom>
          <a:noFill/>
          <a:ln w="9525">
            <a:noFill/>
            <a:miter lim="800000"/>
            <a:headEnd/>
            <a:tailEnd/>
          </a:ln>
        </p:spPr>
      </p:pic>
      <p:pic>
        <p:nvPicPr>
          <p:cNvPr id="37894" name="Picture 6"/>
          <p:cNvPicPr>
            <a:picLocks noChangeAspect="1" noChangeArrowheads="1"/>
          </p:cNvPicPr>
          <p:nvPr/>
        </p:nvPicPr>
        <p:blipFill>
          <a:blip r:embed="rId6" cstate="print"/>
          <a:srcRect/>
          <a:stretch>
            <a:fillRect/>
          </a:stretch>
        </p:blipFill>
        <p:spPr bwMode="auto">
          <a:xfrm>
            <a:off x="6457950" y="871538"/>
            <a:ext cx="1885950" cy="733425"/>
          </a:xfrm>
          <a:prstGeom prst="rect">
            <a:avLst/>
          </a:prstGeom>
          <a:noFill/>
          <a:ln w="9525">
            <a:noFill/>
            <a:miter lim="800000"/>
            <a:headEnd/>
            <a:tailEnd/>
          </a:ln>
        </p:spPr>
      </p:pic>
      <p:pic>
        <p:nvPicPr>
          <p:cNvPr id="37895" name="Picture 7"/>
          <p:cNvPicPr>
            <a:picLocks noChangeAspect="1" noChangeArrowheads="1"/>
          </p:cNvPicPr>
          <p:nvPr/>
        </p:nvPicPr>
        <p:blipFill>
          <a:blip r:embed="rId7" cstate="print"/>
          <a:srcRect/>
          <a:stretch>
            <a:fillRect/>
          </a:stretch>
        </p:blipFill>
        <p:spPr bwMode="auto">
          <a:xfrm>
            <a:off x="6181725" y="1686886"/>
            <a:ext cx="2571749" cy="1432552"/>
          </a:xfrm>
          <a:prstGeom prst="rect">
            <a:avLst/>
          </a:prstGeom>
          <a:noFill/>
          <a:ln w="9525">
            <a:noFill/>
            <a:miter lim="800000"/>
            <a:headEnd/>
            <a:tailEnd/>
          </a:ln>
        </p:spPr>
      </p:pic>
      <p:pic>
        <p:nvPicPr>
          <p:cNvPr id="37896" name="Picture 8"/>
          <p:cNvPicPr>
            <a:picLocks noChangeAspect="1" noChangeArrowheads="1"/>
          </p:cNvPicPr>
          <p:nvPr/>
        </p:nvPicPr>
        <p:blipFill>
          <a:blip r:embed="rId8" cstate="print"/>
          <a:srcRect/>
          <a:stretch>
            <a:fillRect/>
          </a:stretch>
        </p:blipFill>
        <p:spPr bwMode="auto">
          <a:xfrm>
            <a:off x="447676" y="4491157"/>
            <a:ext cx="2457450" cy="1306254"/>
          </a:xfrm>
          <a:prstGeom prst="rect">
            <a:avLst/>
          </a:prstGeom>
          <a:noFill/>
          <a:ln w="9525">
            <a:noFill/>
            <a:miter lim="800000"/>
            <a:headEnd/>
            <a:tailEnd/>
          </a:ln>
        </p:spPr>
      </p:pic>
      <p:pic>
        <p:nvPicPr>
          <p:cNvPr id="37897" name="Picture 9"/>
          <p:cNvPicPr>
            <a:picLocks noChangeAspect="1" noChangeArrowheads="1"/>
          </p:cNvPicPr>
          <p:nvPr/>
        </p:nvPicPr>
        <p:blipFill>
          <a:blip r:embed="rId9" cstate="print"/>
          <a:srcRect/>
          <a:stretch>
            <a:fillRect/>
          </a:stretch>
        </p:blipFill>
        <p:spPr bwMode="auto">
          <a:xfrm>
            <a:off x="652463" y="3795713"/>
            <a:ext cx="1952625" cy="542925"/>
          </a:xfrm>
          <a:prstGeom prst="rect">
            <a:avLst/>
          </a:prstGeom>
          <a:noFill/>
          <a:ln w="9525">
            <a:noFill/>
            <a:miter lim="800000"/>
            <a:headEnd/>
            <a:tailEnd/>
          </a:ln>
        </p:spPr>
      </p:pic>
      <p:pic>
        <p:nvPicPr>
          <p:cNvPr id="37898" name="Picture 10"/>
          <p:cNvPicPr>
            <a:picLocks noChangeAspect="1" noChangeArrowheads="1"/>
          </p:cNvPicPr>
          <p:nvPr/>
        </p:nvPicPr>
        <p:blipFill>
          <a:blip r:embed="rId10" cstate="print"/>
          <a:srcRect/>
          <a:stretch>
            <a:fillRect/>
          </a:stretch>
        </p:blipFill>
        <p:spPr bwMode="auto">
          <a:xfrm>
            <a:off x="4005263" y="3814763"/>
            <a:ext cx="1228725" cy="714375"/>
          </a:xfrm>
          <a:prstGeom prst="rect">
            <a:avLst/>
          </a:prstGeom>
          <a:noFill/>
          <a:ln w="9525">
            <a:noFill/>
            <a:miter lim="800000"/>
            <a:headEnd/>
            <a:tailEnd/>
          </a:ln>
        </p:spPr>
      </p:pic>
      <p:pic>
        <p:nvPicPr>
          <p:cNvPr id="37899" name="Picture 11"/>
          <p:cNvPicPr>
            <a:picLocks noChangeAspect="1" noChangeArrowheads="1"/>
          </p:cNvPicPr>
          <p:nvPr/>
        </p:nvPicPr>
        <p:blipFill>
          <a:blip r:embed="rId11" cstate="print"/>
          <a:srcRect/>
          <a:stretch>
            <a:fillRect/>
          </a:stretch>
        </p:blipFill>
        <p:spPr bwMode="auto">
          <a:xfrm>
            <a:off x="3190875" y="4466838"/>
            <a:ext cx="2552700" cy="1919714"/>
          </a:xfrm>
          <a:prstGeom prst="rect">
            <a:avLst/>
          </a:prstGeom>
          <a:noFill/>
          <a:ln w="9525">
            <a:noFill/>
            <a:miter lim="800000"/>
            <a:headEnd/>
            <a:tailEnd/>
          </a:ln>
        </p:spPr>
      </p:pic>
      <p:pic>
        <p:nvPicPr>
          <p:cNvPr id="37900" name="Picture 12"/>
          <p:cNvPicPr>
            <a:picLocks noChangeAspect="1" noChangeArrowheads="1"/>
          </p:cNvPicPr>
          <p:nvPr/>
        </p:nvPicPr>
        <p:blipFill>
          <a:blip r:embed="rId12" cstate="print"/>
          <a:srcRect/>
          <a:stretch>
            <a:fillRect/>
          </a:stretch>
        </p:blipFill>
        <p:spPr bwMode="auto">
          <a:xfrm>
            <a:off x="6338888" y="3733800"/>
            <a:ext cx="2314575" cy="628650"/>
          </a:xfrm>
          <a:prstGeom prst="rect">
            <a:avLst/>
          </a:prstGeom>
          <a:noFill/>
          <a:ln w="9525">
            <a:noFill/>
            <a:miter lim="800000"/>
            <a:headEnd/>
            <a:tailEnd/>
          </a:ln>
        </p:spPr>
      </p:pic>
      <p:pic>
        <p:nvPicPr>
          <p:cNvPr id="37902" name="Picture 14"/>
          <p:cNvPicPr>
            <a:picLocks noChangeAspect="1" noChangeArrowheads="1"/>
          </p:cNvPicPr>
          <p:nvPr/>
        </p:nvPicPr>
        <p:blipFill>
          <a:blip r:embed="rId13" cstate="print"/>
          <a:srcRect/>
          <a:stretch>
            <a:fillRect/>
          </a:stretch>
        </p:blipFill>
        <p:spPr bwMode="auto">
          <a:xfrm>
            <a:off x="5953125" y="4446967"/>
            <a:ext cx="2604639" cy="1944308"/>
          </a:xfrm>
          <a:prstGeom prst="rect">
            <a:avLst/>
          </a:prstGeom>
          <a:noFill/>
          <a:ln w="9525">
            <a:noFill/>
            <a:miter lim="800000"/>
            <a:headEnd/>
            <a:tailEnd/>
          </a:ln>
        </p:spPr>
      </p:pic>
      <p:sp>
        <p:nvSpPr>
          <p:cNvPr id="16" name="ZoneTexte 15"/>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2/3</a:t>
            </a:r>
            <a:endParaRPr lang="fr-FR" dirty="0"/>
          </a:p>
        </p:txBody>
      </p:sp>
      <p:sp>
        <p:nvSpPr>
          <p:cNvPr id="17" name="ZoneTexte 16"/>
          <p:cNvSpPr txBox="1"/>
          <p:nvPr/>
        </p:nvSpPr>
        <p:spPr>
          <a:xfrm>
            <a:off x="8296275" y="6076950"/>
            <a:ext cx="514350" cy="369332"/>
          </a:xfrm>
          <a:prstGeom prst="rect">
            <a:avLst/>
          </a:prstGeom>
          <a:noFill/>
        </p:spPr>
        <p:txBody>
          <a:bodyPr wrap="square" rtlCol="0">
            <a:spAutoFit/>
          </a:bodyPr>
          <a:lstStyle/>
          <a:p>
            <a:r>
              <a:rPr lang="fr-FR" dirty="0" smtClean="0"/>
              <a:t>28</a:t>
            </a: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46051" y="448097"/>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Diagramme de la sonnette connectée</a:t>
            </a:r>
            <a:endParaRPr lang="fr-FR" dirty="0">
              <a:latin typeface="Arial" pitchFamily="34" charset="0"/>
              <a:cs typeface="Arial" pitchFamily="34" charset="0"/>
            </a:endParaRPr>
          </a:p>
        </p:txBody>
      </p:sp>
      <p:pic>
        <p:nvPicPr>
          <p:cNvPr id="38914" name="Picture 2"/>
          <p:cNvPicPr>
            <a:picLocks noChangeAspect="1" noChangeArrowheads="1"/>
          </p:cNvPicPr>
          <p:nvPr/>
        </p:nvPicPr>
        <p:blipFill>
          <a:blip r:embed="rId2" cstate="print"/>
          <a:srcRect/>
          <a:stretch>
            <a:fillRect/>
          </a:stretch>
        </p:blipFill>
        <p:spPr bwMode="auto">
          <a:xfrm>
            <a:off x="442914" y="1876425"/>
            <a:ext cx="3910012" cy="2891699"/>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4195763" y="1100138"/>
            <a:ext cx="1133475" cy="504825"/>
          </a:xfrm>
          <a:prstGeom prst="rect">
            <a:avLst/>
          </a:prstGeom>
          <a:noFill/>
          <a:ln w="9525">
            <a:noFill/>
            <a:miter lim="800000"/>
            <a:headEnd/>
            <a:tailEnd/>
          </a:ln>
        </p:spPr>
      </p:pic>
      <p:cxnSp>
        <p:nvCxnSpPr>
          <p:cNvPr id="9" name="Connecteur droit avec flèche 8"/>
          <p:cNvCxnSpPr/>
          <p:nvPr/>
        </p:nvCxnSpPr>
        <p:spPr>
          <a:xfrm flipH="1">
            <a:off x="3924300" y="1590675"/>
            <a:ext cx="361950" cy="238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8916" name="Picture 4"/>
          <p:cNvPicPr>
            <a:picLocks noChangeAspect="1" noChangeArrowheads="1"/>
          </p:cNvPicPr>
          <p:nvPr/>
        </p:nvPicPr>
        <p:blipFill>
          <a:blip r:embed="rId4" cstate="print"/>
          <a:srcRect/>
          <a:stretch>
            <a:fillRect/>
          </a:stretch>
        </p:blipFill>
        <p:spPr bwMode="auto">
          <a:xfrm>
            <a:off x="4725679" y="1866900"/>
            <a:ext cx="3894445" cy="2915184"/>
          </a:xfrm>
          <a:prstGeom prst="rect">
            <a:avLst/>
          </a:prstGeom>
          <a:noFill/>
          <a:ln w="9525">
            <a:noFill/>
            <a:miter lim="800000"/>
            <a:headEnd/>
            <a:tailEnd/>
          </a:ln>
        </p:spPr>
      </p:pic>
      <p:cxnSp>
        <p:nvCxnSpPr>
          <p:cNvPr id="12" name="Connecteur droit avec flèche 11"/>
          <p:cNvCxnSpPr/>
          <p:nvPr/>
        </p:nvCxnSpPr>
        <p:spPr>
          <a:xfrm>
            <a:off x="5181600" y="1628775"/>
            <a:ext cx="352425"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4867275" y="4200525"/>
            <a:ext cx="3467100" cy="923330"/>
          </a:xfrm>
          <a:prstGeom prst="rect">
            <a:avLst/>
          </a:prstGeom>
          <a:noFill/>
        </p:spPr>
        <p:txBody>
          <a:bodyPr wrap="square" rtlCol="0">
            <a:spAutoFit/>
          </a:bodyPr>
          <a:lstStyle/>
          <a:p>
            <a:r>
              <a:rPr lang="fr-FR" dirty="0" smtClean="0"/>
              <a:t>Si le diagramme est enregistré comme une bibliothèque, vous devez remettre le code « </a:t>
            </a:r>
            <a:r>
              <a:rPr lang="fr-FR" dirty="0" err="1" smtClean="0"/>
              <a:t>Token</a:t>
            </a:r>
            <a:r>
              <a:rPr lang="fr-FR" dirty="0" smtClean="0"/>
              <a:t> ».</a:t>
            </a:r>
            <a:endParaRPr lang="fr-FR" dirty="0"/>
          </a:p>
        </p:txBody>
      </p:sp>
      <p:sp>
        <p:nvSpPr>
          <p:cNvPr id="14" name="Rectangle 13"/>
          <p:cNvSpPr/>
          <p:nvPr/>
        </p:nvSpPr>
        <p:spPr>
          <a:xfrm>
            <a:off x="1781175" y="3762375"/>
            <a:ext cx="55245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019800" y="3000375"/>
            <a:ext cx="59055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3/3</a:t>
            </a:r>
            <a:endParaRPr lang="fr-FR" dirty="0"/>
          </a:p>
        </p:txBody>
      </p:sp>
      <p:sp>
        <p:nvSpPr>
          <p:cNvPr id="17" name="ZoneTexte 16"/>
          <p:cNvSpPr txBox="1"/>
          <p:nvPr/>
        </p:nvSpPr>
        <p:spPr>
          <a:xfrm>
            <a:off x="8296275" y="6076950"/>
            <a:ext cx="514350" cy="369332"/>
          </a:xfrm>
          <a:prstGeom prst="rect">
            <a:avLst/>
          </a:prstGeom>
          <a:noFill/>
        </p:spPr>
        <p:txBody>
          <a:bodyPr wrap="square" rtlCol="0">
            <a:spAutoFit/>
          </a:bodyPr>
          <a:lstStyle/>
          <a:p>
            <a:r>
              <a:rPr lang="fr-FR" dirty="0" smtClean="0"/>
              <a:t>29</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61949" y="866775"/>
            <a:ext cx="8429625" cy="1569660"/>
          </a:xfrm>
          <a:prstGeom prst="rect">
            <a:avLst/>
          </a:prstGeom>
          <a:noFill/>
        </p:spPr>
        <p:txBody>
          <a:bodyPr wrap="square" rtlCol="0">
            <a:spAutoFit/>
          </a:bodyPr>
          <a:lstStyle/>
          <a:p>
            <a:r>
              <a:rPr lang="fr-FR" sz="1600" dirty="0" smtClean="0"/>
              <a:t>D’après le texte d’accompagnement des nouveaux programmes de Technologie disponible à cette adresse : </a:t>
            </a:r>
            <a:r>
              <a:rPr lang="fr-FR" sz="1600" dirty="0" smtClean="0">
                <a:hlinkClick r:id="rId2"/>
              </a:rPr>
              <a:t>http://eduscol.education.fr/cid99549/ressources-technologie.html#lien0</a:t>
            </a:r>
            <a:r>
              <a:rPr lang="fr-FR" sz="1600" dirty="0" smtClean="0"/>
              <a:t>, on trouve la définition suivante :</a:t>
            </a:r>
          </a:p>
          <a:p>
            <a:endParaRPr lang="fr-FR" sz="1600" dirty="0" smtClean="0"/>
          </a:p>
          <a:p>
            <a:r>
              <a:rPr lang="fr-FR" sz="1600" b="1" dirty="0" smtClean="0"/>
              <a:t>objet communicant</a:t>
            </a:r>
            <a:r>
              <a:rPr lang="fr-FR" sz="1600" dirty="0" smtClean="0"/>
              <a:t> : </a:t>
            </a:r>
            <a:r>
              <a:rPr lang="fr-FR" sz="1600" i="1" dirty="0" smtClean="0"/>
              <a:t>objet technique capable de recevoir et d’envoyer des informations, donc de communiquer.</a:t>
            </a:r>
            <a:endParaRPr lang="fr-FR" sz="1600" i="1" dirty="0"/>
          </a:p>
        </p:txBody>
      </p:sp>
      <p:sp>
        <p:nvSpPr>
          <p:cNvPr id="37889" name="Rectangle 1"/>
          <p:cNvSpPr>
            <a:spLocks noChangeArrowheads="1"/>
          </p:cNvSpPr>
          <p:nvPr/>
        </p:nvSpPr>
        <p:spPr bwMode="auto">
          <a:xfrm>
            <a:off x="352424" y="2461050"/>
            <a:ext cx="843915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fr-FR" sz="1600" dirty="0" smtClean="0"/>
              <a:t>Le terme d’Internet des Objets ne possède pas encore de définition officielle et partagée, ce qui s’explique par le fait que l’expression est encore jeune et que le concept est encore en train de se construire.</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361949" y="3417064"/>
            <a:ext cx="8334375" cy="1569660"/>
          </a:xfrm>
          <a:prstGeom prst="rect">
            <a:avLst/>
          </a:prstGeom>
        </p:spPr>
        <p:txBody>
          <a:bodyPr wrap="square">
            <a:spAutoFit/>
          </a:bodyPr>
          <a:lstStyle/>
          <a:p>
            <a:r>
              <a:rPr lang="fr-FR" sz="1600" b="1" dirty="0" smtClean="0"/>
              <a:t>Une définition plus précise :</a:t>
            </a:r>
          </a:p>
          <a:p>
            <a:endParaRPr lang="fr-FR" sz="1600" dirty="0" smtClean="0"/>
          </a:p>
          <a:p>
            <a:r>
              <a:rPr lang="fr-FR" sz="1600" dirty="0" smtClean="0"/>
              <a:t>« L’Internet des Objets est un réseau qui permet, via des systèmes d’identification électronique normalisés unifiés et des dispositifs mobiles sans fil, d’identifier directement et sans ambiguïté des entités numériques et des objets physiques et ainsi de pouvoir récupérer, stocker, transférer et traiter, sans discontinuité entre les mondes physiques et virtuels, les données s’y rattachant. »</a:t>
            </a:r>
            <a:endParaRPr lang="fr-FR" sz="1600" dirty="0"/>
          </a:p>
        </p:txBody>
      </p:sp>
      <p:sp>
        <p:nvSpPr>
          <p:cNvPr id="10" name="Rectangle 9"/>
          <p:cNvSpPr/>
          <p:nvPr/>
        </p:nvSpPr>
        <p:spPr>
          <a:xfrm>
            <a:off x="361950" y="5577185"/>
            <a:ext cx="8210550" cy="646331"/>
          </a:xfrm>
          <a:prstGeom prst="rect">
            <a:avLst/>
          </a:prstGeom>
        </p:spPr>
        <p:txBody>
          <a:bodyPr wrap="square">
            <a:spAutoFit/>
          </a:bodyPr>
          <a:lstStyle/>
          <a:p>
            <a:r>
              <a:rPr lang="fr-FR" i="1" dirty="0" smtClean="0"/>
              <a:t>Source : </a:t>
            </a:r>
            <a:r>
              <a:rPr lang="fr-FR" i="1" dirty="0" smtClean="0">
                <a:hlinkClick r:id="rId3" tooltip="Livre L’INTERNET DES OBJETS | Pierre-Jean Benghozi, Sylvain Bureau, Françoise Massit-Folléa"/>
              </a:rPr>
              <a:t>L’Internet des objets de Pierre-Jean </a:t>
            </a:r>
            <a:r>
              <a:rPr lang="fr-FR" i="1" dirty="0" err="1" smtClean="0">
                <a:hlinkClick r:id="rId3" tooltip="Livre L’INTERNET DES OBJETS | Pierre-Jean Benghozi, Sylvain Bureau, Françoise Massit-Folléa"/>
              </a:rPr>
              <a:t>Benghozi</a:t>
            </a:r>
            <a:r>
              <a:rPr lang="fr-FR" i="1" dirty="0" smtClean="0">
                <a:hlinkClick r:id="rId3" tooltip="Livre L’INTERNET DES OBJETS | Pierre-Jean Benghozi, Sylvain Bureau, Françoise Massit-Folléa"/>
              </a:rPr>
              <a:t>, Sylvain Bureau et Françoise </a:t>
            </a:r>
            <a:r>
              <a:rPr lang="fr-FR" i="1" dirty="0" err="1" smtClean="0">
                <a:hlinkClick r:id="rId3" tooltip="Livre L’INTERNET DES OBJETS | Pierre-Jean Benghozi, Sylvain Bureau, Françoise Massit-Folléa"/>
              </a:rPr>
              <a:t>Massit</a:t>
            </a:r>
            <a:r>
              <a:rPr lang="fr-FR" i="1" dirty="0" smtClean="0">
                <a:hlinkClick r:id="rId3" tooltip="Livre L’INTERNET DES OBJETS | Pierre-Jean Benghozi, Sylvain Bureau, Françoise Massit-Folléa"/>
              </a:rPr>
              <a:t>-</a:t>
            </a:r>
            <a:r>
              <a:rPr lang="fr-FR" i="1" dirty="0" err="1" smtClean="0">
                <a:hlinkClick r:id="rId3" tooltip="Livre L’INTERNET DES OBJETS | Pierre-Jean Benghozi, Sylvain Bureau, Françoise Massit-Folléa"/>
              </a:rPr>
              <a:t>Folléa</a:t>
            </a:r>
            <a:r>
              <a:rPr lang="fr-FR" i="1" dirty="0" smtClean="0">
                <a:hlinkClick r:id="rId3" tooltip="Livre L’INTERNET DES OBJETS | Pierre-Jean Benghozi, Sylvain Bureau, Françoise Massit-Folléa"/>
              </a:rPr>
              <a:t> (Edition MSH)</a:t>
            </a:r>
            <a:endParaRPr lang="fr-FR" dirty="0"/>
          </a:p>
        </p:txBody>
      </p:sp>
      <p:sp>
        <p:nvSpPr>
          <p:cNvPr id="12" name="ZoneTexte 11"/>
          <p:cNvSpPr txBox="1"/>
          <p:nvPr/>
        </p:nvSpPr>
        <p:spPr>
          <a:xfrm>
            <a:off x="361950" y="448097"/>
            <a:ext cx="8410575" cy="369332"/>
          </a:xfrm>
          <a:prstGeom prst="rect">
            <a:avLst/>
          </a:prstGeom>
          <a:noFill/>
        </p:spPr>
        <p:txBody>
          <a:bodyPr wrap="square" rtlCol="0">
            <a:spAutoFit/>
          </a:bodyPr>
          <a:lstStyle/>
          <a:p>
            <a:pPr algn="ctr"/>
            <a:r>
              <a:rPr lang="fr-FR" dirty="0" smtClean="0">
                <a:latin typeface="Arial" pitchFamily="34" charset="0"/>
                <a:cs typeface="Arial" pitchFamily="34" charset="0"/>
              </a:rPr>
              <a:t>Objets communicants et Internet des objets, qu'est-ce que c’est ?</a:t>
            </a:r>
            <a:endParaRPr lang="fr-FR" dirty="0">
              <a:latin typeface="Arial" pitchFamily="34" charset="0"/>
              <a:cs typeface="Arial" pitchFamily="34" charset="0"/>
            </a:endParaRPr>
          </a:p>
        </p:txBody>
      </p:sp>
      <p:sp>
        <p:nvSpPr>
          <p:cNvPr id="13" name="ZoneTexte 12"/>
          <p:cNvSpPr txBox="1"/>
          <p:nvPr/>
        </p:nvSpPr>
        <p:spPr>
          <a:xfrm>
            <a:off x="8296275" y="6076950"/>
            <a:ext cx="514350" cy="369332"/>
          </a:xfrm>
          <a:prstGeom prst="rect">
            <a:avLst/>
          </a:prstGeom>
          <a:noFill/>
        </p:spPr>
        <p:txBody>
          <a:bodyPr wrap="square" rtlCol="0">
            <a:spAutoFit/>
          </a:bodyPr>
          <a:lstStyle/>
          <a:p>
            <a:r>
              <a:rPr lang="fr-FR" dirty="0" smtClean="0"/>
              <a:t>3</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41251" y="40047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1/7</a:t>
            </a:r>
            <a:endParaRPr lang="fr-FR" dirty="0">
              <a:latin typeface="Arial" pitchFamily="34" charset="0"/>
              <a:cs typeface="Arial" pitchFamily="34" charset="0"/>
            </a:endParaRPr>
          </a:p>
        </p:txBody>
      </p:sp>
      <p:pic>
        <p:nvPicPr>
          <p:cNvPr id="6" name="Image 5" descr="IMG_0453.JPG"/>
          <p:cNvPicPr>
            <a:picLocks noChangeAspect="1"/>
          </p:cNvPicPr>
          <p:nvPr/>
        </p:nvPicPr>
        <p:blipFill>
          <a:blip r:embed="rId2" cstate="print"/>
          <a:stretch>
            <a:fillRect/>
          </a:stretch>
        </p:blipFill>
        <p:spPr>
          <a:xfrm>
            <a:off x="517525" y="933450"/>
            <a:ext cx="2997200" cy="2247900"/>
          </a:xfrm>
          <a:prstGeom prst="rect">
            <a:avLst/>
          </a:prstGeom>
        </p:spPr>
      </p:pic>
      <p:pic>
        <p:nvPicPr>
          <p:cNvPr id="7" name="Image 6" descr="IMG_0410.JPG"/>
          <p:cNvPicPr>
            <a:picLocks noChangeAspect="1"/>
          </p:cNvPicPr>
          <p:nvPr/>
        </p:nvPicPr>
        <p:blipFill>
          <a:blip r:embed="rId3" cstate="print"/>
          <a:stretch>
            <a:fillRect/>
          </a:stretch>
        </p:blipFill>
        <p:spPr>
          <a:xfrm>
            <a:off x="2393950" y="3314700"/>
            <a:ext cx="1778000" cy="1333500"/>
          </a:xfrm>
          <a:prstGeom prst="rect">
            <a:avLst/>
          </a:prstGeom>
        </p:spPr>
      </p:pic>
      <p:pic>
        <p:nvPicPr>
          <p:cNvPr id="10" name="Image 9" descr="IMG_0424.JPG"/>
          <p:cNvPicPr>
            <a:picLocks noChangeAspect="1"/>
          </p:cNvPicPr>
          <p:nvPr/>
        </p:nvPicPr>
        <p:blipFill>
          <a:blip r:embed="rId4" cstate="print"/>
          <a:stretch>
            <a:fillRect/>
          </a:stretch>
        </p:blipFill>
        <p:spPr>
          <a:xfrm>
            <a:off x="2438399" y="4902994"/>
            <a:ext cx="1809751" cy="1357313"/>
          </a:xfrm>
          <a:prstGeom prst="rect">
            <a:avLst/>
          </a:prstGeom>
        </p:spPr>
      </p:pic>
      <p:pic>
        <p:nvPicPr>
          <p:cNvPr id="12" name="Image 11" descr="IMG_0422.JPG"/>
          <p:cNvPicPr>
            <a:picLocks noChangeAspect="1"/>
          </p:cNvPicPr>
          <p:nvPr/>
        </p:nvPicPr>
        <p:blipFill>
          <a:blip r:embed="rId5" cstate="print"/>
          <a:stretch>
            <a:fillRect/>
          </a:stretch>
        </p:blipFill>
        <p:spPr>
          <a:xfrm>
            <a:off x="511175" y="3314700"/>
            <a:ext cx="1803400" cy="1352550"/>
          </a:xfrm>
          <a:prstGeom prst="rect">
            <a:avLst/>
          </a:prstGeom>
        </p:spPr>
      </p:pic>
      <p:pic>
        <p:nvPicPr>
          <p:cNvPr id="14" name="Image 13" descr="IMG_0421.JPG"/>
          <p:cNvPicPr>
            <a:picLocks noChangeAspect="1"/>
          </p:cNvPicPr>
          <p:nvPr/>
        </p:nvPicPr>
        <p:blipFill>
          <a:blip r:embed="rId6" cstate="print"/>
          <a:stretch>
            <a:fillRect/>
          </a:stretch>
        </p:blipFill>
        <p:spPr>
          <a:xfrm>
            <a:off x="523875" y="4917280"/>
            <a:ext cx="1800225" cy="1350169"/>
          </a:xfrm>
          <a:prstGeom prst="rect">
            <a:avLst/>
          </a:prstGeom>
        </p:spPr>
      </p:pic>
      <p:pic>
        <p:nvPicPr>
          <p:cNvPr id="15" name="Image 14" descr="IMG_0420.JPG"/>
          <p:cNvPicPr>
            <a:picLocks noChangeAspect="1"/>
          </p:cNvPicPr>
          <p:nvPr/>
        </p:nvPicPr>
        <p:blipFill>
          <a:blip r:embed="rId7" cstate="print"/>
          <a:stretch>
            <a:fillRect/>
          </a:stretch>
        </p:blipFill>
        <p:spPr>
          <a:xfrm>
            <a:off x="4413250" y="3324225"/>
            <a:ext cx="1778000" cy="1333500"/>
          </a:xfrm>
          <a:prstGeom prst="rect">
            <a:avLst/>
          </a:prstGeom>
        </p:spPr>
      </p:pic>
      <p:pic>
        <p:nvPicPr>
          <p:cNvPr id="16" name="Image 15" descr="IMG_0143.JPG"/>
          <p:cNvPicPr>
            <a:picLocks noChangeAspect="1"/>
          </p:cNvPicPr>
          <p:nvPr/>
        </p:nvPicPr>
        <p:blipFill>
          <a:blip r:embed="rId8" cstate="print"/>
          <a:stretch>
            <a:fillRect/>
          </a:stretch>
        </p:blipFill>
        <p:spPr>
          <a:xfrm>
            <a:off x="4171950" y="942975"/>
            <a:ext cx="1600200" cy="1600200"/>
          </a:xfrm>
          <a:prstGeom prst="rect">
            <a:avLst/>
          </a:prstGeom>
        </p:spPr>
      </p:pic>
      <p:pic>
        <p:nvPicPr>
          <p:cNvPr id="17" name="Image 16" descr="IMG_0144.JPG"/>
          <p:cNvPicPr>
            <a:picLocks noChangeAspect="1"/>
          </p:cNvPicPr>
          <p:nvPr/>
        </p:nvPicPr>
        <p:blipFill>
          <a:blip r:embed="rId9" cstate="print"/>
          <a:stretch>
            <a:fillRect/>
          </a:stretch>
        </p:blipFill>
        <p:spPr>
          <a:xfrm>
            <a:off x="5876924" y="942974"/>
            <a:ext cx="1590676" cy="1590676"/>
          </a:xfrm>
          <a:prstGeom prst="rect">
            <a:avLst/>
          </a:prstGeom>
        </p:spPr>
      </p:pic>
      <p:pic>
        <p:nvPicPr>
          <p:cNvPr id="18" name="Image 17" descr="IMG_0419.JPG"/>
          <p:cNvPicPr>
            <a:picLocks noChangeAspect="1"/>
          </p:cNvPicPr>
          <p:nvPr/>
        </p:nvPicPr>
        <p:blipFill>
          <a:blip r:embed="rId10" cstate="print"/>
          <a:stretch>
            <a:fillRect/>
          </a:stretch>
        </p:blipFill>
        <p:spPr>
          <a:xfrm>
            <a:off x="6327775" y="3343275"/>
            <a:ext cx="1765299" cy="1323974"/>
          </a:xfrm>
          <a:prstGeom prst="rect">
            <a:avLst/>
          </a:prstGeom>
        </p:spPr>
      </p:pic>
      <p:sp>
        <p:nvSpPr>
          <p:cNvPr id="19" name="ZoneTexte 18"/>
          <p:cNvSpPr txBox="1"/>
          <p:nvPr/>
        </p:nvSpPr>
        <p:spPr>
          <a:xfrm>
            <a:off x="3686175" y="2581275"/>
            <a:ext cx="4600575" cy="646331"/>
          </a:xfrm>
          <a:prstGeom prst="rect">
            <a:avLst/>
          </a:prstGeom>
          <a:noFill/>
        </p:spPr>
        <p:txBody>
          <a:bodyPr wrap="square" rtlCol="0">
            <a:spAutoFit/>
          </a:bodyPr>
          <a:lstStyle/>
          <a:p>
            <a:pPr algn="ctr"/>
            <a:r>
              <a:rPr lang="fr-FR" dirty="0" smtClean="0"/>
              <a:t>J’ai utilisé une mangeoire du commerce d’une valeur d’environ 15 euros !</a:t>
            </a:r>
            <a:endParaRPr lang="fr-FR" dirty="0"/>
          </a:p>
        </p:txBody>
      </p:sp>
      <p:sp>
        <p:nvSpPr>
          <p:cNvPr id="20" name="ZoneTexte 19"/>
          <p:cNvSpPr txBox="1"/>
          <p:nvPr/>
        </p:nvSpPr>
        <p:spPr>
          <a:xfrm>
            <a:off x="4362450" y="4848225"/>
            <a:ext cx="4229100" cy="1569660"/>
          </a:xfrm>
          <a:prstGeom prst="rect">
            <a:avLst/>
          </a:prstGeom>
          <a:noFill/>
        </p:spPr>
        <p:txBody>
          <a:bodyPr wrap="square" rtlCol="0">
            <a:spAutoFit/>
          </a:bodyPr>
          <a:lstStyle/>
          <a:p>
            <a:r>
              <a:rPr lang="fr-FR" sz="1200" dirty="0" smtClean="0"/>
              <a:t>1 - On commence par la démonter</a:t>
            </a:r>
          </a:p>
          <a:p>
            <a:r>
              <a:rPr lang="fr-FR" sz="1200" dirty="0" smtClean="0"/>
              <a:t>2 - On perce un trou oblong dans la partie mobile</a:t>
            </a:r>
          </a:p>
          <a:p>
            <a:r>
              <a:rPr lang="fr-FR" sz="1200" dirty="0" smtClean="0"/>
              <a:t>3 - On perce deux trous sur le fond et on fixe le module capteur</a:t>
            </a:r>
          </a:p>
          <a:p>
            <a:r>
              <a:rPr lang="fr-FR" sz="1200" dirty="0" smtClean="0"/>
              <a:t>4 - On utilise un tube d’aluminium dont l’extrémité est aplatie et que l’on glisse sur la lame du contacteur fin de course.</a:t>
            </a:r>
          </a:p>
          <a:p>
            <a:r>
              <a:rPr lang="fr-FR" sz="1200" dirty="0" smtClean="0"/>
              <a:t>5 - On remonte la mangeoire en veillant à ce que le « perchoir » mobile soit libre de s’abaisser.</a:t>
            </a:r>
          </a:p>
          <a:p>
            <a:r>
              <a:rPr lang="fr-FR" sz="1200" dirty="0" smtClean="0"/>
              <a:t>Dimensions à adapter en fonction du modèle de mangeoire</a:t>
            </a:r>
            <a:endParaRPr lang="fr-FR" sz="1200" dirty="0"/>
          </a:p>
        </p:txBody>
      </p:sp>
      <p:sp>
        <p:nvSpPr>
          <p:cNvPr id="21" name="ZoneTexte 20"/>
          <p:cNvSpPr txBox="1"/>
          <p:nvPr/>
        </p:nvSpPr>
        <p:spPr>
          <a:xfrm>
            <a:off x="8296275" y="6076950"/>
            <a:ext cx="514350" cy="369332"/>
          </a:xfrm>
          <a:prstGeom prst="rect">
            <a:avLst/>
          </a:prstGeom>
          <a:noFill/>
        </p:spPr>
        <p:txBody>
          <a:bodyPr wrap="square" rtlCol="0">
            <a:spAutoFit/>
          </a:bodyPr>
          <a:lstStyle/>
          <a:p>
            <a:r>
              <a:rPr lang="fr-FR" dirty="0" smtClean="0"/>
              <a:t>30</a:t>
            </a: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20161103_153004.jpg"/>
          <p:cNvPicPr>
            <a:picLocks noChangeAspect="1"/>
          </p:cNvPicPr>
          <p:nvPr/>
        </p:nvPicPr>
        <p:blipFill>
          <a:blip r:embed="rId2" cstate="print">
            <a:lum bright="26000" contrast="33000"/>
          </a:blip>
          <a:stretch>
            <a:fillRect/>
          </a:stretch>
        </p:blipFill>
        <p:spPr>
          <a:xfrm>
            <a:off x="1012824" y="942973"/>
            <a:ext cx="7254876" cy="5441158"/>
          </a:xfrm>
          <a:prstGeom prst="rect">
            <a:avLst/>
          </a:prstGeom>
        </p:spPr>
      </p:pic>
      <p:sp>
        <p:nvSpPr>
          <p:cNvPr id="5" name="ZoneTexte 4"/>
          <p:cNvSpPr txBox="1"/>
          <p:nvPr/>
        </p:nvSpPr>
        <p:spPr>
          <a:xfrm>
            <a:off x="7210424" y="3305175"/>
            <a:ext cx="1552575" cy="461665"/>
          </a:xfrm>
          <a:prstGeom prst="rect">
            <a:avLst/>
          </a:prstGeom>
          <a:solidFill>
            <a:schemeClr val="accent1">
              <a:lumMod val="60000"/>
              <a:lumOff val="40000"/>
            </a:schemeClr>
          </a:solidFill>
        </p:spPr>
        <p:txBody>
          <a:bodyPr wrap="square" rtlCol="0">
            <a:spAutoFit/>
          </a:bodyPr>
          <a:lstStyle/>
          <a:p>
            <a:r>
              <a:rPr lang="fr-FR" sz="1200" dirty="0" smtClean="0"/>
              <a:t>Boîte à beurre utilisée comme boîtier </a:t>
            </a:r>
            <a:endParaRPr lang="fr-FR" sz="1200" dirty="0"/>
          </a:p>
        </p:txBody>
      </p:sp>
      <p:sp>
        <p:nvSpPr>
          <p:cNvPr id="8" name="ZoneTexte 7"/>
          <p:cNvSpPr txBox="1"/>
          <p:nvPr/>
        </p:nvSpPr>
        <p:spPr>
          <a:xfrm>
            <a:off x="4429124" y="3076575"/>
            <a:ext cx="1428751" cy="646331"/>
          </a:xfrm>
          <a:prstGeom prst="rect">
            <a:avLst/>
          </a:prstGeom>
          <a:solidFill>
            <a:schemeClr val="accent1">
              <a:lumMod val="60000"/>
              <a:lumOff val="40000"/>
            </a:schemeClr>
          </a:solidFill>
        </p:spPr>
        <p:txBody>
          <a:bodyPr wrap="square" rtlCol="0">
            <a:spAutoFit/>
          </a:bodyPr>
          <a:lstStyle/>
          <a:p>
            <a:r>
              <a:rPr lang="fr-FR" sz="1200" dirty="0" smtClean="0"/>
              <a:t>Deux cornières de finition bois de 60 cm de long</a:t>
            </a:r>
            <a:endParaRPr lang="fr-FR" sz="1200" dirty="0"/>
          </a:p>
        </p:txBody>
      </p:sp>
      <p:cxnSp>
        <p:nvCxnSpPr>
          <p:cNvPr id="10" name="Connecteur droit avec flèche 9"/>
          <p:cNvCxnSpPr/>
          <p:nvPr/>
        </p:nvCxnSpPr>
        <p:spPr>
          <a:xfrm rot="10800000" flipV="1">
            <a:off x="4543426" y="3686173"/>
            <a:ext cx="790577" cy="4381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5400000">
            <a:off x="4205290" y="3833813"/>
            <a:ext cx="1276349" cy="10001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781424" y="5686425"/>
            <a:ext cx="1552575" cy="461665"/>
          </a:xfrm>
          <a:prstGeom prst="rect">
            <a:avLst/>
          </a:prstGeom>
          <a:solidFill>
            <a:schemeClr val="accent1">
              <a:lumMod val="60000"/>
              <a:lumOff val="40000"/>
            </a:schemeClr>
          </a:solidFill>
        </p:spPr>
        <p:txBody>
          <a:bodyPr wrap="square" rtlCol="0">
            <a:spAutoFit/>
          </a:bodyPr>
          <a:lstStyle/>
          <a:p>
            <a:r>
              <a:rPr lang="fr-FR" sz="1200" dirty="0" smtClean="0"/>
              <a:t>Plaque support et </a:t>
            </a:r>
            <a:r>
              <a:rPr lang="fr-FR" sz="1200" dirty="0" err="1" smtClean="0"/>
              <a:t>Raspberrypi</a:t>
            </a:r>
            <a:r>
              <a:rPr lang="fr-FR" sz="1200" dirty="0" smtClean="0"/>
              <a:t> 2</a:t>
            </a:r>
            <a:endParaRPr lang="fr-FR" sz="1200" dirty="0"/>
          </a:p>
        </p:txBody>
      </p:sp>
      <p:sp>
        <p:nvSpPr>
          <p:cNvPr id="16" name="ZoneTexte 15"/>
          <p:cNvSpPr txBox="1"/>
          <p:nvPr/>
        </p:nvSpPr>
        <p:spPr>
          <a:xfrm>
            <a:off x="2143124" y="4914900"/>
            <a:ext cx="1552575" cy="646331"/>
          </a:xfrm>
          <a:prstGeom prst="rect">
            <a:avLst/>
          </a:prstGeom>
          <a:solidFill>
            <a:schemeClr val="accent1">
              <a:lumMod val="60000"/>
              <a:lumOff val="40000"/>
            </a:schemeClr>
          </a:solidFill>
        </p:spPr>
        <p:txBody>
          <a:bodyPr wrap="square" rtlCol="0">
            <a:spAutoFit/>
          </a:bodyPr>
          <a:lstStyle/>
          <a:p>
            <a:r>
              <a:rPr lang="fr-FR" sz="1200" dirty="0" smtClean="0"/>
              <a:t>Prévoir des vis de fixation pour les cornières</a:t>
            </a:r>
            <a:endParaRPr lang="fr-FR" sz="1200" dirty="0"/>
          </a:p>
        </p:txBody>
      </p:sp>
      <p:cxnSp>
        <p:nvCxnSpPr>
          <p:cNvPr id="17" name="Connecteur droit avec flèche 16"/>
          <p:cNvCxnSpPr/>
          <p:nvPr/>
        </p:nvCxnSpPr>
        <p:spPr>
          <a:xfrm flipV="1">
            <a:off x="5229227" y="5095875"/>
            <a:ext cx="1257298" cy="7619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067551" y="4371975"/>
            <a:ext cx="1743074" cy="646331"/>
          </a:xfrm>
          <a:prstGeom prst="rect">
            <a:avLst/>
          </a:prstGeom>
          <a:solidFill>
            <a:schemeClr val="accent1">
              <a:lumMod val="60000"/>
              <a:lumOff val="40000"/>
            </a:schemeClr>
          </a:solidFill>
        </p:spPr>
        <p:txBody>
          <a:bodyPr wrap="square" rtlCol="0">
            <a:spAutoFit/>
          </a:bodyPr>
          <a:lstStyle/>
          <a:p>
            <a:r>
              <a:rPr lang="fr-FR" sz="1200" dirty="0" smtClean="0"/>
              <a:t>Cale de fixation du boîtier en PVC expansé épaisseur 10 mm </a:t>
            </a:r>
            <a:endParaRPr lang="fr-FR" sz="1200" dirty="0"/>
          </a:p>
        </p:txBody>
      </p:sp>
      <p:cxnSp>
        <p:nvCxnSpPr>
          <p:cNvPr id="22" name="Connecteur droit avec flèche 21"/>
          <p:cNvCxnSpPr/>
          <p:nvPr/>
        </p:nvCxnSpPr>
        <p:spPr>
          <a:xfrm rot="16200000" flipV="1">
            <a:off x="2033588" y="4538663"/>
            <a:ext cx="733425" cy="57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flipH="1" flipV="1">
            <a:off x="2338388" y="4595813"/>
            <a:ext cx="523875"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4495799" y="2133600"/>
            <a:ext cx="1428751" cy="646331"/>
          </a:xfrm>
          <a:prstGeom prst="rect">
            <a:avLst/>
          </a:prstGeom>
          <a:solidFill>
            <a:schemeClr val="accent1">
              <a:lumMod val="60000"/>
              <a:lumOff val="40000"/>
            </a:schemeClr>
          </a:solidFill>
        </p:spPr>
        <p:txBody>
          <a:bodyPr wrap="square" rtlCol="0">
            <a:spAutoFit/>
          </a:bodyPr>
          <a:lstStyle/>
          <a:p>
            <a:r>
              <a:rPr lang="fr-FR" sz="1200" dirty="0" smtClean="0"/>
              <a:t>Vérifier la légère mobilité du perchoir</a:t>
            </a:r>
            <a:endParaRPr lang="fr-FR" sz="1200" dirty="0"/>
          </a:p>
        </p:txBody>
      </p:sp>
      <p:cxnSp>
        <p:nvCxnSpPr>
          <p:cNvPr id="27" name="Connecteur droit avec flèche 26"/>
          <p:cNvCxnSpPr/>
          <p:nvPr/>
        </p:nvCxnSpPr>
        <p:spPr>
          <a:xfrm rot="10800000" flipV="1">
            <a:off x="3686176" y="2733673"/>
            <a:ext cx="1266827" cy="8572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41251" y="40047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2/7</a:t>
            </a:r>
            <a:endParaRPr lang="fr-FR" dirty="0">
              <a:latin typeface="Arial" pitchFamily="34" charset="0"/>
              <a:cs typeface="Arial" pitchFamily="34" charset="0"/>
            </a:endParaRPr>
          </a:p>
        </p:txBody>
      </p:sp>
      <p:sp>
        <p:nvSpPr>
          <p:cNvPr id="30" name="ZoneTexte 29"/>
          <p:cNvSpPr txBox="1"/>
          <p:nvPr/>
        </p:nvSpPr>
        <p:spPr>
          <a:xfrm>
            <a:off x="8296275" y="6076950"/>
            <a:ext cx="514350" cy="369332"/>
          </a:xfrm>
          <a:prstGeom prst="rect">
            <a:avLst/>
          </a:prstGeom>
          <a:noFill/>
        </p:spPr>
        <p:txBody>
          <a:bodyPr wrap="square" rtlCol="0">
            <a:spAutoFit/>
          </a:bodyPr>
          <a:lstStyle/>
          <a:p>
            <a:r>
              <a:rPr lang="fr-FR" dirty="0" smtClean="0"/>
              <a:t>31</a:t>
            </a:r>
            <a:endParaRPr lang="fr-FR" dirty="0"/>
          </a:p>
        </p:txBody>
      </p:sp>
      <p:cxnSp>
        <p:nvCxnSpPr>
          <p:cNvPr id="19" name="Connecteur droit avec flèche 18"/>
          <p:cNvCxnSpPr/>
          <p:nvPr/>
        </p:nvCxnSpPr>
        <p:spPr>
          <a:xfrm rot="5400000">
            <a:off x="6691314" y="5005388"/>
            <a:ext cx="561974" cy="4952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IMG_0426.JPG"/>
          <p:cNvPicPr>
            <a:picLocks noChangeAspect="1"/>
          </p:cNvPicPr>
          <p:nvPr/>
        </p:nvPicPr>
        <p:blipFill>
          <a:blip r:embed="rId2" cstate="print"/>
          <a:stretch>
            <a:fillRect/>
          </a:stretch>
        </p:blipFill>
        <p:spPr>
          <a:xfrm>
            <a:off x="514350" y="4276724"/>
            <a:ext cx="2847975" cy="2135982"/>
          </a:xfrm>
          <a:prstGeom prst="rect">
            <a:avLst/>
          </a:prstGeom>
        </p:spPr>
      </p:pic>
      <p:sp>
        <p:nvSpPr>
          <p:cNvPr id="7" name="ZoneTexte 6"/>
          <p:cNvSpPr txBox="1"/>
          <p:nvPr/>
        </p:nvSpPr>
        <p:spPr>
          <a:xfrm>
            <a:off x="381000" y="895350"/>
            <a:ext cx="2552700" cy="369332"/>
          </a:xfrm>
          <a:prstGeom prst="rect">
            <a:avLst/>
          </a:prstGeom>
          <a:noFill/>
        </p:spPr>
        <p:txBody>
          <a:bodyPr wrap="square" rtlCol="0">
            <a:spAutoFit/>
          </a:bodyPr>
          <a:lstStyle/>
          <a:p>
            <a:r>
              <a:rPr lang="fr-FR" dirty="0" smtClean="0"/>
              <a:t>Le câblage des modules</a:t>
            </a:r>
            <a:endParaRPr lang="fr-FR" dirty="0"/>
          </a:p>
        </p:txBody>
      </p:sp>
      <p:pic>
        <p:nvPicPr>
          <p:cNvPr id="70658" name="Picture 2" descr="Afficher l'image d'origine"/>
          <p:cNvPicPr>
            <a:picLocks noChangeAspect="1" noChangeArrowheads="1"/>
          </p:cNvPicPr>
          <p:nvPr/>
        </p:nvPicPr>
        <p:blipFill>
          <a:blip r:embed="rId3"/>
          <a:srcRect/>
          <a:stretch>
            <a:fillRect/>
          </a:stretch>
        </p:blipFill>
        <p:spPr bwMode="auto">
          <a:xfrm rot="5400000">
            <a:off x="228660" y="1796029"/>
            <a:ext cx="1994885" cy="1319693"/>
          </a:xfrm>
          <a:prstGeom prst="rect">
            <a:avLst/>
          </a:prstGeom>
          <a:noFill/>
        </p:spPr>
      </p:pic>
      <p:pic>
        <p:nvPicPr>
          <p:cNvPr id="10" name="Picture 2" descr="Afficher l'image d'origine"/>
          <p:cNvPicPr>
            <a:picLocks noChangeAspect="1" noChangeArrowheads="1"/>
          </p:cNvPicPr>
          <p:nvPr/>
        </p:nvPicPr>
        <p:blipFill>
          <a:blip r:embed="rId4" cstate="print"/>
          <a:srcRect/>
          <a:stretch>
            <a:fillRect/>
          </a:stretch>
        </p:blipFill>
        <p:spPr bwMode="auto">
          <a:xfrm>
            <a:off x="5583212" y="4972050"/>
            <a:ext cx="2179664" cy="1373188"/>
          </a:xfrm>
          <a:prstGeom prst="rect">
            <a:avLst/>
          </a:prstGeom>
          <a:noFill/>
        </p:spPr>
      </p:pic>
      <p:pic>
        <p:nvPicPr>
          <p:cNvPr id="11" name="Picture 4" descr="Afficher l'image d'origine"/>
          <p:cNvPicPr>
            <a:picLocks noChangeAspect="1" noChangeArrowheads="1"/>
          </p:cNvPicPr>
          <p:nvPr/>
        </p:nvPicPr>
        <p:blipFill>
          <a:blip r:embed="rId5" cstate="print"/>
          <a:srcRect/>
          <a:stretch>
            <a:fillRect/>
          </a:stretch>
        </p:blipFill>
        <p:spPr bwMode="auto">
          <a:xfrm>
            <a:off x="7413625" y="5384799"/>
            <a:ext cx="1044575" cy="1044575"/>
          </a:xfrm>
          <a:prstGeom prst="rect">
            <a:avLst/>
          </a:prstGeom>
          <a:noFill/>
        </p:spPr>
      </p:pic>
      <p:pic>
        <p:nvPicPr>
          <p:cNvPr id="70659" name="Picture 3"/>
          <p:cNvPicPr>
            <a:picLocks noChangeAspect="1" noChangeArrowheads="1"/>
          </p:cNvPicPr>
          <p:nvPr/>
        </p:nvPicPr>
        <p:blipFill>
          <a:blip r:embed="rId6" cstate="print"/>
          <a:srcRect/>
          <a:stretch>
            <a:fillRect/>
          </a:stretch>
        </p:blipFill>
        <p:spPr bwMode="auto">
          <a:xfrm>
            <a:off x="7434264" y="5000625"/>
            <a:ext cx="964234" cy="209550"/>
          </a:xfrm>
          <a:prstGeom prst="rect">
            <a:avLst/>
          </a:prstGeom>
          <a:noFill/>
          <a:ln w="9525">
            <a:noFill/>
            <a:miter lim="800000"/>
            <a:headEnd/>
            <a:tailEnd/>
          </a:ln>
          <a:effectLst/>
        </p:spPr>
      </p:pic>
      <p:pic>
        <p:nvPicPr>
          <p:cNvPr id="70661" name="Picture 5" descr="Afficher l'image d'origine"/>
          <p:cNvPicPr>
            <a:picLocks noChangeAspect="1" noChangeArrowheads="1"/>
          </p:cNvPicPr>
          <p:nvPr/>
        </p:nvPicPr>
        <p:blipFill>
          <a:blip r:embed="rId7" cstate="print"/>
          <a:srcRect/>
          <a:stretch>
            <a:fillRect/>
          </a:stretch>
        </p:blipFill>
        <p:spPr bwMode="auto">
          <a:xfrm rot="10800000">
            <a:off x="6767751" y="1269477"/>
            <a:ext cx="1586961" cy="1586961"/>
          </a:xfrm>
          <a:prstGeom prst="rect">
            <a:avLst/>
          </a:prstGeom>
          <a:noFill/>
        </p:spPr>
      </p:pic>
      <p:pic>
        <p:nvPicPr>
          <p:cNvPr id="70663" name="Picture 7" descr="Afficher l'image d'origine"/>
          <p:cNvPicPr>
            <a:picLocks noChangeAspect="1" noChangeArrowheads="1"/>
          </p:cNvPicPr>
          <p:nvPr/>
        </p:nvPicPr>
        <p:blipFill>
          <a:blip r:embed="rId8"/>
          <a:srcRect/>
          <a:stretch>
            <a:fillRect/>
          </a:stretch>
        </p:blipFill>
        <p:spPr bwMode="auto">
          <a:xfrm>
            <a:off x="2451101" y="1200526"/>
            <a:ext cx="3702050" cy="1572837"/>
          </a:xfrm>
          <a:prstGeom prst="rect">
            <a:avLst/>
          </a:prstGeom>
          <a:noFill/>
        </p:spPr>
      </p:pic>
      <p:pic>
        <p:nvPicPr>
          <p:cNvPr id="9" name="Image 8" descr="IMG_0417.JPG"/>
          <p:cNvPicPr>
            <a:picLocks noChangeAspect="1"/>
          </p:cNvPicPr>
          <p:nvPr/>
        </p:nvPicPr>
        <p:blipFill>
          <a:blip r:embed="rId9" cstate="print"/>
          <a:stretch>
            <a:fillRect/>
          </a:stretch>
        </p:blipFill>
        <p:spPr>
          <a:xfrm>
            <a:off x="6276974" y="2971799"/>
            <a:ext cx="2476501" cy="1857376"/>
          </a:xfrm>
          <a:prstGeom prst="rect">
            <a:avLst/>
          </a:prstGeom>
        </p:spPr>
      </p:pic>
      <p:sp>
        <p:nvSpPr>
          <p:cNvPr id="15" name="Forme libre 14"/>
          <p:cNvSpPr/>
          <p:nvPr/>
        </p:nvSpPr>
        <p:spPr>
          <a:xfrm>
            <a:off x="1752600" y="1178363"/>
            <a:ext cx="4362450" cy="1060012"/>
          </a:xfrm>
          <a:custGeom>
            <a:avLst/>
            <a:gdLst>
              <a:gd name="connsiteX0" fmla="*/ 3810000 w 4362450"/>
              <a:gd name="connsiteY0" fmla="*/ 859987 h 1060012"/>
              <a:gd name="connsiteX1" fmla="*/ 3962400 w 4362450"/>
              <a:gd name="connsiteY1" fmla="*/ 869512 h 1060012"/>
              <a:gd name="connsiteX2" fmla="*/ 4010025 w 4362450"/>
              <a:gd name="connsiteY2" fmla="*/ 879037 h 1060012"/>
              <a:gd name="connsiteX3" fmla="*/ 4133850 w 4362450"/>
              <a:gd name="connsiteY3" fmla="*/ 869512 h 1060012"/>
              <a:gd name="connsiteX4" fmla="*/ 4191000 w 4362450"/>
              <a:gd name="connsiteY4" fmla="*/ 850462 h 1060012"/>
              <a:gd name="connsiteX5" fmla="*/ 4248150 w 4362450"/>
              <a:gd name="connsiteY5" fmla="*/ 802837 h 1060012"/>
              <a:gd name="connsiteX6" fmla="*/ 4276725 w 4362450"/>
              <a:gd name="connsiteY6" fmla="*/ 783787 h 1060012"/>
              <a:gd name="connsiteX7" fmla="*/ 4333875 w 4362450"/>
              <a:gd name="connsiteY7" fmla="*/ 698062 h 1060012"/>
              <a:gd name="connsiteX8" fmla="*/ 4352925 w 4362450"/>
              <a:gd name="connsiteY8" fmla="*/ 669487 h 1060012"/>
              <a:gd name="connsiteX9" fmla="*/ 4362450 w 4362450"/>
              <a:gd name="connsiteY9" fmla="*/ 631387 h 1060012"/>
              <a:gd name="connsiteX10" fmla="*/ 4343400 w 4362450"/>
              <a:gd name="connsiteY10" fmla="*/ 517087 h 1060012"/>
              <a:gd name="connsiteX11" fmla="*/ 4324350 w 4362450"/>
              <a:gd name="connsiteY11" fmla="*/ 488512 h 1060012"/>
              <a:gd name="connsiteX12" fmla="*/ 4295775 w 4362450"/>
              <a:gd name="connsiteY12" fmla="*/ 469462 h 1060012"/>
              <a:gd name="connsiteX13" fmla="*/ 4248150 w 4362450"/>
              <a:gd name="connsiteY13" fmla="*/ 421837 h 1060012"/>
              <a:gd name="connsiteX14" fmla="*/ 4219575 w 4362450"/>
              <a:gd name="connsiteY14" fmla="*/ 393262 h 1060012"/>
              <a:gd name="connsiteX15" fmla="*/ 4162425 w 4362450"/>
              <a:gd name="connsiteY15" fmla="*/ 355162 h 1060012"/>
              <a:gd name="connsiteX16" fmla="*/ 4114800 w 4362450"/>
              <a:gd name="connsiteY16" fmla="*/ 307537 h 1060012"/>
              <a:gd name="connsiteX17" fmla="*/ 4067175 w 4362450"/>
              <a:gd name="connsiteY17" fmla="*/ 269437 h 1060012"/>
              <a:gd name="connsiteX18" fmla="*/ 4048125 w 4362450"/>
              <a:gd name="connsiteY18" fmla="*/ 240862 h 1060012"/>
              <a:gd name="connsiteX19" fmla="*/ 3990975 w 4362450"/>
              <a:gd name="connsiteY19" fmla="*/ 202762 h 1060012"/>
              <a:gd name="connsiteX20" fmla="*/ 3962400 w 4362450"/>
              <a:gd name="connsiteY20" fmla="*/ 183712 h 1060012"/>
              <a:gd name="connsiteX21" fmla="*/ 3933825 w 4362450"/>
              <a:gd name="connsiteY21" fmla="*/ 155137 h 1060012"/>
              <a:gd name="connsiteX22" fmla="*/ 3876675 w 4362450"/>
              <a:gd name="connsiteY22" fmla="*/ 136087 h 1060012"/>
              <a:gd name="connsiteX23" fmla="*/ 3819525 w 4362450"/>
              <a:gd name="connsiteY23" fmla="*/ 117037 h 1060012"/>
              <a:gd name="connsiteX24" fmla="*/ 3752850 w 4362450"/>
              <a:gd name="connsiteY24" fmla="*/ 97987 h 1060012"/>
              <a:gd name="connsiteX25" fmla="*/ 3695700 w 4362450"/>
              <a:gd name="connsiteY25" fmla="*/ 78937 h 1060012"/>
              <a:gd name="connsiteX26" fmla="*/ 3648075 w 4362450"/>
              <a:gd name="connsiteY26" fmla="*/ 69412 h 1060012"/>
              <a:gd name="connsiteX27" fmla="*/ 3590925 w 4362450"/>
              <a:gd name="connsiteY27" fmla="*/ 50362 h 1060012"/>
              <a:gd name="connsiteX28" fmla="*/ 3495675 w 4362450"/>
              <a:gd name="connsiteY28" fmla="*/ 40837 h 1060012"/>
              <a:gd name="connsiteX29" fmla="*/ 3467100 w 4362450"/>
              <a:gd name="connsiteY29" fmla="*/ 31312 h 1060012"/>
              <a:gd name="connsiteX30" fmla="*/ 2895600 w 4362450"/>
              <a:gd name="connsiteY30" fmla="*/ 31312 h 1060012"/>
              <a:gd name="connsiteX31" fmla="*/ 2838450 w 4362450"/>
              <a:gd name="connsiteY31" fmla="*/ 40837 h 1060012"/>
              <a:gd name="connsiteX32" fmla="*/ 2809875 w 4362450"/>
              <a:gd name="connsiteY32" fmla="*/ 50362 h 1060012"/>
              <a:gd name="connsiteX33" fmla="*/ 2714625 w 4362450"/>
              <a:gd name="connsiteY33" fmla="*/ 59887 h 1060012"/>
              <a:gd name="connsiteX34" fmla="*/ 2552700 w 4362450"/>
              <a:gd name="connsiteY34" fmla="*/ 78937 h 1060012"/>
              <a:gd name="connsiteX35" fmla="*/ 2105025 w 4362450"/>
              <a:gd name="connsiteY35" fmla="*/ 97987 h 1060012"/>
              <a:gd name="connsiteX36" fmla="*/ 2057400 w 4362450"/>
              <a:gd name="connsiteY36" fmla="*/ 107512 h 1060012"/>
              <a:gd name="connsiteX37" fmla="*/ 2028825 w 4362450"/>
              <a:gd name="connsiteY37" fmla="*/ 117037 h 1060012"/>
              <a:gd name="connsiteX38" fmla="*/ 1885950 w 4362450"/>
              <a:gd name="connsiteY38" fmla="*/ 126562 h 1060012"/>
              <a:gd name="connsiteX39" fmla="*/ 1704975 w 4362450"/>
              <a:gd name="connsiteY39" fmla="*/ 145612 h 1060012"/>
              <a:gd name="connsiteX40" fmla="*/ 1657350 w 4362450"/>
              <a:gd name="connsiteY40" fmla="*/ 155137 h 1060012"/>
              <a:gd name="connsiteX41" fmla="*/ 1514475 w 4362450"/>
              <a:gd name="connsiteY41" fmla="*/ 164662 h 1060012"/>
              <a:gd name="connsiteX42" fmla="*/ 1457325 w 4362450"/>
              <a:gd name="connsiteY42" fmla="*/ 174187 h 1060012"/>
              <a:gd name="connsiteX43" fmla="*/ 1409700 w 4362450"/>
              <a:gd name="connsiteY43" fmla="*/ 183712 h 1060012"/>
              <a:gd name="connsiteX44" fmla="*/ 1133475 w 4362450"/>
              <a:gd name="connsiteY44" fmla="*/ 193237 h 1060012"/>
              <a:gd name="connsiteX45" fmla="*/ 1066800 w 4362450"/>
              <a:gd name="connsiteY45" fmla="*/ 202762 h 1060012"/>
              <a:gd name="connsiteX46" fmla="*/ 1000125 w 4362450"/>
              <a:gd name="connsiteY46" fmla="*/ 221812 h 1060012"/>
              <a:gd name="connsiteX47" fmla="*/ 866775 w 4362450"/>
              <a:gd name="connsiteY47" fmla="*/ 259912 h 1060012"/>
              <a:gd name="connsiteX48" fmla="*/ 838200 w 4362450"/>
              <a:gd name="connsiteY48" fmla="*/ 269437 h 1060012"/>
              <a:gd name="connsiteX49" fmla="*/ 800100 w 4362450"/>
              <a:gd name="connsiteY49" fmla="*/ 288487 h 1060012"/>
              <a:gd name="connsiteX50" fmla="*/ 762000 w 4362450"/>
              <a:gd name="connsiteY50" fmla="*/ 298012 h 1060012"/>
              <a:gd name="connsiteX51" fmla="*/ 714375 w 4362450"/>
              <a:gd name="connsiteY51" fmla="*/ 317062 h 1060012"/>
              <a:gd name="connsiteX52" fmla="*/ 647700 w 4362450"/>
              <a:gd name="connsiteY52" fmla="*/ 336112 h 1060012"/>
              <a:gd name="connsiteX53" fmla="*/ 619125 w 4362450"/>
              <a:gd name="connsiteY53" fmla="*/ 355162 h 1060012"/>
              <a:gd name="connsiteX54" fmla="*/ 533400 w 4362450"/>
              <a:gd name="connsiteY54" fmla="*/ 440887 h 1060012"/>
              <a:gd name="connsiteX55" fmla="*/ 504825 w 4362450"/>
              <a:gd name="connsiteY55" fmla="*/ 469462 h 1060012"/>
              <a:gd name="connsiteX56" fmla="*/ 457200 w 4362450"/>
              <a:gd name="connsiteY56" fmla="*/ 526612 h 1060012"/>
              <a:gd name="connsiteX57" fmla="*/ 438150 w 4362450"/>
              <a:gd name="connsiteY57" fmla="*/ 583762 h 1060012"/>
              <a:gd name="connsiteX58" fmla="*/ 409575 w 4362450"/>
              <a:gd name="connsiteY58" fmla="*/ 612337 h 1060012"/>
              <a:gd name="connsiteX59" fmla="*/ 361950 w 4362450"/>
              <a:gd name="connsiteY59" fmla="*/ 669487 h 1060012"/>
              <a:gd name="connsiteX60" fmla="*/ 323850 w 4362450"/>
              <a:gd name="connsiteY60" fmla="*/ 726637 h 1060012"/>
              <a:gd name="connsiteX61" fmla="*/ 304800 w 4362450"/>
              <a:gd name="connsiteY61" fmla="*/ 783787 h 1060012"/>
              <a:gd name="connsiteX62" fmla="*/ 266700 w 4362450"/>
              <a:gd name="connsiteY62" fmla="*/ 840937 h 1060012"/>
              <a:gd name="connsiteX63" fmla="*/ 247650 w 4362450"/>
              <a:gd name="connsiteY63" fmla="*/ 898087 h 1060012"/>
              <a:gd name="connsiteX64" fmla="*/ 238125 w 4362450"/>
              <a:gd name="connsiteY64" fmla="*/ 926662 h 1060012"/>
              <a:gd name="connsiteX65" fmla="*/ 200025 w 4362450"/>
              <a:gd name="connsiteY65" fmla="*/ 983812 h 1060012"/>
              <a:gd name="connsiteX66" fmla="*/ 180975 w 4362450"/>
              <a:gd name="connsiteY66" fmla="*/ 1012387 h 1060012"/>
              <a:gd name="connsiteX67" fmla="*/ 161925 w 4362450"/>
              <a:gd name="connsiteY67" fmla="*/ 1040962 h 1060012"/>
              <a:gd name="connsiteX68" fmla="*/ 133350 w 4362450"/>
              <a:gd name="connsiteY68" fmla="*/ 1060012 h 1060012"/>
              <a:gd name="connsiteX69" fmla="*/ 0 w 4362450"/>
              <a:gd name="connsiteY69" fmla="*/ 1050487 h 106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62450" h="1060012">
                <a:moveTo>
                  <a:pt x="3810000" y="859987"/>
                </a:moveTo>
                <a:cubicBezTo>
                  <a:pt x="3860800" y="863162"/>
                  <a:pt x="3911730" y="864686"/>
                  <a:pt x="3962400" y="869512"/>
                </a:cubicBezTo>
                <a:cubicBezTo>
                  <a:pt x="3978516" y="871047"/>
                  <a:pt x="3993836" y="879037"/>
                  <a:pt x="4010025" y="879037"/>
                </a:cubicBezTo>
                <a:cubicBezTo>
                  <a:pt x="4051422" y="879037"/>
                  <a:pt x="4092575" y="872687"/>
                  <a:pt x="4133850" y="869512"/>
                </a:cubicBezTo>
                <a:cubicBezTo>
                  <a:pt x="4152900" y="863162"/>
                  <a:pt x="4174292" y="861601"/>
                  <a:pt x="4191000" y="850462"/>
                </a:cubicBezTo>
                <a:cubicBezTo>
                  <a:pt x="4261946" y="803164"/>
                  <a:pt x="4174811" y="863953"/>
                  <a:pt x="4248150" y="802837"/>
                </a:cubicBezTo>
                <a:cubicBezTo>
                  <a:pt x="4256944" y="795508"/>
                  <a:pt x="4267200" y="790137"/>
                  <a:pt x="4276725" y="783787"/>
                </a:cubicBezTo>
                <a:lnTo>
                  <a:pt x="4333875" y="698062"/>
                </a:lnTo>
                <a:lnTo>
                  <a:pt x="4352925" y="669487"/>
                </a:lnTo>
                <a:cubicBezTo>
                  <a:pt x="4356100" y="656787"/>
                  <a:pt x="4362450" y="644478"/>
                  <a:pt x="4362450" y="631387"/>
                </a:cubicBezTo>
                <a:cubicBezTo>
                  <a:pt x="4362450" y="610261"/>
                  <a:pt x="4358303" y="546894"/>
                  <a:pt x="4343400" y="517087"/>
                </a:cubicBezTo>
                <a:cubicBezTo>
                  <a:pt x="4338280" y="506848"/>
                  <a:pt x="4332445" y="496607"/>
                  <a:pt x="4324350" y="488512"/>
                </a:cubicBezTo>
                <a:cubicBezTo>
                  <a:pt x="4316255" y="480417"/>
                  <a:pt x="4305300" y="475812"/>
                  <a:pt x="4295775" y="469462"/>
                </a:cubicBezTo>
                <a:cubicBezTo>
                  <a:pt x="4260850" y="417075"/>
                  <a:pt x="4295775" y="461525"/>
                  <a:pt x="4248150" y="421837"/>
                </a:cubicBezTo>
                <a:cubicBezTo>
                  <a:pt x="4237802" y="413213"/>
                  <a:pt x="4230208" y="401532"/>
                  <a:pt x="4219575" y="393262"/>
                </a:cubicBezTo>
                <a:cubicBezTo>
                  <a:pt x="4201503" y="379206"/>
                  <a:pt x="4162425" y="355162"/>
                  <a:pt x="4162425" y="355162"/>
                </a:cubicBezTo>
                <a:cubicBezTo>
                  <a:pt x="4111625" y="278962"/>
                  <a:pt x="4178300" y="371037"/>
                  <a:pt x="4114800" y="307537"/>
                </a:cubicBezTo>
                <a:cubicBezTo>
                  <a:pt x="4071716" y="264453"/>
                  <a:pt x="4122805" y="287980"/>
                  <a:pt x="4067175" y="269437"/>
                </a:cubicBezTo>
                <a:cubicBezTo>
                  <a:pt x="4060825" y="259912"/>
                  <a:pt x="4056740" y="248400"/>
                  <a:pt x="4048125" y="240862"/>
                </a:cubicBezTo>
                <a:cubicBezTo>
                  <a:pt x="4030895" y="225785"/>
                  <a:pt x="4010025" y="215462"/>
                  <a:pt x="3990975" y="202762"/>
                </a:cubicBezTo>
                <a:cubicBezTo>
                  <a:pt x="3981450" y="196412"/>
                  <a:pt x="3970495" y="191807"/>
                  <a:pt x="3962400" y="183712"/>
                </a:cubicBezTo>
                <a:cubicBezTo>
                  <a:pt x="3952875" y="174187"/>
                  <a:pt x="3945600" y="161679"/>
                  <a:pt x="3933825" y="155137"/>
                </a:cubicBezTo>
                <a:cubicBezTo>
                  <a:pt x="3916272" y="145385"/>
                  <a:pt x="3895725" y="142437"/>
                  <a:pt x="3876675" y="136087"/>
                </a:cubicBezTo>
                <a:lnTo>
                  <a:pt x="3819525" y="117037"/>
                </a:lnTo>
                <a:cubicBezTo>
                  <a:pt x="3723493" y="85026"/>
                  <a:pt x="3872451" y="133867"/>
                  <a:pt x="3752850" y="97987"/>
                </a:cubicBezTo>
                <a:cubicBezTo>
                  <a:pt x="3733616" y="92217"/>
                  <a:pt x="3715391" y="82875"/>
                  <a:pt x="3695700" y="78937"/>
                </a:cubicBezTo>
                <a:cubicBezTo>
                  <a:pt x="3679825" y="75762"/>
                  <a:pt x="3663694" y="73672"/>
                  <a:pt x="3648075" y="69412"/>
                </a:cubicBezTo>
                <a:cubicBezTo>
                  <a:pt x="3628702" y="64128"/>
                  <a:pt x="3610906" y="52360"/>
                  <a:pt x="3590925" y="50362"/>
                </a:cubicBezTo>
                <a:lnTo>
                  <a:pt x="3495675" y="40837"/>
                </a:lnTo>
                <a:cubicBezTo>
                  <a:pt x="3486150" y="37662"/>
                  <a:pt x="3476978" y="33108"/>
                  <a:pt x="3467100" y="31312"/>
                </a:cubicBezTo>
                <a:cubicBezTo>
                  <a:pt x="3294886" y="0"/>
                  <a:pt x="2978846" y="29711"/>
                  <a:pt x="2895600" y="31312"/>
                </a:cubicBezTo>
                <a:cubicBezTo>
                  <a:pt x="2876550" y="34487"/>
                  <a:pt x="2857303" y="36647"/>
                  <a:pt x="2838450" y="40837"/>
                </a:cubicBezTo>
                <a:cubicBezTo>
                  <a:pt x="2828649" y="43015"/>
                  <a:pt x="2819798" y="48835"/>
                  <a:pt x="2809875" y="50362"/>
                </a:cubicBezTo>
                <a:cubicBezTo>
                  <a:pt x="2778338" y="55214"/>
                  <a:pt x="2746375" y="56712"/>
                  <a:pt x="2714625" y="59887"/>
                </a:cubicBezTo>
                <a:cubicBezTo>
                  <a:pt x="2640093" y="78520"/>
                  <a:pt x="2677785" y="71356"/>
                  <a:pt x="2552700" y="78937"/>
                </a:cubicBezTo>
                <a:cubicBezTo>
                  <a:pt x="2400803" y="88143"/>
                  <a:pt x="2258053" y="92319"/>
                  <a:pt x="2105025" y="97987"/>
                </a:cubicBezTo>
                <a:cubicBezTo>
                  <a:pt x="2089150" y="101162"/>
                  <a:pt x="2073106" y="103585"/>
                  <a:pt x="2057400" y="107512"/>
                </a:cubicBezTo>
                <a:cubicBezTo>
                  <a:pt x="2047660" y="109947"/>
                  <a:pt x="2038804" y="115928"/>
                  <a:pt x="2028825" y="117037"/>
                </a:cubicBezTo>
                <a:cubicBezTo>
                  <a:pt x="1981386" y="122308"/>
                  <a:pt x="1933496" y="122367"/>
                  <a:pt x="1885950" y="126562"/>
                </a:cubicBezTo>
                <a:cubicBezTo>
                  <a:pt x="1825526" y="131893"/>
                  <a:pt x="1764455" y="133716"/>
                  <a:pt x="1704975" y="145612"/>
                </a:cubicBezTo>
                <a:cubicBezTo>
                  <a:pt x="1689100" y="148787"/>
                  <a:pt x="1673459" y="153526"/>
                  <a:pt x="1657350" y="155137"/>
                </a:cubicBezTo>
                <a:cubicBezTo>
                  <a:pt x="1609856" y="159886"/>
                  <a:pt x="1562100" y="161487"/>
                  <a:pt x="1514475" y="164662"/>
                </a:cubicBezTo>
                <a:lnTo>
                  <a:pt x="1457325" y="174187"/>
                </a:lnTo>
                <a:cubicBezTo>
                  <a:pt x="1441397" y="177083"/>
                  <a:pt x="1425861" y="182761"/>
                  <a:pt x="1409700" y="183712"/>
                </a:cubicBezTo>
                <a:cubicBezTo>
                  <a:pt x="1317729" y="189122"/>
                  <a:pt x="1225550" y="190062"/>
                  <a:pt x="1133475" y="193237"/>
                </a:cubicBezTo>
                <a:cubicBezTo>
                  <a:pt x="1111250" y="196412"/>
                  <a:pt x="1088889" y="198746"/>
                  <a:pt x="1066800" y="202762"/>
                </a:cubicBezTo>
                <a:cubicBezTo>
                  <a:pt x="1019207" y="211415"/>
                  <a:pt x="1040930" y="210683"/>
                  <a:pt x="1000125" y="221812"/>
                </a:cubicBezTo>
                <a:cubicBezTo>
                  <a:pt x="868564" y="257692"/>
                  <a:pt x="976282" y="223410"/>
                  <a:pt x="866775" y="259912"/>
                </a:cubicBezTo>
                <a:cubicBezTo>
                  <a:pt x="857250" y="263087"/>
                  <a:pt x="847180" y="264947"/>
                  <a:pt x="838200" y="269437"/>
                </a:cubicBezTo>
                <a:cubicBezTo>
                  <a:pt x="825500" y="275787"/>
                  <a:pt x="813395" y="283501"/>
                  <a:pt x="800100" y="288487"/>
                </a:cubicBezTo>
                <a:cubicBezTo>
                  <a:pt x="787843" y="293084"/>
                  <a:pt x="774419" y="293872"/>
                  <a:pt x="762000" y="298012"/>
                </a:cubicBezTo>
                <a:cubicBezTo>
                  <a:pt x="745780" y="303419"/>
                  <a:pt x="730595" y="311655"/>
                  <a:pt x="714375" y="317062"/>
                </a:cubicBezTo>
                <a:cubicBezTo>
                  <a:pt x="696064" y="323166"/>
                  <a:pt x="666046" y="326939"/>
                  <a:pt x="647700" y="336112"/>
                </a:cubicBezTo>
                <a:cubicBezTo>
                  <a:pt x="637461" y="341232"/>
                  <a:pt x="627681" y="347557"/>
                  <a:pt x="619125" y="355162"/>
                </a:cubicBezTo>
                <a:lnTo>
                  <a:pt x="533400" y="440887"/>
                </a:lnTo>
                <a:cubicBezTo>
                  <a:pt x="523875" y="450412"/>
                  <a:pt x="512297" y="458254"/>
                  <a:pt x="504825" y="469462"/>
                </a:cubicBezTo>
                <a:cubicBezTo>
                  <a:pt x="478303" y="509245"/>
                  <a:pt x="493870" y="489942"/>
                  <a:pt x="457200" y="526612"/>
                </a:cubicBezTo>
                <a:cubicBezTo>
                  <a:pt x="450850" y="545662"/>
                  <a:pt x="452349" y="569563"/>
                  <a:pt x="438150" y="583762"/>
                </a:cubicBezTo>
                <a:cubicBezTo>
                  <a:pt x="428625" y="593287"/>
                  <a:pt x="418199" y="601989"/>
                  <a:pt x="409575" y="612337"/>
                </a:cubicBezTo>
                <a:cubicBezTo>
                  <a:pt x="343270" y="691903"/>
                  <a:pt x="445432" y="586005"/>
                  <a:pt x="361950" y="669487"/>
                </a:cubicBezTo>
                <a:cubicBezTo>
                  <a:pt x="330438" y="764022"/>
                  <a:pt x="383308" y="619613"/>
                  <a:pt x="323850" y="726637"/>
                </a:cubicBezTo>
                <a:cubicBezTo>
                  <a:pt x="314098" y="744190"/>
                  <a:pt x="315939" y="767079"/>
                  <a:pt x="304800" y="783787"/>
                </a:cubicBezTo>
                <a:cubicBezTo>
                  <a:pt x="292100" y="802837"/>
                  <a:pt x="273940" y="819217"/>
                  <a:pt x="266700" y="840937"/>
                </a:cubicBezTo>
                <a:lnTo>
                  <a:pt x="247650" y="898087"/>
                </a:lnTo>
                <a:cubicBezTo>
                  <a:pt x="244475" y="907612"/>
                  <a:pt x="243694" y="918308"/>
                  <a:pt x="238125" y="926662"/>
                </a:cubicBezTo>
                <a:lnTo>
                  <a:pt x="200025" y="983812"/>
                </a:lnTo>
                <a:lnTo>
                  <a:pt x="180975" y="1012387"/>
                </a:lnTo>
                <a:cubicBezTo>
                  <a:pt x="174625" y="1021912"/>
                  <a:pt x="171450" y="1034612"/>
                  <a:pt x="161925" y="1040962"/>
                </a:cubicBezTo>
                <a:lnTo>
                  <a:pt x="133350" y="1060012"/>
                </a:lnTo>
                <a:cubicBezTo>
                  <a:pt x="12722" y="1049960"/>
                  <a:pt x="57282" y="1050487"/>
                  <a:pt x="0" y="1050487"/>
                </a:cubicBezTo>
              </a:path>
            </a:pathLst>
          </a:cu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Forme libre 15"/>
          <p:cNvSpPr/>
          <p:nvPr/>
        </p:nvSpPr>
        <p:spPr>
          <a:xfrm>
            <a:off x="1781175" y="1724025"/>
            <a:ext cx="1114425" cy="657225"/>
          </a:xfrm>
          <a:custGeom>
            <a:avLst/>
            <a:gdLst>
              <a:gd name="connsiteX0" fmla="*/ 0 w 1114425"/>
              <a:gd name="connsiteY0" fmla="*/ 628650 h 657225"/>
              <a:gd name="connsiteX1" fmla="*/ 28575 w 1114425"/>
              <a:gd name="connsiteY1" fmla="*/ 638175 h 657225"/>
              <a:gd name="connsiteX2" fmla="*/ 104775 w 1114425"/>
              <a:gd name="connsiteY2" fmla="*/ 657225 h 657225"/>
              <a:gd name="connsiteX3" fmla="*/ 238125 w 1114425"/>
              <a:gd name="connsiteY3" fmla="*/ 647700 h 657225"/>
              <a:gd name="connsiteX4" fmla="*/ 266700 w 1114425"/>
              <a:gd name="connsiteY4" fmla="*/ 638175 h 657225"/>
              <a:gd name="connsiteX5" fmla="*/ 323850 w 1114425"/>
              <a:gd name="connsiteY5" fmla="*/ 600075 h 657225"/>
              <a:gd name="connsiteX6" fmla="*/ 352425 w 1114425"/>
              <a:gd name="connsiteY6" fmla="*/ 581025 h 657225"/>
              <a:gd name="connsiteX7" fmla="*/ 371475 w 1114425"/>
              <a:gd name="connsiteY7" fmla="*/ 552450 h 657225"/>
              <a:gd name="connsiteX8" fmla="*/ 428625 w 1114425"/>
              <a:gd name="connsiteY8" fmla="*/ 495300 h 657225"/>
              <a:gd name="connsiteX9" fmla="*/ 457200 w 1114425"/>
              <a:gd name="connsiteY9" fmla="*/ 409575 h 657225"/>
              <a:gd name="connsiteX10" fmla="*/ 466725 w 1114425"/>
              <a:gd name="connsiteY10" fmla="*/ 381000 h 657225"/>
              <a:gd name="connsiteX11" fmla="*/ 485775 w 1114425"/>
              <a:gd name="connsiteY11" fmla="*/ 276225 h 657225"/>
              <a:gd name="connsiteX12" fmla="*/ 495300 w 1114425"/>
              <a:gd name="connsiteY12" fmla="*/ 247650 h 657225"/>
              <a:gd name="connsiteX13" fmla="*/ 514350 w 1114425"/>
              <a:gd name="connsiteY13" fmla="*/ 180975 h 657225"/>
              <a:gd name="connsiteX14" fmla="*/ 552450 w 1114425"/>
              <a:gd name="connsiteY14" fmla="*/ 123825 h 657225"/>
              <a:gd name="connsiteX15" fmla="*/ 581025 w 1114425"/>
              <a:gd name="connsiteY15" fmla="*/ 104775 h 657225"/>
              <a:gd name="connsiteX16" fmla="*/ 609600 w 1114425"/>
              <a:gd name="connsiteY16" fmla="*/ 76200 h 657225"/>
              <a:gd name="connsiteX17" fmla="*/ 638175 w 1114425"/>
              <a:gd name="connsiteY17" fmla="*/ 66675 h 657225"/>
              <a:gd name="connsiteX18" fmla="*/ 695325 w 1114425"/>
              <a:gd name="connsiteY18" fmla="*/ 28575 h 657225"/>
              <a:gd name="connsiteX19" fmla="*/ 752475 w 1114425"/>
              <a:gd name="connsiteY19" fmla="*/ 0 h 657225"/>
              <a:gd name="connsiteX20" fmla="*/ 847725 w 1114425"/>
              <a:gd name="connsiteY20" fmla="*/ 9525 h 657225"/>
              <a:gd name="connsiteX21" fmla="*/ 904875 w 1114425"/>
              <a:gd name="connsiteY21" fmla="*/ 38100 h 657225"/>
              <a:gd name="connsiteX22" fmla="*/ 933450 w 1114425"/>
              <a:gd name="connsiteY22" fmla="*/ 66675 h 657225"/>
              <a:gd name="connsiteX23" fmla="*/ 962025 w 1114425"/>
              <a:gd name="connsiteY23" fmla="*/ 85725 h 657225"/>
              <a:gd name="connsiteX24" fmla="*/ 981075 w 1114425"/>
              <a:gd name="connsiteY24" fmla="*/ 114300 h 657225"/>
              <a:gd name="connsiteX25" fmla="*/ 1009650 w 1114425"/>
              <a:gd name="connsiteY25" fmla="*/ 133350 h 657225"/>
              <a:gd name="connsiteX26" fmla="*/ 1047750 w 1114425"/>
              <a:gd name="connsiteY26" fmla="*/ 190500 h 657225"/>
              <a:gd name="connsiteX27" fmla="*/ 1066800 w 1114425"/>
              <a:gd name="connsiteY27" fmla="*/ 219075 h 657225"/>
              <a:gd name="connsiteX28" fmla="*/ 1095375 w 1114425"/>
              <a:gd name="connsiteY28" fmla="*/ 247650 h 657225"/>
              <a:gd name="connsiteX29" fmla="*/ 1114425 w 1114425"/>
              <a:gd name="connsiteY29" fmla="*/ 276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4425" h="657225">
                <a:moveTo>
                  <a:pt x="0" y="628650"/>
                </a:moveTo>
                <a:cubicBezTo>
                  <a:pt x="9525" y="631825"/>
                  <a:pt x="18889" y="635533"/>
                  <a:pt x="28575" y="638175"/>
                </a:cubicBezTo>
                <a:cubicBezTo>
                  <a:pt x="53834" y="645064"/>
                  <a:pt x="104775" y="657225"/>
                  <a:pt x="104775" y="657225"/>
                </a:cubicBezTo>
                <a:cubicBezTo>
                  <a:pt x="149225" y="654050"/>
                  <a:pt x="193867" y="652907"/>
                  <a:pt x="238125" y="647700"/>
                </a:cubicBezTo>
                <a:cubicBezTo>
                  <a:pt x="248096" y="646527"/>
                  <a:pt x="257923" y="643051"/>
                  <a:pt x="266700" y="638175"/>
                </a:cubicBezTo>
                <a:cubicBezTo>
                  <a:pt x="286714" y="627056"/>
                  <a:pt x="304800" y="612775"/>
                  <a:pt x="323850" y="600075"/>
                </a:cubicBezTo>
                <a:lnTo>
                  <a:pt x="352425" y="581025"/>
                </a:lnTo>
                <a:cubicBezTo>
                  <a:pt x="358775" y="571500"/>
                  <a:pt x="363870" y="561006"/>
                  <a:pt x="371475" y="552450"/>
                </a:cubicBezTo>
                <a:cubicBezTo>
                  <a:pt x="389373" y="532314"/>
                  <a:pt x="428625" y="495300"/>
                  <a:pt x="428625" y="495300"/>
                </a:cubicBezTo>
                <a:lnTo>
                  <a:pt x="457200" y="409575"/>
                </a:lnTo>
                <a:cubicBezTo>
                  <a:pt x="460375" y="400050"/>
                  <a:pt x="465074" y="390904"/>
                  <a:pt x="466725" y="381000"/>
                </a:cubicBezTo>
                <a:cubicBezTo>
                  <a:pt x="470971" y="355524"/>
                  <a:pt x="479119" y="302850"/>
                  <a:pt x="485775" y="276225"/>
                </a:cubicBezTo>
                <a:cubicBezTo>
                  <a:pt x="488210" y="266485"/>
                  <a:pt x="492542" y="257304"/>
                  <a:pt x="495300" y="247650"/>
                </a:cubicBezTo>
                <a:cubicBezTo>
                  <a:pt x="498201" y="237495"/>
                  <a:pt x="507633" y="193066"/>
                  <a:pt x="514350" y="180975"/>
                </a:cubicBezTo>
                <a:cubicBezTo>
                  <a:pt x="525469" y="160961"/>
                  <a:pt x="533400" y="136525"/>
                  <a:pt x="552450" y="123825"/>
                </a:cubicBezTo>
                <a:cubicBezTo>
                  <a:pt x="561975" y="117475"/>
                  <a:pt x="572231" y="112104"/>
                  <a:pt x="581025" y="104775"/>
                </a:cubicBezTo>
                <a:cubicBezTo>
                  <a:pt x="591373" y="96151"/>
                  <a:pt x="598392" y="83672"/>
                  <a:pt x="609600" y="76200"/>
                </a:cubicBezTo>
                <a:cubicBezTo>
                  <a:pt x="617954" y="70631"/>
                  <a:pt x="629398" y="71551"/>
                  <a:pt x="638175" y="66675"/>
                </a:cubicBezTo>
                <a:cubicBezTo>
                  <a:pt x="658189" y="55556"/>
                  <a:pt x="673605" y="35815"/>
                  <a:pt x="695325" y="28575"/>
                </a:cubicBezTo>
                <a:cubicBezTo>
                  <a:pt x="734760" y="15430"/>
                  <a:pt x="715546" y="24619"/>
                  <a:pt x="752475" y="0"/>
                </a:cubicBezTo>
                <a:cubicBezTo>
                  <a:pt x="784225" y="3175"/>
                  <a:pt x="816188" y="4673"/>
                  <a:pt x="847725" y="9525"/>
                </a:cubicBezTo>
                <a:cubicBezTo>
                  <a:pt x="868799" y="12767"/>
                  <a:pt x="888881" y="24772"/>
                  <a:pt x="904875" y="38100"/>
                </a:cubicBezTo>
                <a:cubicBezTo>
                  <a:pt x="915223" y="46724"/>
                  <a:pt x="923102" y="58051"/>
                  <a:pt x="933450" y="66675"/>
                </a:cubicBezTo>
                <a:cubicBezTo>
                  <a:pt x="942244" y="74004"/>
                  <a:pt x="952500" y="79375"/>
                  <a:pt x="962025" y="85725"/>
                </a:cubicBezTo>
                <a:cubicBezTo>
                  <a:pt x="968375" y="95250"/>
                  <a:pt x="972980" y="106205"/>
                  <a:pt x="981075" y="114300"/>
                </a:cubicBezTo>
                <a:cubicBezTo>
                  <a:pt x="989170" y="122395"/>
                  <a:pt x="1002112" y="124735"/>
                  <a:pt x="1009650" y="133350"/>
                </a:cubicBezTo>
                <a:cubicBezTo>
                  <a:pt x="1024727" y="150580"/>
                  <a:pt x="1035050" y="171450"/>
                  <a:pt x="1047750" y="190500"/>
                </a:cubicBezTo>
                <a:cubicBezTo>
                  <a:pt x="1054100" y="200025"/>
                  <a:pt x="1058705" y="210980"/>
                  <a:pt x="1066800" y="219075"/>
                </a:cubicBezTo>
                <a:lnTo>
                  <a:pt x="1095375" y="247650"/>
                </a:lnTo>
                <a:cubicBezTo>
                  <a:pt x="1105904" y="279237"/>
                  <a:pt x="1094860" y="276225"/>
                  <a:pt x="1114425" y="27622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Forme libre 16"/>
          <p:cNvSpPr/>
          <p:nvPr/>
        </p:nvSpPr>
        <p:spPr>
          <a:xfrm>
            <a:off x="1762125" y="1600200"/>
            <a:ext cx="1428750" cy="974373"/>
          </a:xfrm>
          <a:custGeom>
            <a:avLst/>
            <a:gdLst>
              <a:gd name="connsiteX0" fmla="*/ 0 w 1428750"/>
              <a:gd name="connsiteY0" fmla="*/ 952500 h 974373"/>
              <a:gd name="connsiteX1" fmla="*/ 28575 w 1428750"/>
              <a:gd name="connsiteY1" fmla="*/ 971550 h 974373"/>
              <a:gd name="connsiteX2" fmla="*/ 257175 w 1428750"/>
              <a:gd name="connsiteY2" fmla="*/ 962025 h 974373"/>
              <a:gd name="connsiteX3" fmla="*/ 342900 w 1428750"/>
              <a:gd name="connsiteY3" fmla="*/ 942975 h 974373"/>
              <a:gd name="connsiteX4" fmla="*/ 457200 w 1428750"/>
              <a:gd name="connsiteY4" fmla="*/ 914400 h 974373"/>
              <a:gd name="connsiteX5" fmla="*/ 485775 w 1428750"/>
              <a:gd name="connsiteY5" fmla="*/ 895350 h 974373"/>
              <a:gd name="connsiteX6" fmla="*/ 504825 w 1428750"/>
              <a:gd name="connsiteY6" fmla="*/ 866775 h 974373"/>
              <a:gd name="connsiteX7" fmla="*/ 533400 w 1428750"/>
              <a:gd name="connsiteY7" fmla="*/ 857250 h 974373"/>
              <a:gd name="connsiteX8" fmla="*/ 542925 w 1428750"/>
              <a:gd name="connsiteY8" fmla="*/ 828675 h 974373"/>
              <a:gd name="connsiteX9" fmla="*/ 571500 w 1428750"/>
              <a:gd name="connsiteY9" fmla="*/ 809625 h 974373"/>
              <a:gd name="connsiteX10" fmla="*/ 619125 w 1428750"/>
              <a:gd name="connsiteY10" fmla="*/ 752475 h 974373"/>
              <a:gd name="connsiteX11" fmla="*/ 657225 w 1428750"/>
              <a:gd name="connsiteY11" fmla="*/ 695325 h 974373"/>
              <a:gd name="connsiteX12" fmla="*/ 685800 w 1428750"/>
              <a:gd name="connsiteY12" fmla="*/ 666750 h 974373"/>
              <a:gd name="connsiteX13" fmla="*/ 723900 w 1428750"/>
              <a:gd name="connsiteY13" fmla="*/ 609600 h 974373"/>
              <a:gd name="connsiteX14" fmla="*/ 742950 w 1428750"/>
              <a:gd name="connsiteY14" fmla="*/ 581025 h 974373"/>
              <a:gd name="connsiteX15" fmla="*/ 781050 w 1428750"/>
              <a:gd name="connsiteY15" fmla="*/ 523875 h 974373"/>
              <a:gd name="connsiteX16" fmla="*/ 800100 w 1428750"/>
              <a:gd name="connsiteY16" fmla="*/ 495300 h 974373"/>
              <a:gd name="connsiteX17" fmla="*/ 838200 w 1428750"/>
              <a:gd name="connsiteY17" fmla="*/ 409575 h 974373"/>
              <a:gd name="connsiteX18" fmla="*/ 857250 w 1428750"/>
              <a:gd name="connsiteY18" fmla="*/ 342900 h 974373"/>
              <a:gd name="connsiteX19" fmla="*/ 885825 w 1428750"/>
              <a:gd name="connsiteY19" fmla="*/ 257175 h 974373"/>
              <a:gd name="connsiteX20" fmla="*/ 914400 w 1428750"/>
              <a:gd name="connsiteY20" fmla="*/ 171450 h 974373"/>
              <a:gd name="connsiteX21" fmla="*/ 923925 w 1428750"/>
              <a:gd name="connsiteY21" fmla="*/ 142875 h 974373"/>
              <a:gd name="connsiteX22" fmla="*/ 952500 w 1428750"/>
              <a:gd name="connsiteY22" fmla="*/ 114300 h 974373"/>
              <a:gd name="connsiteX23" fmla="*/ 971550 w 1428750"/>
              <a:gd name="connsiteY23" fmla="*/ 85725 h 974373"/>
              <a:gd name="connsiteX24" fmla="*/ 1000125 w 1428750"/>
              <a:gd name="connsiteY24" fmla="*/ 76200 h 974373"/>
              <a:gd name="connsiteX25" fmla="*/ 1057275 w 1428750"/>
              <a:gd name="connsiteY25" fmla="*/ 38100 h 974373"/>
              <a:gd name="connsiteX26" fmla="*/ 1085850 w 1428750"/>
              <a:gd name="connsiteY26" fmla="*/ 19050 h 974373"/>
              <a:gd name="connsiteX27" fmla="*/ 1152525 w 1428750"/>
              <a:gd name="connsiteY27" fmla="*/ 0 h 974373"/>
              <a:gd name="connsiteX28" fmla="*/ 1285875 w 1428750"/>
              <a:gd name="connsiteY28" fmla="*/ 9525 h 974373"/>
              <a:gd name="connsiteX29" fmla="*/ 1314450 w 1428750"/>
              <a:gd name="connsiteY29" fmla="*/ 28575 h 974373"/>
              <a:gd name="connsiteX30" fmla="*/ 1362075 w 1428750"/>
              <a:gd name="connsiteY30" fmla="*/ 85725 h 974373"/>
              <a:gd name="connsiteX31" fmla="*/ 1371600 w 1428750"/>
              <a:gd name="connsiteY31" fmla="*/ 114300 h 974373"/>
              <a:gd name="connsiteX32" fmla="*/ 1390650 w 1428750"/>
              <a:gd name="connsiteY32" fmla="*/ 142875 h 974373"/>
              <a:gd name="connsiteX33" fmla="*/ 1419225 w 1428750"/>
              <a:gd name="connsiteY33" fmla="*/ 257175 h 974373"/>
              <a:gd name="connsiteX34" fmla="*/ 1428750 w 1428750"/>
              <a:gd name="connsiteY34" fmla="*/ 361950 h 974373"/>
              <a:gd name="connsiteX35" fmla="*/ 1419225 w 1428750"/>
              <a:gd name="connsiteY35" fmla="*/ 400050 h 974373"/>
              <a:gd name="connsiteX36" fmla="*/ 1400175 w 1428750"/>
              <a:gd name="connsiteY36" fmla="*/ 428625 h 9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8750" h="974373">
                <a:moveTo>
                  <a:pt x="0" y="952500"/>
                </a:moveTo>
                <a:cubicBezTo>
                  <a:pt x="9525" y="958850"/>
                  <a:pt x="17135" y="971126"/>
                  <a:pt x="28575" y="971550"/>
                </a:cubicBezTo>
                <a:cubicBezTo>
                  <a:pt x="104789" y="974373"/>
                  <a:pt x="181090" y="967272"/>
                  <a:pt x="257175" y="962025"/>
                </a:cubicBezTo>
                <a:cubicBezTo>
                  <a:pt x="282566" y="960274"/>
                  <a:pt x="317452" y="948065"/>
                  <a:pt x="342900" y="942975"/>
                </a:cubicBezTo>
                <a:cubicBezTo>
                  <a:pt x="373507" y="936854"/>
                  <a:pt x="429921" y="932586"/>
                  <a:pt x="457200" y="914400"/>
                </a:cubicBezTo>
                <a:lnTo>
                  <a:pt x="485775" y="895350"/>
                </a:lnTo>
                <a:cubicBezTo>
                  <a:pt x="492125" y="885825"/>
                  <a:pt x="495886" y="873926"/>
                  <a:pt x="504825" y="866775"/>
                </a:cubicBezTo>
                <a:cubicBezTo>
                  <a:pt x="512665" y="860503"/>
                  <a:pt x="526300" y="864350"/>
                  <a:pt x="533400" y="857250"/>
                </a:cubicBezTo>
                <a:cubicBezTo>
                  <a:pt x="540500" y="850150"/>
                  <a:pt x="536653" y="836515"/>
                  <a:pt x="542925" y="828675"/>
                </a:cubicBezTo>
                <a:cubicBezTo>
                  <a:pt x="550076" y="819736"/>
                  <a:pt x="561975" y="815975"/>
                  <a:pt x="571500" y="809625"/>
                </a:cubicBezTo>
                <a:cubicBezTo>
                  <a:pt x="639573" y="707515"/>
                  <a:pt x="533562" y="862484"/>
                  <a:pt x="619125" y="752475"/>
                </a:cubicBezTo>
                <a:cubicBezTo>
                  <a:pt x="633181" y="734403"/>
                  <a:pt x="641036" y="711514"/>
                  <a:pt x="657225" y="695325"/>
                </a:cubicBezTo>
                <a:cubicBezTo>
                  <a:pt x="666750" y="685800"/>
                  <a:pt x="677530" y="677383"/>
                  <a:pt x="685800" y="666750"/>
                </a:cubicBezTo>
                <a:cubicBezTo>
                  <a:pt x="699856" y="648678"/>
                  <a:pt x="711200" y="628650"/>
                  <a:pt x="723900" y="609600"/>
                </a:cubicBezTo>
                <a:lnTo>
                  <a:pt x="742950" y="581025"/>
                </a:lnTo>
                <a:lnTo>
                  <a:pt x="781050" y="523875"/>
                </a:lnTo>
                <a:cubicBezTo>
                  <a:pt x="787400" y="514350"/>
                  <a:pt x="796480" y="506160"/>
                  <a:pt x="800100" y="495300"/>
                </a:cubicBezTo>
                <a:cubicBezTo>
                  <a:pt x="849247" y="347858"/>
                  <a:pt x="792917" y="500141"/>
                  <a:pt x="838200" y="409575"/>
                </a:cubicBezTo>
                <a:cubicBezTo>
                  <a:pt x="846203" y="393570"/>
                  <a:pt x="852672" y="358159"/>
                  <a:pt x="857250" y="342900"/>
                </a:cubicBezTo>
                <a:lnTo>
                  <a:pt x="885825" y="257175"/>
                </a:lnTo>
                <a:lnTo>
                  <a:pt x="914400" y="171450"/>
                </a:lnTo>
                <a:cubicBezTo>
                  <a:pt x="917575" y="161925"/>
                  <a:pt x="916825" y="149975"/>
                  <a:pt x="923925" y="142875"/>
                </a:cubicBezTo>
                <a:cubicBezTo>
                  <a:pt x="933450" y="133350"/>
                  <a:pt x="943876" y="124648"/>
                  <a:pt x="952500" y="114300"/>
                </a:cubicBezTo>
                <a:cubicBezTo>
                  <a:pt x="959829" y="105506"/>
                  <a:pt x="962611" y="92876"/>
                  <a:pt x="971550" y="85725"/>
                </a:cubicBezTo>
                <a:cubicBezTo>
                  <a:pt x="979390" y="79453"/>
                  <a:pt x="991348" y="81076"/>
                  <a:pt x="1000125" y="76200"/>
                </a:cubicBezTo>
                <a:cubicBezTo>
                  <a:pt x="1020139" y="65081"/>
                  <a:pt x="1038225" y="50800"/>
                  <a:pt x="1057275" y="38100"/>
                </a:cubicBezTo>
                <a:cubicBezTo>
                  <a:pt x="1066800" y="31750"/>
                  <a:pt x="1074990" y="22670"/>
                  <a:pt x="1085850" y="19050"/>
                </a:cubicBezTo>
                <a:cubicBezTo>
                  <a:pt x="1126844" y="5385"/>
                  <a:pt x="1104685" y="11960"/>
                  <a:pt x="1152525" y="0"/>
                </a:cubicBezTo>
                <a:cubicBezTo>
                  <a:pt x="1196975" y="3175"/>
                  <a:pt x="1241990" y="1781"/>
                  <a:pt x="1285875" y="9525"/>
                </a:cubicBezTo>
                <a:cubicBezTo>
                  <a:pt x="1297148" y="11514"/>
                  <a:pt x="1305656" y="21246"/>
                  <a:pt x="1314450" y="28575"/>
                </a:cubicBezTo>
                <a:cubicBezTo>
                  <a:pt x="1332506" y="43622"/>
                  <a:pt x="1351371" y="64318"/>
                  <a:pt x="1362075" y="85725"/>
                </a:cubicBezTo>
                <a:cubicBezTo>
                  <a:pt x="1366565" y="94705"/>
                  <a:pt x="1367110" y="105320"/>
                  <a:pt x="1371600" y="114300"/>
                </a:cubicBezTo>
                <a:cubicBezTo>
                  <a:pt x="1376720" y="124539"/>
                  <a:pt x="1386001" y="132414"/>
                  <a:pt x="1390650" y="142875"/>
                </a:cubicBezTo>
                <a:cubicBezTo>
                  <a:pt x="1407454" y="180684"/>
                  <a:pt x="1414433" y="216441"/>
                  <a:pt x="1419225" y="257175"/>
                </a:cubicBezTo>
                <a:cubicBezTo>
                  <a:pt x="1423323" y="292004"/>
                  <a:pt x="1425575" y="327025"/>
                  <a:pt x="1428750" y="361950"/>
                </a:cubicBezTo>
                <a:cubicBezTo>
                  <a:pt x="1425575" y="374650"/>
                  <a:pt x="1424382" y="388018"/>
                  <a:pt x="1419225" y="400050"/>
                </a:cubicBezTo>
                <a:cubicBezTo>
                  <a:pt x="1414716" y="410572"/>
                  <a:pt x="1400175" y="428625"/>
                  <a:pt x="1400175" y="428625"/>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Forme libre 17"/>
          <p:cNvSpPr/>
          <p:nvPr/>
        </p:nvSpPr>
        <p:spPr>
          <a:xfrm>
            <a:off x="3581400" y="1781175"/>
            <a:ext cx="3381375" cy="1047750"/>
          </a:xfrm>
          <a:custGeom>
            <a:avLst/>
            <a:gdLst>
              <a:gd name="connsiteX0" fmla="*/ 0 w 3381375"/>
              <a:gd name="connsiteY0" fmla="*/ 381000 h 1047750"/>
              <a:gd name="connsiteX1" fmla="*/ 9525 w 3381375"/>
              <a:gd name="connsiteY1" fmla="*/ 419100 h 1047750"/>
              <a:gd name="connsiteX2" fmla="*/ 28575 w 3381375"/>
              <a:gd name="connsiteY2" fmla="*/ 476250 h 1047750"/>
              <a:gd name="connsiteX3" fmla="*/ 47625 w 3381375"/>
              <a:gd name="connsiteY3" fmla="*/ 552450 h 1047750"/>
              <a:gd name="connsiteX4" fmla="*/ 85725 w 3381375"/>
              <a:gd name="connsiteY4" fmla="*/ 609600 h 1047750"/>
              <a:gd name="connsiteX5" fmla="*/ 95250 w 3381375"/>
              <a:gd name="connsiteY5" fmla="*/ 638175 h 1047750"/>
              <a:gd name="connsiteX6" fmla="*/ 133350 w 3381375"/>
              <a:gd name="connsiteY6" fmla="*/ 695325 h 1047750"/>
              <a:gd name="connsiteX7" fmla="*/ 142875 w 3381375"/>
              <a:gd name="connsiteY7" fmla="*/ 723900 h 1047750"/>
              <a:gd name="connsiteX8" fmla="*/ 171450 w 3381375"/>
              <a:gd name="connsiteY8" fmla="*/ 752475 h 1047750"/>
              <a:gd name="connsiteX9" fmla="*/ 190500 w 3381375"/>
              <a:gd name="connsiteY9" fmla="*/ 781050 h 1047750"/>
              <a:gd name="connsiteX10" fmla="*/ 219075 w 3381375"/>
              <a:gd name="connsiteY10" fmla="*/ 800100 h 1047750"/>
              <a:gd name="connsiteX11" fmla="*/ 276225 w 3381375"/>
              <a:gd name="connsiteY11" fmla="*/ 857250 h 1047750"/>
              <a:gd name="connsiteX12" fmla="*/ 304800 w 3381375"/>
              <a:gd name="connsiteY12" fmla="*/ 885825 h 1047750"/>
              <a:gd name="connsiteX13" fmla="*/ 333375 w 3381375"/>
              <a:gd name="connsiteY13" fmla="*/ 914400 h 1047750"/>
              <a:gd name="connsiteX14" fmla="*/ 390525 w 3381375"/>
              <a:gd name="connsiteY14" fmla="*/ 933450 h 1047750"/>
              <a:gd name="connsiteX15" fmla="*/ 419100 w 3381375"/>
              <a:gd name="connsiteY15" fmla="*/ 952500 h 1047750"/>
              <a:gd name="connsiteX16" fmla="*/ 476250 w 3381375"/>
              <a:gd name="connsiteY16" fmla="*/ 971550 h 1047750"/>
              <a:gd name="connsiteX17" fmla="*/ 504825 w 3381375"/>
              <a:gd name="connsiteY17" fmla="*/ 981075 h 1047750"/>
              <a:gd name="connsiteX18" fmla="*/ 571500 w 3381375"/>
              <a:gd name="connsiteY18" fmla="*/ 990600 h 1047750"/>
              <a:gd name="connsiteX19" fmla="*/ 790575 w 3381375"/>
              <a:gd name="connsiteY19" fmla="*/ 1019175 h 1047750"/>
              <a:gd name="connsiteX20" fmla="*/ 1257300 w 3381375"/>
              <a:gd name="connsiteY20" fmla="*/ 1028700 h 1047750"/>
              <a:gd name="connsiteX21" fmla="*/ 1809750 w 3381375"/>
              <a:gd name="connsiteY21" fmla="*/ 1047750 h 1047750"/>
              <a:gd name="connsiteX22" fmla="*/ 2105025 w 3381375"/>
              <a:gd name="connsiteY22" fmla="*/ 1038225 h 1047750"/>
              <a:gd name="connsiteX23" fmla="*/ 2181225 w 3381375"/>
              <a:gd name="connsiteY23" fmla="*/ 1028700 h 1047750"/>
              <a:gd name="connsiteX24" fmla="*/ 2438400 w 3381375"/>
              <a:gd name="connsiteY24" fmla="*/ 1009650 h 1047750"/>
              <a:gd name="connsiteX25" fmla="*/ 2495550 w 3381375"/>
              <a:gd name="connsiteY25" fmla="*/ 990600 h 1047750"/>
              <a:gd name="connsiteX26" fmla="*/ 2524125 w 3381375"/>
              <a:gd name="connsiteY26" fmla="*/ 971550 h 1047750"/>
              <a:gd name="connsiteX27" fmla="*/ 2590800 w 3381375"/>
              <a:gd name="connsiteY27" fmla="*/ 952500 h 1047750"/>
              <a:gd name="connsiteX28" fmla="*/ 2619375 w 3381375"/>
              <a:gd name="connsiteY28" fmla="*/ 933450 h 1047750"/>
              <a:gd name="connsiteX29" fmla="*/ 2647950 w 3381375"/>
              <a:gd name="connsiteY29" fmla="*/ 923925 h 1047750"/>
              <a:gd name="connsiteX30" fmla="*/ 2686050 w 3381375"/>
              <a:gd name="connsiteY30" fmla="*/ 866775 h 1047750"/>
              <a:gd name="connsiteX31" fmla="*/ 2705100 w 3381375"/>
              <a:gd name="connsiteY31" fmla="*/ 838200 h 1047750"/>
              <a:gd name="connsiteX32" fmla="*/ 2733675 w 3381375"/>
              <a:gd name="connsiteY32" fmla="*/ 809625 h 1047750"/>
              <a:gd name="connsiteX33" fmla="*/ 2790825 w 3381375"/>
              <a:gd name="connsiteY33" fmla="*/ 723900 h 1047750"/>
              <a:gd name="connsiteX34" fmla="*/ 2809875 w 3381375"/>
              <a:gd name="connsiteY34" fmla="*/ 695325 h 1047750"/>
              <a:gd name="connsiteX35" fmla="*/ 2828925 w 3381375"/>
              <a:gd name="connsiteY35" fmla="*/ 666750 h 1047750"/>
              <a:gd name="connsiteX36" fmla="*/ 2847975 w 3381375"/>
              <a:gd name="connsiteY36" fmla="*/ 609600 h 1047750"/>
              <a:gd name="connsiteX37" fmla="*/ 2895600 w 3381375"/>
              <a:gd name="connsiteY37" fmla="*/ 552450 h 1047750"/>
              <a:gd name="connsiteX38" fmla="*/ 2933700 w 3381375"/>
              <a:gd name="connsiteY38" fmla="*/ 495300 h 1047750"/>
              <a:gd name="connsiteX39" fmla="*/ 2952750 w 3381375"/>
              <a:gd name="connsiteY39" fmla="*/ 466725 h 1047750"/>
              <a:gd name="connsiteX40" fmla="*/ 2971800 w 3381375"/>
              <a:gd name="connsiteY40" fmla="*/ 438150 h 1047750"/>
              <a:gd name="connsiteX41" fmla="*/ 3000375 w 3381375"/>
              <a:gd name="connsiteY41" fmla="*/ 381000 h 1047750"/>
              <a:gd name="connsiteX42" fmla="*/ 3009900 w 3381375"/>
              <a:gd name="connsiteY42" fmla="*/ 323850 h 1047750"/>
              <a:gd name="connsiteX43" fmla="*/ 3028950 w 3381375"/>
              <a:gd name="connsiteY43" fmla="*/ 219075 h 1047750"/>
              <a:gd name="connsiteX44" fmla="*/ 3048000 w 3381375"/>
              <a:gd name="connsiteY44" fmla="*/ 161925 h 1047750"/>
              <a:gd name="connsiteX45" fmla="*/ 3067050 w 3381375"/>
              <a:gd name="connsiteY45" fmla="*/ 133350 h 1047750"/>
              <a:gd name="connsiteX46" fmla="*/ 3076575 w 3381375"/>
              <a:gd name="connsiteY46" fmla="*/ 104775 h 1047750"/>
              <a:gd name="connsiteX47" fmla="*/ 3105150 w 3381375"/>
              <a:gd name="connsiteY47" fmla="*/ 76200 h 1047750"/>
              <a:gd name="connsiteX48" fmla="*/ 3124200 w 3381375"/>
              <a:gd name="connsiteY48" fmla="*/ 47625 h 1047750"/>
              <a:gd name="connsiteX49" fmla="*/ 3152775 w 3381375"/>
              <a:gd name="connsiteY49" fmla="*/ 28575 h 1047750"/>
              <a:gd name="connsiteX50" fmla="*/ 3181350 w 3381375"/>
              <a:gd name="connsiteY50" fmla="*/ 0 h 1047750"/>
              <a:gd name="connsiteX51" fmla="*/ 3267075 w 3381375"/>
              <a:gd name="connsiteY51" fmla="*/ 66675 h 1047750"/>
              <a:gd name="connsiteX52" fmla="*/ 3286125 w 3381375"/>
              <a:gd name="connsiteY52" fmla="*/ 95250 h 1047750"/>
              <a:gd name="connsiteX53" fmla="*/ 3343275 w 3381375"/>
              <a:gd name="connsiteY53" fmla="*/ 114300 h 1047750"/>
              <a:gd name="connsiteX54" fmla="*/ 3381375 w 3381375"/>
              <a:gd name="connsiteY54" fmla="*/ 16192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75" h="1047750">
                <a:moveTo>
                  <a:pt x="0" y="381000"/>
                </a:moveTo>
                <a:cubicBezTo>
                  <a:pt x="3175" y="393700"/>
                  <a:pt x="5763" y="406561"/>
                  <a:pt x="9525" y="419100"/>
                </a:cubicBezTo>
                <a:cubicBezTo>
                  <a:pt x="15295" y="438334"/>
                  <a:pt x="23705" y="456769"/>
                  <a:pt x="28575" y="476250"/>
                </a:cubicBezTo>
                <a:cubicBezTo>
                  <a:pt x="34925" y="501650"/>
                  <a:pt x="33102" y="530665"/>
                  <a:pt x="47625" y="552450"/>
                </a:cubicBezTo>
                <a:cubicBezTo>
                  <a:pt x="60325" y="571500"/>
                  <a:pt x="78485" y="587880"/>
                  <a:pt x="85725" y="609600"/>
                </a:cubicBezTo>
                <a:cubicBezTo>
                  <a:pt x="88900" y="619125"/>
                  <a:pt x="90374" y="629398"/>
                  <a:pt x="95250" y="638175"/>
                </a:cubicBezTo>
                <a:cubicBezTo>
                  <a:pt x="106369" y="658189"/>
                  <a:pt x="126110" y="673605"/>
                  <a:pt x="133350" y="695325"/>
                </a:cubicBezTo>
                <a:cubicBezTo>
                  <a:pt x="136525" y="704850"/>
                  <a:pt x="137306" y="715546"/>
                  <a:pt x="142875" y="723900"/>
                </a:cubicBezTo>
                <a:cubicBezTo>
                  <a:pt x="150347" y="735108"/>
                  <a:pt x="162826" y="742127"/>
                  <a:pt x="171450" y="752475"/>
                </a:cubicBezTo>
                <a:cubicBezTo>
                  <a:pt x="178779" y="761269"/>
                  <a:pt x="182405" y="772955"/>
                  <a:pt x="190500" y="781050"/>
                </a:cubicBezTo>
                <a:cubicBezTo>
                  <a:pt x="198595" y="789145"/>
                  <a:pt x="210519" y="792495"/>
                  <a:pt x="219075" y="800100"/>
                </a:cubicBezTo>
                <a:cubicBezTo>
                  <a:pt x="239211" y="817998"/>
                  <a:pt x="257175" y="838200"/>
                  <a:pt x="276225" y="857250"/>
                </a:cubicBezTo>
                <a:lnTo>
                  <a:pt x="304800" y="885825"/>
                </a:lnTo>
                <a:cubicBezTo>
                  <a:pt x="314325" y="895350"/>
                  <a:pt x="320596" y="910140"/>
                  <a:pt x="333375" y="914400"/>
                </a:cubicBezTo>
                <a:cubicBezTo>
                  <a:pt x="352425" y="920750"/>
                  <a:pt x="373817" y="922311"/>
                  <a:pt x="390525" y="933450"/>
                </a:cubicBezTo>
                <a:cubicBezTo>
                  <a:pt x="400050" y="939800"/>
                  <a:pt x="408639" y="947851"/>
                  <a:pt x="419100" y="952500"/>
                </a:cubicBezTo>
                <a:cubicBezTo>
                  <a:pt x="437450" y="960655"/>
                  <a:pt x="457200" y="965200"/>
                  <a:pt x="476250" y="971550"/>
                </a:cubicBezTo>
                <a:cubicBezTo>
                  <a:pt x="485775" y="974725"/>
                  <a:pt x="494886" y="979655"/>
                  <a:pt x="504825" y="981075"/>
                </a:cubicBezTo>
                <a:lnTo>
                  <a:pt x="571500" y="990600"/>
                </a:lnTo>
                <a:cubicBezTo>
                  <a:pt x="673583" y="1024628"/>
                  <a:pt x="625731" y="1014180"/>
                  <a:pt x="790575" y="1019175"/>
                </a:cubicBezTo>
                <a:lnTo>
                  <a:pt x="1257300" y="1028700"/>
                </a:lnTo>
                <a:lnTo>
                  <a:pt x="1809750" y="1047750"/>
                </a:lnTo>
                <a:lnTo>
                  <a:pt x="2105025" y="1038225"/>
                </a:lnTo>
                <a:cubicBezTo>
                  <a:pt x="2130589" y="1036914"/>
                  <a:pt x="2155703" y="1030663"/>
                  <a:pt x="2181225" y="1028700"/>
                </a:cubicBezTo>
                <a:lnTo>
                  <a:pt x="2438400" y="1009650"/>
                </a:lnTo>
                <a:cubicBezTo>
                  <a:pt x="2457450" y="1003300"/>
                  <a:pt x="2478842" y="1001739"/>
                  <a:pt x="2495550" y="990600"/>
                </a:cubicBezTo>
                <a:cubicBezTo>
                  <a:pt x="2505075" y="984250"/>
                  <a:pt x="2513886" y="976670"/>
                  <a:pt x="2524125" y="971550"/>
                </a:cubicBezTo>
                <a:cubicBezTo>
                  <a:pt x="2537790" y="964718"/>
                  <a:pt x="2578593" y="955552"/>
                  <a:pt x="2590800" y="952500"/>
                </a:cubicBezTo>
                <a:cubicBezTo>
                  <a:pt x="2600325" y="946150"/>
                  <a:pt x="2609136" y="938570"/>
                  <a:pt x="2619375" y="933450"/>
                </a:cubicBezTo>
                <a:cubicBezTo>
                  <a:pt x="2628355" y="928960"/>
                  <a:pt x="2640850" y="931025"/>
                  <a:pt x="2647950" y="923925"/>
                </a:cubicBezTo>
                <a:cubicBezTo>
                  <a:pt x="2664139" y="907736"/>
                  <a:pt x="2673350" y="885825"/>
                  <a:pt x="2686050" y="866775"/>
                </a:cubicBezTo>
                <a:cubicBezTo>
                  <a:pt x="2692400" y="857250"/>
                  <a:pt x="2697005" y="846295"/>
                  <a:pt x="2705100" y="838200"/>
                </a:cubicBezTo>
                <a:cubicBezTo>
                  <a:pt x="2714625" y="828675"/>
                  <a:pt x="2725405" y="820258"/>
                  <a:pt x="2733675" y="809625"/>
                </a:cubicBezTo>
                <a:lnTo>
                  <a:pt x="2790825" y="723900"/>
                </a:lnTo>
                <a:lnTo>
                  <a:pt x="2809875" y="695325"/>
                </a:lnTo>
                <a:cubicBezTo>
                  <a:pt x="2816225" y="685800"/>
                  <a:pt x="2825305" y="677610"/>
                  <a:pt x="2828925" y="666750"/>
                </a:cubicBezTo>
                <a:cubicBezTo>
                  <a:pt x="2835275" y="647700"/>
                  <a:pt x="2836836" y="626308"/>
                  <a:pt x="2847975" y="609600"/>
                </a:cubicBezTo>
                <a:cubicBezTo>
                  <a:pt x="2916048" y="507490"/>
                  <a:pt x="2810037" y="662459"/>
                  <a:pt x="2895600" y="552450"/>
                </a:cubicBezTo>
                <a:cubicBezTo>
                  <a:pt x="2909656" y="534378"/>
                  <a:pt x="2921000" y="514350"/>
                  <a:pt x="2933700" y="495300"/>
                </a:cubicBezTo>
                <a:lnTo>
                  <a:pt x="2952750" y="466725"/>
                </a:lnTo>
                <a:cubicBezTo>
                  <a:pt x="2959100" y="457200"/>
                  <a:pt x="2968180" y="449010"/>
                  <a:pt x="2971800" y="438150"/>
                </a:cubicBezTo>
                <a:cubicBezTo>
                  <a:pt x="2984945" y="398715"/>
                  <a:pt x="2975756" y="417929"/>
                  <a:pt x="3000375" y="381000"/>
                </a:cubicBezTo>
                <a:cubicBezTo>
                  <a:pt x="3003550" y="361950"/>
                  <a:pt x="3006963" y="342938"/>
                  <a:pt x="3009900" y="323850"/>
                </a:cubicBezTo>
                <a:cubicBezTo>
                  <a:pt x="3017668" y="273360"/>
                  <a:pt x="3016084" y="261961"/>
                  <a:pt x="3028950" y="219075"/>
                </a:cubicBezTo>
                <a:cubicBezTo>
                  <a:pt x="3034720" y="199841"/>
                  <a:pt x="3036861" y="178633"/>
                  <a:pt x="3048000" y="161925"/>
                </a:cubicBezTo>
                <a:cubicBezTo>
                  <a:pt x="3054350" y="152400"/>
                  <a:pt x="3061930" y="143589"/>
                  <a:pt x="3067050" y="133350"/>
                </a:cubicBezTo>
                <a:cubicBezTo>
                  <a:pt x="3071540" y="124370"/>
                  <a:pt x="3071006" y="113129"/>
                  <a:pt x="3076575" y="104775"/>
                </a:cubicBezTo>
                <a:cubicBezTo>
                  <a:pt x="3084047" y="93567"/>
                  <a:pt x="3096526" y="86548"/>
                  <a:pt x="3105150" y="76200"/>
                </a:cubicBezTo>
                <a:cubicBezTo>
                  <a:pt x="3112479" y="67406"/>
                  <a:pt x="3116105" y="55720"/>
                  <a:pt x="3124200" y="47625"/>
                </a:cubicBezTo>
                <a:cubicBezTo>
                  <a:pt x="3132295" y="39530"/>
                  <a:pt x="3143981" y="35904"/>
                  <a:pt x="3152775" y="28575"/>
                </a:cubicBezTo>
                <a:cubicBezTo>
                  <a:pt x="3163123" y="19951"/>
                  <a:pt x="3171825" y="9525"/>
                  <a:pt x="3181350" y="0"/>
                </a:cubicBezTo>
                <a:cubicBezTo>
                  <a:pt x="3221176" y="26551"/>
                  <a:pt x="3239097" y="33102"/>
                  <a:pt x="3267075" y="66675"/>
                </a:cubicBezTo>
                <a:cubicBezTo>
                  <a:pt x="3274404" y="75469"/>
                  <a:pt x="3276417" y="89183"/>
                  <a:pt x="3286125" y="95250"/>
                </a:cubicBezTo>
                <a:cubicBezTo>
                  <a:pt x="3303153" y="105893"/>
                  <a:pt x="3343275" y="114300"/>
                  <a:pt x="3343275" y="114300"/>
                </a:cubicBezTo>
                <a:cubicBezTo>
                  <a:pt x="3367306" y="150347"/>
                  <a:pt x="3354230" y="134780"/>
                  <a:pt x="3381375" y="161925"/>
                </a:cubicBezTo>
              </a:path>
            </a:pathLst>
          </a:cu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Forme libre 19"/>
          <p:cNvSpPr/>
          <p:nvPr/>
        </p:nvSpPr>
        <p:spPr>
          <a:xfrm>
            <a:off x="3419475" y="1647825"/>
            <a:ext cx="3810000" cy="1420080"/>
          </a:xfrm>
          <a:custGeom>
            <a:avLst/>
            <a:gdLst>
              <a:gd name="connsiteX0" fmla="*/ 0 w 3810000"/>
              <a:gd name="connsiteY0" fmla="*/ 514350 h 1420080"/>
              <a:gd name="connsiteX1" fmla="*/ 38100 w 3810000"/>
              <a:gd name="connsiteY1" fmla="*/ 561975 h 1420080"/>
              <a:gd name="connsiteX2" fmla="*/ 76200 w 3810000"/>
              <a:gd name="connsiteY2" fmla="*/ 619125 h 1420080"/>
              <a:gd name="connsiteX3" fmla="*/ 95250 w 3810000"/>
              <a:gd name="connsiteY3" fmla="*/ 676275 h 1420080"/>
              <a:gd name="connsiteX4" fmla="*/ 114300 w 3810000"/>
              <a:gd name="connsiteY4" fmla="*/ 704850 h 1420080"/>
              <a:gd name="connsiteX5" fmla="*/ 133350 w 3810000"/>
              <a:gd name="connsiteY5" fmla="*/ 771525 h 1420080"/>
              <a:gd name="connsiteX6" fmla="*/ 152400 w 3810000"/>
              <a:gd name="connsiteY6" fmla="*/ 828675 h 1420080"/>
              <a:gd name="connsiteX7" fmla="*/ 161925 w 3810000"/>
              <a:gd name="connsiteY7" fmla="*/ 857250 h 1420080"/>
              <a:gd name="connsiteX8" fmla="*/ 171450 w 3810000"/>
              <a:gd name="connsiteY8" fmla="*/ 885825 h 1420080"/>
              <a:gd name="connsiteX9" fmla="*/ 190500 w 3810000"/>
              <a:gd name="connsiteY9" fmla="*/ 914400 h 1420080"/>
              <a:gd name="connsiteX10" fmla="*/ 200025 w 3810000"/>
              <a:gd name="connsiteY10" fmla="*/ 942975 h 1420080"/>
              <a:gd name="connsiteX11" fmla="*/ 228600 w 3810000"/>
              <a:gd name="connsiteY11" fmla="*/ 962025 h 1420080"/>
              <a:gd name="connsiteX12" fmla="*/ 266700 w 3810000"/>
              <a:gd name="connsiteY12" fmla="*/ 1009650 h 1420080"/>
              <a:gd name="connsiteX13" fmla="*/ 276225 w 3810000"/>
              <a:gd name="connsiteY13" fmla="*/ 1038225 h 1420080"/>
              <a:gd name="connsiteX14" fmla="*/ 295275 w 3810000"/>
              <a:gd name="connsiteY14" fmla="*/ 1066800 h 1420080"/>
              <a:gd name="connsiteX15" fmla="*/ 352425 w 3810000"/>
              <a:gd name="connsiteY15" fmla="*/ 1123950 h 1420080"/>
              <a:gd name="connsiteX16" fmla="*/ 400050 w 3810000"/>
              <a:gd name="connsiteY16" fmla="*/ 1181100 h 1420080"/>
              <a:gd name="connsiteX17" fmla="*/ 428625 w 3810000"/>
              <a:gd name="connsiteY17" fmla="*/ 1190625 h 1420080"/>
              <a:gd name="connsiteX18" fmla="*/ 485775 w 3810000"/>
              <a:gd name="connsiteY18" fmla="*/ 1228725 h 1420080"/>
              <a:gd name="connsiteX19" fmla="*/ 542925 w 3810000"/>
              <a:gd name="connsiteY19" fmla="*/ 1266825 h 1420080"/>
              <a:gd name="connsiteX20" fmla="*/ 590550 w 3810000"/>
              <a:gd name="connsiteY20" fmla="*/ 1276350 h 1420080"/>
              <a:gd name="connsiteX21" fmla="*/ 666750 w 3810000"/>
              <a:gd name="connsiteY21" fmla="*/ 1295400 h 1420080"/>
              <a:gd name="connsiteX22" fmla="*/ 723900 w 3810000"/>
              <a:gd name="connsiteY22" fmla="*/ 1304925 h 1420080"/>
              <a:gd name="connsiteX23" fmla="*/ 771525 w 3810000"/>
              <a:gd name="connsiteY23" fmla="*/ 1314450 h 1420080"/>
              <a:gd name="connsiteX24" fmla="*/ 876300 w 3810000"/>
              <a:gd name="connsiteY24" fmla="*/ 1333500 h 1420080"/>
              <a:gd name="connsiteX25" fmla="*/ 952500 w 3810000"/>
              <a:gd name="connsiteY25" fmla="*/ 1352550 h 1420080"/>
              <a:gd name="connsiteX26" fmla="*/ 1085850 w 3810000"/>
              <a:gd name="connsiteY26" fmla="*/ 1362075 h 1420080"/>
              <a:gd name="connsiteX27" fmla="*/ 1485900 w 3810000"/>
              <a:gd name="connsiteY27" fmla="*/ 1343025 h 1420080"/>
              <a:gd name="connsiteX28" fmla="*/ 1790700 w 3810000"/>
              <a:gd name="connsiteY28" fmla="*/ 1352550 h 1420080"/>
              <a:gd name="connsiteX29" fmla="*/ 1857375 w 3810000"/>
              <a:gd name="connsiteY29" fmla="*/ 1362075 h 1420080"/>
              <a:gd name="connsiteX30" fmla="*/ 1885950 w 3810000"/>
              <a:gd name="connsiteY30" fmla="*/ 1371600 h 1420080"/>
              <a:gd name="connsiteX31" fmla="*/ 2076450 w 3810000"/>
              <a:gd name="connsiteY31" fmla="*/ 1390650 h 1420080"/>
              <a:gd name="connsiteX32" fmla="*/ 2371725 w 3810000"/>
              <a:gd name="connsiteY32" fmla="*/ 1390650 h 1420080"/>
              <a:gd name="connsiteX33" fmla="*/ 2409825 w 3810000"/>
              <a:gd name="connsiteY33" fmla="*/ 1381125 h 1420080"/>
              <a:gd name="connsiteX34" fmla="*/ 2476500 w 3810000"/>
              <a:gd name="connsiteY34" fmla="*/ 1371600 h 1420080"/>
              <a:gd name="connsiteX35" fmla="*/ 2543175 w 3810000"/>
              <a:gd name="connsiteY35" fmla="*/ 1352550 h 1420080"/>
              <a:gd name="connsiteX36" fmla="*/ 2600325 w 3810000"/>
              <a:gd name="connsiteY36" fmla="*/ 1333500 h 1420080"/>
              <a:gd name="connsiteX37" fmla="*/ 2657475 w 3810000"/>
              <a:gd name="connsiteY37" fmla="*/ 1295400 h 1420080"/>
              <a:gd name="connsiteX38" fmla="*/ 2686050 w 3810000"/>
              <a:gd name="connsiteY38" fmla="*/ 1285875 h 1420080"/>
              <a:gd name="connsiteX39" fmla="*/ 2714625 w 3810000"/>
              <a:gd name="connsiteY39" fmla="*/ 1266825 h 1420080"/>
              <a:gd name="connsiteX40" fmla="*/ 2743200 w 3810000"/>
              <a:gd name="connsiteY40" fmla="*/ 1257300 h 1420080"/>
              <a:gd name="connsiteX41" fmla="*/ 2771775 w 3810000"/>
              <a:gd name="connsiteY41" fmla="*/ 1238250 h 1420080"/>
              <a:gd name="connsiteX42" fmla="*/ 2800350 w 3810000"/>
              <a:gd name="connsiteY42" fmla="*/ 1228725 h 1420080"/>
              <a:gd name="connsiteX43" fmla="*/ 2857500 w 3810000"/>
              <a:gd name="connsiteY43" fmla="*/ 1181100 h 1420080"/>
              <a:gd name="connsiteX44" fmla="*/ 2886075 w 3810000"/>
              <a:gd name="connsiteY44" fmla="*/ 1171575 h 1420080"/>
              <a:gd name="connsiteX45" fmla="*/ 2905125 w 3810000"/>
              <a:gd name="connsiteY45" fmla="*/ 1143000 h 1420080"/>
              <a:gd name="connsiteX46" fmla="*/ 2933700 w 3810000"/>
              <a:gd name="connsiteY46" fmla="*/ 1123950 h 1420080"/>
              <a:gd name="connsiteX47" fmla="*/ 3000375 w 3810000"/>
              <a:gd name="connsiteY47" fmla="*/ 1047750 h 1420080"/>
              <a:gd name="connsiteX48" fmla="*/ 3038475 w 3810000"/>
              <a:gd name="connsiteY48" fmla="*/ 990600 h 1420080"/>
              <a:gd name="connsiteX49" fmla="*/ 3067050 w 3810000"/>
              <a:gd name="connsiteY49" fmla="*/ 933450 h 1420080"/>
              <a:gd name="connsiteX50" fmla="*/ 3038475 w 3810000"/>
              <a:gd name="connsiteY50" fmla="*/ 809625 h 1420080"/>
              <a:gd name="connsiteX51" fmla="*/ 3009900 w 3810000"/>
              <a:gd name="connsiteY51" fmla="*/ 752475 h 1420080"/>
              <a:gd name="connsiteX52" fmla="*/ 2990850 w 3810000"/>
              <a:gd name="connsiteY52" fmla="*/ 723900 h 1420080"/>
              <a:gd name="connsiteX53" fmla="*/ 2971800 w 3810000"/>
              <a:gd name="connsiteY53" fmla="*/ 666750 h 1420080"/>
              <a:gd name="connsiteX54" fmla="*/ 2962275 w 3810000"/>
              <a:gd name="connsiteY54" fmla="*/ 638175 h 1420080"/>
              <a:gd name="connsiteX55" fmla="*/ 2952750 w 3810000"/>
              <a:gd name="connsiteY55" fmla="*/ 561975 h 1420080"/>
              <a:gd name="connsiteX56" fmla="*/ 2943225 w 3810000"/>
              <a:gd name="connsiteY56" fmla="*/ 495300 h 1420080"/>
              <a:gd name="connsiteX57" fmla="*/ 2952750 w 3810000"/>
              <a:gd name="connsiteY57" fmla="*/ 409575 h 1420080"/>
              <a:gd name="connsiteX58" fmla="*/ 2971800 w 3810000"/>
              <a:gd name="connsiteY58" fmla="*/ 304800 h 1420080"/>
              <a:gd name="connsiteX59" fmla="*/ 2981325 w 3810000"/>
              <a:gd name="connsiteY59" fmla="*/ 276225 h 1420080"/>
              <a:gd name="connsiteX60" fmla="*/ 3019425 w 3810000"/>
              <a:gd name="connsiteY60" fmla="*/ 219075 h 1420080"/>
              <a:gd name="connsiteX61" fmla="*/ 3038475 w 3810000"/>
              <a:gd name="connsiteY61" fmla="*/ 190500 h 1420080"/>
              <a:gd name="connsiteX62" fmla="*/ 3067050 w 3810000"/>
              <a:gd name="connsiteY62" fmla="*/ 171450 h 1420080"/>
              <a:gd name="connsiteX63" fmla="*/ 3143250 w 3810000"/>
              <a:gd name="connsiteY63" fmla="*/ 85725 h 1420080"/>
              <a:gd name="connsiteX64" fmla="*/ 3171825 w 3810000"/>
              <a:gd name="connsiteY64" fmla="*/ 66675 h 1420080"/>
              <a:gd name="connsiteX65" fmla="*/ 3228975 w 3810000"/>
              <a:gd name="connsiteY65" fmla="*/ 47625 h 1420080"/>
              <a:gd name="connsiteX66" fmla="*/ 3257550 w 3810000"/>
              <a:gd name="connsiteY66" fmla="*/ 38100 h 1420080"/>
              <a:gd name="connsiteX67" fmla="*/ 3314700 w 3810000"/>
              <a:gd name="connsiteY67" fmla="*/ 19050 h 1420080"/>
              <a:gd name="connsiteX68" fmla="*/ 3343275 w 3810000"/>
              <a:gd name="connsiteY68" fmla="*/ 9525 h 1420080"/>
              <a:gd name="connsiteX69" fmla="*/ 3381375 w 3810000"/>
              <a:gd name="connsiteY69" fmla="*/ 0 h 1420080"/>
              <a:gd name="connsiteX70" fmla="*/ 3638550 w 3810000"/>
              <a:gd name="connsiteY70" fmla="*/ 9525 h 1420080"/>
              <a:gd name="connsiteX71" fmla="*/ 3705225 w 3810000"/>
              <a:gd name="connsiteY71" fmla="*/ 28575 h 1420080"/>
              <a:gd name="connsiteX72" fmla="*/ 3733800 w 3810000"/>
              <a:gd name="connsiteY72" fmla="*/ 57150 h 1420080"/>
              <a:gd name="connsiteX73" fmla="*/ 3762375 w 3810000"/>
              <a:gd name="connsiteY73" fmla="*/ 66675 h 1420080"/>
              <a:gd name="connsiteX74" fmla="*/ 3810000 w 3810000"/>
              <a:gd name="connsiteY74" fmla="*/ 76200 h 1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10000" h="1420080">
                <a:moveTo>
                  <a:pt x="0" y="514350"/>
                </a:moveTo>
                <a:cubicBezTo>
                  <a:pt x="52798" y="549549"/>
                  <a:pt x="11037" y="513261"/>
                  <a:pt x="38100" y="561975"/>
                </a:cubicBezTo>
                <a:cubicBezTo>
                  <a:pt x="49219" y="581989"/>
                  <a:pt x="68960" y="597405"/>
                  <a:pt x="76200" y="619125"/>
                </a:cubicBezTo>
                <a:cubicBezTo>
                  <a:pt x="82550" y="638175"/>
                  <a:pt x="84111" y="659567"/>
                  <a:pt x="95250" y="676275"/>
                </a:cubicBezTo>
                <a:cubicBezTo>
                  <a:pt x="101600" y="685800"/>
                  <a:pt x="109180" y="694611"/>
                  <a:pt x="114300" y="704850"/>
                </a:cubicBezTo>
                <a:cubicBezTo>
                  <a:pt x="122303" y="720855"/>
                  <a:pt x="128772" y="756266"/>
                  <a:pt x="133350" y="771525"/>
                </a:cubicBezTo>
                <a:cubicBezTo>
                  <a:pt x="139120" y="790759"/>
                  <a:pt x="146050" y="809625"/>
                  <a:pt x="152400" y="828675"/>
                </a:cubicBezTo>
                <a:lnTo>
                  <a:pt x="161925" y="857250"/>
                </a:lnTo>
                <a:cubicBezTo>
                  <a:pt x="165100" y="866775"/>
                  <a:pt x="165881" y="877471"/>
                  <a:pt x="171450" y="885825"/>
                </a:cubicBezTo>
                <a:cubicBezTo>
                  <a:pt x="177800" y="895350"/>
                  <a:pt x="185380" y="904161"/>
                  <a:pt x="190500" y="914400"/>
                </a:cubicBezTo>
                <a:cubicBezTo>
                  <a:pt x="194990" y="923380"/>
                  <a:pt x="193753" y="935135"/>
                  <a:pt x="200025" y="942975"/>
                </a:cubicBezTo>
                <a:cubicBezTo>
                  <a:pt x="207176" y="951914"/>
                  <a:pt x="219075" y="955675"/>
                  <a:pt x="228600" y="962025"/>
                </a:cubicBezTo>
                <a:cubicBezTo>
                  <a:pt x="252541" y="1033849"/>
                  <a:pt x="217461" y="948102"/>
                  <a:pt x="266700" y="1009650"/>
                </a:cubicBezTo>
                <a:cubicBezTo>
                  <a:pt x="272972" y="1017490"/>
                  <a:pt x="271735" y="1029245"/>
                  <a:pt x="276225" y="1038225"/>
                </a:cubicBezTo>
                <a:cubicBezTo>
                  <a:pt x="281345" y="1048464"/>
                  <a:pt x="287670" y="1058244"/>
                  <a:pt x="295275" y="1066800"/>
                </a:cubicBezTo>
                <a:cubicBezTo>
                  <a:pt x="313173" y="1086936"/>
                  <a:pt x="337481" y="1101534"/>
                  <a:pt x="352425" y="1123950"/>
                </a:cubicBezTo>
                <a:cubicBezTo>
                  <a:pt x="366482" y="1145035"/>
                  <a:pt x="378048" y="1166432"/>
                  <a:pt x="400050" y="1181100"/>
                </a:cubicBezTo>
                <a:cubicBezTo>
                  <a:pt x="408404" y="1186669"/>
                  <a:pt x="419100" y="1187450"/>
                  <a:pt x="428625" y="1190625"/>
                </a:cubicBezTo>
                <a:cubicBezTo>
                  <a:pt x="492041" y="1254041"/>
                  <a:pt x="423744" y="1194263"/>
                  <a:pt x="485775" y="1228725"/>
                </a:cubicBezTo>
                <a:cubicBezTo>
                  <a:pt x="505789" y="1239844"/>
                  <a:pt x="520474" y="1262335"/>
                  <a:pt x="542925" y="1266825"/>
                </a:cubicBezTo>
                <a:cubicBezTo>
                  <a:pt x="558800" y="1270000"/>
                  <a:pt x="574775" y="1272710"/>
                  <a:pt x="590550" y="1276350"/>
                </a:cubicBezTo>
                <a:cubicBezTo>
                  <a:pt x="616061" y="1282237"/>
                  <a:pt x="640925" y="1291096"/>
                  <a:pt x="666750" y="1295400"/>
                </a:cubicBezTo>
                <a:lnTo>
                  <a:pt x="723900" y="1304925"/>
                </a:lnTo>
                <a:cubicBezTo>
                  <a:pt x="739828" y="1307821"/>
                  <a:pt x="755597" y="1311554"/>
                  <a:pt x="771525" y="1314450"/>
                </a:cubicBezTo>
                <a:cubicBezTo>
                  <a:pt x="817365" y="1322785"/>
                  <a:pt x="832605" y="1323416"/>
                  <a:pt x="876300" y="1333500"/>
                </a:cubicBezTo>
                <a:cubicBezTo>
                  <a:pt x="901811" y="1339387"/>
                  <a:pt x="926385" y="1350685"/>
                  <a:pt x="952500" y="1352550"/>
                </a:cubicBezTo>
                <a:lnTo>
                  <a:pt x="1085850" y="1362075"/>
                </a:lnTo>
                <a:lnTo>
                  <a:pt x="1485900" y="1343025"/>
                </a:lnTo>
                <a:cubicBezTo>
                  <a:pt x="1587550" y="1343025"/>
                  <a:pt x="1689100" y="1349375"/>
                  <a:pt x="1790700" y="1352550"/>
                </a:cubicBezTo>
                <a:cubicBezTo>
                  <a:pt x="1812925" y="1355725"/>
                  <a:pt x="1835360" y="1357672"/>
                  <a:pt x="1857375" y="1362075"/>
                </a:cubicBezTo>
                <a:cubicBezTo>
                  <a:pt x="1867220" y="1364044"/>
                  <a:pt x="1876105" y="1369631"/>
                  <a:pt x="1885950" y="1371600"/>
                </a:cubicBezTo>
                <a:cubicBezTo>
                  <a:pt x="1943623" y="1383135"/>
                  <a:pt x="2022405" y="1386493"/>
                  <a:pt x="2076450" y="1390650"/>
                </a:cubicBezTo>
                <a:cubicBezTo>
                  <a:pt x="2194169" y="1420080"/>
                  <a:pt x="2125080" y="1406563"/>
                  <a:pt x="2371725" y="1390650"/>
                </a:cubicBezTo>
                <a:cubicBezTo>
                  <a:pt x="2384789" y="1389807"/>
                  <a:pt x="2396945" y="1383467"/>
                  <a:pt x="2409825" y="1381125"/>
                </a:cubicBezTo>
                <a:cubicBezTo>
                  <a:pt x="2431914" y="1377109"/>
                  <a:pt x="2454275" y="1374775"/>
                  <a:pt x="2476500" y="1371600"/>
                </a:cubicBezTo>
                <a:cubicBezTo>
                  <a:pt x="2572532" y="1339589"/>
                  <a:pt x="2423574" y="1388430"/>
                  <a:pt x="2543175" y="1352550"/>
                </a:cubicBezTo>
                <a:cubicBezTo>
                  <a:pt x="2562409" y="1346780"/>
                  <a:pt x="2583617" y="1344639"/>
                  <a:pt x="2600325" y="1333500"/>
                </a:cubicBezTo>
                <a:cubicBezTo>
                  <a:pt x="2619375" y="1320800"/>
                  <a:pt x="2635755" y="1302640"/>
                  <a:pt x="2657475" y="1295400"/>
                </a:cubicBezTo>
                <a:cubicBezTo>
                  <a:pt x="2667000" y="1292225"/>
                  <a:pt x="2677070" y="1290365"/>
                  <a:pt x="2686050" y="1285875"/>
                </a:cubicBezTo>
                <a:cubicBezTo>
                  <a:pt x="2696289" y="1280755"/>
                  <a:pt x="2704386" y="1271945"/>
                  <a:pt x="2714625" y="1266825"/>
                </a:cubicBezTo>
                <a:cubicBezTo>
                  <a:pt x="2723605" y="1262335"/>
                  <a:pt x="2734220" y="1261790"/>
                  <a:pt x="2743200" y="1257300"/>
                </a:cubicBezTo>
                <a:cubicBezTo>
                  <a:pt x="2753439" y="1252180"/>
                  <a:pt x="2761536" y="1243370"/>
                  <a:pt x="2771775" y="1238250"/>
                </a:cubicBezTo>
                <a:cubicBezTo>
                  <a:pt x="2780755" y="1233760"/>
                  <a:pt x="2791370" y="1233215"/>
                  <a:pt x="2800350" y="1228725"/>
                </a:cubicBezTo>
                <a:cubicBezTo>
                  <a:pt x="2862676" y="1197562"/>
                  <a:pt x="2794303" y="1223231"/>
                  <a:pt x="2857500" y="1181100"/>
                </a:cubicBezTo>
                <a:cubicBezTo>
                  <a:pt x="2865854" y="1175531"/>
                  <a:pt x="2876550" y="1174750"/>
                  <a:pt x="2886075" y="1171575"/>
                </a:cubicBezTo>
                <a:cubicBezTo>
                  <a:pt x="2892425" y="1162050"/>
                  <a:pt x="2897030" y="1151095"/>
                  <a:pt x="2905125" y="1143000"/>
                </a:cubicBezTo>
                <a:cubicBezTo>
                  <a:pt x="2913220" y="1134905"/>
                  <a:pt x="2926162" y="1132565"/>
                  <a:pt x="2933700" y="1123950"/>
                </a:cubicBezTo>
                <a:cubicBezTo>
                  <a:pt x="3011487" y="1035050"/>
                  <a:pt x="2936081" y="1090613"/>
                  <a:pt x="3000375" y="1047750"/>
                </a:cubicBezTo>
                <a:cubicBezTo>
                  <a:pt x="3013075" y="1028700"/>
                  <a:pt x="3031235" y="1012320"/>
                  <a:pt x="3038475" y="990600"/>
                </a:cubicBezTo>
                <a:cubicBezTo>
                  <a:pt x="3051620" y="951165"/>
                  <a:pt x="3042431" y="970379"/>
                  <a:pt x="3067050" y="933450"/>
                </a:cubicBezTo>
                <a:cubicBezTo>
                  <a:pt x="3062659" y="902711"/>
                  <a:pt x="3057493" y="838152"/>
                  <a:pt x="3038475" y="809625"/>
                </a:cubicBezTo>
                <a:cubicBezTo>
                  <a:pt x="2983880" y="727733"/>
                  <a:pt x="3049335" y="831345"/>
                  <a:pt x="3009900" y="752475"/>
                </a:cubicBezTo>
                <a:cubicBezTo>
                  <a:pt x="3004780" y="742236"/>
                  <a:pt x="2995499" y="734361"/>
                  <a:pt x="2990850" y="723900"/>
                </a:cubicBezTo>
                <a:cubicBezTo>
                  <a:pt x="2982695" y="705550"/>
                  <a:pt x="2978150" y="685800"/>
                  <a:pt x="2971800" y="666750"/>
                </a:cubicBezTo>
                <a:lnTo>
                  <a:pt x="2962275" y="638175"/>
                </a:lnTo>
                <a:cubicBezTo>
                  <a:pt x="2959100" y="612775"/>
                  <a:pt x="2956133" y="587348"/>
                  <a:pt x="2952750" y="561975"/>
                </a:cubicBezTo>
                <a:cubicBezTo>
                  <a:pt x="2949783" y="539721"/>
                  <a:pt x="2943225" y="517751"/>
                  <a:pt x="2943225" y="495300"/>
                </a:cubicBezTo>
                <a:cubicBezTo>
                  <a:pt x="2943225" y="466549"/>
                  <a:pt x="2948950" y="438074"/>
                  <a:pt x="2952750" y="409575"/>
                </a:cubicBezTo>
                <a:cubicBezTo>
                  <a:pt x="2955176" y="391378"/>
                  <a:pt x="2966669" y="325323"/>
                  <a:pt x="2971800" y="304800"/>
                </a:cubicBezTo>
                <a:cubicBezTo>
                  <a:pt x="2974235" y="295060"/>
                  <a:pt x="2976449" y="285002"/>
                  <a:pt x="2981325" y="276225"/>
                </a:cubicBezTo>
                <a:cubicBezTo>
                  <a:pt x="2992444" y="256211"/>
                  <a:pt x="3006725" y="238125"/>
                  <a:pt x="3019425" y="219075"/>
                </a:cubicBezTo>
                <a:cubicBezTo>
                  <a:pt x="3025775" y="209550"/>
                  <a:pt x="3028950" y="196850"/>
                  <a:pt x="3038475" y="190500"/>
                </a:cubicBezTo>
                <a:lnTo>
                  <a:pt x="3067050" y="171450"/>
                </a:lnTo>
                <a:cubicBezTo>
                  <a:pt x="3089955" y="137093"/>
                  <a:pt x="3104103" y="111823"/>
                  <a:pt x="3143250" y="85725"/>
                </a:cubicBezTo>
                <a:cubicBezTo>
                  <a:pt x="3152775" y="79375"/>
                  <a:pt x="3161364" y="71324"/>
                  <a:pt x="3171825" y="66675"/>
                </a:cubicBezTo>
                <a:cubicBezTo>
                  <a:pt x="3190175" y="58520"/>
                  <a:pt x="3209925" y="53975"/>
                  <a:pt x="3228975" y="47625"/>
                </a:cubicBezTo>
                <a:lnTo>
                  <a:pt x="3257550" y="38100"/>
                </a:lnTo>
                <a:lnTo>
                  <a:pt x="3314700" y="19050"/>
                </a:lnTo>
                <a:cubicBezTo>
                  <a:pt x="3324225" y="15875"/>
                  <a:pt x="3333535" y="11960"/>
                  <a:pt x="3343275" y="9525"/>
                </a:cubicBezTo>
                <a:lnTo>
                  <a:pt x="3381375" y="0"/>
                </a:lnTo>
                <a:cubicBezTo>
                  <a:pt x="3467100" y="3175"/>
                  <a:pt x="3552944" y="4002"/>
                  <a:pt x="3638550" y="9525"/>
                </a:cubicBezTo>
                <a:cubicBezTo>
                  <a:pt x="3653381" y="10482"/>
                  <a:pt x="3689548" y="23349"/>
                  <a:pt x="3705225" y="28575"/>
                </a:cubicBezTo>
                <a:cubicBezTo>
                  <a:pt x="3714750" y="38100"/>
                  <a:pt x="3722592" y="49678"/>
                  <a:pt x="3733800" y="57150"/>
                </a:cubicBezTo>
                <a:cubicBezTo>
                  <a:pt x="3742154" y="62719"/>
                  <a:pt x="3752721" y="63917"/>
                  <a:pt x="3762375" y="66675"/>
                </a:cubicBezTo>
                <a:cubicBezTo>
                  <a:pt x="3798408" y="76970"/>
                  <a:pt x="3788633" y="76200"/>
                  <a:pt x="3810000" y="76200"/>
                </a:cubicBezTo>
              </a:path>
            </a:pathLst>
          </a:cu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6276975" y="2952750"/>
            <a:ext cx="2476500" cy="400110"/>
          </a:xfrm>
          <a:prstGeom prst="rect">
            <a:avLst/>
          </a:prstGeom>
          <a:solidFill>
            <a:schemeClr val="accent1">
              <a:lumMod val="20000"/>
              <a:lumOff val="80000"/>
            </a:schemeClr>
          </a:solidFill>
        </p:spPr>
        <p:txBody>
          <a:bodyPr wrap="square" rtlCol="0">
            <a:spAutoFit/>
          </a:bodyPr>
          <a:lstStyle/>
          <a:p>
            <a:r>
              <a:rPr lang="fr-FR" sz="1000" dirty="0" smtClean="0"/>
              <a:t>On peut réaliser le capteur soi-même en utilisant quelques composants discrets</a:t>
            </a:r>
            <a:endParaRPr lang="fr-FR" sz="1000" dirty="0"/>
          </a:p>
        </p:txBody>
      </p:sp>
      <p:sp>
        <p:nvSpPr>
          <p:cNvPr id="23" name="ZoneTexte 22"/>
          <p:cNvSpPr txBox="1"/>
          <p:nvPr/>
        </p:nvSpPr>
        <p:spPr>
          <a:xfrm>
            <a:off x="571501" y="3105150"/>
            <a:ext cx="1304924" cy="400110"/>
          </a:xfrm>
          <a:prstGeom prst="rect">
            <a:avLst/>
          </a:prstGeom>
          <a:solidFill>
            <a:schemeClr val="bg2">
              <a:lumMod val="90000"/>
            </a:schemeClr>
          </a:solidFill>
        </p:spPr>
        <p:txBody>
          <a:bodyPr wrap="square" rtlCol="0">
            <a:spAutoFit/>
          </a:bodyPr>
          <a:lstStyle/>
          <a:p>
            <a:pPr algn="ctr"/>
            <a:r>
              <a:rPr lang="fr-FR" sz="1000" dirty="0" smtClean="0"/>
              <a:t>Module contacteur fin de course</a:t>
            </a:r>
            <a:endParaRPr lang="fr-FR" sz="1000" dirty="0"/>
          </a:p>
        </p:txBody>
      </p:sp>
      <p:sp>
        <p:nvSpPr>
          <p:cNvPr id="24" name="ZoneTexte 23"/>
          <p:cNvSpPr txBox="1"/>
          <p:nvPr/>
        </p:nvSpPr>
        <p:spPr>
          <a:xfrm>
            <a:off x="6924676" y="1200150"/>
            <a:ext cx="1304924" cy="246221"/>
          </a:xfrm>
          <a:prstGeom prst="rect">
            <a:avLst/>
          </a:prstGeom>
          <a:solidFill>
            <a:schemeClr val="accent1">
              <a:lumMod val="20000"/>
              <a:lumOff val="80000"/>
            </a:schemeClr>
          </a:solidFill>
        </p:spPr>
        <p:txBody>
          <a:bodyPr wrap="square" rtlCol="0">
            <a:spAutoFit/>
          </a:bodyPr>
          <a:lstStyle/>
          <a:p>
            <a:pPr algn="ctr"/>
            <a:r>
              <a:rPr lang="fr-FR" sz="1000" dirty="0" smtClean="0"/>
              <a:t>Module LED</a:t>
            </a:r>
            <a:endParaRPr lang="fr-FR" sz="1000" dirty="0"/>
          </a:p>
        </p:txBody>
      </p:sp>
      <p:sp>
        <p:nvSpPr>
          <p:cNvPr id="25" name="ZoneTexte 24"/>
          <p:cNvSpPr txBox="1"/>
          <p:nvPr/>
        </p:nvSpPr>
        <p:spPr>
          <a:xfrm>
            <a:off x="2400300" y="2657475"/>
            <a:ext cx="1123950" cy="246221"/>
          </a:xfrm>
          <a:prstGeom prst="rect">
            <a:avLst/>
          </a:prstGeom>
          <a:noFill/>
        </p:spPr>
        <p:txBody>
          <a:bodyPr wrap="square" rtlCol="0">
            <a:spAutoFit/>
          </a:bodyPr>
          <a:lstStyle/>
          <a:p>
            <a:r>
              <a:rPr lang="fr-FR" sz="1000" dirty="0" smtClean="0"/>
              <a:t>Port GPIO 2</a:t>
            </a:r>
            <a:endParaRPr lang="fr-FR" sz="1000" dirty="0"/>
          </a:p>
        </p:txBody>
      </p:sp>
      <p:sp>
        <p:nvSpPr>
          <p:cNvPr id="26" name="ZoneTexte 25"/>
          <p:cNvSpPr txBox="1"/>
          <p:nvPr/>
        </p:nvSpPr>
        <p:spPr>
          <a:xfrm>
            <a:off x="514350" y="3629025"/>
            <a:ext cx="2847975" cy="646331"/>
          </a:xfrm>
          <a:prstGeom prst="rect">
            <a:avLst/>
          </a:prstGeom>
          <a:solidFill>
            <a:schemeClr val="tx2">
              <a:lumMod val="20000"/>
              <a:lumOff val="80000"/>
            </a:schemeClr>
          </a:solidFill>
        </p:spPr>
        <p:txBody>
          <a:bodyPr wrap="square" rtlCol="0">
            <a:spAutoFit/>
          </a:bodyPr>
          <a:lstStyle/>
          <a:p>
            <a:r>
              <a:rPr lang="fr-FR" sz="1200" dirty="0" smtClean="0"/>
              <a:t>J’ai fixé le </a:t>
            </a:r>
            <a:r>
              <a:rPr lang="fr-FR" sz="1200" dirty="0" err="1" smtClean="0"/>
              <a:t>Raspberrypi</a:t>
            </a:r>
            <a:r>
              <a:rPr lang="fr-FR" sz="1200" dirty="0" smtClean="0"/>
              <a:t> 2 sur une planchette  et utiliser un beurrier avec couvercle transparent en guise de boîtier.</a:t>
            </a:r>
            <a:endParaRPr lang="fr-FR" sz="1200" dirty="0"/>
          </a:p>
        </p:txBody>
      </p:sp>
      <p:sp>
        <p:nvSpPr>
          <p:cNvPr id="27" name="ZoneTexte 26"/>
          <p:cNvSpPr txBox="1"/>
          <p:nvPr/>
        </p:nvSpPr>
        <p:spPr>
          <a:xfrm>
            <a:off x="3609974" y="4238625"/>
            <a:ext cx="1666875" cy="646331"/>
          </a:xfrm>
          <a:prstGeom prst="rect">
            <a:avLst/>
          </a:prstGeom>
          <a:noFill/>
        </p:spPr>
        <p:txBody>
          <a:bodyPr wrap="square" rtlCol="0">
            <a:spAutoFit/>
          </a:bodyPr>
          <a:lstStyle/>
          <a:p>
            <a:r>
              <a:rPr lang="fr-FR" sz="1200" dirty="0" smtClean="0"/>
              <a:t>Un adaptateur Wifi doit être utilisé si on utilise un </a:t>
            </a:r>
            <a:r>
              <a:rPr lang="fr-FR" sz="1200" dirty="0" err="1" smtClean="0"/>
              <a:t>Raspberrypi</a:t>
            </a:r>
            <a:r>
              <a:rPr lang="fr-FR" sz="1200" dirty="0" smtClean="0"/>
              <a:t> 2</a:t>
            </a:r>
            <a:endParaRPr lang="fr-FR" sz="1200" dirty="0"/>
          </a:p>
        </p:txBody>
      </p:sp>
      <p:sp>
        <p:nvSpPr>
          <p:cNvPr id="28" name="ZoneTexte 27"/>
          <p:cNvSpPr txBox="1"/>
          <p:nvPr/>
        </p:nvSpPr>
        <p:spPr>
          <a:xfrm>
            <a:off x="3667124" y="5476875"/>
            <a:ext cx="1666875" cy="646331"/>
          </a:xfrm>
          <a:prstGeom prst="rect">
            <a:avLst/>
          </a:prstGeom>
          <a:noFill/>
        </p:spPr>
        <p:txBody>
          <a:bodyPr wrap="square" rtlCol="0">
            <a:spAutoFit/>
          </a:bodyPr>
          <a:lstStyle/>
          <a:p>
            <a:r>
              <a:rPr lang="fr-FR" sz="1200" dirty="0" smtClean="0"/>
              <a:t>Le module camera PI est également fixé sur le support en bois.</a:t>
            </a:r>
            <a:endParaRPr lang="fr-FR" sz="1200" dirty="0"/>
          </a:p>
        </p:txBody>
      </p:sp>
      <p:cxnSp>
        <p:nvCxnSpPr>
          <p:cNvPr id="30" name="Connecteur droit avec flèche 29"/>
          <p:cNvCxnSpPr>
            <a:stCxn id="27" idx="1"/>
          </p:cNvCxnSpPr>
          <p:nvPr/>
        </p:nvCxnSpPr>
        <p:spPr>
          <a:xfrm rot="10800000" flipV="1">
            <a:off x="3219450" y="4561790"/>
            <a:ext cx="390524" cy="5245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8" idx="1"/>
          </p:cNvCxnSpPr>
          <p:nvPr/>
        </p:nvCxnSpPr>
        <p:spPr>
          <a:xfrm rot="10800000" flipV="1">
            <a:off x="3105150" y="5800041"/>
            <a:ext cx="561974" cy="3054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314825" y="3390900"/>
            <a:ext cx="1657350" cy="646331"/>
          </a:xfrm>
          <a:prstGeom prst="rect">
            <a:avLst/>
          </a:prstGeom>
          <a:noFill/>
        </p:spPr>
        <p:txBody>
          <a:bodyPr wrap="square" rtlCol="0">
            <a:spAutoFit/>
          </a:bodyPr>
          <a:lstStyle/>
          <a:p>
            <a:r>
              <a:rPr lang="fr-FR" sz="1200" dirty="0" smtClean="0"/>
              <a:t>Le </a:t>
            </a:r>
            <a:r>
              <a:rPr lang="fr-FR" sz="1200" dirty="0" smtClean="0"/>
              <a:t>contact doit </a:t>
            </a:r>
            <a:r>
              <a:rPr lang="fr-FR" sz="1200" dirty="0" smtClean="0"/>
              <a:t>être fixé sur un petit support plastique</a:t>
            </a:r>
            <a:endParaRPr lang="fr-FR" sz="1200" dirty="0"/>
          </a:p>
        </p:txBody>
      </p:sp>
      <p:cxnSp>
        <p:nvCxnSpPr>
          <p:cNvPr id="33" name="Connecteur droit avec flèche 32"/>
          <p:cNvCxnSpPr>
            <a:stCxn id="29" idx="3"/>
          </p:cNvCxnSpPr>
          <p:nvPr/>
        </p:nvCxnSpPr>
        <p:spPr>
          <a:xfrm>
            <a:off x="5972175" y="3714066"/>
            <a:ext cx="1419225" cy="10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441251" y="40047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3/7</a:t>
            </a:r>
            <a:endParaRPr lang="fr-FR" dirty="0">
              <a:latin typeface="Arial" pitchFamily="34" charset="0"/>
              <a:cs typeface="Arial" pitchFamily="34" charset="0"/>
            </a:endParaRPr>
          </a:p>
        </p:txBody>
      </p:sp>
      <p:sp>
        <p:nvSpPr>
          <p:cNvPr id="37" name="ZoneTexte 36"/>
          <p:cNvSpPr txBox="1"/>
          <p:nvPr/>
        </p:nvSpPr>
        <p:spPr>
          <a:xfrm>
            <a:off x="8296275" y="6076950"/>
            <a:ext cx="514350" cy="369332"/>
          </a:xfrm>
          <a:prstGeom prst="rect">
            <a:avLst/>
          </a:prstGeom>
          <a:noFill/>
        </p:spPr>
        <p:txBody>
          <a:bodyPr wrap="square" rtlCol="0">
            <a:spAutoFit/>
          </a:bodyPr>
          <a:lstStyle/>
          <a:p>
            <a:r>
              <a:rPr lang="fr-FR" dirty="0" smtClean="0"/>
              <a:t>32</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programme complet.bmp"/>
          <p:cNvPicPr>
            <a:picLocks noChangeAspect="1"/>
          </p:cNvPicPr>
          <p:nvPr/>
        </p:nvPicPr>
        <p:blipFill>
          <a:blip r:embed="rId2"/>
          <a:stretch>
            <a:fillRect/>
          </a:stretch>
        </p:blipFill>
        <p:spPr>
          <a:xfrm>
            <a:off x="1257299" y="1362073"/>
            <a:ext cx="6743701" cy="5057775"/>
          </a:xfrm>
          <a:prstGeom prst="rect">
            <a:avLst/>
          </a:prstGeom>
        </p:spPr>
      </p:pic>
      <p:sp>
        <p:nvSpPr>
          <p:cNvPr id="9" name="ZoneTexte 8"/>
          <p:cNvSpPr txBox="1"/>
          <p:nvPr/>
        </p:nvSpPr>
        <p:spPr>
          <a:xfrm>
            <a:off x="346001" y="886247"/>
            <a:ext cx="2692474" cy="369332"/>
          </a:xfrm>
          <a:prstGeom prst="rect">
            <a:avLst/>
          </a:prstGeom>
          <a:noFill/>
        </p:spPr>
        <p:txBody>
          <a:bodyPr wrap="square" rtlCol="0">
            <a:spAutoFit/>
          </a:bodyPr>
          <a:lstStyle/>
          <a:p>
            <a:endParaRPr lang="fr-FR" dirty="0">
              <a:latin typeface="Arial" pitchFamily="34" charset="0"/>
              <a:cs typeface="Arial" pitchFamily="34" charset="0"/>
            </a:endParaRPr>
          </a:p>
        </p:txBody>
      </p:sp>
      <p:sp>
        <p:nvSpPr>
          <p:cNvPr id="7" name="Rectangle 6"/>
          <p:cNvSpPr/>
          <p:nvPr/>
        </p:nvSpPr>
        <p:spPr>
          <a:xfrm>
            <a:off x="3438524" y="854373"/>
            <a:ext cx="2676525" cy="646331"/>
          </a:xfrm>
          <a:prstGeom prst="rect">
            <a:avLst/>
          </a:prstGeom>
        </p:spPr>
        <p:txBody>
          <a:bodyPr wrap="square">
            <a:spAutoFit/>
          </a:bodyPr>
          <a:lstStyle/>
          <a:p>
            <a:pPr lvl="0"/>
            <a:r>
              <a:rPr lang="fr-FR" dirty="0" smtClean="0">
                <a:solidFill>
                  <a:prstClr val="black"/>
                </a:solidFill>
                <a:latin typeface="Arial" pitchFamily="34" charset="0"/>
                <a:cs typeface="Arial" pitchFamily="34" charset="0"/>
              </a:rPr>
              <a:t>Le programme complet</a:t>
            </a:r>
          </a:p>
          <a:p>
            <a:pPr lvl="0"/>
            <a:endParaRPr lang="fr-FR" dirty="0">
              <a:solidFill>
                <a:prstClr val="black"/>
              </a:solidFill>
              <a:latin typeface="Arial" pitchFamily="34" charset="0"/>
              <a:cs typeface="Arial" pitchFamily="34" charset="0"/>
            </a:endParaRPr>
          </a:p>
        </p:txBody>
      </p:sp>
      <p:sp>
        <p:nvSpPr>
          <p:cNvPr id="10" name="ZoneTexte 9"/>
          <p:cNvSpPr txBox="1"/>
          <p:nvPr/>
        </p:nvSpPr>
        <p:spPr>
          <a:xfrm>
            <a:off x="441251" y="40047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4/7</a:t>
            </a:r>
            <a:endParaRPr lang="fr-FR" dirty="0">
              <a:latin typeface="Arial" pitchFamily="34" charset="0"/>
              <a:cs typeface="Arial" pitchFamily="34" charset="0"/>
            </a:endParaRPr>
          </a:p>
        </p:txBody>
      </p:sp>
      <p:sp>
        <p:nvSpPr>
          <p:cNvPr id="11" name="ZoneTexte 10"/>
          <p:cNvSpPr txBox="1"/>
          <p:nvPr/>
        </p:nvSpPr>
        <p:spPr>
          <a:xfrm>
            <a:off x="8296275" y="6076950"/>
            <a:ext cx="514350" cy="369332"/>
          </a:xfrm>
          <a:prstGeom prst="rect">
            <a:avLst/>
          </a:prstGeom>
          <a:noFill/>
        </p:spPr>
        <p:txBody>
          <a:bodyPr wrap="square" rtlCol="0">
            <a:spAutoFit/>
          </a:bodyPr>
          <a:lstStyle/>
          <a:p>
            <a:r>
              <a:rPr lang="fr-FR" dirty="0" smtClean="0"/>
              <a:t>33</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610" name="Picture 2"/>
          <p:cNvPicPr>
            <a:picLocks noChangeAspect="1" noChangeArrowheads="1"/>
          </p:cNvPicPr>
          <p:nvPr/>
        </p:nvPicPr>
        <p:blipFill>
          <a:blip r:embed="rId2"/>
          <a:srcRect/>
          <a:stretch>
            <a:fillRect/>
          </a:stretch>
        </p:blipFill>
        <p:spPr bwMode="auto">
          <a:xfrm>
            <a:off x="614364" y="1276350"/>
            <a:ext cx="2839995" cy="2571750"/>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a:srcRect/>
          <a:stretch>
            <a:fillRect/>
          </a:stretch>
        </p:blipFill>
        <p:spPr bwMode="auto">
          <a:xfrm>
            <a:off x="4224877" y="1276349"/>
            <a:ext cx="3734727" cy="1885951"/>
          </a:xfrm>
          <a:prstGeom prst="rect">
            <a:avLst/>
          </a:prstGeom>
          <a:noFill/>
          <a:ln w="9525">
            <a:noFill/>
            <a:miter lim="800000"/>
            <a:headEnd/>
            <a:tailEnd/>
          </a:ln>
          <a:effectLst/>
        </p:spPr>
      </p:pic>
      <p:pic>
        <p:nvPicPr>
          <p:cNvPr id="68613" name="Picture 5"/>
          <p:cNvPicPr>
            <a:picLocks noChangeAspect="1" noChangeArrowheads="1"/>
          </p:cNvPicPr>
          <p:nvPr/>
        </p:nvPicPr>
        <p:blipFill>
          <a:blip r:embed="rId4"/>
          <a:srcRect/>
          <a:stretch>
            <a:fillRect/>
          </a:stretch>
        </p:blipFill>
        <p:spPr bwMode="auto">
          <a:xfrm>
            <a:off x="390525" y="4591520"/>
            <a:ext cx="3271838" cy="1818805"/>
          </a:xfrm>
          <a:prstGeom prst="rect">
            <a:avLst/>
          </a:prstGeom>
          <a:noFill/>
          <a:ln w="9525">
            <a:noFill/>
            <a:miter lim="800000"/>
            <a:headEnd/>
            <a:tailEnd/>
          </a:ln>
          <a:effectLst/>
        </p:spPr>
      </p:pic>
      <p:pic>
        <p:nvPicPr>
          <p:cNvPr id="68615" name="Picture 7"/>
          <p:cNvPicPr>
            <a:picLocks noChangeAspect="1" noChangeArrowheads="1"/>
          </p:cNvPicPr>
          <p:nvPr/>
        </p:nvPicPr>
        <p:blipFill>
          <a:blip r:embed="rId5"/>
          <a:srcRect/>
          <a:stretch>
            <a:fillRect/>
          </a:stretch>
        </p:blipFill>
        <p:spPr bwMode="auto">
          <a:xfrm>
            <a:off x="854075" y="720725"/>
            <a:ext cx="2501900" cy="596900"/>
          </a:xfrm>
          <a:prstGeom prst="rect">
            <a:avLst/>
          </a:prstGeom>
          <a:noFill/>
          <a:ln w="9525">
            <a:noFill/>
            <a:miter lim="800000"/>
            <a:headEnd/>
            <a:tailEnd/>
          </a:ln>
          <a:effectLst/>
        </p:spPr>
      </p:pic>
      <p:pic>
        <p:nvPicPr>
          <p:cNvPr id="68616" name="Picture 8"/>
          <p:cNvPicPr>
            <a:picLocks noChangeAspect="1" noChangeArrowheads="1"/>
          </p:cNvPicPr>
          <p:nvPr/>
        </p:nvPicPr>
        <p:blipFill>
          <a:blip r:embed="rId6"/>
          <a:srcRect/>
          <a:stretch>
            <a:fillRect/>
          </a:stretch>
        </p:blipFill>
        <p:spPr bwMode="auto">
          <a:xfrm>
            <a:off x="4806950" y="660400"/>
            <a:ext cx="2501900" cy="622300"/>
          </a:xfrm>
          <a:prstGeom prst="rect">
            <a:avLst/>
          </a:prstGeom>
          <a:noFill/>
          <a:ln w="9525">
            <a:noFill/>
            <a:miter lim="800000"/>
            <a:headEnd/>
            <a:tailEnd/>
          </a:ln>
          <a:effectLst/>
        </p:spPr>
      </p:pic>
      <p:pic>
        <p:nvPicPr>
          <p:cNvPr id="68617" name="Picture 9"/>
          <p:cNvPicPr>
            <a:picLocks noChangeAspect="1" noChangeArrowheads="1"/>
          </p:cNvPicPr>
          <p:nvPr/>
        </p:nvPicPr>
        <p:blipFill>
          <a:blip r:embed="rId7"/>
          <a:srcRect/>
          <a:stretch>
            <a:fillRect/>
          </a:stretch>
        </p:blipFill>
        <p:spPr bwMode="auto">
          <a:xfrm>
            <a:off x="755650" y="4076700"/>
            <a:ext cx="2298700" cy="571500"/>
          </a:xfrm>
          <a:prstGeom prst="rect">
            <a:avLst/>
          </a:prstGeom>
          <a:noFill/>
          <a:ln w="9525">
            <a:noFill/>
            <a:miter lim="800000"/>
            <a:headEnd/>
            <a:tailEnd/>
          </a:ln>
          <a:effectLst/>
        </p:spPr>
      </p:pic>
      <p:pic>
        <p:nvPicPr>
          <p:cNvPr id="13" name="Picture 2"/>
          <p:cNvPicPr>
            <a:picLocks noChangeAspect="1" noChangeArrowheads="1"/>
          </p:cNvPicPr>
          <p:nvPr/>
        </p:nvPicPr>
        <p:blipFill>
          <a:blip r:embed="rId8"/>
          <a:srcRect/>
          <a:stretch>
            <a:fillRect/>
          </a:stretch>
        </p:blipFill>
        <p:spPr bwMode="auto">
          <a:xfrm>
            <a:off x="4324350" y="3964680"/>
            <a:ext cx="3667125" cy="2295244"/>
          </a:xfrm>
          <a:prstGeom prst="rect">
            <a:avLst/>
          </a:prstGeom>
          <a:noFill/>
          <a:ln w="9525">
            <a:noFill/>
            <a:miter lim="800000"/>
            <a:headEnd/>
            <a:tailEnd/>
          </a:ln>
          <a:effectLst/>
        </p:spPr>
      </p:pic>
      <p:sp>
        <p:nvSpPr>
          <p:cNvPr id="14" name="Rectangle à coins arrondis 13"/>
          <p:cNvSpPr/>
          <p:nvPr/>
        </p:nvSpPr>
        <p:spPr>
          <a:xfrm>
            <a:off x="400050" y="666750"/>
            <a:ext cx="3381375" cy="3314700"/>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3838575" y="695325"/>
            <a:ext cx="4914900" cy="2552700"/>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618" name="Picture 10"/>
          <p:cNvPicPr>
            <a:picLocks noChangeAspect="1" noChangeArrowheads="1"/>
          </p:cNvPicPr>
          <p:nvPr/>
        </p:nvPicPr>
        <p:blipFill>
          <a:blip r:embed="rId9"/>
          <a:srcRect/>
          <a:stretch>
            <a:fillRect/>
          </a:stretch>
        </p:blipFill>
        <p:spPr bwMode="auto">
          <a:xfrm>
            <a:off x="4395788" y="3413125"/>
            <a:ext cx="3532187" cy="546100"/>
          </a:xfrm>
          <a:prstGeom prst="rect">
            <a:avLst/>
          </a:prstGeom>
          <a:noFill/>
          <a:ln w="9525">
            <a:noFill/>
            <a:miter lim="800000"/>
            <a:headEnd/>
            <a:tailEnd/>
          </a:ln>
          <a:effectLst/>
        </p:spPr>
      </p:pic>
      <p:sp>
        <p:nvSpPr>
          <p:cNvPr id="17" name="Rectangle à coins arrondis 16"/>
          <p:cNvSpPr/>
          <p:nvPr/>
        </p:nvSpPr>
        <p:spPr>
          <a:xfrm>
            <a:off x="3857625" y="3324226"/>
            <a:ext cx="4876800" cy="3114674"/>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400050" y="4048125"/>
            <a:ext cx="3381375" cy="2381250"/>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112705" y="3017322"/>
            <a:ext cx="1851789" cy="369332"/>
          </a:xfrm>
          <a:prstGeom prst="rect">
            <a:avLst/>
          </a:prstGeom>
          <a:solidFill>
            <a:schemeClr val="bg2"/>
          </a:solidFill>
          <a:ln>
            <a:solidFill>
              <a:schemeClr val="tx1"/>
            </a:solidFill>
          </a:ln>
        </p:spPr>
        <p:txBody>
          <a:bodyPr wrap="none">
            <a:spAutoFit/>
          </a:bodyPr>
          <a:lstStyle/>
          <a:p>
            <a:pPr algn="ctr"/>
            <a:r>
              <a:rPr lang="fr-FR" dirty="0" smtClean="0">
                <a:solidFill>
                  <a:prstClr val="black"/>
                </a:solidFill>
                <a:latin typeface="Arial" pitchFamily="34" charset="0"/>
                <a:cs typeface="Arial" pitchFamily="34" charset="0"/>
              </a:rPr>
              <a:t>Les paramètres </a:t>
            </a:r>
            <a:endParaRPr lang="fr-FR" dirty="0"/>
          </a:p>
        </p:txBody>
      </p:sp>
      <p:sp>
        <p:nvSpPr>
          <p:cNvPr id="20" name="ZoneTexte 19"/>
          <p:cNvSpPr txBox="1"/>
          <p:nvPr/>
        </p:nvSpPr>
        <p:spPr>
          <a:xfrm>
            <a:off x="460301" y="30522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5/7</a:t>
            </a:r>
            <a:endParaRPr lang="fr-FR" dirty="0">
              <a:latin typeface="Arial" pitchFamily="34" charset="0"/>
              <a:cs typeface="Arial" pitchFamily="34" charset="0"/>
            </a:endParaRPr>
          </a:p>
        </p:txBody>
      </p:sp>
      <p:sp>
        <p:nvSpPr>
          <p:cNvPr id="21" name="ZoneTexte 20"/>
          <p:cNvSpPr txBox="1"/>
          <p:nvPr/>
        </p:nvSpPr>
        <p:spPr>
          <a:xfrm>
            <a:off x="8296275" y="6076950"/>
            <a:ext cx="514350" cy="369332"/>
          </a:xfrm>
          <a:prstGeom prst="rect">
            <a:avLst/>
          </a:prstGeom>
          <a:noFill/>
        </p:spPr>
        <p:txBody>
          <a:bodyPr wrap="square" rtlCol="0">
            <a:spAutoFit/>
          </a:bodyPr>
          <a:lstStyle/>
          <a:p>
            <a:r>
              <a:rPr lang="fr-FR" dirty="0" smtClean="0"/>
              <a:t>34</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635" name="Picture 3"/>
          <p:cNvPicPr>
            <a:picLocks noChangeAspect="1" noChangeArrowheads="1"/>
          </p:cNvPicPr>
          <p:nvPr/>
        </p:nvPicPr>
        <p:blipFill>
          <a:blip r:embed="rId2"/>
          <a:srcRect/>
          <a:stretch>
            <a:fillRect/>
          </a:stretch>
        </p:blipFill>
        <p:spPr bwMode="auto">
          <a:xfrm>
            <a:off x="1266825" y="1194858"/>
            <a:ext cx="2847976" cy="2215093"/>
          </a:xfrm>
          <a:prstGeom prst="rect">
            <a:avLst/>
          </a:prstGeom>
          <a:noFill/>
          <a:ln w="9525">
            <a:noFill/>
            <a:miter lim="800000"/>
            <a:headEnd/>
            <a:tailEnd/>
          </a:ln>
          <a:effectLst/>
        </p:spPr>
      </p:pic>
      <p:pic>
        <p:nvPicPr>
          <p:cNvPr id="69636" name="Picture 4"/>
          <p:cNvPicPr>
            <a:picLocks noChangeAspect="1" noChangeArrowheads="1"/>
          </p:cNvPicPr>
          <p:nvPr/>
        </p:nvPicPr>
        <p:blipFill>
          <a:blip r:embed="rId3"/>
          <a:srcRect/>
          <a:stretch>
            <a:fillRect/>
          </a:stretch>
        </p:blipFill>
        <p:spPr bwMode="auto">
          <a:xfrm>
            <a:off x="4686300" y="4534128"/>
            <a:ext cx="3000375" cy="1677788"/>
          </a:xfrm>
          <a:prstGeom prst="rect">
            <a:avLst/>
          </a:prstGeom>
          <a:noFill/>
          <a:ln w="9525">
            <a:noFill/>
            <a:miter lim="800000"/>
            <a:headEnd/>
            <a:tailEnd/>
          </a:ln>
          <a:effectLst/>
        </p:spPr>
      </p:pic>
      <p:pic>
        <p:nvPicPr>
          <p:cNvPr id="8" name="Picture 6"/>
          <p:cNvPicPr>
            <a:picLocks noChangeAspect="1" noChangeArrowheads="1"/>
          </p:cNvPicPr>
          <p:nvPr/>
        </p:nvPicPr>
        <p:blipFill>
          <a:blip r:embed="rId4"/>
          <a:srcRect/>
          <a:stretch>
            <a:fillRect/>
          </a:stretch>
        </p:blipFill>
        <p:spPr bwMode="auto">
          <a:xfrm>
            <a:off x="4610101" y="1456992"/>
            <a:ext cx="3200400" cy="2422857"/>
          </a:xfrm>
          <a:prstGeom prst="rect">
            <a:avLst/>
          </a:prstGeom>
          <a:noFill/>
          <a:ln w="9525">
            <a:noFill/>
            <a:miter lim="800000"/>
            <a:headEnd/>
            <a:tailEnd/>
          </a:ln>
          <a:effectLst/>
        </p:spPr>
      </p:pic>
      <p:pic>
        <p:nvPicPr>
          <p:cNvPr id="69637" name="Picture 5"/>
          <p:cNvPicPr>
            <a:picLocks noChangeAspect="1" noChangeArrowheads="1"/>
          </p:cNvPicPr>
          <p:nvPr/>
        </p:nvPicPr>
        <p:blipFill>
          <a:blip r:embed="rId5"/>
          <a:srcRect/>
          <a:stretch>
            <a:fillRect/>
          </a:stretch>
        </p:blipFill>
        <p:spPr bwMode="auto">
          <a:xfrm>
            <a:off x="4435475" y="755650"/>
            <a:ext cx="3416300" cy="698500"/>
          </a:xfrm>
          <a:prstGeom prst="rect">
            <a:avLst/>
          </a:prstGeom>
          <a:noFill/>
          <a:ln w="9525">
            <a:noFill/>
            <a:miter lim="800000"/>
            <a:headEnd/>
            <a:tailEnd/>
          </a:ln>
          <a:effectLst/>
        </p:spPr>
      </p:pic>
      <p:sp>
        <p:nvSpPr>
          <p:cNvPr id="11" name="Rectangle à coins arrondis 10"/>
          <p:cNvSpPr/>
          <p:nvPr/>
        </p:nvSpPr>
        <p:spPr>
          <a:xfrm>
            <a:off x="990600" y="704850"/>
            <a:ext cx="3381375" cy="2762250"/>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639" name="Picture 7"/>
          <p:cNvPicPr>
            <a:picLocks noChangeAspect="1" noChangeArrowheads="1"/>
          </p:cNvPicPr>
          <p:nvPr/>
        </p:nvPicPr>
        <p:blipFill>
          <a:blip r:embed="rId6"/>
          <a:srcRect/>
          <a:stretch>
            <a:fillRect/>
          </a:stretch>
        </p:blipFill>
        <p:spPr bwMode="auto">
          <a:xfrm>
            <a:off x="1695450" y="787400"/>
            <a:ext cx="1714500" cy="508000"/>
          </a:xfrm>
          <a:prstGeom prst="rect">
            <a:avLst/>
          </a:prstGeom>
          <a:noFill/>
          <a:ln w="9525">
            <a:noFill/>
            <a:miter lim="800000"/>
            <a:headEnd/>
            <a:tailEnd/>
          </a:ln>
          <a:effectLst/>
        </p:spPr>
      </p:pic>
      <p:sp>
        <p:nvSpPr>
          <p:cNvPr id="13" name="Rectangle à coins arrondis 12"/>
          <p:cNvSpPr/>
          <p:nvPr/>
        </p:nvSpPr>
        <p:spPr>
          <a:xfrm>
            <a:off x="4457700" y="704850"/>
            <a:ext cx="3467100" cy="3257550"/>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640" name="Picture 8"/>
          <p:cNvPicPr>
            <a:picLocks noChangeAspect="1" noChangeArrowheads="1"/>
          </p:cNvPicPr>
          <p:nvPr/>
        </p:nvPicPr>
        <p:blipFill>
          <a:blip r:embed="rId7"/>
          <a:srcRect/>
          <a:stretch>
            <a:fillRect/>
          </a:stretch>
        </p:blipFill>
        <p:spPr bwMode="auto">
          <a:xfrm>
            <a:off x="2000250" y="3565525"/>
            <a:ext cx="1457325" cy="523875"/>
          </a:xfrm>
          <a:prstGeom prst="rect">
            <a:avLst/>
          </a:prstGeom>
          <a:noFill/>
          <a:ln w="9525">
            <a:noFill/>
            <a:miter lim="800000"/>
            <a:headEnd/>
            <a:tailEnd/>
          </a:ln>
          <a:effectLst/>
        </p:spPr>
      </p:pic>
      <p:pic>
        <p:nvPicPr>
          <p:cNvPr id="69641" name="Picture 9"/>
          <p:cNvPicPr>
            <a:picLocks noChangeAspect="1" noChangeArrowheads="1"/>
          </p:cNvPicPr>
          <p:nvPr/>
        </p:nvPicPr>
        <p:blipFill>
          <a:blip r:embed="rId8"/>
          <a:srcRect/>
          <a:stretch>
            <a:fillRect/>
          </a:stretch>
        </p:blipFill>
        <p:spPr bwMode="auto">
          <a:xfrm>
            <a:off x="5026025" y="4000500"/>
            <a:ext cx="2501900" cy="571500"/>
          </a:xfrm>
          <a:prstGeom prst="rect">
            <a:avLst/>
          </a:prstGeom>
          <a:noFill/>
          <a:ln w="9525">
            <a:noFill/>
            <a:miter lim="800000"/>
            <a:headEnd/>
            <a:tailEnd/>
          </a:ln>
          <a:effectLst/>
        </p:spPr>
      </p:pic>
      <p:pic>
        <p:nvPicPr>
          <p:cNvPr id="69642" name="Picture 10"/>
          <p:cNvPicPr>
            <a:picLocks noChangeAspect="1" noChangeArrowheads="1"/>
          </p:cNvPicPr>
          <p:nvPr/>
        </p:nvPicPr>
        <p:blipFill>
          <a:blip r:embed="rId9"/>
          <a:srcRect/>
          <a:stretch>
            <a:fillRect/>
          </a:stretch>
        </p:blipFill>
        <p:spPr bwMode="auto">
          <a:xfrm>
            <a:off x="1314450" y="4107277"/>
            <a:ext cx="2847975" cy="2137414"/>
          </a:xfrm>
          <a:prstGeom prst="rect">
            <a:avLst/>
          </a:prstGeom>
          <a:noFill/>
          <a:ln w="9525">
            <a:noFill/>
            <a:miter lim="800000"/>
            <a:headEnd/>
            <a:tailEnd/>
          </a:ln>
          <a:effectLst/>
        </p:spPr>
      </p:pic>
      <p:sp>
        <p:nvSpPr>
          <p:cNvPr id="17" name="Rectangle à coins arrondis 16"/>
          <p:cNvSpPr/>
          <p:nvPr/>
        </p:nvSpPr>
        <p:spPr>
          <a:xfrm>
            <a:off x="981075" y="3524250"/>
            <a:ext cx="3381375" cy="2847975"/>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4467225" y="4029074"/>
            <a:ext cx="3467100" cy="2314575"/>
          </a:xfrm>
          <a:prstGeom prst="roundRect">
            <a:avLst>
              <a:gd name="adj" fmla="val 70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536501" y="30522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6/7</a:t>
            </a:r>
            <a:endParaRPr lang="fr-FR" dirty="0">
              <a:latin typeface="Arial" pitchFamily="34" charset="0"/>
              <a:cs typeface="Arial" pitchFamily="34" charset="0"/>
            </a:endParaRPr>
          </a:p>
        </p:txBody>
      </p:sp>
      <p:sp>
        <p:nvSpPr>
          <p:cNvPr id="20" name="Rectangle 19"/>
          <p:cNvSpPr/>
          <p:nvPr/>
        </p:nvSpPr>
        <p:spPr>
          <a:xfrm>
            <a:off x="3684205" y="3388797"/>
            <a:ext cx="1851789" cy="369332"/>
          </a:xfrm>
          <a:prstGeom prst="rect">
            <a:avLst/>
          </a:prstGeom>
          <a:solidFill>
            <a:schemeClr val="bg2"/>
          </a:solidFill>
          <a:ln>
            <a:solidFill>
              <a:schemeClr val="tx1"/>
            </a:solidFill>
          </a:ln>
        </p:spPr>
        <p:txBody>
          <a:bodyPr wrap="none">
            <a:spAutoFit/>
          </a:bodyPr>
          <a:lstStyle/>
          <a:p>
            <a:pPr algn="ctr"/>
            <a:r>
              <a:rPr lang="fr-FR" dirty="0" smtClean="0">
                <a:solidFill>
                  <a:prstClr val="black"/>
                </a:solidFill>
                <a:latin typeface="Arial" pitchFamily="34" charset="0"/>
                <a:cs typeface="Arial" pitchFamily="34" charset="0"/>
              </a:rPr>
              <a:t>Les paramètres </a:t>
            </a:r>
            <a:endParaRPr lang="fr-FR" dirty="0"/>
          </a:p>
        </p:txBody>
      </p:sp>
      <p:sp>
        <p:nvSpPr>
          <p:cNvPr id="21" name="ZoneTexte 20"/>
          <p:cNvSpPr txBox="1"/>
          <p:nvPr/>
        </p:nvSpPr>
        <p:spPr>
          <a:xfrm>
            <a:off x="8296275" y="6076950"/>
            <a:ext cx="514350" cy="369332"/>
          </a:xfrm>
          <a:prstGeom prst="rect">
            <a:avLst/>
          </a:prstGeom>
          <a:noFill/>
        </p:spPr>
        <p:txBody>
          <a:bodyPr wrap="square" rtlCol="0">
            <a:spAutoFit/>
          </a:bodyPr>
          <a:lstStyle/>
          <a:p>
            <a:r>
              <a:rPr lang="fr-FR" dirty="0" smtClean="0"/>
              <a:t>35</a:t>
            </a: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8296275" y="6076950"/>
            <a:ext cx="514350" cy="369332"/>
          </a:xfrm>
          <a:prstGeom prst="rect">
            <a:avLst/>
          </a:prstGeom>
          <a:noFill/>
        </p:spPr>
        <p:txBody>
          <a:bodyPr wrap="square" rtlCol="0">
            <a:spAutoFit/>
          </a:bodyPr>
          <a:lstStyle/>
          <a:p>
            <a:r>
              <a:rPr lang="fr-FR" dirty="0" smtClean="0"/>
              <a:t>36</a:t>
            </a:r>
            <a:endParaRPr lang="fr-FR" dirty="0"/>
          </a:p>
        </p:txBody>
      </p:sp>
      <p:sp>
        <p:nvSpPr>
          <p:cNvPr id="8" name="ZoneTexte 7"/>
          <p:cNvSpPr txBox="1"/>
          <p:nvPr/>
        </p:nvSpPr>
        <p:spPr>
          <a:xfrm>
            <a:off x="460301" y="305222"/>
            <a:ext cx="7893124" cy="369332"/>
          </a:xfrm>
          <a:prstGeom prst="rect">
            <a:avLst/>
          </a:prstGeom>
          <a:noFill/>
        </p:spPr>
        <p:txBody>
          <a:bodyPr wrap="square" rtlCol="0">
            <a:spAutoFit/>
          </a:bodyPr>
          <a:lstStyle/>
          <a:p>
            <a:r>
              <a:rPr lang="fr-FR" dirty="0" smtClean="0">
                <a:latin typeface="Arial" pitchFamily="34" charset="0"/>
                <a:cs typeface="Arial" pitchFamily="34" charset="0"/>
              </a:rPr>
              <a:t>Réalisation de la mangeoire connectée pour oiseaux			7/7</a:t>
            </a:r>
            <a:endParaRPr lang="fr-FR" dirty="0">
              <a:latin typeface="Arial" pitchFamily="34" charset="0"/>
              <a:cs typeface="Arial" pitchFamily="34" charset="0"/>
            </a:endParaRPr>
          </a:p>
        </p:txBody>
      </p:sp>
      <p:sp>
        <p:nvSpPr>
          <p:cNvPr id="9" name="ZoneTexte 8"/>
          <p:cNvSpPr txBox="1"/>
          <p:nvPr/>
        </p:nvSpPr>
        <p:spPr>
          <a:xfrm>
            <a:off x="466725" y="714375"/>
            <a:ext cx="2552700" cy="369332"/>
          </a:xfrm>
          <a:prstGeom prst="rect">
            <a:avLst/>
          </a:prstGeom>
          <a:noFill/>
        </p:spPr>
        <p:txBody>
          <a:bodyPr wrap="square" rtlCol="0">
            <a:spAutoFit/>
          </a:bodyPr>
          <a:lstStyle/>
          <a:p>
            <a:r>
              <a:rPr lang="fr-FR" dirty="0" smtClean="0"/>
              <a:t>Le fonctionnement</a:t>
            </a:r>
            <a:endParaRPr lang="fr-FR" dirty="0"/>
          </a:p>
        </p:txBody>
      </p:sp>
      <p:grpSp>
        <p:nvGrpSpPr>
          <p:cNvPr id="100" name="Groupe 99"/>
          <p:cNvGrpSpPr/>
          <p:nvPr/>
        </p:nvGrpSpPr>
        <p:grpSpPr>
          <a:xfrm>
            <a:off x="963766" y="1381125"/>
            <a:ext cx="2274734" cy="4162425"/>
            <a:chOff x="401791" y="819150"/>
            <a:chExt cx="2274734" cy="4162425"/>
          </a:xfrm>
        </p:grpSpPr>
        <p:sp>
          <p:nvSpPr>
            <p:cNvPr id="10" name="Ellipse 9"/>
            <p:cNvSpPr/>
            <p:nvPr/>
          </p:nvSpPr>
          <p:spPr>
            <a:xfrm>
              <a:off x="840883" y="819150"/>
              <a:ext cx="751071" cy="372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Début</a:t>
              </a:r>
              <a:endParaRPr lang="fr-FR" sz="1000" dirty="0"/>
            </a:p>
          </p:txBody>
        </p:sp>
        <p:sp>
          <p:nvSpPr>
            <p:cNvPr id="12" name="Organigramme : Décision 11"/>
            <p:cNvSpPr/>
            <p:nvPr/>
          </p:nvSpPr>
          <p:spPr>
            <a:xfrm>
              <a:off x="438150" y="1563191"/>
              <a:ext cx="1566386" cy="662824"/>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Si l’oiseau touche le perchoir ?</a:t>
              </a:r>
              <a:endParaRPr lang="fr-FR" sz="1000" dirty="0"/>
            </a:p>
          </p:txBody>
        </p:sp>
        <p:sp>
          <p:nvSpPr>
            <p:cNvPr id="13" name="Rectangle 12"/>
            <p:cNvSpPr/>
            <p:nvPr/>
          </p:nvSpPr>
          <p:spPr>
            <a:xfrm>
              <a:off x="636397" y="2352622"/>
              <a:ext cx="1173941" cy="506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Information traitée et mémorisée</a:t>
              </a:r>
              <a:endParaRPr lang="fr-FR" sz="1000" dirty="0">
                <a:solidFill>
                  <a:schemeClr val="tx1"/>
                </a:solidFill>
              </a:endParaRPr>
            </a:p>
          </p:txBody>
        </p:sp>
        <p:cxnSp>
          <p:nvCxnSpPr>
            <p:cNvPr id="18" name="Forme 17"/>
            <p:cNvCxnSpPr>
              <a:stCxn id="12" idx="3"/>
              <a:endCxn id="12" idx="0"/>
            </p:cNvCxnSpPr>
            <p:nvPr/>
          </p:nvCxnSpPr>
          <p:spPr>
            <a:xfrm flipH="1" flipV="1">
              <a:off x="1221343" y="1563191"/>
              <a:ext cx="783192" cy="331412"/>
            </a:xfrm>
            <a:prstGeom prst="bentConnector4">
              <a:avLst>
                <a:gd name="adj1" fmla="val -30968"/>
                <a:gd name="adj2" fmla="val 168978"/>
              </a:avLst>
            </a:prstGeom>
            <a:ln w="25400"/>
          </p:spPr>
          <p:style>
            <a:lnRef idx="1">
              <a:schemeClr val="accent1"/>
            </a:lnRef>
            <a:fillRef idx="0">
              <a:schemeClr val="accent1"/>
            </a:fillRef>
            <a:effectRef idx="0">
              <a:schemeClr val="accent1"/>
            </a:effectRef>
            <a:fontRef idx="minor">
              <a:schemeClr val="tx1"/>
            </a:fontRef>
          </p:style>
        </p:cxnSp>
        <p:cxnSp>
          <p:nvCxnSpPr>
            <p:cNvPr id="21" name="Connecteur droit 20"/>
            <p:cNvCxnSpPr>
              <a:stCxn id="12" idx="2"/>
              <a:endCxn id="13" idx="0"/>
            </p:cNvCxnSpPr>
            <p:nvPr/>
          </p:nvCxnSpPr>
          <p:spPr>
            <a:xfrm rot="16200000" flipH="1">
              <a:off x="1159052" y="2288306"/>
              <a:ext cx="126607" cy="20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6397" y="2948419"/>
              <a:ext cx="1173941" cy="5809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Prendre une photo</a:t>
              </a:r>
            </a:p>
            <a:p>
              <a:pPr algn="ctr"/>
              <a:r>
                <a:rPr lang="fr-FR" sz="1000" dirty="0" smtClean="0">
                  <a:solidFill>
                    <a:schemeClr val="tx1"/>
                  </a:solidFill>
                </a:rPr>
                <a:t>Envoyer un texto</a:t>
              </a:r>
            </a:p>
            <a:p>
              <a:pPr algn="ctr"/>
              <a:r>
                <a:rPr lang="fr-FR" sz="1000" dirty="0" smtClean="0">
                  <a:solidFill>
                    <a:schemeClr val="tx1"/>
                  </a:solidFill>
                </a:rPr>
                <a:t>Allumer la LED</a:t>
              </a:r>
              <a:endParaRPr lang="fr-FR" sz="1000" dirty="0">
                <a:solidFill>
                  <a:schemeClr val="tx1"/>
                </a:solidFill>
              </a:endParaRPr>
            </a:p>
          </p:txBody>
        </p:sp>
        <p:cxnSp>
          <p:nvCxnSpPr>
            <p:cNvPr id="25" name="Connecteur droit 24"/>
            <p:cNvCxnSpPr>
              <a:stCxn id="13" idx="2"/>
              <a:endCxn id="24" idx="0"/>
            </p:cNvCxnSpPr>
            <p:nvPr/>
          </p:nvCxnSpPr>
          <p:spPr>
            <a:xfrm rot="5400000">
              <a:off x="1178683" y="2903829"/>
              <a:ext cx="89370" cy="105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Organigramme : Décision 30"/>
            <p:cNvSpPr/>
            <p:nvPr/>
          </p:nvSpPr>
          <p:spPr>
            <a:xfrm>
              <a:off x="401791" y="3698534"/>
              <a:ext cx="1667443" cy="662824"/>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Si la photo est prise ?</a:t>
              </a:r>
              <a:endParaRPr lang="fr-FR" sz="1000" dirty="0"/>
            </a:p>
          </p:txBody>
        </p:sp>
        <p:cxnSp>
          <p:nvCxnSpPr>
            <p:cNvPr id="32" name="Connecteur droit 31"/>
            <p:cNvCxnSpPr>
              <a:stCxn id="24" idx="2"/>
              <a:endCxn id="31" idx="0"/>
            </p:cNvCxnSpPr>
            <p:nvPr/>
          </p:nvCxnSpPr>
          <p:spPr>
            <a:xfrm rot="16200000" flipH="1">
              <a:off x="1144834" y="3607854"/>
              <a:ext cx="169213" cy="1214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53886" y="4475148"/>
              <a:ext cx="1379689" cy="506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Attendre 5 secondes</a:t>
              </a:r>
            </a:p>
            <a:p>
              <a:pPr algn="ctr"/>
              <a:r>
                <a:rPr lang="fr-FR" sz="1000" dirty="0" smtClean="0">
                  <a:solidFill>
                    <a:schemeClr val="tx1"/>
                  </a:solidFill>
                </a:rPr>
                <a:t>Remettre à zéro la mémoire</a:t>
              </a:r>
              <a:endParaRPr lang="fr-FR" sz="1000" dirty="0">
                <a:solidFill>
                  <a:schemeClr val="tx1"/>
                </a:solidFill>
              </a:endParaRPr>
            </a:p>
          </p:txBody>
        </p:sp>
        <p:cxnSp>
          <p:nvCxnSpPr>
            <p:cNvPr id="50" name="Connecteur droit 49"/>
            <p:cNvCxnSpPr>
              <a:stCxn id="31" idx="2"/>
              <a:endCxn id="41" idx="0"/>
            </p:cNvCxnSpPr>
            <p:nvPr/>
          </p:nvCxnSpPr>
          <p:spPr>
            <a:xfrm rot="16200000" flipH="1">
              <a:off x="1182727" y="4414144"/>
              <a:ext cx="113790" cy="821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Connecteur droit 61"/>
            <p:cNvCxnSpPr>
              <a:stCxn id="10" idx="4"/>
              <a:endCxn id="12" idx="0"/>
            </p:cNvCxnSpPr>
            <p:nvPr/>
          </p:nvCxnSpPr>
          <p:spPr>
            <a:xfrm rot="16200000" flipH="1">
              <a:off x="1033047" y="1374895"/>
              <a:ext cx="371668" cy="4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1892387" y="1957907"/>
              <a:ext cx="784138" cy="369332"/>
            </a:xfrm>
            <a:prstGeom prst="rect">
              <a:avLst/>
            </a:prstGeom>
            <a:noFill/>
          </p:spPr>
          <p:txBody>
            <a:bodyPr wrap="square" rtlCol="0">
              <a:spAutoFit/>
            </a:bodyPr>
            <a:lstStyle/>
            <a:p>
              <a:r>
                <a:rPr lang="fr-FR" dirty="0" smtClean="0"/>
                <a:t>non</a:t>
              </a:r>
              <a:endParaRPr lang="fr-FR" dirty="0"/>
            </a:p>
          </p:txBody>
        </p:sp>
        <p:sp>
          <p:nvSpPr>
            <p:cNvPr id="68" name="ZoneTexte 67"/>
            <p:cNvSpPr txBox="1"/>
            <p:nvPr/>
          </p:nvSpPr>
          <p:spPr>
            <a:xfrm>
              <a:off x="1940242" y="4109007"/>
              <a:ext cx="726757" cy="369332"/>
            </a:xfrm>
            <a:prstGeom prst="rect">
              <a:avLst/>
            </a:prstGeom>
            <a:noFill/>
          </p:spPr>
          <p:txBody>
            <a:bodyPr wrap="square" rtlCol="0">
              <a:spAutoFit/>
            </a:bodyPr>
            <a:lstStyle/>
            <a:p>
              <a:r>
                <a:rPr lang="fr-FR" dirty="0" smtClean="0"/>
                <a:t>non</a:t>
              </a:r>
              <a:endParaRPr lang="fr-FR" dirty="0"/>
            </a:p>
          </p:txBody>
        </p:sp>
        <p:cxnSp>
          <p:nvCxnSpPr>
            <p:cNvPr id="90" name="Forme 89"/>
            <p:cNvCxnSpPr/>
            <p:nvPr/>
          </p:nvCxnSpPr>
          <p:spPr>
            <a:xfrm flipH="1" flipV="1">
              <a:off x="1221343" y="3696791"/>
              <a:ext cx="783192" cy="331412"/>
            </a:xfrm>
            <a:prstGeom prst="bentConnector4">
              <a:avLst>
                <a:gd name="adj1" fmla="val -30968"/>
                <a:gd name="adj2" fmla="val 128741"/>
              </a:avLst>
            </a:prstGeom>
            <a:ln w="25400"/>
          </p:spPr>
          <p:style>
            <a:lnRef idx="1">
              <a:schemeClr val="accent1"/>
            </a:lnRef>
            <a:fillRef idx="0">
              <a:schemeClr val="accent1"/>
            </a:fillRef>
            <a:effectRef idx="0">
              <a:schemeClr val="accent1"/>
            </a:effectRef>
            <a:fontRef idx="minor">
              <a:schemeClr val="tx1"/>
            </a:fontRef>
          </p:style>
        </p:cxnSp>
        <p:cxnSp>
          <p:nvCxnSpPr>
            <p:cNvPr id="97" name="Forme 96"/>
            <p:cNvCxnSpPr>
              <a:endCxn id="41" idx="2"/>
            </p:cNvCxnSpPr>
            <p:nvPr/>
          </p:nvCxnSpPr>
          <p:spPr>
            <a:xfrm rot="16200000" flipH="1">
              <a:off x="-587809" y="3150034"/>
              <a:ext cx="3648075" cy="15006"/>
            </a:xfrm>
            <a:prstGeom prst="bentConnector5">
              <a:avLst>
                <a:gd name="adj1" fmla="val -22"/>
                <a:gd name="adj2" fmla="val 10854168"/>
                <a:gd name="adj3" fmla="val 106266"/>
              </a:avLst>
            </a:prstGeom>
            <a:ln w="25400"/>
          </p:spPr>
          <p:style>
            <a:lnRef idx="1">
              <a:schemeClr val="accent1"/>
            </a:lnRef>
            <a:fillRef idx="0">
              <a:schemeClr val="accent1"/>
            </a:fillRef>
            <a:effectRef idx="0">
              <a:schemeClr val="accent1"/>
            </a:effectRef>
            <a:fontRef idx="minor">
              <a:schemeClr val="tx1"/>
            </a:fontRef>
          </p:style>
        </p:cxnSp>
      </p:grpSp>
      <p:grpSp>
        <p:nvGrpSpPr>
          <p:cNvPr id="135" name="Groupe 134"/>
          <p:cNvGrpSpPr/>
          <p:nvPr/>
        </p:nvGrpSpPr>
        <p:grpSpPr>
          <a:xfrm>
            <a:off x="4105275" y="2133600"/>
            <a:ext cx="2524125" cy="2039900"/>
            <a:chOff x="3886200" y="1381125"/>
            <a:chExt cx="2524125" cy="2039900"/>
          </a:xfrm>
        </p:grpSpPr>
        <p:sp>
          <p:nvSpPr>
            <p:cNvPr id="102" name="Ellipse 101"/>
            <p:cNvSpPr/>
            <p:nvPr/>
          </p:nvSpPr>
          <p:spPr>
            <a:xfrm>
              <a:off x="4517533" y="1381125"/>
              <a:ext cx="751071" cy="372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Début</a:t>
              </a:r>
              <a:endParaRPr lang="fr-FR" sz="1000" dirty="0"/>
            </a:p>
          </p:txBody>
        </p:sp>
        <p:sp>
          <p:nvSpPr>
            <p:cNvPr id="103" name="Organigramme : Décision 102"/>
            <p:cNvSpPr/>
            <p:nvPr/>
          </p:nvSpPr>
          <p:spPr>
            <a:xfrm>
              <a:off x="3886200" y="2125166"/>
              <a:ext cx="2028825" cy="662824"/>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Si  la commande « Eteindre » est cliquée  ?</a:t>
              </a:r>
              <a:endParaRPr lang="fr-FR" sz="1000" dirty="0"/>
            </a:p>
          </p:txBody>
        </p:sp>
        <p:sp>
          <p:nvSpPr>
            <p:cNvPr id="104" name="Rectangle 103"/>
            <p:cNvSpPr/>
            <p:nvPr/>
          </p:nvSpPr>
          <p:spPr>
            <a:xfrm>
              <a:off x="4313047" y="2914597"/>
              <a:ext cx="1173941" cy="506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rPr>
                <a:t>Eteindre la LED</a:t>
              </a:r>
              <a:endParaRPr lang="fr-FR" sz="1000" dirty="0">
                <a:solidFill>
                  <a:schemeClr val="tx1"/>
                </a:solidFill>
              </a:endParaRPr>
            </a:p>
          </p:txBody>
        </p:sp>
        <p:cxnSp>
          <p:nvCxnSpPr>
            <p:cNvPr id="105" name="Forme 104"/>
            <p:cNvCxnSpPr>
              <a:stCxn id="103" idx="3"/>
              <a:endCxn id="103" idx="0"/>
            </p:cNvCxnSpPr>
            <p:nvPr/>
          </p:nvCxnSpPr>
          <p:spPr>
            <a:xfrm flipH="1" flipV="1">
              <a:off x="4900613" y="2125166"/>
              <a:ext cx="1014412" cy="331412"/>
            </a:xfrm>
            <a:prstGeom prst="bentConnector4">
              <a:avLst>
                <a:gd name="adj1" fmla="val -22535"/>
                <a:gd name="adj2" fmla="val 168978"/>
              </a:avLst>
            </a:prstGeom>
            <a:ln w="25400"/>
          </p:spPr>
          <p:style>
            <a:lnRef idx="1">
              <a:schemeClr val="accent1"/>
            </a:lnRef>
            <a:fillRef idx="0">
              <a:schemeClr val="accent1"/>
            </a:fillRef>
            <a:effectRef idx="0">
              <a:schemeClr val="accent1"/>
            </a:effectRef>
            <a:fontRef idx="minor">
              <a:schemeClr val="tx1"/>
            </a:fontRef>
          </p:style>
        </p:cxnSp>
        <p:cxnSp>
          <p:nvCxnSpPr>
            <p:cNvPr id="106" name="Connecteur droit 105"/>
            <p:cNvCxnSpPr>
              <a:stCxn id="103" idx="2"/>
              <a:endCxn id="104" idx="0"/>
            </p:cNvCxnSpPr>
            <p:nvPr/>
          </p:nvCxnSpPr>
          <p:spPr>
            <a:xfrm rot="5400000">
              <a:off x="4837013" y="2850996"/>
              <a:ext cx="126607" cy="59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3" name="Connecteur droit 112"/>
            <p:cNvCxnSpPr>
              <a:stCxn id="102" idx="4"/>
              <a:endCxn id="103" idx="0"/>
            </p:cNvCxnSpPr>
            <p:nvPr/>
          </p:nvCxnSpPr>
          <p:spPr>
            <a:xfrm rot="16200000" flipH="1">
              <a:off x="4711007" y="1935560"/>
              <a:ext cx="371668" cy="754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4" name="ZoneTexte 113"/>
            <p:cNvSpPr txBox="1"/>
            <p:nvPr/>
          </p:nvSpPr>
          <p:spPr>
            <a:xfrm>
              <a:off x="5626187" y="2491307"/>
              <a:ext cx="784138" cy="369332"/>
            </a:xfrm>
            <a:prstGeom prst="rect">
              <a:avLst/>
            </a:prstGeom>
            <a:noFill/>
          </p:spPr>
          <p:txBody>
            <a:bodyPr wrap="square" rtlCol="0">
              <a:spAutoFit/>
            </a:bodyPr>
            <a:lstStyle/>
            <a:p>
              <a:r>
                <a:rPr lang="fr-FR" dirty="0" smtClean="0"/>
                <a:t>non</a:t>
              </a:r>
              <a:endParaRPr lang="fr-FR" dirty="0"/>
            </a:p>
          </p:txBody>
        </p:sp>
        <p:cxnSp>
          <p:nvCxnSpPr>
            <p:cNvPr id="131" name="Forme 130"/>
            <p:cNvCxnSpPr>
              <a:endCxn id="104" idx="2"/>
            </p:cNvCxnSpPr>
            <p:nvPr/>
          </p:nvCxnSpPr>
          <p:spPr>
            <a:xfrm rot="5400000">
              <a:off x="4135160" y="2650809"/>
              <a:ext cx="1535074" cy="5357"/>
            </a:xfrm>
            <a:prstGeom prst="bentConnector5">
              <a:avLst>
                <a:gd name="adj1" fmla="val 618"/>
                <a:gd name="adj2" fmla="val -29526610"/>
                <a:gd name="adj3" fmla="val 114892"/>
              </a:avLst>
            </a:prstGeom>
            <a:ln w="254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938" name="Picture 2"/>
          <p:cNvPicPr>
            <a:picLocks noChangeAspect="1" noChangeArrowheads="1"/>
          </p:cNvPicPr>
          <p:nvPr/>
        </p:nvPicPr>
        <p:blipFill>
          <a:blip r:embed="rId2" cstate="print"/>
          <a:srcRect/>
          <a:stretch>
            <a:fillRect/>
          </a:stretch>
        </p:blipFill>
        <p:spPr bwMode="auto">
          <a:xfrm>
            <a:off x="499475" y="2219324"/>
            <a:ext cx="8249238" cy="2752725"/>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523876" y="1037572"/>
            <a:ext cx="8210550" cy="1286528"/>
          </a:xfrm>
          <a:prstGeom prst="rect">
            <a:avLst/>
          </a:prstGeom>
          <a:noFill/>
          <a:ln w="9525">
            <a:noFill/>
            <a:miter lim="800000"/>
            <a:headEnd/>
            <a:tailEnd/>
          </a:ln>
        </p:spPr>
      </p:pic>
      <p:sp>
        <p:nvSpPr>
          <p:cNvPr id="9" name="Rectangle à coins arrondis 8"/>
          <p:cNvSpPr/>
          <p:nvPr/>
        </p:nvSpPr>
        <p:spPr>
          <a:xfrm>
            <a:off x="600075" y="4619625"/>
            <a:ext cx="1790700" cy="257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940" name="Picture 4"/>
          <p:cNvPicPr>
            <a:picLocks noChangeAspect="1" noChangeArrowheads="1"/>
          </p:cNvPicPr>
          <p:nvPr/>
        </p:nvPicPr>
        <p:blipFill>
          <a:blip r:embed="rId4" cstate="print"/>
          <a:srcRect/>
          <a:stretch>
            <a:fillRect/>
          </a:stretch>
        </p:blipFill>
        <p:spPr bwMode="auto">
          <a:xfrm>
            <a:off x="519114" y="4395844"/>
            <a:ext cx="8215312" cy="2081155"/>
          </a:xfrm>
          <a:prstGeom prst="rect">
            <a:avLst/>
          </a:prstGeom>
          <a:noFill/>
          <a:ln w="9525">
            <a:noFill/>
            <a:miter lim="800000"/>
            <a:headEnd/>
            <a:tailEnd/>
          </a:ln>
        </p:spPr>
      </p:pic>
      <p:sp>
        <p:nvSpPr>
          <p:cNvPr id="15" name="ZoneTexte 14"/>
          <p:cNvSpPr txBox="1"/>
          <p:nvPr/>
        </p:nvSpPr>
        <p:spPr>
          <a:xfrm>
            <a:off x="2847975" y="352847"/>
            <a:ext cx="5229226" cy="369332"/>
          </a:xfrm>
          <a:prstGeom prst="rect">
            <a:avLst/>
          </a:prstGeom>
          <a:solidFill>
            <a:schemeClr val="tx2">
              <a:lumMod val="20000"/>
              <a:lumOff val="80000"/>
            </a:schemeClr>
          </a:solidFill>
        </p:spPr>
        <p:txBody>
          <a:bodyPr wrap="square" rtlCol="0">
            <a:spAutoFit/>
          </a:bodyPr>
          <a:lstStyle/>
          <a:p>
            <a:pPr algn="ctr"/>
            <a:r>
              <a:rPr lang="fr-FR" dirty="0" smtClean="0">
                <a:latin typeface="Arial" pitchFamily="34" charset="0"/>
                <a:cs typeface="Arial" pitchFamily="34" charset="0"/>
              </a:rPr>
              <a:t>Les compétences que l’on peut évaluer</a:t>
            </a:r>
            <a:endParaRPr lang="fr-FR" dirty="0">
              <a:latin typeface="Arial" pitchFamily="34" charset="0"/>
              <a:cs typeface="Arial" pitchFamily="34" charset="0"/>
            </a:endParaRPr>
          </a:p>
        </p:txBody>
      </p:sp>
      <p:sp>
        <p:nvSpPr>
          <p:cNvPr id="10" name="ZoneTexte 9"/>
          <p:cNvSpPr txBox="1"/>
          <p:nvPr/>
        </p:nvSpPr>
        <p:spPr>
          <a:xfrm>
            <a:off x="8153400" y="352425"/>
            <a:ext cx="508473" cy="369332"/>
          </a:xfrm>
          <a:prstGeom prst="rect">
            <a:avLst/>
          </a:prstGeom>
          <a:solidFill>
            <a:schemeClr val="tx2">
              <a:lumMod val="20000"/>
              <a:lumOff val="80000"/>
            </a:schemeClr>
          </a:solidFill>
        </p:spPr>
        <p:txBody>
          <a:bodyPr wrap="none" rtlCol="0">
            <a:spAutoFit/>
          </a:bodyPr>
          <a:lstStyle/>
          <a:p>
            <a:r>
              <a:rPr lang="fr-FR" dirty="0" smtClean="0"/>
              <a:t>1/2</a:t>
            </a:r>
            <a:endParaRPr lang="fr-FR" dirty="0"/>
          </a:p>
        </p:txBody>
      </p:sp>
      <p:sp>
        <p:nvSpPr>
          <p:cNvPr id="11" name="ZoneTexte 10"/>
          <p:cNvSpPr txBox="1"/>
          <p:nvPr/>
        </p:nvSpPr>
        <p:spPr>
          <a:xfrm>
            <a:off x="8296275" y="6076950"/>
            <a:ext cx="514350" cy="369332"/>
          </a:xfrm>
          <a:prstGeom prst="rect">
            <a:avLst/>
          </a:prstGeom>
          <a:noFill/>
        </p:spPr>
        <p:txBody>
          <a:bodyPr wrap="square" rtlCol="0">
            <a:spAutoFit/>
          </a:bodyPr>
          <a:lstStyle/>
          <a:p>
            <a:r>
              <a:rPr lang="fr-FR" dirty="0" smtClean="0"/>
              <a:t>37</a:t>
            </a:r>
            <a:endParaRPr lang="fr-FR" dirty="0"/>
          </a:p>
        </p:txBody>
      </p:sp>
      <p:sp>
        <p:nvSpPr>
          <p:cNvPr id="13" name="ZoneTexte 12"/>
          <p:cNvSpPr txBox="1"/>
          <p:nvPr/>
        </p:nvSpPr>
        <p:spPr>
          <a:xfrm>
            <a:off x="6038850" y="2333625"/>
            <a:ext cx="2543175" cy="261610"/>
          </a:xfrm>
          <a:prstGeom prst="rect">
            <a:avLst/>
          </a:prstGeom>
          <a:solidFill>
            <a:schemeClr val="bg1"/>
          </a:solidFill>
        </p:spPr>
        <p:txBody>
          <a:bodyPr wrap="square" rtlCol="0">
            <a:spAutoFit/>
          </a:bodyPr>
          <a:lstStyle/>
          <a:p>
            <a:r>
              <a:rPr lang="fr-FR" sz="1100" b="1" dirty="0" smtClean="0">
                <a:latin typeface="Arial" pitchFamily="34" charset="0"/>
                <a:cs typeface="Arial" pitchFamily="34" charset="0"/>
              </a:rPr>
              <a:t>numérique de travail spécialisé</a:t>
            </a:r>
            <a:endParaRPr lang="fr-FR" sz="1100" b="1" dirty="0">
              <a:latin typeface="Arial" pitchFamily="34" charset="0"/>
              <a:cs typeface="Arial" pitchFamily="34" charset="0"/>
            </a:endParaRPr>
          </a:p>
        </p:txBody>
      </p:sp>
      <p:sp>
        <p:nvSpPr>
          <p:cNvPr id="5" name="Rectangle 4"/>
          <p:cNvSpPr/>
          <p:nvPr/>
        </p:nvSpPr>
        <p:spPr>
          <a:xfrm>
            <a:off x="374267" y="758309"/>
            <a:ext cx="3099566" cy="369332"/>
          </a:xfrm>
          <a:prstGeom prst="rect">
            <a:avLst/>
          </a:prstGeom>
          <a:solidFill>
            <a:schemeClr val="bg2">
              <a:lumMod val="90000"/>
            </a:schemeClr>
          </a:solidFill>
        </p:spPr>
        <p:txBody>
          <a:bodyPr wrap="none">
            <a:spAutoFit/>
          </a:bodyPr>
          <a:lstStyle/>
          <a:p>
            <a:r>
              <a:rPr lang="fr-FR" dirty="0"/>
              <a:t>Design, innovation et créativité</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352424" y="2113597"/>
            <a:ext cx="8496301" cy="1820228"/>
          </a:xfrm>
          <a:prstGeom prst="rect">
            <a:avLst/>
          </a:prstGeom>
          <a:noFill/>
          <a:ln w="9525">
            <a:noFill/>
            <a:miter lim="800000"/>
            <a:headEnd/>
            <a:tailEnd/>
          </a:ln>
        </p:spPr>
      </p:pic>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23849" y="957560"/>
            <a:ext cx="8448675" cy="369332"/>
          </a:xfrm>
          <a:prstGeom prst="rect">
            <a:avLst/>
          </a:prstGeom>
        </p:spPr>
        <p:txBody>
          <a:bodyPr wrap="square">
            <a:spAutoFit/>
          </a:bodyPr>
          <a:lstStyle/>
          <a:p>
            <a:r>
              <a:rPr lang="fr-FR" dirty="0"/>
              <a:t>La modélisation et la simulation des objets et </a:t>
            </a:r>
            <a:r>
              <a:rPr lang="fr-FR" dirty="0" smtClean="0"/>
              <a:t>systèmes techniques</a:t>
            </a:r>
            <a:endParaRPr lang="fr-FR" dirty="0"/>
          </a:p>
        </p:txBody>
      </p:sp>
      <p:pic>
        <p:nvPicPr>
          <p:cNvPr id="40962" name="Picture 2"/>
          <p:cNvPicPr>
            <a:picLocks noChangeAspect="1" noChangeArrowheads="1"/>
          </p:cNvPicPr>
          <p:nvPr/>
        </p:nvPicPr>
        <p:blipFill>
          <a:blip r:embed="rId3" cstate="print"/>
          <a:srcRect/>
          <a:stretch>
            <a:fillRect/>
          </a:stretch>
        </p:blipFill>
        <p:spPr bwMode="auto">
          <a:xfrm>
            <a:off x="361950" y="1413663"/>
            <a:ext cx="8448676" cy="758038"/>
          </a:xfrm>
          <a:prstGeom prst="rect">
            <a:avLst/>
          </a:prstGeom>
          <a:noFill/>
          <a:ln w="9525">
            <a:noFill/>
            <a:miter lim="800000"/>
            <a:headEnd/>
            <a:tailEnd/>
          </a:ln>
        </p:spPr>
      </p:pic>
      <p:sp>
        <p:nvSpPr>
          <p:cNvPr id="8" name="Rectangle 7"/>
          <p:cNvSpPr/>
          <p:nvPr/>
        </p:nvSpPr>
        <p:spPr>
          <a:xfrm>
            <a:off x="4619625" y="2076450"/>
            <a:ext cx="344805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981325" y="429047"/>
            <a:ext cx="5176217"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Les compétences que l’on peut évaluer</a:t>
            </a:r>
            <a:endParaRPr lang="fr-FR" dirty="0">
              <a:latin typeface="Arial" pitchFamily="34" charset="0"/>
              <a:cs typeface="Arial" pitchFamily="34" charset="0"/>
            </a:endParaRPr>
          </a:p>
        </p:txBody>
      </p:sp>
      <p:sp>
        <p:nvSpPr>
          <p:cNvPr id="14" name="Rectangle 13"/>
          <p:cNvSpPr/>
          <p:nvPr/>
        </p:nvSpPr>
        <p:spPr>
          <a:xfrm>
            <a:off x="351342" y="4034909"/>
            <a:ext cx="3526415" cy="369332"/>
          </a:xfrm>
          <a:prstGeom prst="rect">
            <a:avLst/>
          </a:prstGeom>
        </p:spPr>
        <p:txBody>
          <a:bodyPr wrap="none">
            <a:spAutoFit/>
          </a:bodyPr>
          <a:lstStyle/>
          <a:p>
            <a:r>
              <a:rPr lang="fr-FR" dirty="0"/>
              <a:t>L’informatique et la programmation</a:t>
            </a:r>
          </a:p>
        </p:txBody>
      </p:sp>
      <p:pic>
        <p:nvPicPr>
          <p:cNvPr id="40965" name="Picture 5"/>
          <p:cNvPicPr>
            <a:picLocks noChangeAspect="1" noChangeArrowheads="1"/>
          </p:cNvPicPr>
          <p:nvPr/>
        </p:nvPicPr>
        <p:blipFill>
          <a:blip r:embed="rId4" cstate="print"/>
          <a:srcRect/>
          <a:stretch>
            <a:fillRect/>
          </a:stretch>
        </p:blipFill>
        <p:spPr bwMode="auto">
          <a:xfrm>
            <a:off x="361950" y="4329114"/>
            <a:ext cx="8410575" cy="684900"/>
          </a:xfrm>
          <a:prstGeom prst="rect">
            <a:avLst/>
          </a:prstGeom>
          <a:noFill/>
          <a:ln w="9525">
            <a:noFill/>
            <a:miter lim="800000"/>
            <a:headEnd/>
            <a:tailEnd/>
          </a:ln>
        </p:spPr>
      </p:pic>
      <p:pic>
        <p:nvPicPr>
          <p:cNvPr id="40966" name="Picture 6"/>
          <p:cNvPicPr>
            <a:picLocks noChangeAspect="1" noChangeArrowheads="1"/>
          </p:cNvPicPr>
          <p:nvPr/>
        </p:nvPicPr>
        <p:blipFill>
          <a:blip r:embed="rId5" cstate="print"/>
          <a:srcRect/>
          <a:stretch>
            <a:fillRect/>
          </a:stretch>
        </p:blipFill>
        <p:spPr bwMode="auto">
          <a:xfrm>
            <a:off x="419099" y="5008486"/>
            <a:ext cx="8353425" cy="1335164"/>
          </a:xfrm>
          <a:prstGeom prst="rect">
            <a:avLst/>
          </a:prstGeom>
          <a:noFill/>
          <a:ln w="9525">
            <a:noFill/>
            <a:miter lim="800000"/>
            <a:headEnd/>
            <a:tailEnd/>
          </a:ln>
        </p:spPr>
      </p:pic>
      <p:sp>
        <p:nvSpPr>
          <p:cNvPr id="11" name="ZoneTexte 10"/>
          <p:cNvSpPr txBox="1"/>
          <p:nvPr/>
        </p:nvSpPr>
        <p:spPr>
          <a:xfrm>
            <a:off x="8210550" y="419100"/>
            <a:ext cx="508473" cy="369332"/>
          </a:xfrm>
          <a:prstGeom prst="rect">
            <a:avLst/>
          </a:prstGeom>
          <a:solidFill>
            <a:schemeClr val="tx2">
              <a:lumMod val="20000"/>
              <a:lumOff val="80000"/>
            </a:schemeClr>
          </a:solidFill>
        </p:spPr>
        <p:txBody>
          <a:bodyPr wrap="none" rtlCol="0">
            <a:spAutoFit/>
          </a:bodyPr>
          <a:lstStyle/>
          <a:p>
            <a:r>
              <a:rPr lang="fr-FR" dirty="0" smtClean="0"/>
              <a:t>2/2</a:t>
            </a:r>
            <a:endParaRPr lang="fr-FR" dirty="0"/>
          </a:p>
        </p:txBody>
      </p:sp>
      <p:sp>
        <p:nvSpPr>
          <p:cNvPr id="12" name="ZoneTexte 11"/>
          <p:cNvSpPr txBox="1"/>
          <p:nvPr/>
        </p:nvSpPr>
        <p:spPr>
          <a:xfrm>
            <a:off x="8296275" y="6076950"/>
            <a:ext cx="514350" cy="369332"/>
          </a:xfrm>
          <a:prstGeom prst="rect">
            <a:avLst/>
          </a:prstGeom>
          <a:noFill/>
        </p:spPr>
        <p:txBody>
          <a:bodyPr wrap="square" rtlCol="0">
            <a:spAutoFit/>
          </a:bodyPr>
          <a:lstStyle/>
          <a:p>
            <a:r>
              <a:rPr lang="fr-FR" dirty="0" smtClean="0"/>
              <a:t>38</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22945" y="270173"/>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28625" y="467147"/>
            <a:ext cx="5176217" cy="369332"/>
          </a:xfrm>
          <a:prstGeom prst="rect">
            <a:avLst/>
          </a:prstGeom>
          <a:noFill/>
        </p:spPr>
        <p:txBody>
          <a:bodyPr wrap="square" rtlCol="0">
            <a:spAutoFit/>
          </a:bodyPr>
          <a:lstStyle/>
          <a:p>
            <a:r>
              <a:rPr lang="fr-FR" dirty="0" smtClean="0">
                <a:latin typeface="Arial" pitchFamily="34" charset="0"/>
                <a:cs typeface="Arial" pitchFamily="34" charset="0"/>
              </a:rPr>
              <a:t>Document de travail 1</a:t>
            </a:r>
            <a:endParaRPr lang="fr-FR" dirty="0">
              <a:latin typeface="Arial" pitchFamily="34" charset="0"/>
              <a:cs typeface="Arial" pitchFamily="34" charset="0"/>
            </a:endParaRPr>
          </a:p>
        </p:txBody>
      </p:sp>
      <p:pic>
        <p:nvPicPr>
          <p:cNvPr id="41986" name="Picture 2"/>
          <p:cNvPicPr>
            <a:picLocks noChangeAspect="1" noChangeArrowheads="1"/>
          </p:cNvPicPr>
          <p:nvPr/>
        </p:nvPicPr>
        <p:blipFill>
          <a:blip r:embed="rId2" cstate="print"/>
          <a:srcRect/>
          <a:stretch>
            <a:fillRect/>
          </a:stretch>
        </p:blipFill>
        <p:spPr bwMode="auto">
          <a:xfrm>
            <a:off x="947738" y="1309688"/>
            <a:ext cx="7248525" cy="4238625"/>
          </a:xfrm>
          <a:prstGeom prst="rect">
            <a:avLst/>
          </a:prstGeom>
          <a:noFill/>
          <a:ln w="9525">
            <a:noFill/>
            <a:miter lim="800000"/>
            <a:headEnd/>
            <a:tailEnd/>
          </a:ln>
        </p:spPr>
      </p:pic>
      <p:sp>
        <p:nvSpPr>
          <p:cNvPr id="7" name="Rectangle 6"/>
          <p:cNvSpPr/>
          <p:nvPr/>
        </p:nvSpPr>
        <p:spPr>
          <a:xfrm>
            <a:off x="409575" y="5742712"/>
            <a:ext cx="4572000" cy="646331"/>
          </a:xfrm>
          <a:prstGeom prst="rect">
            <a:avLst/>
          </a:prstGeom>
          <a:solidFill>
            <a:schemeClr val="accent1">
              <a:lumMod val="40000"/>
              <a:lumOff val="60000"/>
            </a:schemeClr>
          </a:solidFill>
        </p:spPr>
        <p:txBody>
          <a:bodyPr>
            <a:spAutoFit/>
          </a:bodyPr>
          <a:lstStyle/>
          <a:p>
            <a:r>
              <a:rPr lang="fr-FR" sz="1200" dirty="0"/>
              <a:t>Analyser le comportement attendu d’un </a:t>
            </a:r>
            <a:r>
              <a:rPr lang="fr-FR" sz="1200" dirty="0" smtClean="0"/>
              <a:t>système réel </a:t>
            </a:r>
            <a:r>
              <a:rPr lang="fr-FR" sz="1200" dirty="0"/>
              <a:t>et décomposer le problème posé en </a:t>
            </a:r>
            <a:r>
              <a:rPr lang="fr-FR" sz="1200" dirty="0" smtClean="0"/>
              <a:t>sous-problèmes afin </a:t>
            </a:r>
            <a:r>
              <a:rPr lang="fr-FR" sz="1200" dirty="0"/>
              <a:t>de structurer un programme </a:t>
            </a:r>
            <a:r>
              <a:rPr lang="fr-FR" sz="1200" dirty="0" smtClean="0"/>
              <a:t>de commande</a:t>
            </a:r>
            <a:r>
              <a:rPr lang="fr-FR" sz="1200" dirty="0"/>
              <a:t>.</a:t>
            </a:r>
          </a:p>
        </p:txBody>
      </p:sp>
      <p:cxnSp>
        <p:nvCxnSpPr>
          <p:cNvPr id="10" name="Connecteur en arc 9"/>
          <p:cNvCxnSpPr/>
          <p:nvPr/>
        </p:nvCxnSpPr>
        <p:spPr>
          <a:xfrm rot="10800000" flipV="1">
            <a:off x="7296151" y="561976"/>
            <a:ext cx="609603" cy="609601"/>
          </a:xfrm>
          <a:prstGeom prst="curved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505326" y="466725"/>
            <a:ext cx="3028950" cy="830997"/>
          </a:xfrm>
          <a:prstGeom prst="rect">
            <a:avLst/>
          </a:prstGeom>
          <a:noFill/>
        </p:spPr>
        <p:txBody>
          <a:bodyPr wrap="square" rtlCol="0">
            <a:spAutoFit/>
          </a:bodyPr>
          <a:lstStyle/>
          <a:p>
            <a:r>
              <a:rPr lang="fr-FR" sz="1200" dirty="0" smtClean="0"/>
              <a:t>Structurer les fonctions ou sous-ensembles du programme en ajoutant des liens pour envoyer un mail et allumer la LED en cas d’appui sur le bouton poussoir.</a:t>
            </a:r>
            <a:endParaRPr lang="fr-FR" sz="1200" dirty="0"/>
          </a:p>
        </p:txBody>
      </p:sp>
      <p:pic>
        <p:nvPicPr>
          <p:cNvPr id="41987" name="Picture 3"/>
          <p:cNvPicPr>
            <a:picLocks noChangeAspect="1" noChangeArrowheads="1"/>
          </p:cNvPicPr>
          <p:nvPr/>
        </p:nvPicPr>
        <p:blipFill>
          <a:blip r:embed="rId3" cstate="print"/>
          <a:srcRect/>
          <a:stretch>
            <a:fillRect/>
          </a:stretch>
        </p:blipFill>
        <p:spPr bwMode="auto">
          <a:xfrm>
            <a:off x="642938" y="1166813"/>
            <a:ext cx="2276475" cy="504825"/>
          </a:xfrm>
          <a:prstGeom prst="rect">
            <a:avLst/>
          </a:prstGeom>
          <a:noFill/>
          <a:ln w="9525">
            <a:noFill/>
            <a:miter lim="800000"/>
            <a:headEnd/>
            <a:tailEnd/>
          </a:ln>
        </p:spPr>
      </p:pic>
      <p:sp>
        <p:nvSpPr>
          <p:cNvPr id="9" name="ZoneTexte 8"/>
          <p:cNvSpPr txBox="1"/>
          <p:nvPr/>
        </p:nvSpPr>
        <p:spPr>
          <a:xfrm>
            <a:off x="6124575" y="5895975"/>
            <a:ext cx="2505075" cy="369332"/>
          </a:xfrm>
          <a:prstGeom prst="rect">
            <a:avLst/>
          </a:prstGeom>
          <a:noFill/>
        </p:spPr>
        <p:txBody>
          <a:bodyPr wrap="square" rtlCol="0">
            <a:spAutoFit/>
          </a:bodyPr>
          <a:lstStyle/>
          <a:p>
            <a:pPr algn="ctr"/>
            <a:r>
              <a:rPr lang="fr-FR" dirty="0" smtClean="0"/>
              <a:t>Document élève</a:t>
            </a:r>
            <a:endParaRPr lang="fr-FR" dirty="0"/>
          </a:p>
        </p:txBody>
      </p:sp>
      <p:sp>
        <p:nvSpPr>
          <p:cNvPr id="11" name="ZoneTexte 10"/>
          <p:cNvSpPr txBox="1"/>
          <p:nvPr/>
        </p:nvSpPr>
        <p:spPr>
          <a:xfrm>
            <a:off x="8296275" y="6076950"/>
            <a:ext cx="514350" cy="369332"/>
          </a:xfrm>
          <a:prstGeom prst="rect">
            <a:avLst/>
          </a:prstGeom>
          <a:noFill/>
        </p:spPr>
        <p:txBody>
          <a:bodyPr wrap="square" rtlCol="0">
            <a:spAutoFit/>
          </a:bodyPr>
          <a:lstStyle/>
          <a:p>
            <a:r>
              <a:rPr lang="fr-FR" dirty="0" smtClean="0"/>
              <a:t>39</a:t>
            </a: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52424" y="892165"/>
            <a:ext cx="8391525" cy="3323987"/>
          </a:xfrm>
          <a:prstGeom prst="rect">
            <a:avLst/>
          </a:prstGeom>
        </p:spPr>
        <p:txBody>
          <a:bodyPr wrap="square">
            <a:spAutoFit/>
          </a:bodyPr>
          <a:lstStyle/>
          <a:p>
            <a:r>
              <a:rPr lang="fr-FR" sz="1400" b="1" dirty="0" smtClean="0"/>
              <a:t>Une autre définition selon l’Union internationale des télécommunications : </a:t>
            </a:r>
          </a:p>
          <a:p>
            <a:endParaRPr lang="fr-FR" sz="1400" dirty="0" smtClean="0"/>
          </a:p>
          <a:p>
            <a:r>
              <a:rPr lang="fr-FR" sz="1400" dirty="0" smtClean="0"/>
              <a:t>« l’Internet des objets (</a:t>
            </a:r>
            <a:r>
              <a:rPr lang="fr-FR" sz="1400" dirty="0" err="1" smtClean="0"/>
              <a:t>IdO</a:t>
            </a:r>
            <a:r>
              <a:rPr lang="fr-FR" sz="1400" dirty="0" smtClean="0"/>
              <a:t>) est une « </a:t>
            </a:r>
            <a:r>
              <a:rPr lang="fr-FR" sz="1400" i="1" dirty="0" smtClean="0"/>
              <a:t>infrastructure mondiale pour la société de l'information, qui permet de disposer de services évolués en interconnectant des objets (physiques ou virtuels) grâce aux technologies de l'information et de la communication interopérables existantes ou en évolution</a:t>
            </a:r>
            <a:r>
              <a:rPr lang="fr-FR" sz="1400" dirty="0" smtClean="0"/>
              <a:t> ». En réalité, la définition de ce qu’est l’Internet des objets n’est pas figée. Elle recoupe des dimensions d’ordres conceptuel et technique. »</a:t>
            </a:r>
          </a:p>
          <a:p>
            <a:endParaRPr lang="fr-FR" sz="1400" dirty="0" smtClean="0"/>
          </a:p>
          <a:p>
            <a:r>
              <a:rPr lang="fr-FR" sz="1400" dirty="0" smtClean="0"/>
              <a:t>L’objet communiquant est donc un dispositif pouvant interagir avec son environnement.</a:t>
            </a:r>
          </a:p>
          <a:p>
            <a:r>
              <a:rPr lang="fr-FR" sz="1400" dirty="0" smtClean="0"/>
              <a:t>Techniquement,  il est constitué vraisemblablement </a:t>
            </a:r>
          </a:p>
          <a:p>
            <a:endParaRPr lang="fr-FR" sz="1400" dirty="0" smtClean="0"/>
          </a:p>
          <a:p>
            <a:pPr lvl="1">
              <a:buFontTx/>
              <a:buChar char="-"/>
            </a:pPr>
            <a:r>
              <a:rPr lang="fr-FR" sz="1400" dirty="0" smtClean="0"/>
              <a:t> d’une unité de calcul ou de traitement;</a:t>
            </a:r>
          </a:p>
          <a:p>
            <a:pPr lvl="1">
              <a:buFontTx/>
              <a:buChar char="-"/>
            </a:pPr>
            <a:r>
              <a:rPr lang="fr-FR" sz="1400" dirty="0" smtClean="0"/>
              <a:t> de capteurs et d’actionneurs;</a:t>
            </a:r>
          </a:p>
          <a:p>
            <a:pPr lvl="1">
              <a:buFontTx/>
              <a:buChar char="-"/>
            </a:pPr>
            <a:r>
              <a:rPr lang="fr-FR" sz="1400" dirty="0" smtClean="0"/>
              <a:t> d’un ou plusieurs périphériques de communication.</a:t>
            </a:r>
          </a:p>
          <a:p>
            <a:pPr marL="0" lvl="1"/>
            <a:endParaRPr lang="fr-FR" sz="1400" dirty="0" smtClean="0"/>
          </a:p>
          <a:p>
            <a:pPr marL="0" lvl="1"/>
            <a:r>
              <a:rPr lang="fr-FR" sz="1400" dirty="0" smtClean="0"/>
              <a:t>Des exemples :</a:t>
            </a:r>
          </a:p>
        </p:txBody>
      </p:sp>
      <p:sp>
        <p:nvSpPr>
          <p:cNvPr id="7" name="ZoneTexte 6"/>
          <p:cNvSpPr txBox="1"/>
          <p:nvPr/>
        </p:nvSpPr>
        <p:spPr>
          <a:xfrm>
            <a:off x="361950" y="448097"/>
            <a:ext cx="8410575" cy="369332"/>
          </a:xfrm>
          <a:prstGeom prst="rect">
            <a:avLst/>
          </a:prstGeom>
          <a:noFill/>
        </p:spPr>
        <p:txBody>
          <a:bodyPr wrap="square" rtlCol="0">
            <a:spAutoFit/>
          </a:bodyPr>
          <a:lstStyle/>
          <a:p>
            <a:pPr algn="ctr"/>
            <a:r>
              <a:rPr lang="fr-FR" dirty="0" smtClean="0">
                <a:latin typeface="Arial" pitchFamily="34" charset="0"/>
                <a:cs typeface="Arial" pitchFamily="34" charset="0"/>
              </a:rPr>
              <a:t>Objets communicants qu’est-ce que c'est ?</a:t>
            </a:r>
            <a:endParaRPr lang="fr-FR" dirty="0">
              <a:latin typeface="Arial" pitchFamily="34" charset="0"/>
              <a:cs typeface="Arial" pitchFamily="34" charset="0"/>
            </a:endParaRPr>
          </a:p>
        </p:txBody>
      </p:sp>
      <p:sp>
        <p:nvSpPr>
          <p:cNvPr id="8" name="ZoneTexte 7"/>
          <p:cNvSpPr txBox="1"/>
          <p:nvPr/>
        </p:nvSpPr>
        <p:spPr>
          <a:xfrm>
            <a:off x="2876550" y="3943350"/>
            <a:ext cx="2952750" cy="369332"/>
          </a:xfrm>
          <a:prstGeom prst="rect">
            <a:avLst/>
          </a:prstGeom>
          <a:noFill/>
        </p:spPr>
        <p:txBody>
          <a:bodyPr wrap="square" rtlCol="0">
            <a:spAutoFit/>
          </a:bodyPr>
          <a:lstStyle/>
          <a:p>
            <a:pPr algn="ctr"/>
            <a:r>
              <a:rPr lang="fr-FR" dirty="0" smtClean="0"/>
              <a:t>objets communicants </a:t>
            </a:r>
            <a:endParaRPr lang="fr-FR" dirty="0"/>
          </a:p>
        </p:txBody>
      </p:sp>
      <p:sp>
        <p:nvSpPr>
          <p:cNvPr id="37890" name="AutoShape 2"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7893" name="Picture 5" descr="Afficher l'image d'origine"/>
          <p:cNvPicPr>
            <a:picLocks noChangeAspect="1" noChangeArrowheads="1"/>
          </p:cNvPicPr>
          <p:nvPr/>
        </p:nvPicPr>
        <p:blipFill>
          <a:blip r:embed="rId2" cstate="print"/>
          <a:srcRect/>
          <a:stretch>
            <a:fillRect/>
          </a:stretch>
        </p:blipFill>
        <p:spPr bwMode="auto">
          <a:xfrm>
            <a:off x="333374" y="4336068"/>
            <a:ext cx="3559215" cy="1407507"/>
          </a:xfrm>
          <a:prstGeom prst="rect">
            <a:avLst/>
          </a:prstGeom>
          <a:noFill/>
        </p:spPr>
      </p:pic>
      <p:pic>
        <p:nvPicPr>
          <p:cNvPr id="37895" name="Picture 7" descr="Afficher l'image d'origine"/>
          <p:cNvPicPr>
            <a:picLocks noChangeAspect="1" noChangeArrowheads="1"/>
          </p:cNvPicPr>
          <p:nvPr/>
        </p:nvPicPr>
        <p:blipFill>
          <a:blip r:embed="rId3" cstate="print"/>
          <a:srcRect/>
          <a:stretch>
            <a:fillRect/>
          </a:stretch>
        </p:blipFill>
        <p:spPr bwMode="auto">
          <a:xfrm>
            <a:off x="3962400" y="4330889"/>
            <a:ext cx="2428876" cy="1365832"/>
          </a:xfrm>
          <a:prstGeom prst="rect">
            <a:avLst/>
          </a:prstGeom>
          <a:noFill/>
        </p:spPr>
      </p:pic>
      <p:pic>
        <p:nvPicPr>
          <p:cNvPr id="37897" name="Picture 9" descr="Afficher l'image d'origine"/>
          <p:cNvPicPr>
            <a:picLocks noChangeAspect="1" noChangeArrowheads="1"/>
          </p:cNvPicPr>
          <p:nvPr/>
        </p:nvPicPr>
        <p:blipFill>
          <a:blip r:embed="rId4" cstate="print"/>
          <a:srcRect/>
          <a:stretch>
            <a:fillRect/>
          </a:stretch>
        </p:blipFill>
        <p:spPr bwMode="auto">
          <a:xfrm>
            <a:off x="6499224" y="3610327"/>
            <a:ext cx="2263776" cy="1383419"/>
          </a:xfrm>
          <a:prstGeom prst="rect">
            <a:avLst/>
          </a:prstGeom>
          <a:noFill/>
        </p:spPr>
      </p:pic>
      <p:sp>
        <p:nvSpPr>
          <p:cNvPr id="12" name="ZoneTexte 11"/>
          <p:cNvSpPr txBox="1"/>
          <p:nvPr/>
        </p:nvSpPr>
        <p:spPr>
          <a:xfrm>
            <a:off x="352425" y="5781675"/>
            <a:ext cx="3514725" cy="646331"/>
          </a:xfrm>
          <a:prstGeom prst="rect">
            <a:avLst/>
          </a:prstGeom>
          <a:solidFill>
            <a:schemeClr val="accent1">
              <a:lumMod val="20000"/>
              <a:lumOff val="80000"/>
            </a:schemeClr>
          </a:solidFill>
        </p:spPr>
        <p:txBody>
          <a:bodyPr wrap="square" rtlCol="0">
            <a:spAutoFit/>
          </a:bodyPr>
          <a:lstStyle/>
          <a:p>
            <a:r>
              <a:rPr lang="fr-FR" sz="1200" dirty="0" smtClean="0"/>
              <a:t>Carte </a:t>
            </a:r>
            <a:r>
              <a:rPr lang="fr-FR" sz="1200" dirty="0" err="1" smtClean="0"/>
              <a:t>arduino</a:t>
            </a:r>
            <a:r>
              <a:rPr lang="fr-FR" sz="1200" dirty="0" smtClean="0"/>
              <a:t> utilisée pour enregistrer la température dans une pièce pendant une semaine et afficher la moyenne (thermomètre enregistreur)</a:t>
            </a:r>
            <a:endParaRPr lang="fr-FR" sz="1200" dirty="0"/>
          </a:p>
        </p:txBody>
      </p:sp>
      <p:sp>
        <p:nvSpPr>
          <p:cNvPr id="13" name="ZoneTexte 12"/>
          <p:cNvSpPr txBox="1"/>
          <p:nvPr/>
        </p:nvSpPr>
        <p:spPr>
          <a:xfrm>
            <a:off x="3933825" y="5886450"/>
            <a:ext cx="2476499" cy="461665"/>
          </a:xfrm>
          <a:prstGeom prst="rect">
            <a:avLst/>
          </a:prstGeom>
          <a:solidFill>
            <a:schemeClr val="accent1">
              <a:lumMod val="20000"/>
              <a:lumOff val="80000"/>
            </a:schemeClr>
          </a:solidFill>
        </p:spPr>
        <p:txBody>
          <a:bodyPr wrap="square" rtlCol="0">
            <a:spAutoFit/>
          </a:bodyPr>
          <a:lstStyle/>
          <a:p>
            <a:r>
              <a:rPr lang="fr-FR" sz="1200" dirty="0" smtClean="0"/>
              <a:t>Robot réalisé à base de Lego NXT et piloté avec un </a:t>
            </a:r>
            <a:r>
              <a:rPr lang="fr-FR" sz="1200" dirty="0" err="1" smtClean="0"/>
              <a:t>smartphone</a:t>
            </a:r>
            <a:endParaRPr lang="fr-FR" sz="1200" dirty="0"/>
          </a:p>
        </p:txBody>
      </p:sp>
      <p:sp>
        <p:nvSpPr>
          <p:cNvPr id="14" name="ZoneTexte 13"/>
          <p:cNvSpPr txBox="1"/>
          <p:nvPr/>
        </p:nvSpPr>
        <p:spPr>
          <a:xfrm>
            <a:off x="6496050" y="5147012"/>
            <a:ext cx="2362200" cy="1200329"/>
          </a:xfrm>
          <a:prstGeom prst="rect">
            <a:avLst/>
          </a:prstGeom>
          <a:solidFill>
            <a:schemeClr val="accent1">
              <a:lumMod val="20000"/>
              <a:lumOff val="80000"/>
            </a:schemeClr>
          </a:solidFill>
        </p:spPr>
        <p:txBody>
          <a:bodyPr wrap="square" rtlCol="0">
            <a:spAutoFit/>
          </a:bodyPr>
          <a:lstStyle/>
          <a:p>
            <a:r>
              <a:rPr lang="fr-FR" sz="1200" dirty="0" err="1" smtClean="0"/>
              <a:t>Raspberry</a:t>
            </a:r>
            <a:r>
              <a:rPr lang="fr-FR" sz="1200" dirty="0" smtClean="0"/>
              <a:t> Pi et sa caméra utilisée comme détecteur de mouvements avec enregistrement des prises de vue et stockage des fichiers sur un disque dur wifi ou un emplacement défini</a:t>
            </a:r>
            <a:endParaRPr lang="fr-FR" sz="1200" dirty="0"/>
          </a:p>
        </p:txBody>
      </p:sp>
      <p:sp>
        <p:nvSpPr>
          <p:cNvPr id="15" name="ZoneTexte 14"/>
          <p:cNvSpPr txBox="1"/>
          <p:nvPr/>
        </p:nvSpPr>
        <p:spPr>
          <a:xfrm>
            <a:off x="8296275" y="6076950"/>
            <a:ext cx="514350" cy="369332"/>
          </a:xfrm>
          <a:prstGeom prst="rect">
            <a:avLst/>
          </a:prstGeom>
          <a:noFill/>
        </p:spPr>
        <p:txBody>
          <a:bodyPr wrap="square" rtlCol="0">
            <a:spAutoFit/>
          </a:bodyPr>
          <a:lstStyle/>
          <a:p>
            <a:r>
              <a:rPr lang="fr-FR" dirty="0" smtClean="0"/>
              <a:t>4</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Connecteur droit 65"/>
          <p:cNvCxnSpPr/>
          <p:nvPr/>
        </p:nvCxnSpPr>
        <p:spPr>
          <a:xfrm>
            <a:off x="3521345" y="5838825"/>
            <a:ext cx="21955" cy="41910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28625" y="467147"/>
            <a:ext cx="5176217" cy="369332"/>
          </a:xfrm>
          <a:prstGeom prst="rect">
            <a:avLst/>
          </a:prstGeom>
          <a:noFill/>
        </p:spPr>
        <p:txBody>
          <a:bodyPr wrap="square" rtlCol="0">
            <a:spAutoFit/>
          </a:bodyPr>
          <a:lstStyle/>
          <a:p>
            <a:r>
              <a:rPr lang="fr-FR" dirty="0" smtClean="0">
                <a:latin typeface="Arial" pitchFamily="34" charset="0"/>
                <a:cs typeface="Arial" pitchFamily="34" charset="0"/>
              </a:rPr>
              <a:t>Document de travail 2</a:t>
            </a:r>
            <a:endParaRPr lang="fr-FR" dirty="0">
              <a:latin typeface="Arial" pitchFamily="34" charset="0"/>
              <a:cs typeface="Arial" pitchFamily="34" charset="0"/>
            </a:endParaRPr>
          </a:p>
        </p:txBody>
      </p:sp>
      <p:grpSp>
        <p:nvGrpSpPr>
          <p:cNvPr id="32" name="Groupe 31"/>
          <p:cNvGrpSpPr/>
          <p:nvPr/>
        </p:nvGrpSpPr>
        <p:grpSpPr>
          <a:xfrm>
            <a:off x="790575" y="1057275"/>
            <a:ext cx="3619500" cy="1543050"/>
            <a:chOff x="409575" y="1095375"/>
            <a:chExt cx="4335992" cy="1752600"/>
          </a:xfrm>
        </p:grpSpPr>
        <p:sp>
          <p:nvSpPr>
            <p:cNvPr id="6" name="Ellipse 5"/>
            <p:cNvSpPr/>
            <p:nvPr/>
          </p:nvSpPr>
          <p:spPr>
            <a:xfrm>
              <a:off x="1237722" y="1095375"/>
              <a:ext cx="1083733" cy="3720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osange 6"/>
            <p:cNvSpPr/>
            <p:nvPr/>
          </p:nvSpPr>
          <p:spPr>
            <a:xfrm>
              <a:off x="695855" y="1729845"/>
              <a:ext cx="2159000" cy="8382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17900" y="2305578"/>
              <a:ext cx="1227667"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026055" y="1958445"/>
              <a:ext cx="1574800" cy="461665"/>
            </a:xfrm>
            <a:prstGeom prst="rect">
              <a:avLst/>
            </a:prstGeom>
            <a:noFill/>
          </p:spPr>
          <p:txBody>
            <a:bodyPr wrap="square" rtlCol="0">
              <a:spAutoFit/>
            </a:bodyPr>
            <a:lstStyle/>
            <a:p>
              <a:pPr algn="ctr"/>
              <a:r>
                <a:rPr lang="fr-FR" sz="1000" dirty="0" smtClean="0"/>
                <a:t>Appui sur le bouton de la sonnette</a:t>
              </a:r>
              <a:endParaRPr lang="fr-FR" sz="1000" dirty="0"/>
            </a:p>
          </p:txBody>
        </p:sp>
        <p:sp>
          <p:nvSpPr>
            <p:cNvPr id="10" name="ZoneTexte 9"/>
            <p:cNvSpPr txBox="1"/>
            <p:nvPr/>
          </p:nvSpPr>
          <p:spPr>
            <a:xfrm>
              <a:off x="3540655" y="2333625"/>
              <a:ext cx="1151467" cy="461665"/>
            </a:xfrm>
            <a:prstGeom prst="rect">
              <a:avLst/>
            </a:prstGeom>
            <a:noFill/>
          </p:spPr>
          <p:txBody>
            <a:bodyPr wrap="square" rtlCol="0">
              <a:spAutoFit/>
            </a:bodyPr>
            <a:lstStyle/>
            <a:p>
              <a:pPr algn="ctr"/>
              <a:r>
                <a:rPr lang="fr-FR" sz="1000" dirty="0" smtClean="0"/>
                <a:t>Envoyer un mail d’alerte</a:t>
              </a:r>
              <a:endParaRPr lang="fr-FR" sz="1000" dirty="0"/>
            </a:p>
          </p:txBody>
        </p:sp>
        <p:cxnSp>
          <p:nvCxnSpPr>
            <p:cNvPr id="11" name="Forme 10"/>
            <p:cNvCxnSpPr>
              <a:stCxn id="7" idx="3"/>
              <a:endCxn id="10" idx="0"/>
            </p:cNvCxnSpPr>
            <p:nvPr/>
          </p:nvCxnSpPr>
          <p:spPr>
            <a:xfrm>
              <a:off x="2854855" y="2148945"/>
              <a:ext cx="1261534" cy="18468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6" idx="4"/>
              <a:endCxn id="7" idx="0"/>
            </p:cNvCxnSpPr>
            <p:nvPr/>
          </p:nvCxnSpPr>
          <p:spPr>
            <a:xfrm flipH="1">
              <a:off x="1775355" y="1467378"/>
              <a:ext cx="4234" cy="262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a:stCxn id="7" idx="2"/>
            </p:cNvCxnSpPr>
            <p:nvPr/>
          </p:nvCxnSpPr>
          <p:spPr>
            <a:xfrm flipH="1">
              <a:off x="1771121" y="2568045"/>
              <a:ext cx="4234"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09575" y="2781300"/>
              <a:ext cx="1370014" cy="32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16455" y="1594379"/>
              <a:ext cx="0" cy="1185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416455" y="1585912"/>
              <a:ext cx="1380066" cy="2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8" idx="2"/>
            </p:cNvCxnSpPr>
            <p:nvPr/>
          </p:nvCxnSpPr>
          <p:spPr>
            <a:xfrm flipH="1">
              <a:off x="4129088" y="2737378"/>
              <a:ext cx="2646" cy="110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1754188" y="2822045"/>
              <a:ext cx="2379133" cy="1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495425" y="1143000"/>
              <a:ext cx="671513" cy="276999"/>
            </a:xfrm>
            <a:prstGeom prst="rect">
              <a:avLst/>
            </a:prstGeom>
            <a:noFill/>
          </p:spPr>
          <p:txBody>
            <a:bodyPr wrap="square" rtlCol="0">
              <a:spAutoFit/>
            </a:bodyPr>
            <a:lstStyle/>
            <a:p>
              <a:r>
                <a:rPr lang="fr-FR" sz="1000" dirty="0" smtClean="0"/>
                <a:t>Début</a:t>
              </a:r>
              <a:endParaRPr lang="fr-FR" sz="1000" dirty="0"/>
            </a:p>
          </p:txBody>
        </p:sp>
        <p:sp>
          <p:nvSpPr>
            <p:cNvPr id="20" name="ZoneTexte 19"/>
            <p:cNvSpPr txBox="1"/>
            <p:nvPr/>
          </p:nvSpPr>
          <p:spPr>
            <a:xfrm>
              <a:off x="2886075" y="1819275"/>
              <a:ext cx="876300" cy="276999"/>
            </a:xfrm>
            <a:prstGeom prst="rect">
              <a:avLst/>
            </a:prstGeom>
            <a:noFill/>
          </p:spPr>
          <p:txBody>
            <a:bodyPr wrap="square" rtlCol="0">
              <a:spAutoFit/>
            </a:bodyPr>
            <a:lstStyle/>
            <a:p>
              <a:r>
                <a:rPr lang="fr-FR" sz="1200" dirty="0" smtClean="0"/>
                <a:t>oui</a:t>
              </a:r>
              <a:endParaRPr lang="fr-FR" sz="1200" dirty="0"/>
            </a:p>
          </p:txBody>
        </p:sp>
        <p:sp>
          <p:nvSpPr>
            <p:cNvPr id="21" name="ZoneTexte 20"/>
            <p:cNvSpPr txBox="1"/>
            <p:nvPr/>
          </p:nvSpPr>
          <p:spPr>
            <a:xfrm>
              <a:off x="1118196" y="2501194"/>
              <a:ext cx="771525" cy="277000"/>
            </a:xfrm>
            <a:prstGeom prst="rect">
              <a:avLst/>
            </a:prstGeom>
            <a:noFill/>
          </p:spPr>
          <p:txBody>
            <a:bodyPr wrap="square" rtlCol="0">
              <a:spAutoFit/>
            </a:bodyPr>
            <a:lstStyle/>
            <a:p>
              <a:r>
                <a:rPr lang="fr-FR" sz="1200" dirty="0" smtClean="0"/>
                <a:t>non</a:t>
              </a:r>
              <a:endParaRPr lang="fr-FR" sz="1200" dirty="0"/>
            </a:p>
          </p:txBody>
        </p:sp>
      </p:grpSp>
      <p:sp>
        <p:nvSpPr>
          <p:cNvPr id="22" name="ZoneTexte 21"/>
          <p:cNvSpPr txBox="1"/>
          <p:nvPr/>
        </p:nvSpPr>
        <p:spPr>
          <a:xfrm>
            <a:off x="5695949" y="1276350"/>
            <a:ext cx="3076575" cy="1477328"/>
          </a:xfrm>
          <a:prstGeom prst="rect">
            <a:avLst/>
          </a:prstGeom>
          <a:noFill/>
        </p:spPr>
        <p:txBody>
          <a:bodyPr wrap="square" rtlCol="0">
            <a:spAutoFit/>
          </a:bodyPr>
          <a:lstStyle/>
          <a:p>
            <a:r>
              <a:rPr lang="fr-FR" dirty="0" smtClean="0"/>
              <a:t>A partir de l’organigramme ci-contre, proposer une modification de sa structure pour intégrer les éléments suivants :</a:t>
            </a:r>
            <a:endParaRPr lang="fr-FR" dirty="0"/>
          </a:p>
        </p:txBody>
      </p:sp>
      <p:grpSp>
        <p:nvGrpSpPr>
          <p:cNvPr id="27" name="Groupe 26"/>
          <p:cNvGrpSpPr/>
          <p:nvPr/>
        </p:nvGrpSpPr>
        <p:grpSpPr>
          <a:xfrm>
            <a:off x="1105430" y="4419601"/>
            <a:ext cx="1847320" cy="609599"/>
            <a:chOff x="2991380" y="3162300"/>
            <a:chExt cx="2159000" cy="952499"/>
          </a:xfrm>
        </p:grpSpPr>
        <p:sp>
          <p:nvSpPr>
            <p:cNvPr id="24" name="Losange 23"/>
            <p:cNvSpPr/>
            <p:nvPr/>
          </p:nvSpPr>
          <p:spPr>
            <a:xfrm>
              <a:off x="2991380" y="3162300"/>
              <a:ext cx="2159000" cy="95249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25" name="ZoneTexte 24"/>
            <p:cNvSpPr txBox="1"/>
            <p:nvPr/>
          </p:nvSpPr>
          <p:spPr>
            <a:xfrm>
              <a:off x="3334319" y="3352214"/>
              <a:ext cx="1574800" cy="360675"/>
            </a:xfrm>
            <a:prstGeom prst="rect">
              <a:avLst/>
            </a:prstGeom>
            <a:noFill/>
          </p:spPr>
          <p:txBody>
            <a:bodyPr wrap="square" rtlCol="0">
              <a:spAutoFit/>
            </a:bodyPr>
            <a:lstStyle/>
            <a:p>
              <a:pPr algn="ctr"/>
              <a:endParaRPr lang="fr-FR" sz="900" dirty="0"/>
            </a:p>
          </p:txBody>
        </p:sp>
      </p:grpSp>
      <p:sp>
        <p:nvSpPr>
          <p:cNvPr id="26" name="ZoneTexte 25"/>
          <p:cNvSpPr txBox="1"/>
          <p:nvPr/>
        </p:nvSpPr>
        <p:spPr>
          <a:xfrm>
            <a:off x="3743326" y="5086350"/>
            <a:ext cx="1047750" cy="246221"/>
          </a:xfrm>
          <a:prstGeom prst="rect">
            <a:avLst/>
          </a:prstGeom>
          <a:noFill/>
          <a:ln>
            <a:solidFill>
              <a:schemeClr val="tx1"/>
            </a:solidFill>
          </a:ln>
        </p:spPr>
        <p:txBody>
          <a:bodyPr wrap="square" rtlCol="0">
            <a:spAutoFit/>
          </a:bodyPr>
          <a:lstStyle/>
          <a:p>
            <a:pPr algn="ctr"/>
            <a:endParaRPr lang="fr-FR" sz="1000" dirty="0"/>
          </a:p>
        </p:txBody>
      </p:sp>
      <p:grpSp>
        <p:nvGrpSpPr>
          <p:cNvPr id="28" name="Groupe 27"/>
          <p:cNvGrpSpPr/>
          <p:nvPr/>
        </p:nvGrpSpPr>
        <p:grpSpPr>
          <a:xfrm>
            <a:off x="1105430" y="5391151"/>
            <a:ext cx="1828270" cy="542924"/>
            <a:chOff x="3171349" y="3162300"/>
            <a:chExt cx="2159000" cy="952499"/>
          </a:xfrm>
        </p:grpSpPr>
        <p:sp>
          <p:nvSpPr>
            <p:cNvPr id="29" name="Losange 28"/>
            <p:cNvSpPr/>
            <p:nvPr/>
          </p:nvSpPr>
          <p:spPr>
            <a:xfrm>
              <a:off x="3171349" y="3162300"/>
              <a:ext cx="2159000" cy="95249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30" name="ZoneTexte 29"/>
            <p:cNvSpPr txBox="1"/>
            <p:nvPr/>
          </p:nvSpPr>
          <p:spPr>
            <a:xfrm>
              <a:off x="3435784" y="3308321"/>
              <a:ext cx="1574800" cy="404969"/>
            </a:xfrm>
            <a:prstGeom prst="rect">
              <a:avLst/>
            </a:prstGeom>
            <a:noFill/>
          </p:spPr>
          <p:txBody>
            <a:bodyPr wrap="square" rtlCol="0">
              <a:spAutoFit/>
            </a:bodyPr>
            <a:lstStyle/>
            <a:p>
              <a:pPr algn="ctr"/>
              <a:endParaRPr lang="fr-FR" sz="900" dirty="0"/>
            </a:p>
          </p:txBody>
        </p:sp>
      </p:grpSp>
      <p:sp>
        <p:nvSpPr>
          <p:cNvPr id="31" name="Rectangle à coins arrondis 30"/>
          <p:cNvSpPr/>
          <p:nvPr/>
        </p:nvSpPr>
        <p:spPr>
          <a:xfrm>
            <a:off x="561975" y="2724149"/>
            <a:ext cx="5076825" cy="3638551"/>
          </a:xfrm>
          <a:prstGeom prst="roundRect">
            <a:avLst>
              <a:gd name="adj" fmla="val 70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586652" y="2895600"/>
            <a:ext cx="904654" cy="3275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osange 34"/>
          <p:cNvSpPr/>
          <p:nvPr/>
        </p:nvSpPr>
        <p:spPr>
          <a:xfrm>
            <a:off x="1143849" y="3463734"/>
            <a:ext cx="1802241" cy="565341"/>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4423496" y="4094455"/>
            <a:ext cx="1024804" cy="380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1429011" y="3588802"/>
            <a:ext cx="1314575" cy="369332"/>
          </a:xfrm>
          <a:prstGeom prst="rect">
            <a:avLst/>
          </a:prstGeom>
          <a:noFill/>
        </p:spPr>
        <p:txBody>
          <a:bodyPr wrap="square" rtlCol="0">
            <a:spAutoFit/>
          </a:bodyPr>
          <a:lstStyle/>
          <a:p>
            <a:pPr algn="ctr"/>
            <a:r>
              <a:rPr lang="fr-FR" sz="900" dirty="0" smtClean="0"/>
              <a:t>Appui sur le bouton de la sonnette</a:t>
            </a:r>
            <a:endParaRPr lang="fr-FR" sz="900" dirty="0"/>
          </a:p>
        </p:txBody>
      </p:sp>
      <p:sp>
        <p:nvSpPr>
          <p:cNvPr id="38" name="ZoneTexte 37"/>
          <p:cNvSpPr txBox="1"/>
          <p:nvPr/>
        </p:nvSpPr>
        <p:spPr>
          <a:xfrm>
            <a:off x="4442491" y="4119148"/>
            <a:ext cx="961195" cy="406466"/>
          </a:xfrm>
          <a:prstGeom prst="rect">
            <a:avLst/>
          </a:prstGeom>
          <a:noFill/>
        </p:spPr>
        <p:txBody>
          <a:bodyPr wrap="square" rtlCol="0">
            <a:spAutoFit/>
          </a:bodyPr>
          <a:lstStyle/>
          <a:p>
            <a:pPr algn="ctr"/>
            <a:r>
              <a:rPr lang="fr-FR" sz="1000" dirty="0" smtClean="0"/>
              <a:t>Envoyer un mail d’alerte</a:t>
            </a:r>
            <a:endParaRPr lang="fr-FR" sz="1000" dirty="0"/>
          </a:p>
        </p:txBody>
      </p:sp>
      <p:cxnSp>
        <p:nvCxnSpPr>
          <p:cNvPr id="39" name="Forme 38"/>
          <p:cNvCxnSpPr>
            <a:stCxn id="35" idx="3"/>
            <a:endCxn id="38" idx="0"/>
          </p:cNvCxnSpPr>
          <p:nvPr/>
        </p:nvCxnSpPr>
        <p:spPr>
          <a:xfrm>
            <a:off x="2946090" y="3746405"/>
            <a:ext cx="1976999" cy="37274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39"/>
          <p:cNvCxnSpPr>
            <a:stCxn id="34" idx="4"/>
            <a:endCxn id="35" idx="0"/>
          </p:cNvCxnSpPr>
          <p:nvPr/>
        </p:nvCxnSpPr>
        <p:spPr>
          <a:xfrm>
            <a:off x="2038979" y="3223124"/>
            <a:ext cx="5991" cy="240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a:stCxn id="35" idx="2"/>
          </p:cNvCxnSpPr>
          <p:nvPr/>
        </p:nvCxnSpPr>
        <p:spPr>
          <a:xfrm flipH="1">
            <a:off x="2041436" y="4029075"/>
            <a:ext cx="3534" cy="396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895350" y="3334940"/>
            <a:ext cx="5743" cy="2913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901093" y="3327486"/>
            <a:ext cx="1152020" cy="22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44"/>
          <p:cNvCxnSpPr>
            <a:stCxn id="36" idx="2"/>
          </p:cNvCxnSpPr>
          <p:nvPr/>
        </p:nvCxnSpPr>
        <p:spPr>
          <a:xfrm flipH="1">
            <a:off x="4933950" y="4474627"/>
            <a:ext cx="1948" cy="1783298"/>
          </a:xfrm>
          <a:prstGeom prst="line">
            <a:avLst/>
          </a:prstGeom>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1801771" y="2937531"/>
            <a:ext cx="560550" cy="243880"/>
          </a:xfrm>
          <a:prstGeom prst="rect">
            <a:avLst/>
          </a:prstGeom>
          <a:noFill/>
        </p:spPr>
        <p:txBody>
          <a:bodyPr wrap="square" rtlCol="0">
            <a:spAutoFit/>
          </a:bodyPr>
          <a:lstStyle/>
          <a:p>
            <a:r>
              <a:rPr lang="fr-FR" sz="1000" dirty="0" smtClean="0"/>
              <a:t>Début</a:t>
            </a:r>
            <a:endParaRPr lang="fr-FR" sz="1000" dirty="0"/>
          </a:p>
        </p:txBody>
      </p:sp>
      <p:sp>
        <p:nvSpPr>
          <p:cNvPr id="48" name="ZoneTexte 47"/>
          <p:cNvSpPr txBox="1"/>
          <p:nvPr/>
        </p:nvSpPr>
        <p:spPr>
          <a:xfrm>
            <a:off x="2962626" y="3475797"/>
            <a:ext cx="409224" cy="276999"/>
          </a:xfrm>
          <a:prstGeom prst="rect">
            <a:avLst/>
          </a:prstGeom>
          <a:noFill/>
        </p:spPr>
        <p:txBody>
          <a:bodyPr wrap="square" rtlCol="0">
            <a:spAutoFit/>
          </a:bodyPr>
          <a:lstStyle/>
          <a:p>
            <a:r>
              <a:rPr lang="fr-FR" sz="1200" dirty="0" smtClean="0"/>
              <a:t>oui</a:t>
            </a:r>
            <a:endParaRPr lang="fr-FR" sz="1200" dirty="0"/>
          </a:p>
        </p:txBody>
      </p:sp>
      <p:sp>
        <p:nvSpPr>
          <p:cNvPr id="49" name="ZoneTexte 48"/>
          <p:cNvSpPr txBox="1"/>
          <p:nvPr/>
        </p:nvSpPr>
        <p:spPr>
          <a:xfrm>
            <a:off x="1582126" y="4104757"/>
            <a:ext cx="644036" cy="243880"/>
          </a:xfrm>
          <a:prstGeom prst="rect">
            <a:avLst/>
          </a:prstGeom>
          <a:noFill/>
        </p:spPr>
        <p:txBody>
          <a:bodyPr wrap="square" rtlCol="0">
            <a:spAutoFit/>
          </a:bodyPr>
          <a:lstStyle/>
          <a:p>
            <a:r>
              <a:rPr lang="fr-FR" sz="1200" dirty="0" smtClean="0"/>
              <a:t>non</a:t>
            </a:r>
            <a:endParaRPr lang="fr-FR" sz="1200" dirty="0"/>
          </a:p>
        </p:txBody>
      </p:sp>
      <p:sp>
        <p:nvSpPr>
          <p:cNvPr id="23" name="ZoneTexte 22"/>
          <p:cNvSpPr txBox="1"/>
          <p:nvPr/>
        </p:nvSpPr>
        <p:spPr>
          <a:xfrm>
            <a:off x="4429126" y="4591050"/>
            <a:ext cx="1028700" cy="246221"/>
          </a:xfrm>
          <a:prstGeom prst="rect">
            <a:avLst/>
          </a:prstGeom>
          <a:solidFill>
            <a:schemeClr val="bg1"/>
          </a:solidFill>
          <a:ln>
            <a:solidFill>
              <a:schemeClr val="tx1"/>
            </a:solidFill>
          </a:ln>
        </p:spPr>
        <p:txBody>
          <a:bodyPr wrap="square" rtlCol="0">
            <a:spAutoFit/>
          </a:bodyPr>
          <a:lstStyle/>
          <a:p>
            <a:pPr algn="ctr"/>
            <a:endParaRPr lang="fr-FR" sz="1000" dirty="0"/>
          </a:p>
        </p:txBody>
      </p:sp>
      <p:sp>
        <p:nvSpPr>
          <p:cNvPr id="58" name="ZoneTexte 57"/>
          <p:cNvSpPr txBox="1"/>
          <p:nvPr/>
        </p:nvSpPr>
        <p:spPr>
          <a:xfrm>
            <a:off x="2975641" y="5776498"/>
            <a:ext cx="1082009" cy="246221"/>
          </a:xfrm>
          <a:prstGeom prst="rect">
            <a:avLst/>
          </a:prstGeom>
          <a:solidFill>
            <a:schemeClr val="bg1"/>
          </a:solidFill>
          <a:ln>
            <a:solidFill>
              <a:schemeClr val="tx1"/>
            </a:solidFill>
          </a:ln>
        </p:spPr>
        <p:txBody>
          <a:bodyPr wrap="square" rtlCol="0">
            <a:spAutoFit/>
          </a:bodyPr>
          <a:lstStyle/>
          <a:p>
            <a:pPr algn="ctr"/>
            <a:endParaRPr lang="fr-FR" sz="1000" dirty="0"/>
          </a:p>
        </p:txBody>
      </p:sp>
      <p:cxnSp>
        <p:nvCxnSpPr>
          <p:cNvPr id="59" name="Connecteur droit 58"/>
          <p:cNvCxnSpPr>
            <a:endCxn id="29" idx="0"/>
          </p:cNvCxnSpPr>
          <p:nvPr/>
        </p:nvCxnSpPr>
        <p:spPr>
          <a:xfrm>
            <a:off x="2016395" y="5048250"/>
            <a:ext cx="3170" cy="342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Forme 60"/>
          <p:cNvCxnSpPr>
            <a:stCxn id="24" idx="3"/>
            <a:endCxn id="26" idx="0"/>
          </p:cNvCxnSpPr>
          <p:nvPr/>
        </p:nvCxnSpPr>
        <p:spPr>
          <a:xfrm>
            <a:off x="2952750" y="4724401"/>
            <a:ext cx="1314451" cy="36194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Forme 62"/>
          <p:cNvCxnSpPr>
            <a:stCxn id="29" idx="3"/>
            <a:endCxn id="58" idx="0"/>
          </p:cNvCxnSpPr>
          <p:nvPr/>
        </p:nvCxnSpPr>
        <p:spPr>
          <a:xfrm>
            <a:off x="2933700" y="5662613"/>
            <a:ext cx="582946" cy="11388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2025920" y="5915025"/>
            <a:ext cx="3170" cy="342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flipH="1">
            <a:off x="904875" y="6238875"/>
            <a:ext cx="4048126"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necteur droit 78"/>
          <p:cNvCxnSpPr>
            <a:stCxn id="26" idx="2"/>
          </p:cNvCxnSpPr>
          <p:nvPr/>
        </p:nvCxnSpPr>
        <p:spPr>
          <a:xfrm flipH="1">
            <a:off x="4267200" y="5332571"/>
            <a:ext cx="1" cy="915829"/>
          </a:xfrm>
          <a:prstGeom prst="line">
            <a:avLst/>
          </a:prstGeom>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1553551" y="5104882"/>
            <a:ext cx="644036" cy="243880"/>
          </a:xfrm>
          <a:prstGeom prst="rect">
            <a:avLst/>
          </a:prstGeom>
          <a:noFill/>
        </p:spPr>
        <p:txBody>
          <a:bodyPr wrap="square" rtlCol="0">
            <a:spAutoFit/>
          </a:bodyPr>
          <a:lstStyle/>
          <a:p>
            <a:r>
              <a:rPr lang="fr-FR" sz="1200" dirty="0" smtClean="0"/>
              <a:t>non</a:t>
            </a:r>
            <a:endParaRPr lang="fr-FR" sz="1200" dirty="0"/>
          </a:p>
        </p:txBody>
      </p:sp>
      <p:sp>
        <p:nvSpPr>
          <p:cNvPr id="81" name="ZoneTexte 80"/>
          <p:cNvSpPr txBox="1"/>
          <p:nvPr/>
        </p:nvSpPr>
        <p:spPr>
          <a:xfrm>
            <a:off x="1572601" y="5981182"/>
            <a:ext cx="644036" cy="243880"/>
          </a:xfrm>
          <a:prstGeom prst="rect">
            <a:avLst/>
          </a:prstGeom>
          <a:noFill/>
        </p:spPr>
        <p:txBody>
          <a:bodyPr wrap="square" rtlCol="0">
            <a:spAutoFit/>
          </a:bodyPr>
          <a:lstStyle/>
          <a:p>
            <a:r>
              <a:rPr lang="fr-FR" sz="1200" dirty="0" smtClean="0"/>
              <a:t>non</a:t>
            </a:r>
            <a:endParaRPr lang="fr-FR" sz="1200" dirty="0"/>
          </a:p>
        </p:txBody>
      </p:sp>
      <p:sp>
        <p:nvSpPr>
          <p:cNvPr id="82" name="ZoneTexte 81"/>
          <p:cNvSpPr txBox="1"/>
          <p:nvPr/>
        </p:nvSpPr>
        <p:spPr>
          <a:xfrm>
            <a:off x="2991201" y="4494972"/>
            <a:ext cx="409224" cy="276999"/>
          </a:xfrm>
          <a:prstGeom prst="rect">
            <a:avLst/>
          </a:prstGeom>
          <a:noFill/>
        </p:spPr>
        <p:txBody>
          <a:bodyPr wrap="square" rtlCol="0">
            <a:spAutoFit/>
          </a:bodyPr>
          <a:lstStyle/>
          <a:p>
            <a:r>
              <a:rPr lang="fr-FR" sz="1200" dirty="0" smtClean="0"/>
              <a:t>oui</a:t>
            </a:r>
            <a:endParaRPr lang="fr-FR" sz="1200" dirty="0"/>
          </a:p>
        </p:txBody>
      </p:sp>
      <p:sp>
        <p:nvSpPr>
          <p:cNvPr id="83" name="ZoneTexte 82"/>
          <p:cNvSpPr txBox="1"/>
          <p:nvPr/>
        </p:nvSpPr>
        <p:spPr>
          <a:xfrm>
            <a:off x="2991201" y="5437947"/>
            <a:ext cx="409224" cy="276999"/>
          </a:xfrm>
          <a:prstGeom prst="rect">
            <a:avLst/>
          </a:prstGeom>
          <a:noFill/>
        </p:spPr>
        <p:txBody>
          <a:bodyPr wrap="square" rtlCol="0">
            <a:spAutoFit/>
          </a:bodyPr>
          <a:lstStyle/>
          <a:p>
            <a:r>
              <a:rPr lang="fr-FR" sz="1200" dirty="0" smtClean="0"/>
              <a:t>oui</a:t>
            </a:r>
            <a:endParaRPr lang="fr-FR" sz="1200" dirty="0"/>
          </a:p>
        </p:txBody>
      </p:sp>
      <p:sp>
        <p:nvSpPr>
          <p:cNvPr id="84" name="ZoneTexte 83"/>
          <p:cNvSpPr txBox="1"/>
          <p:nvPr/>
        </p:nvSpPr>
        <p:spPr>
          <a:xfrm>
            <a:off x="6629401" y="3057525"/>
            <a:ext cx="1028700" cy="246221"/>
          </a:xfrm>
          <a:prstGeom prst="rect">
            <a:avLst/>
          </a:prstGeom>
          <a:solidFill>
            <a:schemeClr val="bg1"/>
          </a:solidFill>
          <a:ln>
            <a:solidFill>
              <a:schemeClr val="tx1"/>
            </a:solidFill>
          </a:ln>
        </p:spPr>
        <p:txBody>
          <a:bodyPr wrap="square" rtlCol="0">
            <a:spAutoFit/>
          </a:bodyPr>
          <a:lstStyle/>
          <a:p>
            <a:pPr algn="ctr"/>
            <a:r>
              <a:rPr lang="fr-FR" sz="1000" dirty="0" smtClean="0"/>
              <a:t>Allumer la LED</a:t>
            </a:r>
            <a:endParaRPr lang="fr-FR" sz="1000" dirty="0"/>
          </a:p>
        </p:txBody>
      </p:sp>
      <p:sp>
        <p:nvSpPr>
          <p:cNvPr id="85" name="ZoneTexte 84"/>
          <p:cNvSpPr txBox="1"/>
          <p:nvPr/>
        </p:nvSpPr>
        <p:spPr>
          <a:xfrm>
            <a:off x="6638926" y="3600450"/>
            <a:ext cx="1047750" cy="246221"/>
          </a:xfrm>
          <a:prstGeom prst="rect">
            <a:avLst/>
          </a:prstGeom>
          <a:noFill/>
          <a:ln>
            <a:solidFill>
              <a:schemeClr val="tx1"/>
            </a:solidFill>
          </a:ln>
        </p:spPr>
        <p:txBody>
          <a:bodyPr wrap="square" rtlCol="0">
            <a:spAutoFit/>
          </a:bodyPr>
          <a:lstStyle/>
          <a:p>
            <a:pPr algn="ctr"/>
            <a:r>
              <a:rPr lang="fr-FR" sz="1000" dirty="0" smtClean="0"/>
              <a:t>Eteindre la LED</a:t>
            </a:r>
            <a:endParaRPr lang="fr-FR" sz="1000" dirty="0"/>
          </a:p>
        </p:txBody>
      </p:sp>
      <p:grpSp>
        <p:nvGrpSpPr>
          <p:cNvPr id="86" name="Groupe 85"/>
          <p:cNvGrpSpPr/>
          <p:nvPr/>
        </p:nvGrpSpPr>
        <p:grpSpPr>
          <a:xfrm>
            <a:off x="6248930" y="4171951"/>
            <a:ext cx="1847320" cy="609599"/>
            <a:chOff x="2991380" y="3162300"/>
            <a:chExt cx="2159000" cy="952499"/>
          </a:xfrm>
        </p:grpSpPr>
        <p:sp>
          <p:nvSpPr>
            <p:cNvPr id="87" name="Losange 86"/>
            <p:cNvSpPr/>
            <p:nvPr/>
          </p:nvSpPr>
          <p:spPr>
            <a:xfrm>
              <a:off x="2991380" y="3162300"/>
              <a:ext cx="2159000" cy="95249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88" name="ZoneTexte 87"/>
            <p:cNvSpPr txBox="1"/>
            <p:nvPr/>
          </p:nvSpPr>
          <p:spPr>
            <a:xfrm>
              <a:off x="3334319" y="3352214"/>
              <a:ext cx="1574800" cy="577082"/>
            </a:xfrm>
            <a:prstGeom prst="rect">
              <a:avLst/>
            </a:prstGeom>
            <a:noFill/>
          </p:spPr>
          <p:txBody>
            <a:bodyPr wrap="square" rtlCol="0">
              <a:spAutoFit/>
            </a:bodyPr>
            <a:lstStyle/>
            <a:p>
              <a:pPr algn="ctr"/>
              <a:r>
                <a:rPr lang="fr-FR" sz="900" dirty="0" smtClean="0"/>
                <a:t>Commande utilisateur d’extinction de la LED</a:t>
              </a:r>
              <a:endParaRPr lang="fr-FR" sz="900" dirty="0"/>
            </a:p>
          </p:txBody>
        </p:sp>
      </p:grpSp>
      <p:grpSp>
        <p:nvGrpSpPr>
          <p:cNvPr id="89" name="Groupe 88"/>
          <p:cNvGrpSpPr/>
          <p:nvPr/>
        </p:nvGrpSpPr>
        <p:grpSpPr>
          <a:xfrm>
            <a:off x="6248930" y="5048251"/>
            <a:ext cx="1828270" cy="542924"/>
            <a:chOff x="3171349" y="3162300"/>
            <a:chExt cx="2159000" cy="952499"/>
          </a:xfrm>
        </p:grpSpPr>
        <p:sp>
          <p:nvSpPr>
            <p:cNvPr id="90" name="Losange 89"/>
            <p:cNvSpPr/>
            <p:nvPr/>
          </p:nvSpPr>
          <p:spPr>
            <a:xfrm>
              <a:off x="3171349" y="3162300"/>
              <a:ext cx="2159000" cy="95249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91" name="ZoneTexte 90"/>
            <p:cNvSpPr txBox="1"/>
            <p:nvPr/>
          </p:nvSpPr>
          <p:spPr>
            <a:xfrm>
              <a:off x="3435784" y="3308321"/>
              <a:ext cx="1574800" cy="559593"/>
            </a:xfrm>
            <a:prstGeom prst="rect">
              <a:avLst/>
            </a:prstGeom>
            <a:noFill/>
          </p:spPr>
          <p:txBody>
            <a:bodyPr wrap="square" rtlCol="0">
              <a:spAutoFit/>
            </a:bodyPr>
            <a:lstStyle/>
            <a:p>
              <a:pPr algn="ctr"/>
              <a:r>
                <a:rPr lang="fr-FR" sz="900" dirty="0" smtClean="0"/>
                <a:t>Commande utilisateur d’envoi du mail « test »</a:t>
              </a:r>
              <a:endParaRPr lang="fr-FR" sz="900" dirty="0"/>
            </a:p>
          </p:txBody>
        </p:sp>
      </p:grpSp>
      <p:sp>
        <p:nvSpPr>
          <p:cNvPr id="92" name="ZoneTexte 91"/>
          <p:cNvSpPr txBox="1"/>
          <p:nvPr/>
        </p:nvSpPr>
        <p:spPr>
          <a:xfrm>
            <a:off x="6652291" y="5662198"/>
            <a:ext cx="1082009" cy="406466"/>
          </a:xfrm>
          <a:prstGeom prst="rect">
            <a:avLst/>
          </a:prstGeom>
          <a:solidFill>
            <a:schemeClr val="bg1"/>
          </a:solidFill>
          <a:ln>
            <a:solidFill>
              <a:schemeClr val="tx1"/>
            </a:solidFill>
          </a:ln>
        </p:spPr>
        <p:txBody>
          <a:bodyPr wrap="square" rtlCol="0">
            <a:spAutoFit/>
          </a:bodyPr>
          <a:lstStyle/>
          <a:p>
            <a:pPr algn="ctr"/>
            <a:r>
              <a:rPr lang="fr-FR" sz="1000" dirty="0" smtClean="0"/>
              <a:t>Envoyer un mail de test</a:t>
            </a:r>
            <a:endParaRPr lang="fr-FR" sz="1000" dirty="0"/>
          </a:p>
        </p:txBody>
      </p:sp>
      <p:sp>
        <p:nvSpPr>
          <p:cNvPr id="93" name="Rectangle 92"/>
          <p:cNvSpPr/>
          <p:nvPr/>
        </p:nvSpPr>
        <p:spPr>
          <a:xfrm>
            <a:off x="3400425" y="432911"/>
            <a:ext cx="3381375" cy="646331"/>
          </a:xfrm>
          <a:prstGeom prst="rect">
            <a:avLst/>
          </a:prstGeom>
          <a:solidFill>
            <a:schemeClr val="accent1">
              <a:lumMod val="20000"/>
              <a:lumOff val="80000"/>
            </a:schemeClr>
          </a:solidFill>
        </p:spPr>
        <p:txBody>
          <a:bodyPr wrap="square">
            <a:spAutoFit/>
          </a:bodyPr>
          <a:lstStyle/>
          <a:p>
            <a:r>
              <a:rPr lang="fr-FR" sz="1200" dirty="0"/>
              <a:t>Imaginer des solutions pour produire des </a:t>
            </a:r>
            <a:r>
              <a:rPr lang="fr-FR" sz="1200" dirty="0" smtClean="0"/>
              <a:t>objets et </a:t>
            </a:r>
            <a:r>
              <a:rPr lang="fr-FR" sz="1200" dirty="0"/>
              <a:t>des éléments de programmes informatiques </a:t>
            </a:r>
            <a:r>
              <a:rPr lang="fr-FR" sz="1200" dirty="0" smtClean="0"/>
              <a:t>en réponse </a:t>
            </a:r>
            <a:r>
              <a:rPr lang="fr-FR" sz="1200" dirty="0"/>
              <a:t>au besoin.</a:t>
            </a:r>
          </a:p>
        </p:txBody>
      </p:sp>
      <p:sp>
        <p:nvSpPr>
          <p:cNvPr id="94" name="Rectangle 93"/>
          <p:cNvSpPr/>
          <p:nvPr/>
        </p:nvSpPr>
        <p:spPr>
          <a:xfrm>
            <a:off x="6848475" y="429310"/>
            <a:ext cx="1924050" cy="646331"/>
          </a:xfrm>
          <a:prstGeom prst="rect">
            <a:avLst/>
          </a:prstGeom>
          <a:solidFill>
            <a:schemeClr val="accent1">
              <a:lumMod val="20000"/>
              <a:lumOff val="80000"/>
            </a:schemeClr>
          </a:solidFill>
        </p:spPr>
        <p:txBody>
          <a:bodyPr wrap="square">
            <a:spAutoFit/>
          </a:bodyPr>
          <a:lstStyle/>
          <a:p>
            <a:r>
              <a:rPr lang="fr-FR" sz="1200" dirty="0"/>
              <a:t>Représentation de solutions</a:t>
            </a:r>
          </a:p>
          <a:p>
            <a:r>
              <a:rPr lang="fr-FR" sz="1200" dirty="0"/>
              <a:t>(croquis, schémas, </a:t>
            </a:r>
            <a:r>
              <a:rPr lang="fr-FR" sz="1200" dirty="0" smtClean="0"/>
              <a:t>algorithmes</a:t>
            </a:r>
            <a:r>
              <a:rPr lang="fr-FR" sz="1200" dirty="0"/>
              <a:t>).</a:t>
            </a:r>
          </a:p>
        </p:txBody>
      </p:sp>
      <p:sp>
        <p:nvSpPr>
          <p:cNvPr id="68" name="ZoneTexte 67"/>
          <p:cNvSpPr txBox="1"/>
          <p:nvPr/>
        </p:nvSpPr>
        <p:spPr>
          <a:xfrm>
            <a:off x="6115050" y="6096000"/>
            <a:ext cx="2505075" cy="369332"/>
          </a:xfrm>
          <a:prstGeom prst="rect">
            <a:avLst/>
          </a:prstGeom>
          <a:noFill/>
        </p:spPr>
        <p:txBody>
          <a:bodyPr wrap="square" rtlCol="0">
            <a:spAutoFit/>
          </a:bodyPr>
          <a:lstStyle/>
          <a:p>
            <a:pPr algn="ctr"/>
            <a:r>
              <a:rPr lang="fr-FR" dirty="0" smtClean="0"/>
              <a:t>Document élève</a:t>
            </a:r>
            <a:endParaRPr lang="fr-FR" dirty="0"/>
          </a:p>
        </p:txBody>
      </p:sp>
      <p:sp>
        <p:nvSpPr>
          <p:cNvPr id="69" name="ZoneTexte 68"/>
          <p:cNvSpPr txBox="1"/>
          <p:nvPr/>
        </p:nvSpPr>
        <p:spPr>
          <a:xfrm>
            <a:off x="8296275" y="6076950"/>
            <a:ext cx="514350" cy="369332"/>
          </a:xfrm>
          <a:prstGeom prst="rect">
            <a:avLst/>
          </a:prstGeom>
          <a:noFill/>
        </p:spPr>
        <p:txBody>
          <a:bodyPr wrap="square" rtlCol="0">
            <a:spAutoFit/>
          </a:bodyPr>
          <a:lstStyle/>
          <a:p>
            <a:r>
              <a:rPr lang="fr-FR" dirty="0" smtClean="0"/>
              <a:t>40</a:t>
            </a: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28625" y="467147"/>
            <a:ext cx="5176217" cy="369332"/>
          </a:xfrm>
          <a:prstGeom prst="rect">
            <a:avLst/>
          </a:prstGeom>
          <a:noFill/>
        </p:spPr>
        <p:txBody>
          <a:bodyPr wrap="square" rtlCol="0">
            <a:spAutoFit/>
          </a:bodyPr>
          <a:lstStyle/>
          <a:p>
            <a:r>
              <a:rPr lang="fr-FR" dirty="0" smtClean="0">
                <a:latin typeface="Arial" pitchFamily="34" charset="0"/>
                <a:cs typeface="Arial" pitchFamily="34" charset="0"/>
              </a:rPr>
              <a:t>Document de travail 3-1</a:t>
            </a:r>
            <a:endParaRPr lang="fr-FR" dirty="0">
              <a:latin typeface="Arial" pitchFamily="34" charset="0"/>
              <a:cs typeface="Arial" pitchFamily="34" charset="0"/>
            </a:endParaRPr>
          </a:p>
        </p:txBody>
      </p:sp>
      <p:sp>
        <p:nvSpPr>
          <p:cNvPr id="6" name="ZoneTexte 5"/>
          <p:cNvSpPr txBox="1"/>
          <p:nvPr/>
        </p:nvSpPr>
        <p:spPr>
          <a:xfrm>
            <a:off x="800100" y="1190625"/>
            <a:ext cx="5857876" cy="338554"/>
          </a:xfrm>
          <a:prstGeom prst="rect">
            <a:avLst/>
          </a:prstGeom>
          <a:noFill/>
        </p:spPr>
        <p:txBody>
          <a:bodyPr wrap="square" rtlCol="0">
            <a:spAutoFit/>
          </a:bodyPr>
          <a:lstStyle/>
          <a:p>
            <a:r>
              <a:rPr lang="fr-FR" sz="1600" dirty="0" smtClean="0"/>
              <a:t>Proposer une représentation de la chaîne d’information  du système</a:t>
            </a:r>
            <a:endParaRPr lang="fr-FR" sz="1600" dirty="0"/>
          </a:p>
        </p:txBody>
      </p:sp>
      <p:sp>
        <p:nvSpPr>
          <p:cNvPr id="36" name="Rectangle 35"/>
          <p:cNvSpPr/>
          <p:nvPr/>
        </p:nvSpPr>
        <p:spPr>
          <a:xfrm>
            <a:off x="2085975" y="2476500"/>
            <a:ext cx="1352550" cy="1514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3667126" y="2486025"/>
            <a:ext cx="1304924" cy="1514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5162550" y="2486025"/>
            <a:ext cx="1543050" cy="1533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p:cNvCxnSpPr>
            <a:stCxn id="36" idx="3"/>
            <a:endCxn id="37" idx="1"/>
          </p:cNvCxnSpPr>
          <p:nvPr/>
        </p:nvCxnSpPr>
        <p:spPr>
          <a:xfrm>
            <a:off x="3438525" y="3233738"/>
            <a:ext cx="228601" cy="9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a:stCxn id="37" idx="3"/>
          </p:cNvCxnSpPr>
          <p:nvPr/>
        </p:nvCxnSpPr>
        <p:spPr>
          <a:xfrm flipV="1">
            <a:off x="4972050" y="3233739"/>
            <a:ext cx="219075" cy="95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1390650" y="2747963"/>
            <a:ext cx="695325" cy="47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2466975" y="3995739"/>
            <a:ext cx="9525" cy="14525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6715125" y="2771775"/>
            <a:ext cx="590550"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3" name="Picture 10"/>
          <p:cNvPicPr>
            <a:picLocks noChangeAspect="1" noChangeArrowheads="1"/>
          </p:cNvPicPr>
          <p:nvPr/>
        </p:nvPicPr>
        <p:blipFill>
          <a:blip r:embed="rId2" cstate="print"/>
          <a:srcRect/>
          <a:stretch>
            <a:fillRect/>
          </a:stretch>
        </p:blipFill>
        <p:spPr bwMode="auto">
          <a:xfrm>
            <a:off x="7442126" y="1272398"/>
            <a:ext cx="1035124" cy="776343"/>
          </a:xfrm>
          <a:prstGeom prst="rect">
            <a:avLst/>
          </a:prstGeom>
          <a:noFill/>
          <a:ln w="9525">
            <a:noFill/>
            <a:miter lim="800000"/>
            <a:headEnd/>
            <a:tailEnd/>
          </a:ln>
        </p:spPr>
      </p:pic>
      <p:sp>
        <p:nvSpPr>
          <p:cNvPr id="54" name="ZoneTexte 53"/>
          <p:cNvSpPr txBox="1"/>
          <p:nvPr/>
        </p:nvSpPr>
        <p:spPr>
          <a:xfrm>
            <a:off x="2133600" y="2914650"/>
            <a:ext cx="1238250" cy="584775"/>
          </a:xfrm>
          <a:prstGeom prst="rect">
            <a:avLst/>
          </a:prstGeom>
          <a:noFill/>
          <a:ln>
            <a:noFill/>
          </a:ln>
        </p:spPr>
        <p:txBody>
          <a:bodyPr wrap="square" rtlCol="0">
            <a:spAutoFit/>
          </a:bodyPr>
          <a:lstStyle/>
          <a:p>
            <a:pPr algn="ctr"/>
            <a:r>
              <a:rPr lang="fr-FR" sz="1600" dirty="0" smtClean="0"/>
              <a:t>Acquérir les informations</a:t>
            </a:r>
            <a:endParaRPr lang="fr-FR" sz="1600" dirty="0"/>
          </a:p>
        </p:txBody>
      </p:sp>
      <p:sp>
        <p:nvSpPr>
          <p:cNvPr id="55" name="ZoneTexte 54"/>
          <p:cNvSpPr txBox="1"/>
          <p:nvPr/>
        </p:nvSpPr>
        <p:spPr>
          <a:xfrm>
            <a:off x="3686176" y="2952750"/>
            <a:ext cx="1257300" cy="584775"/>
          </a:xfrm>
          <a:prstGeom prst="rect">
            <a:avLst/>
          </a:prstGeom>
          <a:noFill/>
          <a:ln>
            <a:noFill/>
          </a:ln>
        </p:spPr>
        <p:txBody>
          <a:bodyPr wrap="square" rtlCol="0">
            <a:spAutoFit/>
          </a:bodyPr>
          <a:lstStyle/>
          <a:p>
            <a:pPr algn="ctr"/>
            <a:r>
              <a:rPr lang="fr-FR" sz="1600" dirty="0" smtClean="0"/>
              <a:t>Traiter les informations</a:t>
            </a:r>
            <a:endParaRPr lang="fr-FR" sz="1600" dirty="0"/>
          </a:p>
        </p:txBody>
      </p:sp>
      <p:sp>
        <p:nvSpPr>
          <p:cNvPr id="56" name="ZoneTexte 55"/>
          <p:cNvSpPr txBox="1"/>
          <p:nvPr/>
        </p:nvSpPr>
        <p:spPr>
          <a:xfrm>
            <a:off x="5200649" y="2809875"/>
            <a:ext cx="1457325" cy="830997"/>
          </a:xfrm>
          <a:prstGeom prst="rect">
            <a:avLst/>
          </a:prstGeom>
          <a:noFill/>
          <a:ln>
            <a:noFill/>
          </a:ln>
        </p:spPr>
        <p:txBody>
          <a:bodyPr wrap="square" rtlCol="0">
            <a:spAutoFit/>
          </a:bodyPr>
          <a:lstStyle/>
          <a:p>
            <a:pPr algn="ctr"/>
            <a:r>
              <a:rPr lang="fr-FR" sz="1600" dirty="0" smtClean="0"/>
              <a:t>Communiquer les informations</a:t>
            </a:r>
            <a:endParaRPr lang="fr-FR" sz="1600" dirty="0"/>
          </a:p>
        </p:txBody>
      </p:sp>
      <p:pic>
        <p:nvPicPr>
          <p:cNvPr id="60" name="Picture 9"/>
          <p:cNvPicPr>
            <a:picLocks noChangeAspect="1" noChangeArrowheads="1"/>
          </p:cNvPicPr>
          <p:nvPr/>
        </p:nvPicPr>
        <p:blipFill>
          <a:blip r:embed="rId3" cstate="print"/>
          <a:srcRect/>
          <a:stretch>
            <a:fillRect/>
          </a:stretch>
        </p:blipFill>
        <p:spPr bwMode="auto">
          <a:xfrm>
            <a:off x="389756" y="2199108"/>
            <a:ext cx="972319" cy="972319"/>
          </a:xfrm>
          <a:prstGeom prst="rect">
            <a:avLst/>
          </a:prstGeom>
          <a:noFill/>
          <a:ln w="9525">
            <a:noFill/>
            <a:miter lim="800000"/>
            <a:headEnd/>
            <a:tailEnd/>
          </a:ln>
        </p:spPr>
      </p:pic>
      <p:pic>
        <p:nvPicPr>
          <p:cNvPr id="43039" name="Picture 31"/>
          <p:cNvPicPr>
            <a:picLocks noChangeAspect="1" noChangeArrowheads="1"/>
          </p:cNvPicPr>
          <p:nvPr/>
        </p:nvPicPr>
        <p:blipFill>
          <a:blip r:embed="rId4" cstate="print"/>
          <a:srcRect/>
          <a:stretch>
            <a:fillRect/>
          </a:stretch>
        </p:blipFill>
        <p:spPr bwMode="auto">
          <a:xfrm>
            <a:off x="304800" y="5472113"/>
            <a:ext cx="2638425" cy="561975"/>
          </a:xfrm>
          <a:prstGeom prst="rect">
            <a:avLst/>
          </a:prstGeom>
          <a:noFill/>
          <a:ln w="9525">
            <a:noFill/>
            <a:miter lim="800000"/>
            <a:headEnd/>
            <a:tailEnd/>
          </a:ln>
        </p:spPr>
      </p:pic>
      <p:pic>
        <p:nvPicPr>
          <p:cNvPr id="43040" name="Picture 32"/>
          <p:cNvPicPr>
            <a:picLocks noChangeAspect="1" noChangeArrowheads="1"/>
          </p:cNvPicPr>
          <p:nvPr/>
        </p:nvPicPr>
        <p:blipFill>
          <a:blip r:embed="rId5" cstate="print"/>
          <a:srcRect/>
          <a:stretch>
            <a:fillRect/>
          </a:stretch>
        </p:blipFill>
        <p:spPr bwMode="auto">
          <a:xfrm>
            <a:off x="1104900" y="6024563"/>
            <a:ext cx="2324100" cy="428625"/>
          </a:xfrm>
          <a:prstGeom prst="rect">
            <a:avLst/>
          </a:prstGeom>
          <a:noFill/>
          <a:ln w="9525">
            <a:noFill/>
            <a:miter lim="800000"/>
            <a:headEnd/>
            <a:tailEnd/>
          </a:ln>
        </p:spPr>
      </p:pic>
      <p:cxnSp>
        <p:nvCxnSpPr>
          <p:cNvPr id="63" name="Connecteur droit avec flèche 62"/>
          <p:cNvCxnSpPr/>
          <p:nvPr/>
        </p:nvCxnSpPr>
        <p:spPr>
          <a:xfrm flipV="1">
            <a:off x="3067050" y="3986215"/>
            <a:ext cx="28575" cy="20145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3041" name="Picture 33"/>
          <p:cNvPicPr>
            <a:picLocks noChangeAspect="1" noChangeArrowheads="1"/>
          </p:cNvPicPr>
          <p:nvPr/>
        </p:nvPicPr>
        <p:blipFill>
          <a:blip r:embed="rId6" cstate="print"/>
          <a:srcRect/>
          <a:stretch>
            <a:fillRect/>
          </a:stretch>
        </p:blipFill>
        <p:spPr bwMode="auto">
          <a:xfrm>
            <a:off x="3543300" y="4091827"/>
            <a:ext cx="1632588" cy="480173"/>
          </a:xfrm>
          <a:prstGeom prst="rect">
            <a:avLst/>
          </a:prstGeom>
          <a:noFill/>
          <a:ln w="9525">
            <a:noFill/>
            <a:miter lim="800000"/>
            <a:headEnd/>
            <a:tailEnd/>
          </a:ln>
        </p:spPr>
      </p:pic>
      <p:pic>
        <p:nvPicPr>
          <p:cNvPr id="43042" name="Picture 34"/>
          <p:cNvPicPr>
            <a:picLocks noChangeAspect="1" noChangeArrowheads="1"/>
          </p:cNvPicPr>
          <p:nvPr/>
        </p:nvPicPr>
        <p:blipFill>
          <a:blip r:embed="rId7" cstate="print"/>
          <a:srcRect/>
          <a:stretch>
            <a:fillRect/>
          </a:stretch>
        </p:blipFill>
        <p:spPr bwMode="auto">
          <a:xfrm>
            <a:off x="3557588" y="4595813"/>
            <a:ext cx="1628877" cy="366711"/>
          </a:xfrm>
          <a:prstGeom prst="rect">
            <a:avLst/>
          </a:prstGeom>
          <a:noFill/>
          <a:ln w="9525">
            <a:noFill/>
            <a:miter lim="800000"/>
            <a:headEnd/>
            <a:tailEnd/>
          </a:ln>
        </p:spPr>
      </p:pic>
      <p:pic>
        <p:nvPicPr>
          <p:cNvPr id="43043" name="Picture 35"/>
          <p:cNvPicPr>
            <a:picLocks noChangeAspect="1" noChangeArrowheads="1"/>
          </p:cNvPicPr>
          <p:nvPr/>
        </p:nvPicPr>
        <p:blipFill>
          <a:blip r:embed="rId8" cstate="print"/>
          <a:srcRect/>
          <a:stretch>
            <a:fillRect/>
          </a:stretch>
        </p:blipFill>
        <p:spPr bwMode="auto">
          <a:xfrm>
            <a:off x="4276726" y="6004695"/>
            <a:ext cx="1733550" cy="438968"/>
          </a:xfrm>
          <a:prstGeom prst="rect">
            <a:avLst/>
          </a:prstGeom>
          <a:noFill/>
          <a:ln w="9525">
            <a:noFill/>
            <a:miter lim="800000"/>
            <a:headEnd/>
            <a:tailEnd/>
          </a:ln>
        </p:spPr>
      </p:pic>
      <p:sp>
        <p:nvSpPr>
          <p:cNvPr id="67" name="ZoneTexte 66"/>
          <p:cNvSpPr txBox="1"/>
          <p:nvPr/>
        </p:nvSpPr>
        <p:spPr>
          <a:xfrm>
            <a:off x="323850" y="1752600"/>
            <a:ext cx="1333500" cy="461665"/>
          </a:xfrm>
          <a:prstGeom prst="rect">
            <a:avLst/>
          </a:prstGeom>
          <a:noFill/>
        </p:spPr>
        <p:txBody>
          <a:bodyPr wrap="square" rtlCol="0">
            <a:spAutoFit/>
          </a:bodyPr>
          <a:lstStyle/>
          <a:p>
            <a:pPr algn="ctr"/>
            <a:r>
              <a:rPr lang="fr-FR" sz="1200" dirty="0" smtClean="0"/>
              <a:t>Appui sur le bouton poussoir</a:t>
            </a:r>
            <a:endParaRPr lang="fr-FR" sz="1200" dirty="0"/>
          </a:p>
        </p:txBody>
      </p:sp>
      <p:pic>
        <p:nvPicPr>
          <p:cNvPr id="43044" name="Picture 36"/>
          <p:cNvPicPr>
            <a:picLocks noChangeAspect="1" noChangeArrowheads="1"/>
          </p:cNvPicPr>
          <p:nvPr/>
        </p:nvPicPr>
        <p:blipFill>
          <a:blip r:embed="rId9" cstate="print"/>
          <a:srcRect/>
          <a:stretch>
            <a:fillRect/>
          </a:stretch>
        </p:blipFill>
        <p:spPr bwMode="auto">
          <a:xfrm>
            <a:off x="7462838" y="3771900"/>
            <a:ext cx="1095375" cy="704850"/>
          </a:xfrm>
          <a:prstGeom prst="rect">
            <a:avLst/>
          </a:prstGeom>
          <a:noFill/>
          <a:ln w="9525">
            <a:noFill/>
            <a:miter lim="800000"/>
            <a:headEnd/>
            <a:tailEnd/>
          </a:ln>
        </p:spPr>
      </p:pic>
      <p:sp>
        <p:nvSpPr>
          <p:cNvPr id="69" name="ZoneTexte 68"/>
          <p:cNvSpPr txBox="1"/>
          <p:nvPr/>
        </p:nvSpPr>
        <p:spPr>
          <a:xfrm>
            <a:off x="7439025" y="4591050"/>
            <a:ext cx="1000125" cy="276999"/>
          </a:xfrm>
          <a:prstGeom prst="rect">
            <a:avLst/>
          </a:prstGeom>
          <a:noFill/>
          <a:ln>
            <a:solidFill>
              <a:schemeClr val="tx1"/>
            </a:solidFill>
          </a:ln>
        </p:spPr>
        <p:txBody>
          <a:bodyPr wrap="square" rtlCol="0">
            <a:spAutoFit/>
          </a:bodyPr>
          <a:lstStyle/>
          <a:p>
            <a:pPr algn="ctr"/>
            <a:r>
              <a:rPr lang="fr-FR" sz="1200" dirty="0" smtClean="0"/>
              <a:t>LED éteinte</a:t>
            </a:r>
            <a:endParaRPr lang="fr-FR" sz="1200" dirty="0"/>
          </a:p>
        </p:txBody>
      </p:sp>
      <p:pic>
        <p:nvPicPr>
          <p:cNvPr id="43045" name="Picture 37"/>
          <p:cNvPicPr>
            <a:picLocks noChangeAspect="1" noChangeArrowheads="1"/>
          </p:cNvPicPr>
          <p:nvPr/>
        </p:nvPicPr>
        <p:blipFill>
          <a:blip r:embed="rId10" cstate="print"/>
          <a:srcRect/>
          <a:stretch>
            <a:fillRect/>
          </a:stretch>
        </p:blipFill>
        <p:spPr bwMode="auto">
          <a:xfrm>
            <a:off x="7505700" y="2776538"/>
            <a:ext cx="1066800" cy="542925"/>
          </a:xfrm>
          <a:prstGeom prst="rect">
            <a:avLst/>
          </a:prstGeom>
          <a:noFill/>
          <a:ln w="9525">
            <a:noFill/>
            <a:miter lim="800000"/>
            <a:headEnd/>
            <a:tailEnd/>
          </a:ln>
        </p:spPr>
      </p:pic>
      <p:sp>
        <p:nvSpPr>
          <p:cNvPr id="71" name="ZoneTexte 70"/>
          <p:cNvSpPr txBox="1"/>
          <p:nvPr/>
        </p:nvSpPr>
        <p:spPr>
          <a:xfrm>
            <a:off x="7534275" y="3362325"/>
            <a:ext cx="1000125" cy="276999"/>
          </a:xfrm>
          <a:prstGeom prst="rect">
            <a:avLst/>
          </a:prstGeom>
          <a:noFill/>
          <a:ln>
            <a:solidFill>
              <a:schemeClr val="tx1"/>
            </a:solidFill>
          </a:ln>
        </p:spPr>
        <p:txBody>
          <a:bodyPr wrap="square" rtlCol="0">
            <a:spAutoFit/>
          </a:bodyPr>
          <a:lstStyle/>
          <a:p>
            <a:pPr algn="ctr"/>
            <a:r>
              <a:rPr lang="fr-FR" sz="1200" dirty="0" smtClean="0"/>
              <a:t>LED allumée</a:t>
            </a:r>
            <a:endParaRPr lang="fr-FR" sz="1200" dirty="0"/>
          </a:p>
        </p:txBody>
      </p:sp>
      <p:sp>
        <p:nvSpPr>
          <p:cNvPr id="72" name="ZoneTexte 71"/>
          <p:cNvSpPr txBox="1"/>
          <p:nvPr/>
        </p:nvSpPr>
        <p:spPr>
          <a:xfrm>
            <a:off x="7315200" y="2266950"/>
            <a:ext cx="1409700" cy="461665"/>
          </a:xfrm>
          <a:prstGeom prst="rect">
            <a:avLst/>
          </a:prstGeom>
          <a:noFill/>
          <a:ln>
            <a:solidFill>
              <a:schemeClr val="tx1"/>
            </a:solidFill>
          </a:ln>
        </p:spPr>
        <p:txBody>
          <a:bodyPr wrap="square" rtlCol="0">
            <a:spAutoFit/>
          </a:bodyPr>
          <a:lstStyle/>
          <a:p>
            <a:pPr algn="ctr"/>
            <a:r>
              <a:rPr lang="fr-FR" sz="1200" dirty="0" smtClean="0"/>
              <a:t>Signal lumineux</a:t>
            </a:r>
          </a:p>
          <a:p>
            <a:pPr algn="ctr"/>
            <a:r>
              <a:rPr lang="fr-FR" sz="1200" dirty="0" smtClean="0"/>
              <a:t>Quelqu’un a sonné</a:t>
            </a:r>
            <a:endParaRPr lang="fr-FR" sz="1200" dirty="0"/>
          </a:p>
        </p:txBody>
      </p:sp>
      <p:pic>
        <p:nvPicPr>
          <p:cNvPr id="43046" name="Picture 38"/>
          <p:cNvPicPr>
            <a:picLocks noChangeAspect="1" noChangeArrowheads="1"/>
          </p:cNvPicPr>
          <p:nvPr/>
        </p:nvPicPr>
        <p:blipFill>
          <a:blip r:embed="rId11" cstate="print"/>
          <a:srcRect/>
          <a:stretch>
            <a:fillRect/>
          </a:stretch>
        </p:blipFill>
        <p:spPr bwMode="auto">
          <a:xfrm>
            <a:off x="290513" y="3062288"/>
            <a:ext cx="1647825" cy="542925"/>
          </a:xfrm>
          <a:prstGeom prst="rect">
            <a:avLst/>
          </a:prstGeom>
          <a:noFill/>
          <a:ln w="9525">
            <a:noFill/>
            <a:miter lim="800000"/>
            <a:headEnd/>
            <a:tailEnd/>
          </a:ln>
        </p:spPr>
      </p:pic>
      <p:cxnSp>
        <p:nvCxnSpPr>
          <p:cNvPr id="91" name="Connecteur droit avec flèche 90"/>
          <p:cNvCxnSpPr/>
          <p:nvPr/>
        </p:nvCxnSpPr>
        <p:spPr>
          <a:xfrm>
            <a:off x="6696075" y="3867150"/>
            <a:ext cx="62865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7" name="ZoneTexte 106"/>
          <p:cNvSpPr txBox="1"/>
          <p:nvPr/>
        </p:nvSpPr>
        <p:spPr>
          <a:xfrm>
            <a:off x="419100" y="4895850"/>
            <a:ext cx="1381125" cy="646331"/>
          </a:xfrm>
          <a:prstGeom prst="rect">
            <a:avLst/>
          </a:prstGeom>
          <a:solidFill>
            <a:schemeClr val="bg1"/>
          </a:solidFill>
          <a:ln>
            <a:solidFill>
              <a:schemeClr val="tx1"/>
            </a:solidFill>
          </a:ln>
        </p:spPr>
        <p:txBody>
          <a:bodyPr wrap="square" rtlCol="0">
            <a:spAutoFit/>
          </a:bodyPr>
          <a:lstStyle/>
          <a:p>
            <a:pPr algn="ctr"/>
            <a:r>
              <a:rPr lang="fr-FR" sz="1200" dirty="0" smtClean="0"/>
              <a:t>Commandes utilisateur ou consignes(clics)</a:t>
            </a:r>
            <a:endParaRPr lang="fr-FR" sz="1200" dirty="0"/>
          </a:p>
        </p:txBody>
      </p:sp>
      <p:sp>
        <p:nvSpPr>
          <p:cNvPr id="108" name="ZoneTexte 107"/>
          <p:cNvSpPr txBox="1"/>
          <p:nvPr/>
        </p:nvSpPr>
        <p:spPr>
          <a:xfrm>
            <a:off x="4924425" y="5553075"/>
            <a:ext cx="990600" cy="461665"/>
          </a:xfrm>
          <a:prstGeom prst="rect">
            <a:avLst/>
          </a:prstGeom>
          <a:noFill/>
          <a:ln>
            <a:solidFill>
              <a:schemeClr val="tx1"/>
            </a:solidFill>
          </a:ln>
        </p:spPr>
        <p:txBody>
          <a:bodyPr wrap="square" rtlCol="0">
            <a:spAutoFit/>
          </a:bodyPr>
          <a:lstStyle/>
          <a:p>
            <a:pPr algn="ctr"/>
            <a:r>
              <a:rPr lang="fr-FR" sz="1200" dirty="0" smtClean="0"/>
              <a:t>Envoi d’un mail d’alerte</a:t>
            </a:r>
            <a:endParaRPr lang="fr-FR" sz="1200" dirty="0"/>
          </a:p>
        </p:txBody>
      </p:sp>
      <p:sp>
        <p:nvSpPr>
          <p:cNvPr id="109" name="Rectangle 108"/>
          <p:cNvSpPr/>
          <p:nvPr/>
        </p:nvSpPr>
        <p:spPr>
          <a:xfrm>
            <a:off x="1971675" y="2143125"/>
            <a:ext cx="4876800" cy="2971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p:cNvSpPr/>
          <p:nvPr/>
        </p:nvSpPr>
        <p:spPr>
          <a:xfrm>
            <a:off x="4610100" y="405110"/>
            <a:ext cx="3038475" cy="461665"/>
          </a:xfrm>
          <a:prstGeom prst="rect">
            <a:avLst/>
          </a:prstGeom>
          <a:solidFill>
            <a:schemeClr val="tx2">
              <a:lumMod val="20000"/>
              <a:lumOff val="80000"/>
            </a:schemeClr>
          </a:solidFill>
        </p:spPr>
        <p:txBody>
          <a:bodyPr wrap="square">
            <a:spAutoFit/>
          </a:bodyPr>
          <a:lstStyle/>
          <a:p>
            <a:pPr algn="ctr"/>
            <a:r>
              <a:rPr lang="fr-FR" sz="1200" dirty="0"/>
              <a:t>Analyser le fonctionnement et la structure </a:t>
            </a:r>
            <a:r>
              <a:rPr lang="fr-FR" sz="1200" dirty="0" smtClean="0"/>
              <a:t>d’un objet</a:t>
            </a:r>
            <a:r>
              <a:rPr lang="fr-FR" sz="1200" dirty="0"/>
              <a:t>, identifier les entrées et sorties.</a:t>
            </a:r>
          </a:p>
        </p:txBody>
      </p:sp>
      <p:sp>
        <p:nvSpPr>
          <p:cNvPr id="138" name="Rectangle 137"/>
          <p:cNvSpPr/>
          <p:nvPr/>
        </p:nvSpPr>
        <p:spPr>
          <a:xfrm>
            <a:off x="7696200" y="405886"/>
            <a:ext cx="1123950" cy="461665"/>
          </a:xfrm>
          <a:prstGeom prst="rect">
            <a:avLst/>
          </a:prstGeom>
          <a:solidFill>
            <a:schemeClr val="tx2">
              <a:lumMod val="20000"/>
              <a:lumOff val="80000"/>
            </a:schemeClr>
          </a:solidFill>
        </p:spPr>
        <p:txBody>
          <a:bodyPr wrap="square">
            <a:spAutoFit/>
          </a:bodyPr>
          <a:lstStyle/>
          <a:p>
            <a:pPr algn="ctr"/>
            <a:r>
              <a:rPr lang="fr-FR" sz="1200" dirty="0"/>
              <a:t>Chaîne </a:t>
            </a:r>
            <a:r>
              <a:rPr lang="fr-FR" sz="1200" dirty="0" smtClean="0"/>
              <a:t>d’information.</a:t>
            </a:r>
            <a:endParaRPr lang="fr-FR" sz="1200" dirty="0"/>
          </a:p>
        </p:txBody>
      </p:sp>
      <p:sp>
        <p:nvSpPr>
          <p:cNvPr id="139" name="ZoneTexte 138"/>
          <p:cNvSpPr txBox="1"/>
          <p:nvPr/>
        </p:nvSpPr>
        <p:spPr>
          <a:xfrm>
            <a:off x="7219950" y="4924425"/>
            <a:ext cx="1619250" cy="646331"/>
          </a:xfrm>
          <a:prstGeom prst="rect">
            <a:avLst/>
          </a:prstGeom>
          <a:noFill/>
          <a:ln>
            <a:solidFill>
              <a:schemeClr val="tx1"/>
            </a:solidFill>
          </a:ln>
        </p:spPr>
        <p:txBody>
          <a:bodyPr wrap="square" rtlCol="0">
            <a:spAutoFit/>
          </a:bodyPr>
          <a:lstStyle/>
          <a:p>
            <a:r>
              <a:rPr lang="fr-FR" sz="1200" dirty="0" smtClean="0"/>
              <a:t>Personne n’a sonné ou l’utilisateur a éteint la LED (remise à  zéro)</a:t>
            </a:r>
            <a:endParaRPr lang="fr-FR" sz="1200" dirty="0"/>
          </a:p>
        </p:txBody>
      </p:sp>
      <p:sp>
        <p:nvSpPr>
          <p:cNvPr id="140" name="ZoneTexte 139"/>
          <p:cNvSpPr txBox="1"/>
          <p:nvPr/>
        </p:nvSpPr>
        <p:spPr>
          <a:xfrm>
            <a:off x="6143625" y="5467350"/>
            <a:ext cx="990600" cy="461665"/>
          </a:xfrm>
          <a:prstGeom prst="rect">
            <a:avLst/>
          </a:prstGeom>
          <a:noFill/>
          <a:ln>
            <a:solidFill>
              <a:schemeClr val="tx1"/>
            </a:solidFill>
          </a:ln>
        </p:spPr>
        <p:txBody>
          <a:bodyPr wrap="square" rtlCol="0">
            <a:spAutoFit/>
          </a:bodyPr>
          <a:lstStyle/>
          <a:p>
            <a:pPr algn="ctr"/>
            <a:r>
              <a:rPr lang="fr-FR" sz="1200" dirty="0" smtClean="0"/>
              <a:t>Envoi d’un mail de test</a:t>
            </a:r>
            <a:endParaRPr lang="fr-FR" sz="1200" dirty="0"/>
          </a:p>
        </p:txBody>
      </p:sp>
      <p:pic>
        <p:nvPicPr>
          <p:cNvPr id="141" name="Picture 35"/>
          <p:cNvPicPr>
            <a:picLocks noChangeAspect="1" noChangeArrowheads="1"/>
          </p:cNvPicPr>
          <p:nvPr/>
        </p:nvPicPr>
        <p:blipFill>
          <a:blip r:embed="rId8" cstate="print"/>
          <a:srcRect/>
          <a:stretch>
            <a:fillRect/>
          </a:stretch>
        </p:blipFill>
        <p:spPr bwMode="auto">
          <a:xfrm>
            <a:off x="6057901" y="5938020"/>
            <a:ext cx="1733550" cy="438968"/>
          </a:xfrm>
          <a:prstGeom prst="rect">
            <a:avLst/>
          </a:prstGeom>
          <a:noFill/>
          <a:ln w="9525">
            <a:noFill/>
            <a:miter lim="800000"/>
            <a:headEnd/>
            <a:tailEnd/>
          </a:ln>
        </p:spPr>
      </p:pic>
      <p:cxnSp>
        <p:nvCxnSpPr>
          <p:cNvPr id="142" name="Connecteur droit avec flèche 141"/>
          <p:cNvCxnSpPr/>
          <p:nvPr/>
        </p:nvCxnSpPr>
        <p:spPr>
          <a:xfrm flipH="1">
            <a:off x="5591175" y="4019551"/>
            <a:ext cx="19050" cy="1466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p:cNvCxnSpPr/>
          <p:nvPr/>
        </p:nvCxnSpPr>
        <p:spPr>
          <a:xfrm flipH="1">
            <a:off x="6496050" y="4029076"/>
            <a:ext cx="19050" cy="1466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381000" y="2305050"/>
            <a:ext cx="990600" cy="762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à coins arrondis 146"/>
          <p:cNvSpPr/>
          <p:nvPr/>
        </p:nvSpPr>
        <p:spPr>
          <a:xfrm>
            <a:off x="285750" y="3124200"/>
            <a:ext cx="1647825" cy="495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à coins arrondis 147"/>
          <p:cNvSpPr/>
          <p:nvPr/>
        </p:nvSpPr>
        <p:spPr>
          <a:xfrm>
            <a:off x="3514725" y="4086225"/>
            <a:ext cx="1647825" cy="495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Rectangle à coins arrondis 148"/>
          <p:cNvSpPr/>
          <p:nvPr/>
        </p:nvSpPr>
        <p:spPr>
          <a:xfrm>
            <a:off x="3524250" y="4648200"/>
            <a:ext cx="1647825" cy="495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ectangle 149"/>
          <p:cNvSpPr/>
          <p:nvPr/>
        </p:nvSpPr>
        <p:spPr>
          <a:xfrm>
            <a:off x="428625" y="4914900"/>
            <a:ext cx="1352550" cy="62864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ectangle à coins arrondis 150"/>
          <p:cNvSpPr/>
          <p:nvPr/>
        </p:nvSpPr>
        <p:spPr>
          <a:xfrm>
            <a:off x="419100" y="5619750"/>
            <a:ext cx="2524125" cy="352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ectangle à coins arrondis 151"/>
          <p:cNvSpPr/>
          <p:nvPr/>
        </p:nvSpPr>
        <p:spPr>
          <a:xfrm>
            <a:off x="942975" y="6067425"/>
            <a:ext cx="2524125" cy="352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Rectangle 152"/>
          <p:cNvSpPr/>
          <p:nvPr/>
        </p:nvSpPr>
        <p:spPr>
          <a:xfrm>
            <a:off x="4933950" y="5562600"/>
            <a:ext cx="971550" cy="4286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Rectangle à coins arrondis 153"/>
          <p:cNvSpPr/>
          <p:nvPr/>
        </p:nvSpPr>
        <p:spPr>
          <a:xfrm>
            <a:off x="4276726" y="6076950"/>
            <a:ext cx="1676399" cy="352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à coins arrondis 154"/>
          <p:cNvSpPr/>
          <p:nvPr/>
        </p:nvSpPr>
        <p:spPr>
          <a:xfrm>
            <a:off x="6057901" y="6076949"/>
            <a:ext cx="1676399" cy="3143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ectangle 155"/>
          <p:cNvSpPr/>
          <p:nvPr/>
        </p:nvSpPr>
        <p:spPr>
          <a:xfrm>
            <a:off x="6153150" y="5467350"/>
            <a:ext cx="962025" cy="4476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ectangle 156"/>
          <p:cNvSpPr/>
          <p:nvPr/>
        </p:nvSpPr>
        <p:spPr>
          <a:xfrm>
            <a:off x="7467600" y="1295400"/>
            <a:ext cx="1000125" cy="7524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ectangle 157"/>
          <p:cNvSpPr/>
          <p:nvPr/>
        </p:nvSpPr>
        <p:spPr>
          <a:xfrm>
            <a:off x="7324725" y="2276475"/>
            <a:ext cx="1400175" cy="4381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ectangle 158"/>
          <p:cNvSpPr/>
          <p:nvPr/>
        </p:nvSpPr>
        <p:spPr>
          <a:xfrm>
            <a:off x="7515225" y="2781300"/>
            <a:ext cx="1057275"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p:cNvSpPr/>
          <p:nvPr/>
        </p:nvSpPr>
        <p:spPr>
          <a:xfrm>
            <a:off x="7534275" y="3371850"/>
            <a:ext cx="1028700" cy="2667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p:cNvSpPr/>
          <p:nvPr/>
        </p:nvSpPr>
        <p:spPr>
          <a:xfrm>
            <a:off x="7467600" y="3781425"/>
            <a:ext cx="1085850" cy="6953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161"/>
          <p:cNvSpPr/>
          <p:nvPr/>
        </p:nvSpPr>
        <p:spPr>
          <a:xfrm>
            <a:off x="7448550" y="4591050"/>
            <a:ext cx="1000125" cy="2857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p:cNvSpPr/>
          <p:nvPr/>
        </p:nvSpPr>
        <p:spPr>
          <a:xfrm>
            <a:off x="7210425" y="4933950"/>
            <a:ext cx="1619250" cy="619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8296275" y="6076950"/>
            <a:ext cx="514350" cy="369332"/>
          </a:xfrm>
          <a:prstGeom prst="rect">
            <a:avLst/>
          </a:prstGeom>
          <a:noFill/>
        </p:spPr>
        <p:txBody>
          <a:bodyPr wrap="square" rtlCol="0">
            <a:spAutoFit/>
          </a:bodyPr>
          <a:lstStyle/>
          <a:p>
            <a:r>
              <a:rPr lang="fr-FR" dirty="0" smtClean="0"/>
              <a:t>41</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428626" y="467147"/>
            <a:ext cx="3409950" cy="369332"/>
          </a:xfrm>
          <a:prstGeom prst="rect">
            <a:avLst/>
          </a:prstGeom>
          <a:noFill/>
        </p:spPr>
        <p:txBody>
          <a:bodyPr wrap="square" rtlCol="0">
            <a:spAutoFit/>
          </a:bodyPr>
          <a:lstStyle/>
          <a:p>
            <a:r>
              <a:rPr lang="fr-FR" dirty="0" smtClean="0">
                <a:latin typeface="Arial" pitchFamily="34" charset="0"/>
                <a:cs typeface="Arial" pitchFamily="34" charset="0"/>
              </a:rPr>
              <a:t>Document de travail 3-2</a:t>
            </a:r>
            <a:endParaRPr lang="fr-FR" dirty="0">
              <a:latin typeface="Arial" pitchFamily="34" charset="0"/>
              <a:cs typeface="Arial" pitchFamily="34" charset="0"/>
            </a:endParaRPr>
          </a:p>
        </p:txBody>
      </p:sp>
      <p:pic>
        <p:nvPicPr>
          <p:cNvPr id="28" name="Picture 9"/>
          <p:cNvPicPr>
            <a:picLocks noChangeAspect="1" noChangeArrowheads="1"/>
          </p:cNvPicPr>
          <p:nvPr/>
        </p:nvPicPr>
        <p:blipFill>
          <a:blip r:embed="rId2" cstate="print"/>
          <a:srcRect/>
          <a:stretch>
            <a:fillRect/>
          </a:stretch>
        </p:blipFill>
        <p:spPr bwMode="auto">
          <a:xfrm>
            <a:off x="685031" y="1084683"/>
            <a:ext cx="972319" cy="972319"/>
          </a:xfrm>
          <a:prstGeom prst="rect">
            <a:avLst/>
          </a:prstGeom>
          <a:noFill/>
          <a:ln w="9525">
            <a:solidFill>
              <a:schemeClr val="tx1"/>
            </a:solidFill>
            <a:miter lim="800000"/>
            <a:headEnd/>
            <a:tailEnd/>
          </a:ln>
        </p:spPr>
      </p:pic>
      <p:pic>
        <p:nvPicPr>
          <p:cNvPr id="29" name="Picture 38"/>
          <p:cNvPicPr>
            <a:picLocks noChangeAspect="1" noChangeArrowheads="1"/>
          </p:cNvPicPr>
          <p:nvPr/>
        </p:nvPicPr>
        <p:blipFill>
          <a:blip r:embed="rId3" cstate="print"/>
          <a:srcRect/>
          <a:stretch>
            <a:fillRect/>
          </a:stretch>
        </p:blipFill>
        <p:spPr bwMode="auto">
          <a:xfrm>
            <a:off x="3471863" y="4519613"/>
            <a:ext cx="1647825" cy="542925"/>
          </a:xfrm>
          <a:prstGeom prst="rect">
            <a:avLst/>
          </a:prstGeom>
          <a:noFill/>
          <a:ln w="9525">
            <a:solidFill>
              <a:schemeClr val="tx1"/>
            </a:solidFill>
            <a:miter lim="800000"/>
            <a:headEnd/>
            <a:tailEnd/>
          </a:ln>
        </p:spPr>
      </p:pic>
      <p:pic>
        <p:nvPicPr>
          <p:cNvPr id="30" name="Picture 33"/>
          <p:cNvPicPr>
            <a:picLocks noChangeAspect="1" noChangeArrowheads="1"/>
          </p:cNvPicPr>
          <p:nvPr/>
        </p:nvPicPr>
        <p:blipFill>
          <a:blip r:embed="rId4" cstate="print"/>
          <a:srcRect/>
          <a:stretch>
            <a:fillRect/>
          </a:stretch>
        </p:blipFill>
        <p:spPr bwMode="auto">
          <a:xfrm>
            <a:off x="666750" y="3615577"/>
            <a:ext cx="1632588" cy="480173"/>
          </a:xfrm>
          <a:prstGeom prst="rect">
            <a:avLst/>
          </a:prstGeom>
          <a:noFill/>
          <a:ln w="9525">
            <a:solidFill>
              <a:schemeClr val="tx1"/>
            </a:solidFill>
            <a:miter lim="800000"/>
            <a:headEnd/>
            <a:tailEnd/>
          </a:ln>
        </p:spPr>
      </p:pic>
      <p:pic>
        <p:nvPicPr>
          <p:cNvPr id="31" name="Picture 34"/>
          <p:cNvPicPr>
            <a:picLocks noChangeAspect="1" noChangeArrowheads="1"/>
          </p:cNvPicPr>
          <p:nvPr/>
        </p:nvPicPr>
        <p:blipFill>
          <a:blip r:embed="rId5" cstate="print"/>
          <a:srcRect/>
          <a:stretch>
            <a:fillRect/>
          </a:stretch>
        </p:blipFill>
        <p:spPr bwMode="auto">
          <a:xfrm>
            <a:off x="3490913" y="1933575"/>
            <a:ext cx="1628877" cy="342899"/>
          </a:xfrm>
          <a:prstGeom prst="rect">
            <a:avLst/>
          </a:prstGeom>
          <a:noFill/>
          <a:ln w="9525">
            <a:solidFill>
              <a:schemeClr val="tx1"/>
            </a:solidFill>
            <a:miter lim="800000"/>
            <a:headEnd/>
            <a:tailEnd/>
          </a:ln>
        </p:spPr>
      </p:pic>
      <p:sp>
        <p:nvSpPr>
          <p:cNvPr id="32" name="ZoneTexte 31"/>
          <p:cNvSpPr txBox="1"/>
          <p:nvPr/>
        </p:nvSpPr>
        <p:spPr>
          <a:xfrm>
            <a:off x="3486150" y="2286000"/>
            <a:ext cx="1381125" cy="646331"/>
          </a:xfrm>
          <a:prstGeom prst="rect">
            <a:avLst/>
          </a:prstGeom>
          <a:solidFill>
            <a:schemeClr val="bg1"/>
          </a:solidFill>
          <a:ln>
            <a:solidFill>
              <a:schemeClr val="tx1"/>
            </a:solidFill>
          </a:ln>
        </p:spPr>
        <p:txBody>
          <a:bodyPr wrap="square" rtlCol="0">
            <a:spAutoFit/>
          </a:bodyPr>
          <a:lstStyle/>
          <a:p>
            <a:pPr algn="ctr"/>
            <a:r>
              <a:rPr lang="fr-FR" sz="1200" dirty="0" smtClean="0"/>
              <a:t>Commandes utilisateur ou consignes (clics)</a:t>
            </a:r>
            <a:endParaRPr lang="fr-FR" sz="1200" dirty="0"/>
          </a:p>
        </p:txBody>
      </p:sp>
      <p:pic>
        <p:nvPicPr>
          <p:cNvPr id="33" name="Picture 31"/>
          <p:cNvPicPr>
            <a:picLocks noChangeAspect="1" noChangeArrowheads="1"/>
          </p:cNvPicPr>
          <p:nvPr/>
        </p:nvPicPr>
        <p:blipFill>
          <a:blip r:embed="rId6" cstate="print"/>
          <a:srcRect/>
          <a:stretch>
            <a:fillRect/>
          </a:stretch>
        </p:blipFill>
        <p:spPr bwMode="auto">
          <a:xfrm>
            <a:off x="657225" y="4090988"/>
            <a:ext cx="2638425" cy="561975"/>
          </a:xfrm>
          <a:prstGeom prst="rect">
            <a:avLst/>
          </a:prstGeom>
          <a:noFill/>
          <a:ln w="9525">
            <a:solidFill>
              <a:schemeClr val="tx1"/>
            </a:solidFill>
            <a:miter lim="800000"/>
            <a:headEnd/>
            <a:tailEnd/>
          </a:ln>
        </p:spPr>
      </p:pic>
      <p:pic>
        <p:nvPicPr>
          <p:cNvPr id="34" name="Picture 32"/>
          <p:cNvPicPr>
            <a:picLocks noChangeAspect="1" noChangeArrowheads="1"/>
          </p:cNvPicPr>
          <p:nvPr/>
        </p:nvPicPr>
        <p:blipFill>
          <a:blip r:embed="rId7" cstate="print"/>
          <a:srcRect/>
          <a:stretch>
            <a:fillRect/>
          </a:stretch>
        </p:blipFill>
        <p:spPr bwMode="auto">
          <a:xfrm>
            <a:off x="3486150" y="4081463"/>
            <a:ext cx="2324100" cy="428625"/>
          </a:xfrm>
          <a:prstGeom prst="rect">
            <a:avLst/>
          </a:prstGeom>
          <a:noFill/>
          <a:ln w="9525">
            <a:solidFill>
              <a:schemeClr val="tx1"/>
            </a:solidFill>
            <a:miter lim="800000"/>
            <a:headEnd/>
            <a:tailEnd/>
          </a:ln>
        </p:spPr>
      </p:pic>
      <p:sp>
        <p:nvSpPr>
          <p:cNvPr id="35" name="ZoneTexte 34"/>
          <p:cNvSpPr txBox="1"/>
          <p:nvPr/>
        </p:nvSpPr>
        <p:spPr>
          <a:xfrm>
            <a:off x="3467100" y="5076825"/>
            <a:ext cx="990600" cy="461665"/>
          </a:xfrm>
          <a:prstGeom prst="rect">
            <a:avLst/>
          </a:prstGeom>
          <a:noFill/>
          <a:ln>
            <a:solidFill>
              <a:schemeClr val="tx1"/>
            </a:solidFill>
          </a:ln>
        </p:spPr>
        <p:txBody>
          <a:bodyPr wrap="square" rtlCol="0">
            <a:spAutoFit/>
          </a:bodyPr>
          <a:lstStyle/>
          <a:p>
            <a:pPr algn="ctr"/>
            <a:r>
              <a:rPr lang="fr-FR" sz="1200" dirty="0" smtClean="0"/>
              <a:t>Envoi d’un mail d’alerte</a:t>
            </a:r>
            <a:endParaRPr lang="fr-FR" sz="1200" dirty="0"/>
          </a:p>
        </p:txBody>
      </p:sp>
      <p:pic>
        <p:nvPicPr>
          <p:cNvPr id="36" name="Picture 35"/>
          <p:cNvPicPr>
            <a:picLocks noChangeAspect="1" noChangeArrowheads="1"/>
          </p:cNvPicPr>
          <p:nvPr/>
        </p:nvPicPr>
        <p:blipFill>
          <a:blip r:embed="rId8" cstate="print"/>
          <a:srcRect/>
          <a:stretch>
            <a:fillRect/>
          </a:stretch>
        </p:blipFill>
        <p:spPr bwMode="auto">
          <a:xfrm>
            <a:off x="685801" y="2347095"/>
            <a:ext cx="1733550" cy="438968"/>
          </a:xfrm>
          <a:prstGeom prst="rect">
            <a:avLst/>
          </a:prstGeom>
          <a:noFill/>
          <a:ln w="9525">
            <a:solidFill>
              <a:schemeClr val="tx1"/>
            </a:solidFill>
            <a:miter lim="800000"/>
            <a:headEnd/>
            <a:tailEnd/>
          </a:ln>
        </p:spPr>
      </p:pic>
      <p:pic>
        <p:nvPicPr>
          <p:cNvPr id="37" name="Picture 35"/>
          <p:cNvPicPr>
            <a:picLocks noChangeAspect="1" noChangeArrowheads="1"/>
          </p:cNvPicPr>
          <p:nvPr/>
        </p:nvPicPr>
        <p:blipFill>
          <a:blip r:embed="rId8" cstate="print"/>
          <a:srcRect/>
          <a:stretch>
            <a:fillRect/>
          </a:stretch>
        </p:blipFill>
        <p:spPr bwMode="auto">
          <a:xfrm>
            <a:off x="3467101" y="5537970"/>
            <a:ext cx="1733550" cy="438968"/>
          </a:xfrm>
          <a:prstGeom prst="rect">
            <a:avLst/>
          </a:prstGeom>
          <a:noFill/>
          <a:ln w="9525">
            <a:solidFill>
              <a:schemeClr val="tx1"/>
            </a:solidFill>
            <a:miter lim="800000"/>
            <a:headEnd/>
            <a:tailEnd/>
          </a:ln>
        </p:spPr>
      </p:pic>
      <p:sp>
        <p:nvSpPr>
          <p:cNvPr id="38" name="ZoneTexte 37"/>
          <p:cNvSpPr txBox="1"/>
          <p:nvPr/>
        </p:nvSpPr>
        <p:spPr>
          <a:xfrm>
            <a:off x="647700" y="5305425"/>
            <a:ext cx="990600" cy="461665"/>
          </a:xfrm>
          <a:prstGeom prst="rect">
            <a:avLst/>
          </a:prstGeom>
          <a:noFill/>
          <a:ln>
            <a:solidFill>
              <a:schemeClr val="tx1"/>
            </a:solidFill>
          </a:ln>
        </p:spPr>
        <p:txBody>
          <a:bodyPr wrap="square" rtlCol="0">
            <a:spAutoFit/>
          </a:bodyPr>
          <a:lstStyle/>
          <a:p>
            <a:pPr algn="ctr"/>
            <a:r>
              <a:rPr lang="fr-FR" sz="1200" dirty="0" smtClean="0"/>
              <a:t>Envoi d’un mail de test</a:t>
            </a:r>
            <a:endParaRPr lang="fr-FR" sz="1200" dirty="0"/>
          </a:p>
        </p:txBody>
      </p:sp>
      <p:pic>
        <p:nvPicPr>
          <p:cNvPr id="39" name="Picture 10"/>
          <p:cNvPicPr>
            <a:picLocks noChangeAspect="1" noChangeArrowheads="1"/>
          </p:cNvPicPr>
          <p:nvPr/>
        </p:nvPicPr>
        <p:blipFill>
          <a:blip r:embed="rId9" cstate="print"/>
          <a:srcRect/>
          <a:stretch>
            <a:fillRect/>
          </a:stretch>
        </p:blipFill>
        <p:spPr bwMode="auto">
          <a:xfrm>
            <a:off x="3489251" y="1139048"/>
            <a:ext cx="1035124" cy="776343"/>
          </a:xfrm>
          <a:prstGeom prst="rect">
            <a:avLst/>
          </a:prstGeom>
          <a:noFill/>
          <a:ln w="9525">
            <a:solidFill>
              <a:schemeClr val="tx1"/>
            </a:solidFill>
            <a:miter lim="800000"/>
            <a:headEnd/>
            <a:tailEnd/>
          </a:ln>
        </p:spPr>
      </p:pic>
      <p:sp>
        <p:nvSpPr>
          <p:cNvPr id="40" name="ZoneTexte 39"/>
          <p:cNvSpPr txBox="1"/>
          <p:nvPr/>
        </p:nvSpPr>
        <p:spPr>
          <a:xfrm>
            <a:off x="3476625" y="2943225"/>
            <a:ext cx="1409700" cy="461665"/>
          </a:xfrm>
          <a:prstGeom prst="rect">
            <a:avLst/>
          </a:prstGeom>
          <a:noFill/>
          <a:ln>
            <a:solidFill>
              <a:schemeClr val="tx1"/>
            </a:solidFill>
          </a:ln>
        </p:spPr>
        <p:txBody>
          <a:bodyPr wrap="square" rtlCol="0">
            <a:spAutoFit/>
          </a:bodyPr>
          <a:lstStyle/>
          <a:p>
            <a:pPr algn="ctr"/>
            <a:r>
              <a:rPr lang="fr-FR" sz="1200" dirty="0" smtClean="0"/>
              <a:t>Signal lumineux :</a:t>
            </a:r>
          </a:p>
          <a:p>
            <a:pPr algn="ctr"/>
            <a:r>
              <a:rPr lang="fr-FR" sz="1200" dirty="0" smtClean="0"/>
              <a:t>Quelqu’un a sonné.</a:t>
            </a:r>
            <a:endParaRPr lang="fr-FR" sz="1200" dirty="0"/>
          </a:p>
        </p:txBody>
      </p:sp>
      <p:pic>
        <p:nvPicPr>
          <p:cNvPr id="41" name="Picture 37"/>
          <p:cNvPicPr>
            <a:picLocks noChangeAspect="1" noChangeArrowheads="1"/>
          </p:cNvPicPr>
          <p:nvPr/>
        </p:nvPicPr>
        <p:blipFill>
          <a:blip r:embed="rId10" cstate="print"/>
          <a:srcRect/>
          <a:stretch>
            <a:fillRect/>
          </a:stretch>
        </p:blipFill>
        <p:spPr bwMode="auto">
          <a:xfrm>
            <a:off x="676275" y="2795588"/>
            <a:ext cx="1066800" cy="542925"/>
          </a:xfrm>
          <a:prstGeom prst="rect">
            <a:avLst/>
          </a:prstGeom>
          <a:noFill/>
          <a:ln w="9525">
            <a:solidFill>
              <a:schemeClr val="tx1"/>
            </a:solidFill>
            <a:miter lim="800000"/>
            <a:headEnd/>
            <a:tailEnd/>
          </a:ln>
        </p:spPr>
      </p:pic>
      <p:sp>
        <p:nvSpPr>
          <p:cNvPr id="42" name="ZoneTexte 41"/>
          <p:cNvSpPr txBox="1"/>
          <p:nvPr/>
        </p:nvSpPr>
        <p:spPr>
          <a:xfrm>
            <a:off x="666750" y="3343275"/>
            <a:ext cx="1000125" cy="276999"/>
          </a:xfrm>
          <a:prstGeom prst="rect">
            <a:avLst/>
          </a:prstGeom>
          <a:noFill/>
          <a:ln>
            <a:solidFill>
              <a:schemeClr val="tx1"/>
            </a:solidFill>
          </a:ln>
        </p:spPr>
        <p:txBody>
          <a:bodyPr wrap="square" rtlCol="0">
            <a:spAutoFit/>
          </a:bodyPr>
          <a:lstStyle/>
          <a:p>
            <a:pPr algn="ctr"/>
            <a:r>
              <a:rPr lang="fr-FR" sz="1200" dirty="0" smtClean="0"/>
              <a:t>LED allumée</a:t>
            </a:r>
            <a:endParaRPr lang="fr-FR" sz="1200" dirty="0"/>
          </a:p>
        </p:txBody>
      </p:sp>
      <p:pic>
        <p:nvPicPr>
          <p:cNvPr id="43" name="Picture 36"/>
          <p:cNvPicPr>
            <a:picLocks noChangeAspect="1" noChangeArrowheads="1"/>
          </p:cNvPicPr>
          <p:nvPr/>
        </p:nvPicPr>
        <p:blipFill>
          <a:blip r:embed="rId11" cstate="print"/>
          <a:srcRect/>
          <a:stretch>
            <a:fillRect/>
          </a:stretch>
        </p:blipFill>
        <p:spPr bwMode="auto">
          <a:xfrm>
            <a:off x="3481388" y="3400425"/>
            <a:ext cx="1095375" cy="704850"/>
          </a:xfrm>
          <a:prstGeom prst="rect">
            <a:avLst/>
          </a:prstGeom>
          <a:noFill/>
          <a:ln w="9525">
            <a:solidFill>
              <a:schemeClr val="tx1"/>
            </a:solidFill>
            <a:miter lim="800000"/>
            <a:headEnd/>
            <a:tailEnd/>
          </a:ln>
        </p:spPr>
      </p:pic>
      <p:sp>
        <p:nvSpPr>
          <p:cNvPr id="44" name="ZoneTexte 43"/>
          <p:cNvSpPr txBox="1"/>
          <p:nvPr/>
        </p:nvSpPr>
        <p:spPr>
          <a:xfrm>
            <a:off x="685800" y="2066925"/>
            <a:ext cx="1000125" cy="276999"/>
          </a:xfrm>
          <a:prstGeom prst="rect">
            <a:avLst/>
          </a:prstGeom>
          <a:noFill/>
          <a:ln>
            <a:solidFill>
              <a:schemeClr val="tx1"/>
            </a:solidFill>
          </a:ln>
        </p:spPr>
        <p:txBody>
          <a:bodyPr wrap="square" rtlCol="0">
            <a:spAutoFit/>
          </a:bodyPr>
          <a:lstStyle/>
          <a:p>
            <a:pPr algn="ctr"/>
            <a:r>
              <a:rPr lang="fr-FR" sz="1200" dirty="0" smtClean="0"/>
              <a:t>LED éteinte</a:t>
            </a:r>
            <a:endParaRPr lang="fr-FR" sz="1200" dirty="0"/>
          </a:p>
        </p:txBody>
      </p:sp>
      <p:sp>
        <p:nvSpPr>
          <p:cNvPr id="45" name="ZoneTexte 44"/>
          <p:cNvSpPr txBox="1"/>
          <p:nvPr/>
        </p:nvSpPr>
        <p:spPr>
          <a:xfrm>
            <a:off x="647700" y="4657725"/>
            <a:ext cx="1619250" cy="646331"/>
          </a:xfrm>
          <a:prstGeom prst="rect">
            <a:avLst/>
          </a:prstGeom>
          <a:noFill/>
          <a:ln>
            <a:solidFill>
              <a:schemeClr val="tx1"/>
            </a:solidFill>
          </a:ln>
        </p:spPr>
        <p:txBody>
          <a:bodyPr wrap="square" rtlCol="0">
            <a:spAutoFit/>
          </a:bodyPr>
          <a:lstStyle/>
          <a:p>
            <a:r>
              <a:rPr lang="fr-FR" sz="1200" dirty="0" smtClean="0"/>
              <a:t>Personne n’a sonné ou l’utilisateur a éteint la LED (remise à  zéro)</a:t>
            </a:r>
            <a:endParaRPr lang="fr-FR" sz="1200" dirty="0"/>
          </a:p>
        </p:txBody>
      </p:sp>
      <p:sp>
        <p:nvSpPr>
          <p:cNvPr id="46" name="Rectangle 45"/>
          <p:cNvSpPr/>
          <p:nvPr/>
        </p:nvSpPr>
        <p:spPr>
          <a:xfrm>
            <a:off x="3981450" y="424160"/>
            <a:ext cx="3038475" cy="461665"/>
          </a:xfrm>
          <a:prstGeom prst="rect">
            <a:avLst/>
          </a:prstGeom>
          <a:solidFill>
            <a:schemeClr val="tx2">
              <a:lumMod val="20000"/>
              <a:lumOff val="80000"/>
            </a:schemeClr>
          </a:solidFill>
        </p:spPr>
        <p:txBody>
          <a:bodyPr wrap="square">
            <a:spAutoFit/>
          </a:bodyPr>
          <a:lstStyle/>
          <a:p>
            <a:pPr algn="ctr"/>
            <a:r>
              <a:rPr lang="fr-FR" sz="1200" dirty="0"/>
              <a:t>Analyser le fonctionnement et la structure </a:t>
            </a:r>
            <a:r>
              <a:rPr lang="fr-FR" sz="1200" dirty="0" smtClean="0"/>
              <a:t>d’un objet</a:t>
            </a:r>
            <a:r>
              <a:rPr lang="fr-FR" sz="1200" dirty="0"/>
              <a:t>, identifier les entrées et sorties.</a:t>
            </a:r>
          </a:p>
        </p:txBody>
      </p:sp>
      <p:sp>
        <p:nvSpPr>
          <p:cNvPr id="47" name="Rectangle 46"/>
          <p:cNvSpPr/>
          <p:nvPr/>
        </p:nvSpPr>
        <p:spPr>
          <a:xfrm>
            <a:off x="7086600" y="424936"/>
            <a:ext cx="1123950" cy="461665"/>
          </a:xfrm>
          <a:prstGeom prst="rect">
            <a:avLst/>
          </a:prstGeom>
          <a:solidFill>
            <a:schemeClr val="tx2">
              <a:lumMod val="20000"/>
              <a:lumOff val="80000"/>
            </a:schemeClr>
          </a:solidFill>
        </p:spPr>
        <p:txBody>
          <a:bodyPr wrap="square">
            <a:spAutoFit/>
          </a:bodyPr>
          <a:lstStyle/>
          <a:p>
            <a:pPr algn="ctr"/>
            <a:r>
              <a:rPr lang="fr-FR" sz="1200" dirty="0"/>
              <a:t>Chaîne </a:t>
            </a:r>
            <a:r>
              <a:rPr lang="fr-FR" sz="1200" dirty="0" smtClean="0"/>
              <a:t>d’information.</a:t>
            </a:r>
            <a:endParaRPr lang="fr-FR" sz="1200" dirty="0"/>
          </a:p>
        </p:txBody>
      </p:sp>
      <p:sp>
        <p:nvSpPr>
          <p:cNvPr id="24" name="ZoneTexte 23"/>
          <p:cNvSpPr txBox="1"/>
          <p:nvPr/>
        </p:nvSpPr>
        <p:spPr>
          <a:xfrm>
            <a:off x="647700" y="6029325"/>
            <a:ext cx="2505075" cy="369332"/>
          </a:xfrm>
          <a:prstGeom prst="rect">
            <a:avLst/>
          </a:prstGeom>
          <a:noFill/>
        </p:spPr>
        <p:txBody>
          <a:bodyPr wrap="square" rtlCol="0">
            <a:spAutoFit/>
          </a:bodyPr>
          <a:lstStyle/>
          <a:p>
            <a:pPr algn="ctr"/>
            <a:r>
              <a:rPr lang="fr-FR" dirty="0" smtClean="0"/>
              <a:t>Document élève</a:t>
            </a:r>
            <a:endParaRPr lang="fr-FR" dirty="0"/>
          </a:p>
        </p:txBody>
      </p:sp>
      <p:sp>
        <p:nvSpPr>
          <p:cNvPr id="25" name="ZoneTexte 24"/>
          <p:cNvSpPr txBox="1"/>
          <p:nvPr/>
        </p:nvSpPr>
        <p:spPr>
          <a:xfrm>
            <a:off x="1771650" y="1123950"/>
            <a:ext cx="1609725" cy="646331"/>
          </a:xfrm>
          <a:prstGeom prst="rect">
            <a:avLst/>
          </a:prstGeom>
          <a:noFill/>
        </p:spPr>
        <p:txBody>
          <a:bodyPr wrap="square" rtlCol="0">
            <a:spAutoFit/>
          </a:bodyPr>
          <a:lstStyle/>
          <a:p>
            <a:pPr algn="ctr"/>
            <a:r>
              <a:rPr lang="fr-FR" dirty="0" smtClean="0"/>
              <a:t>Vignettes à découper</a:t>
            </a:r>
            <a:endParaRPr lang="fr-FR" dirty="0"/>
          </a:p>
        </p:txBody>
      </p:sp>
      <p:sp>
        <p:nvSpPr>
          <p:cNvPr id="26" name="ZoneTexte 25"/>
          <p:cNvSpPr txBox="1"/>
          <p:nvPr/>
        </p:nvSpPr>
        <p:spPr>
          <a:xfrm>
            <a:off x="8296275" y="6076950"/>
            <a:ext cx="514350" cy="369332"/>
          </a:xfrm>
          <a:prstGeom prst="rect">
            <a:avLst/>
          </a:prstGeom>
          <a:noFill/>
        </p:spPr>
        <p:txBody>
          <a:bodyPr wrap="square" rtlCol="0">
            <a:spAutoFit/>
          </a:bodyPr>
          <a:lstStyle/>
          <a:p>
            <a:r>
              <a:rPr lang="fr-FR" dirty="0" smtClean="0"/>
              <a:t>42</a:t>
            </a:r>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28626" y="467147"/>
            <a:ext cx="8239124" cy="369332"/>
          </a:xfrm>
          <a:prstGeom prst="rect">
            <a:avLst/>
          </a:prstGeom>
          <a:noFill/>
        </p:spPr>
        <p:txBody>
          <a:bodyPr wrap="square" rtlCol="0">
            <a:spAutoFit/>
          </a:bodyPr>
          <a:lstStyle/>
          <a:p>
            <a:pPr algn="ctr"/>
            <a:r>
              <a:rPr lang="fr-FR" dirty="0" smtClean="0">
                <a:latin typeface="Arial" pitchFamily="34" charset="0"/>
                <a:cs typeface="Arial" pitchFamily="34" charset="0"/>
              </a:rPr>
              <a:t>Evolutions possibles du projet de sonnette connectée</a:t>
            </a:r>
            <a:endParaRPr lang="fr-FR" dirty="0">
              <a:latin typeface="Arial" pitchFamily="34" charset="0"/>
              <a:cs typeface="Arial" pitchFamily="34" charset="0"/>
            </a:endParaRPr>
          </a:p>
        </p:txBody>
      </p:sp>
      <p:sp>
        <p:nvSpPr>
          <p:cNvPr id="6" name="ZoneTexte 5"/>
          <p:cNvSpPr txBox="1"/>
          <p:nvPr/>
        </p:nvSpPr>
        <p:spPr>
          <a:xfrm>
            <a:off x="552450" y="1257300"/>
            <a:ext cx="8115300" cy="1815882"/>
          </a:xfrm>
          <a:prstGeom prst="rect">
            <a:avLst/>
          </a:prstGeom>
          <a:noFill/>
        </p:spPr>
        <p:txBody>
          <a:bodyPr wrap="square" rtlCol="0">
            <a:spAutoFit/>
          </a:bodyPr>
          <a:lstStyle/>
          <a:p>
            <a:r>
              <a:rPr lang="fr-FR" sz="1600" dirty="0" smtClean="0"/>
              <a:t>On peut adjoindre des fonctions supplémentaires pour perfectionner le système :</a:t>
            </a:r>
          </a:p>
          <a:p>
            <a:endParaRPr lang="fr-FR" sz="1600" dirty="0" smtClean="0"/>
          </a:p>
          <a:p>
            <a:pPr>
              <a:buFontTx/>
              <a:buChar char="-"/>
            </a:pPr>
            <a:r>
              <a:rPr lang="fr-FR" sz="1600" i="1" dirty="0" smtClean="0"/>
              <a:t> prendre une photo du visiteur et la recevoir sur son téléphone portable.</a:t>
            </a:r>
          </a:p>
          <a:p>
            <a:pPr>
              <a:buFontTx/>
              <a:buChar char="-"/>
            </a:pPr>
            <a:r>
              <a:rPr lang="fr-FR" sz="1600" i="1" dirty="0" smtClean="0"/>
              <a:t> déclencher une communication vocale à distance de son téléphone portable.</a:t>
            </a:r>
          </a:p>
          <a:p>
            <a:pPr>
              <a:buFontTx/>
              <a:buChar char="-"/>
            </a:pPr>
            <a:endParaRPr lang="fr-FR" sz="1600" dirty="0" smtClean="0"/>
          </a:p>
          <a:p>
            <a:r>
              <a:rPr lang="fr-FR" sz="1600" dirty="0" smtClean="0"/>
              <a:t>Au-delà de ce projet d’initiation, on peut imaginer d’autres types de projets basés sur le principe  suivant :</a:t>
            </a:r>
            <a:endParaRPr lang="fr-FR" dirty="0" smtClean="0"/>
          </a:p>
        </p:txBody>
      </p:sp>
      <p:sp>
        <p:nvSpPr>
          <p:cNvPr id="7" name="Explosion 2 6"/>
          <p:cNvSpPr/>
          <p:nvPr/>
        </p:nvSpPr>
        <p:spPr>
          <a:xfrm>
            <a:off x="1266825" y="2895599"/>
            <a:ext cx="1962150" cy="1219201"/>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409700" y="3200400"/>
            <a:ext cx="1524000" cy="646331"/>
          </a:xfrm>
          <a:prstGeom prst="rect">
            <a:avLst/>
          </a:prstGeom>
          <a:noFill/>
        </p:spPr>
        <p:txBody>
          <a:bodyPr wrap="square" rtlCol="0">
            <a:spAutoFit/>
          </a:bodyPr>
          <a:lstStyle/>
          <a:p>
            <a:pPr algn="ctr"/>
            <a:r>
              <a:rPr lang="fr-FR" sz="1200" dirty="0" smtClean="0"/>
              <a:t>Un ou des phénomènes physiques</a:t>
            </a:r>
            <a:endParaRPr lang="fr-FR" sz="1200" dirty="0"/>
          </a:p>
        </p:txBody>
      </p:sp>
      <p:sp>
        <p:nvSpPr>
          <p:cNvPr id="9" name="ZoneTexte 8"/>
          <p:cNvSpPr txBox="1"/>
          <p:nvPr/>
        </p:nvSpPr>
        <p:spPr>
          <a:xfrm>
            <a:off x="3914775" y="3152775"/>
            <a:ext cx="1971675" cy="1200329"/>
          </a:xfrm>
          <a:prstGeom prst="rect">
            <a:avLst/>
          </a:prstGeom>
          <a:solidFill>
            <a:schemeClr val="tx2">
              <a:lumMod val="20000"/>
              <a:lumOff val="80000"/>
            </a:schemeClr>
          </a:solidFill>
          <a:ln>
            <a:solidFill>
              <a:schemeClr val="tx1"/>
            </a:solidFill>
          </a:ln>
        </p:spPr>
        <p:txBody>
          <a:bodyPr wrap="square" rtlCol="0">
            <a:spAutoFit/>
          </a:bodyPr>
          <a:lstStyle/>
          <a:p>
            <a:r>
              <a:rPr lang="fr-FR" sz="1200" dirty="0" smtClean="0"/>
              <a:t>Traitement de l’information : suivi , seuil, variations… et déclenchement d’une alerte,…</a:t>
            </a:r>
          </a:p>
          <a:p>
            <a:r>
              <a:rPr lang="fr-FR" sz="1200" dirty="0" smtClean="0"/>
              <a:t>Attente de consignes pour modifier le fonctionnement</a:t>
            </a:r>
            <a:endParaRPr lang="fr-FR" sz="1200" dirty="0"/>
          </a:p>
        </p:txBody>
      </p:sp>
      <p:cxnSp>
        <p:nvCxnSpPr>
          <p:cNvPr id="11" name="Connecteur droit avec flèche 10"/>
          <p:cNvCxnSpPr/>
          <p:nvPr/>
        </p:nvCxnSpPr>
        <p:spPr>
          <a:xfrm>
            <a:off x="3019425" y="3596075"/>
            <a:ext cx="752475" cy="13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067050" y="4524375"/>
            <a:ext cx="1095375" cy="646331"/>
          </a:xfrm>
          <a:prstGeom prst="rect">
            <a:avLst/>
          </a:prstGeom>
          <a:noFill/>
        </p:spPr>
        <p:txBody>
          <a:bodyPr wrap="square" rtlCol="0">
            <a:spAutoFit/>
          </a:bodyPr>
          <a:lstStyle/>
          <a:p>
            <a:pPr algn="ctr"/>
            <a:r>
              <a:rPr lang="fr-FR" sz="1200" dirty="0" smtClean="0"/>
              <a:t>Acquisitions locales ou distantes</a:t>
            </a:r>
            <a:endParaRPr lang="fr-FR" sz="1200" dirty="0"/>
          </a:p>
        </p:txBody>
      </p:sp>
      <p:sp>
        <p:nvSpPr>
          <p:cNvPr id="17" name="ZoneTexte 16"/>
          <p:cNvSpPr txBox="1"/>
          <p:nvPr/>
        </p:nvSpPr>
        <p:spPr>
          <a:xfrm>
            <a:off x="5943600" y="3009900"/>
            <a:ext cx="1095375" cy="646331"/>
          </a:xfrm>
          <a:prstGeom prst="rect">
            <a:avLst/>
          </a:prstGeom>
          <a:noFill/>
        </p:spPr>
        <p:txBody>
          <a:bodyPr wrap="square" rtlCol="0">
            <a:spAutoFit/>
          </a:bodyPr>
          <a:lstStyle/>
          <a:p>
            <a:pPr algn="ctr"/>
            <a:r>
              <a:rPr lang="fr-FR" sz="1200" dirty="0" smtClean="0"/>
              <a:t>Transmission à distance d’informations</a:t>
            </a:r>
            <a:endParaRPr lang="fr-FR" sz="1200" dirty="0"/>
          </a:p>
        </p:txBody>
      </p:sp>
      <p:cxnSp>
        <p:nvCxnSpPr>
          <p:cNvPr id="18" name="Connecteur droit avec flèche 17"/>
          <p:cNvCxnSpPr/>
          <p:nvPr/>
        </p:nvCxnSpPr>
        <p:spPr>
          <a:xfrm flipV="1">
            <a:off x="5905500" y="3638550"/>
            <a:ext cx="1371600" cy="19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305675" y="3267075"/>
            <a:ext cx="1514475" cy="830997"/>
          </a:xfrm>
          <a:prstGeom prst="rect">
            <a:avLst/>
          </a:prstGeom>
          <a:noFill/>
        </p:spPr>
        <p:txBody>
          <a:bodyPr wrap="square" rtlCol="0">
            <a:spAutoFit/>
          </a:bodyPr>
          <a:lstStyle/>
          <a:p>
            <a:r>
              <a:rPr lang="fr-FR" sz="1200" dirty="0" smtClean="0"/>
              <a:t>Utilisateur distant :</a:t>
            </a:r>
          </a:p>
          <a:p>
            <a:pPr>
              <a:buFontTx/>
              <a:buChar char="-"/>
            </a:pPr>
            <a:r>
              <a:rPr lang="fr-FR" sz="1200" dirty="0" smtClean="0"/>
              <a:t>PC</a:t>
            </a:r>
          </a:p>
          <a:p>
            <a:pPr>
              <a:buFontTx/>
              <a:buChar char="-"/>
            </a:pPr>
            <a:r>
              <a:rPr lang="fr-FR" sz="1200" dirty="0" smtClean="0"/>
              <a:t> Smartphone</a:t>
            </a:r>
          </a:p>
          <a:p>
            <a:pPr>
              <a:buFontTx/>
              <a:buChar char="-"/>
            </a:pPr>
            <a:r>
              <a:rPr lang="fr-FR" sz="1200" dirty="0" smtClean="0"/>
              <a:t>Tablette</a:t>
            </a:r>
            <a:endParaRPr lang="fr-FR" sz="1200" dirty="0"/>
          </a:p>
        </p:txBody>
      </p:sp>
      <p:sp>
        <p:nvSpPr>
          <p:cNvPr id="22" name="ZoneTexte 21"/>
          <p:cNvSpPr txBox="1"/>
          <p:nvPr/>
        </p:nvSpPr>
        <p:spPr>
          <a:xfrm>
            <a:off x="371475" y="4962525"/>
            <a:ext cx="2038350" cy="1015663"/>
          </a:xfrm>
          <a:prstGeom prst="rect">
            <a:avLst/>
          </a:prstGeom>
          <a:noFill/>
        </p:spPr>
        <p:txBody>
          <a:bodyPr wrap="square" rtlCol="0">
            <a:spAutoFit/>
          </a:bodyPr>
          <a:lstStyle/>
          <a:p>
            <a:r>
              <a:rPr lang="fr-FR" sz="1200" dirty="0" smtClean="0"/>
              <a:t>Utilisateur  distant ou local :</a:t>
            </a:r>
          </a:p>
          <a:p>
            <a:endParaRPr lang="fr-FR" sz="1200" dirty="0" smtClean="0"/>
          </a:p>
          <a:p>
            <a:pPr>
              <a:buFontTx/>
              <a:buChar char="-"/>
            </a:pPr>
            <a:r>
              <a:rPr lang="fr-FR" sz="1200" dirty="0" smtClean="0"/>
              <a:t>PC</a:t>
            </a:r>
          </a:p>
          <a:p>
            <a:pPr>
              <a:buFontTx/>
              <a:buChar char="-"/>
            </a:pPr>
            <a:r>
              <a:rPr lang="fr-FR" sz="1200" dirty="0" smtClean="0"/>
              <a:t> Smartphone</a:t>
            </a:r>
          </a:p>
          <a:p>
            <a:pPr>
              <a:buFontTx/>
              <a:buChar char="-"/>
            </a:pPr>
            <a:r>
              <a:rPr lang="fr-FR" sz="1200" dirty="0" smtClean="0"/>
              <a:t>Tablette</a:t>
            </a:r>
            <a:endParaRPr lang="fr-FR" sz="1200" dirty="0"/>
          </a:p>
        </p:txBody>
      </p:sp>
      <p:cxnSp>
        <p:nvCxnSpPr>
          <p:cNvPr id="23" name="Connecteur droit avec flèche 22"/>
          <p:cNvCxnSpPr/>
          <p:nvPr/>
        </p:nvCxnSpPr>
        <p:spPr>
          <a:xfrm flipV="1">
            <a:off x="2381250" y="4171950"/>
            <a:ext cx="1514475" cy="86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rot="19834211">
            <a:off x="2438401" y="4429125"/>
            <a:ext cx="895350" cy="276999"/>
          </a:xfrm>
          <a:prstGeom prst="rect">
            <a:avLst/>
          </a:prstGeom>
          <a:noFill/>
        </p:spPr>
        <p:txBody>
          <a:bodyPr wrap="square" rtlCol="0">
            <a:spAutoFit/>
          </a:bodyPr>
          <a:lstStyle/>
          <a:p>
            <a:r>
              <a:rPr lang="fr-FR" sz="1200" dirty="0" smtClean="0"/>
              <a:t>Consignes</a:t>
            </a:r>
            <a:endParaRPr lang="fr-FR" sz="1200" dirty="0"/>
          </a:p>
        </p:txBody>
      </p:sp>
      <p:sp>
        <p:nvSpPr>
          <p:cNvPr id="28" name="ZoneTexte 27"/>
          <p:cNvSpPr txBox="1"/>
          <p:nvPr/>
        </p:nvSpPr>
        <p:spPr>
          <a:xfrm>
            <a:off x="1771650" y="5353050"/>
            <a:ext cx="5238750" cy="1077218"/>
          </a:xfrm>
          <a:prstGeom prst="rect">
            <a:avLst/>
          </a:prstGeom>
          <a:solidFill>
            <a:schemeClr val="bg2">
              <a:lumMod val="90000"/>
            </a:schemeClr>
          </a:solidFill>
        </p:spPr>
        <p:txBody>
          <a:bodyPr wrap="square" rtlCol="0">
            <a:spAutoFit/>
          </a:bodyPr>
          <a:lstStyle/>
          <a:p>
            <a:r>
              <a:rPr lang="fr-FR" sz="1600" dirty="0" smtClean="0"/>
              <a:t>Au collège : </a:t>
            </a:r>
          </a:p>
          <a:p>
            <a:endParaRPr lang="fr-FR" sz="1600" dirty="0" smtClean="0"/>
          </a:p>
          <a:p>
            <a:r>
              <a:rPr lang="fr-FR" sz="1600" dirty="0" smtClean="0"/>
              <a:t>EPI Technologie Arts Plastiques : une œuvre interactive.</a:t>
            </a:r>
          </a:p>
          <a:p>
            <a:r>
              <a:rPr lang="fr-FR" sz="1600" dirty="0" smtClean="0"/>
              <a:t>EPI Mathématiques et Technologie : simulateur de conduite.</a:t>
            </a:r>
            <a:endParaRPr lang="fr-FR" sz="1600" dirty="0"/>
          </a:p>
        </p:txBody>
      </p:sp>
      <p:sp>
        <p:nvSpPr>
          <p:cNvPr id="29" name="ZoneTexte 28"/>
          <p:cNvSpPr txBox="1"/>
          <p:nvPr/>
        </p:nvSpPr>
        <p:spPr>
          <a:xfrm>
            <a:off x="5905500" y="3714750"/>
            <a:ext cx="1238250" cy="461665"/>
          </a:xfrm>
          <a:prstGeom prst="rect">
            <a:avLst/>
          </a:prstGeom>
          <a:noFill/>
        </p:spPr>
        <p:txBody>
          <a:bodyPr wrap="square" rtlCol="0">
            <a:spAutoFit/>
          </a:bodyPr>
          <a:lstStyle/>
          <a:p>
            <a:r>
              <a:rPr lang="fr-FR" sz="1200" dirty="0" smtClean="0"/>
              <a:t>Web, réseau, Bluetooth, wifi…</a:t>
            </a:r>
            <a:endParaRPr lang="fr-FR" sz="1200" dirty="0"/>
          </a:p>
        </p:txBody>
      </p:sp>
      <p:cxnSp>
        <p:nvCxnSpPr>
          <p:cNvPr id="34" name="Forme 33"/>
          <p:cNvCxnSpPr>
            <a:stCxn id="9" idx="2"/>
          </p:cNvCxnSpPr>
          <p:nvPr/>
        </p:nvCxnSpPr>
        <p:spPr>
          <a:xfrm rot="16200000" flipH="1">
            <a:off x="5769858" y="3483859"/>
            <a:ext cx="818971" cy="255746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6324600" y="4619625"/>
            <a:ext cx="1133475" cy="461665"/>
          </a:xfrm>
          <a:prstGeom prst="rect">
            <a:avLst/>
          </a:prstGeom>
          <a:noFill/>
        </p:spPr>
        <p:txBody>
          <a:bodyPr wrap="square" rtlCol="0">
            <a:spAutoFit/>
          </a:bodyPr>
          <a:lstStyle/>
          <a:p>
            <a:pPr algn="ctr"/>
            <a:r>
              <a:rPr lang="fr-FR" sz="1200" dirty="0" smtClean="0"/>
              <a:t>Vers la chaîne d’énergie</a:t>
            </a:r>
            <a:endParaRPr lang="fr-FR" sz="1200" dirty="0"/>
          </a:p>
        </p:txBody>
      </p:sp>
      <p:sp>
        <p:nvSpPr>
          <p:cNvPr id="36" name="Nuage 35"/>
          <p:cNvSpPr/>
          <p:nvPr/>
        </p:nvSpPr>
        <p:spPr>
          <a:xfrm>
            <a:off x="323850" y="3848100"/>
            <a:ext cx="1981200" cy="94297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571499" y="3990975"/>
            <a:ext cx="1457325" cy="646331"/>
          </a:xfrm>
          <a:prstGeom prst="rect">
            <a:avLst/>
          </a:prstGeom>
          <a:noFill/>
        </p:spPr>
        <p:txBody>
          <a:bodyPr wrap="square" rtlCol="0">
            <a:spAutoFit/>
          </a:bodyPr>
          <a:lstStyle/>
          <a:p>
            <a:pPr algn="ctr"/>
            <a:r>
              <a:rPr lang="fr-FR" sz="1200" dirty="0" smtClean="0"/>
              <a:t>Informations provenant du Web, </a:t>
            </a:r>
            <a:r>
              <a:rPr lang="fr-FR" sz="1200" dirty="0" err="1" smtClean="0"/>
              <a:t>tweets</a:t>
            </a:r>
            <a:r>
              <a:rPr lang="fr-FR" sz="1200" dirty="0" smtClean="0"/>
              <a:t>, météo…</a:t>
            </a:r>
            <a:endParaRPr lang="fr-FR" sz="1200" dirty="0"/>
          </a:p>
        </p:txBody>
      </p:sp>
      <p:cxnSp>
        <p:nvCxnSpPr>
          <p:cNvPr id="38" name="Connecteur droit avec flèche 37"/>
          <p:cNvCxnSpPr/>
          <p:nvPr/>
        </p:nvCxnSpPr>
        <p:spPr>
          <a:xfrm flipV="1">
            <a:off x="2371725" y="3905251"/>
            <a:ext cx="1476375" cy="304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6515100" y="5657850"/>
            <a:ext cx="742950" cy="3524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7296150" y="5286375"/>
            <a:ext cx="1533525" cy="276999"/>
          </a:xfrm>
          <a:prstGeom prst="rect">
            <a:avLst/>
          </a:prstGeom>
          <a:solidFill>
            <a:schemeClr val="bg2">
              <a:lumMod val="75000"/>
            </a:schemeClr>
          </a:solidFill>
        </p:spPr>
        <p:txBody>
          <a:bodyPr wrap="square" rtlCol="0">
            <a:spAutoFit/>
          </a:bodyPr>
          <a:lstStyle/>
          <a:p>
            <a:r>
              <a:rPr lang="fr-FR" sz="1200" dirty="0" smtClean="0"/>
              <a:t>Travail sur le codage</a:t>
            </a:r>
            <a:endParaRPr lang="fr-FR" sz="1200" dirty="0"/>
          </a:p>
        </p:txBody>
      </p:sp>
      <p:sp>
        <p:nvSpPr>
          <p:cNvPr id="48" name="ZoneTexte 47"/>
          <p:cNvSpPr txBox="1"/>
          <p:nvPr/>
        </p:nvSpPr>
        <p:spPr>
          <a:xfrm>
            <a:off x="7286625" y="5581650"/>
            <a:ext cx="1533525" cy="461665"/>
          </a:xfrm>
          <a:prstGeom prst="rect">
            <a:avLst/>
          </a:prstGeom>
          <a:solidFill>
            <a:schemeClr val="bg2">
              <a:lumMod val="75000"/>
            </a:schemeClr>
          </a:solidFill>
        </p:spPr>
        <p:txBody>
          <a:bodyPr wrap="square" rtlCol="0">
            <a:spAutoFit/>
          </a:bodyPr>
          <a:lstStyle/>
          <a:p>
            <a:r>
              <a:rPr lang="fr-FR" sz="1200" dirty="0" smtClean="0"/>
              <a:t>Travail sur la programmation</a:t>
            </a:r>
            <a:endParaRPr lang="fr-FR" sz="1200" dirty="0"/>
          </a:p>
        </p:txBody>
      </p:sp>
      <p:cxnSp>
        <p:nvCxnSpPr>
          <p:cNvPr id="49" name="Connecteur droit avec flèche 48"/>
          <p:cNvCxnSpPr>
            <a:endCxn id="48" idx="1"/>
          </p:cNvCxnSpPr>
          <p:nvPr/>
        </p:nvCxnSpPr>
        <p:spPr>
          <a:xfrm flipV="1">
            <a:off x="6791325" y="5812483"/>
            <a:ext cx="495300" cy="4263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8296275" y="6076950"/>
            <a:ext cx="514350" cy="369332"/>
          </a:xfrm>
          <a:prstGeom prst="rect">
            <a:avLst/>
          </a:prstGeom>
          <a:noFill/>
        </p:spPr>
        <p:txBody>
          <a:bodyPr wrap="square" rtlCol="0">
            <a:spAutoFit/>
          </a:bodyPr>
          <a:lstStyle/>
          <a:p>
            <a:r>
              <a:rPr lang="fr-FR" dirty="0" smtClean="0"/>
              <a:t>43</a:t>
            </a:r>
            <a:endParaRPr lang="fr-FR" dirty="0"/>
          </a:p>
        </p:txBody>
      </p:sp>
      <p:cxnSp>
        <p:nvCxnSpPr>
          <p:cNvPr id="53" name="Connecteur droit avec flèche 52"/>
          <p:cNvCxnSpPr/>
          <p:nvPr/>
        </p:nvCxnSpPr>
        <p:spPr>
          <a:xfrm>
            <a:off x="5886450" y="4257675"/>
            <a:ext cx="9525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5981700" y="4305300"/>
            <a:ext cx="828675" cy="276999"/>
          </a:xfrm>
          <a:prstGeom prst="rect">
            <a:avLst/>
          </a:prstGeom>
          <a:noFill/>
        </p:spPr>
        <p:txBody>
          <a:bodyPr wrap="square" rtlCol="0">
            <a:spAutoFit/>
          </a:bodyPr>
          <a:lstStyle/>
          <a:p>
            <a:r>
              <a:rPr lang="fr-FR" sz="1200" dirty="0" smtClean="0"/>
              <a:t>SIGNAUX</a:t>
            </a:r>
            <a:endParaRPr lang="fr-FR"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1 </a:t>
            </a:r>
            <a:endParaRPr lang="fr-FR" dirty="0">
              <a:latin typeface="Arial" pitchFamily="34" charset="0"/>
              <a:cs typeface="Arial" pitchFamily="34" charset="0"/>
            </a:endParaRPr>
          </a:p>
        </p:txBody>
      </p:sp>
      <p:sp>
        <p:nvSpPr>
          <p:cNvPr id="6" name="ZoneTexte 5"/>
          <p:cNvSpPr txBox="1"/>
          <p:nvPr/>
        </p:nvSpPr>
        <p:spPr>
          <a:xfrm>
            <a:off x="485775" y="1019175"/>
            <a:ext cx="8220075" cy="5355312"/>
          </a:xfrm>
          <a:prstGeom prst="rect">
            <a:avLst/>
          </a:prstGeom>
          <a:noFill/>
        </p:spPr>
        <p:txBody>
          <a:bodyPr wrap="square" rtlCol="0">
            <a:spAutoFit/>
          </a:bodyPr>
          <a:lstStyle/>
          <a:p>
            <a:r>
              <a:rPr lang="fr-FR" dirty="0" smtClean="0"/>
              <a:t>1 Faire démarrer l’application </a:t>
            </a:r>
            <a:r>
              <a:rPr lang="fr-FR" dirty="0" err="1" smtClean="0"/>
              <a:t>Node</a:t>
            </a:r>
            <a:r>
              <a:rPr lang="fr-FR" dirty="0" smtClean="0"/>
              <a:t>-RED au démarrage du </a:t>
            </a:r>
            <a:r>
              <a:rPr lang="fr-FR" dirty="0" err="1" smtClean="0"/>
              <a:t>Raspberry</a:t>
            </a:r>
            <a:r>
              <a:rPr lang="fr-FR" dirty="0" smtClean="0"/>
              <a:t> Pi 3 :</a:t>
            </a:r>
          </a:p>
          <a:p>
            <a:endParaRPr lang="fr-FR" dirty="0" smtClean="0"/>
          </a:p>
          <a:p>
            <a:r>
              <a:rPr lang="fr-FR" sz="1200" dirty="0" smtClean="0"/>
              <a:t>Dans notre cas, la commande à lancer dans le terminal est toute simple : </a:t>
            </a:r>
            <a:r>
              <a:rPr lang="fr-FR" sz="1200" b="1" dirty="0" err="1" smtClean="0"/>
              <a:t>sudo</a:t>
            </a:r>
            <a:r>
              <a:rPr lang="fr-FR" sz="1200" b="1" dirty="0" smtClean="0"/>
              <a:t> </a:t>
            </a:r>
            <a:r>
              <a:rPr lang="fr-FR" sz="1200" b="1" dirty="0" err="1" smtClean="0"/>
              <a:t>systemctl</a:t>
            </a:r>
            <a:r>
              <a:rPr lang="fr-FR" sz="1200" b="1" dirty="0" smtClean="0"/>
              <a:t> </a:t>
            </a:r>
            <a:r>
              <a:rPr lang="fr-FR" sz="1200" b="1" dirty="0" err="1" smtClean="0"/>
              <a:t>enable</a:t>
            </a:r>
            <a:r>
              <a:rPr lang="fr-FR" sz="1200" b="1" dirty="0" smtClean="0"/>
              <a:t> </a:t>
            </a:r>
            <a:r>
              <a:rPr lang="fr-FR" sz="1200" b="1" dirty="0" err="1" smtClean="0"/>
              <a:t>nodered.service</a:t>
            </a:r>
            <a:endParaRPr lang="fr-FR" sz="1200" b="1" dirty="0" smtClean="0"/>
          </a:p>
          <a:p>
            <a:endParaRPr lang="fr-FR" sz="1200" b="1" dirty="0" smtClean="0"/>
          </a:p>
          <a:p>
            <a:r>
              <a:rPr lang="fr-FR" dirty="0" smtClean="0"/>
              <a:t>2 Installer une fonction supplémentaire :</a:t>
            </a:r>
          </a:p>
          <a:p>
            <a:endParaRPr lang="fr-FR" dirty="0" smtClean="0"/>
          </a:p>
          <a:p>
            <a:r>
              <a:rPr lang="fr-FR" sz="1200" dirty="0" smtClean="0"/>
              <a:t>Pour disposer de plus d’entrées et de sorties, et surtout des entrées analogiques, nous pouvons installer la fonction </a:t>
            </a:r>
            <a:r>
              <a:rPr lang="fr-FR" sz="1200" dirty="0" err="1" smtClean="0"/>
              <a:t>Arduino</a:t>
            </a:r>
            <a:r>
              <a:rPr lang="fr-FR" sz="1200" dirty="0" smtClean="0"/>
              <a:t> en procédant comme suit :</a:t>
            </a:r>
          </a:p>
          <a:p>
            <a:endParaRPr lang="fr-FR" sz="1200" dirty="0" smtClean="0"/>
          </a:p>
          <a:p>
            <a:r>
              <a:rPr lang="fr-FR" sz="1200" dirty="0" smtClean="0"/>
              <a:t>- connecter une carte </a:t>
            </a:r>
            <a:r>
              <a:rPr lang="fr-FR" sz="1200" dirty="0" err="1" smtClean="0"/>
              <a:t>Arduino</a:t>
            </a:r>
            <a:r>
              <a:rPr lang="fr-FR" sz="1200" dirty="0" smtClean="0"/>
              <a:t> ou Méga au </a:t>
            </a:r>
            <a:r>
              <a:rPr lang="fr-FR" sz="1200" dirty="0" err="1" smtClean="0"/>
              <a:t>Raspberry</a:t>
            </a:r>
            <a:r>
              <a:rPr lang="fr-FR" sz="1200" dirty="0" smtClean="0"/>
              <a:t> Pi.</a:t>
            </a:r>
          </a:p>
          <a:p>
            <a:endParaRPr lang="fr-FR" sz="1200" dirty="0" smtClean="0"/>
          </a:p>
          <a:p>
            <a:r>
              <a:rPr lang="fr-FR" sz="1200" dirty="0" smtClean="0"/>
              <a:t>- dans un terminal, taper :</a:t>
            </a:r>
          </a:p>
          <a:p>
            <a:endParaRPr lang="fr-FR" sz="1200" dirty="0" smtClean="0"/>
          </a:p>
          <a:p>
            <a:r>
              <a:rPr lang="fr-FR" sz="1200" dirty="0" smtClean="0"/>
              <a:t>	</a:t>
            </a:r>
            <a:r>
              <a:rPr lang="fr-FR" sz="1200" b="1" dirty="0" smtClean="0"/>
              <a:t>cd ~/.</a:t>
            </a:r>
            <a:r>
              <a:rPr lang="fr-FR" sz="1200" b="1" dirty="0" err="1" smtClean="0"/>
              <a:t>node</a:t>
            </a:r>
            <a:r>
              <a:rPr lang="fr-FR" sz="1200" b="1" dirty="0" smtClean="0"/>
              <a:t>-</a:t>
            </a:r>
            <a:r>
              <a:rPr lang="fr-FR" sz="1200" b="1" dirty="0" err="1" smtClean="0"/>
              <a:t>red</a:t>
            </a:r>
            <a:r>
              <a:rPr lang="fr-FR" sz="1200" b="1" dirty="0" smtClean="0"/>
              <a:t> </a:t>
            </a:r>
            <a:r>
              <a:rPr lang="fr-FR" sz="1200" dirty="0" smtClean="0"/>
              <a:t>pour se placer dans le répertoire de l’application </a:t>
            </a:r>
            <a:r>
              <a:rPr lang="fr-FR" sz="1200" dirty="0" err="1" smtClean="0"/>
              <a:t>Node</a:t>
            </a:r>
            <a:r>
              <a:rPr lang="fr-FR" sz="1200" dirty="0" smtClean="0"/>
              <a:t>-RED.</a:t>
            </a:r>
          </a:p>
          <a:p>
            <a:r>
              <a:rPr lang="fr-FR" sz="1200" b="1" dirty="0" smtClean="0"/>
              <a:t>	</a:t>
            </a:r>
            <a:r>
              <a:rPr lang="fr-FR" sz="1200" b="1" dirty="0" err="1" smtClean="0"/>
              <a:t>sudo</a:t>
            </a:r>
            <a:r>
              <a:rPr lang="fr-FR" sz="1200" b="1" dirty="0" smtClean="0"/>
              <a:t> </a:t>
            </a:r>
            <a:r>
              <a:rPr lang="fr-FR" sz="1200" b="1" dirty="0" err="1" smtClean="0"/>
              <a:t>npm</a:t>
            </a:r>
            <a:r>
              <a:rPr lang="fr-FR" sz="1200" b="1" dirty="0" smtClean="0"/>
              <a:t> </a:t>
            </a:r>
            <a:r>
              <a:rPr lang="fr-FR" sz="1200" b="1" dirty="0" err="1" smtClean="0"/>
              <a:t>install</a:t>
            </a:r>
            <a:r>
              <a:rPr lang="fr-FR" sz="1200" b="1" dirty="0" smtClean="0"/>
              <a:t> </a:t>
            </a:r>
            <a:r>
              <a:rPr lang="fr-FR" sz="1200" b="1" dirty="0" err="1" smtClean="0"/>
              <a:t>node</a:t>
            </a:r>
            <a:r>
              <a:rPr lang="fr-FR" sz="1200" b="1" dirty="0" smtClean="0"/>
              <a:t>-</a:t>
            </a:r>
            <a:r>
              <a:rPr lang="fr-FR" sz="1200" b="1" dirty="0" err="1" smtClean="0"/>
              <a:t>red</a:t>
            </a:r>
            <a:r>
              <a:rPr lang="fr-FR" sz="1200" b="1" dirty="0" smtClean="0"/>
              <a:t>-</a:t>
            </a:r>
            <a:r>
              <a:rPr lang="fr-FR" sz="1200" b="1" dirty="0" err="1" smtClean="0"/>
              <a:t>node</a:t>
            </a:r>
            <a:r>
              <a:rPr lang="fr-FR" sz="1200" b="1" dirty="0" smtClean="0"/>
              <a:t>-</a:t>
            </a:r>
            <a:r>
              <a:rPr lang="fr-FR" sz="1200" b="1" dirty="0" err="1" smtClean="0"/>
              <a:t>arduino</a:t>
            </a:r>
            <a:r>
              <a:rPr lang="fr-FR" sz="1200" b="1" dirty="0" smtClean="0"/>
              <a:t> </a:t>
            </a:r>
            <a:r>
              <a:rPr lang="fr-FR" sz="1200" dirty="0" smtClean="0"/>
              <a:t> pour installer le module </a:t>
            </a:r>
            <a:r>
              <a:rPr lang="fr-FR" sz="1200" dirty="0" err="1" smtClean="0"/>
              <a:t>Arduino</a:t>
            </a:r>
            <a:r>
              <a:rPr lang="fr-FR" sz="1200" dirty="0" smtClean="0"/>
              <a:t>.</a:t>
            </a:r>
          </a:p>
          <a:p>
            <a:endParaRPr lang="fr-FR" sz="1200" b="1" dirty="0" smtClean="0"/>
          </a:p>
          <a:p>
            <a:r>
              <a:rPr lang="fr-FR" sz="1200" b="1" dirty="0" smtClean="0"/>
              <a:t>Important : 	</a:t>
            </a:r>
            <a:r>
              <a:rPr lang="fr-FR" sz="1200" dirty="0" smtClean="0"/>
              <a:t>Redémarrer le </a:t>
            </a:r>
            <a:r>
              <a:rPr lang="fr-FR" sz="1200" dirty="0" err="1" smtClean="0"/>
              <a:t>Raspberry</a:t>
            </a:r>
            <a:r>
              <a:rPr lang="fr-FR" sz="1200" dirty="0" smtClean="0"/>
              <a:t> Pi : </a:t>
            </a:r>
            <a:r>
              <a:rPr lang="fr-FR" sz="1200" b="1" dirty="0" err="1" smtClean="0"/>
              <a:t>sudo</a:t>
            </a:r>
            <a:r>
              <a:rPr lang="fr-FR" sz="1200" b="1" dirty="0" smtClean="0"/>
              <a:t> reboot</a:t>
            </a:r>
          </a:p>
          <a:p>
            <a:endParaRPr lang="fr-FR" sz="1200" b="1" dirty="0" smtClean="0"/>
          </a:p>
          <a:p>
            <a:r>
              <a:rPr lang="fr-FR" sz="1200" dirty="0" smtClean="0"/>
              <a:t>A la connexion suivante sur le serveur </a:t>
            </a:r>
            <a:r>
              <a:rPr lang="fr-FR" sz="1200" dirty="0" err="1" smtClean="0"/>
              <a:t>Node</a:t>
            </a:r>
            <a:r>
              <a:rPr lang="fr-FR" sz="1200" dirty="0" smtClean="0"/>
              <a:t>-RED, vous devriez voir les fonctions suivantes apparaître :</a:t>
            </a:r>
          </a:p>
          <a:p>
            <a:endParaRPr lang="fr-FR" sz="1200" dirty="0" smtClean="0"/>
          </a:p>
          <a:p>
            <a:r>
              <a:rPr lang="fr-FR" sz="1200" dirty="0" smtClean="0"/>
              <a:t>De même, vous pouvez installer le module de la camera PI :</a:t>
            </a:r>
          </a:p>
          <a:p>
            <a:endParaRPr lang="fr-FR" sz="1200" dirty="0" smtClean="0"/>
          </a:p>
          <a:p>
            <a:endParaRPr lang="fr-FR" sz="1200" dirty="0" smtClean="0"/>
          </a:p>
          <a:p>
            <a:endParaRPr lang="fr-FR" sz="1200" b="1" dirty="0" smtClean="0"/>
          </a:p>
          <a:p>
            <a:endParaRPr lang="fr-FR" sz="1200" b="1" dirty="0" smtClean="0"/>
          </a:p>
          <a:p>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7024688" y="3253856"/>
            <a:ext cx="1785937" cy="3189808"/>
          </a:xfrm>
          <a:prstGeom prst="rect">
            <a:avLst/>
          </a:prstGeom>
          <a:noFill/>
          <a:ln w="9525">
            <a:noFill/>
            <a:miter lim="800000"/>
            <a:headEnd/>
            <a:tailEnd/>
          </a:ln>
        </p:spPr>
      </p:pic>
      <p:sp>
        <p:nvSpPr>
          <p:cNvPr id="8" name="Rectangle à coins arrondis 7"/>
          <p:cNvSpPr/>
          <p:nvPr/>
        </p:nvSpPr>
        <p:spPr>
          <a:xfrm>
            <a:off x="7000875" y="4600575"/>
            <a:ext cx="1362075" cy="781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7199" y="5619661"/>
            <a:ext cx="4943476" cy="461665"/>
          </a:xfrm>
          <a:prstGeom prst="rect">
            <a:avLst/>
          </a:prstGeom>
        </p:spPr>
        <p:txBody>
          <a:bodyPr wrap="square">
            <a:spAutoFit/>
          </a:bodyPr>
          <a:lstStyle/>
          <a:p>
            <a:r>
              <a:rPr lang="fr-FR" sz="1200" b="1" dirty="0" smtClean="0"/>
              <a:t>cd ~/.</a:t>
            </a:r>
            <a:r>
              <a:rPr lang="fr-FR" sz="1200" b="1" dirty="0" err="1" smtClean="0"/>
              <a:t>node</a:t>
            </a:r>
            <a:r>
              <a:rPr lang="fr-FR" sz="1200" b="1" dirty="0" smtClean="0"/>
              <a:t>-</a:t>
            </a:r>
            <a:r>
              <a:rPr lang="fr-FR" sz="1200" b="1" dirty="0" err="1" smtClean="0"/>
              <a:t>red</a:t>
            </a:r>
            <a:r>
              <a:rPr lang="fr-FR" sz="1200" b="1" dirty="0" smtClean="0"/>
              <a:t> </a:t>
            </a:r>
            <a:r>
              <a:rPr lang="fr-FR" sz="1200" dirty="0" smtClean="0"/>
              <a:t>pour se placer dans le répertoire de l’application </a:t>
            </a:r>
            <a:r>
              <a:rPr lang="fr-FR" sz="1200" dirty="0" err="1" smtClean="0"/>
              <a:t>Node</a:t>
            </a:r>
            <a:r>
              <a:rPr lang="fr-FR" sz="1200" dirty="0" smtClean="0"/>
              <a:t>-RED.</a:t>
            </a:r>
          </a:p>
          <a:p>
            <a:r>
              <a:rPr lang="fr-FR" sz="1200" b="1" dirty="0" err="1" smtClean="0"/>
              <a:t>sudo</a:t>
            </a:r>
            <a:r>
              <a:rPr lang="fr-FR" sz="1200" b="1" dirty="0" smtClean="0"/>
              <a:t> </a:t>
            </a:r>
            <a:r>
              <a:rPr lang="fr-FR" sz="1200" b="1" dirty="0" err="1" smtClean="0"/>
              <a:t>npm</a:t>
            </a:r>
            <a:r>
              <a:rPr lang="fr-FR" sz="1200" b="1" dirty="0" smtClean="0"/>
              <a:t> </a:t>
            </a:r>
            <a:r>
              <a:rPr lang="fr-FR" sz="1200" b="1" dirty="0" err="1" smtClean="0"/>
              <a:t>install</a:t>
            </a:r>
            <a:r>
              <a:rPr lang="fr-FR" sz="1200" b="1" dirty="0" smtClean="0"/>
              <a:t> </a:t>
            </a:r>
            <a:r>
              <a:rPr lang="fr-FR" sz="1200" b="1" dirty="0" err="1" smtClean="0"/>
              <a:t>node</a:t>
            </a:r>
            <a:r>
              <a:rPr lang="fr-FR" sz="1200" b="1" dirty="0" smtClean="0"/>
              <a:t>-</a:t>
            </a:r>
            <a:r>
              <a:rPr lang="fr-FR" sz="1200" b="1" dirty="0" err="1" smtClean="0"/>
              <a:t>red</a:t>
            </a:r>
            <a:r>
              <a:rPr lang="fr-FR" sz="1200" b="1" dirty="0" smtClean="0"/>
              <a:t>-</a:t>
            </a:r>
            <a:r>
              <a:rPr lang="fr-FR" sz="1200" b="1" dirty="0" err="1" smtClean="0"/>
              <a:t>contrib</a:t>
            </a:r>
            <a:r>
              <a:rPr lang="fr-FR" sz="1200" b="1" dirty="0" smtClean="0"/>
              <a:t>-</a:t>
            </a:r>
            <a:r>
              <a:rPr lang="fr-FR" sz="1200" b="1" dirty="0" err="1" smtClean="0"/>
              <a:t>camerapi</a:t>
            </a:r>
            <a:r>
              <a:rPr lang="fr-FR" sz="1200" b="1" dirty="0" smtClean="0"/>
              <a:t> </a:t>
            </a:r>
            <a:r>
              <a:rPr lang="fr-FR" sz="1200" dirty="0" smtClean="0"/>
              <a:t>pour installer le module.</a:t>
            </a:r>
          </a:p>
        </p:txBody>
      </p:sp>
      <p:pic>
        <p:nvPicPr>
          <p:cNvPr id="5121" name="Picture 1"/>
          <p:cNvPicPr>
            <a:picLocks noChangeAspect="1" noChangeArrowheads="1"/>
          </p:cNvPicPr>
          <p:nvPr/>
        </p:nvPicPr>
        <p:blipFill>
          <a:blip r:embed="rId3" cstate="print"/>
          <a:srcRect/>
          <a:stretch>
            <a:fillRect/>
          </a:stretch>
        </p:blipFill>
        <p:spPr bwMode="auto">
          <a:xfrm>
            <a:off x="5357813" y="5214938"/>
            <a:ext cx="1476375" cy="1190625"/>
          </a:xfrm>
          <a:prstGeom prst="rect">
            <a:avLst/>
          </a:prstGeom>
          <a:noFill/>
          <a:ln w="9525">
            <a:noFill/>
            <a:miter lim="800000"/>
            <a:headEnd/>
            <a:tailEnd/>
          </a:ln>
        </p:spPr>
      </p:pic>
      <p:sp>
        <p:nvSpPr>
          <p:cNvPr id="9" name="ZoneTexte 8"/>
          <p:cNvSpPr txBox="1"/>
          <p:nvPr/>
        </p:nvSpPr>
        <p:spPr>
          <a:xfrm>
            <a:off x="8324850" y="5772150"/>
            <a:ext cx="514350" cy="369332"/>
          </a:xfrm>
          <a:prstGeom prst="rect">
            <a:avLst/>
          </a:prstGeom>
          <a:noFill/>
        </p:spPr>
        <p:txBody>
          <a:bodyPr wrap="square" rtlCol="0">
            <a:spAutoFit/>
          </a:bodyPr>
          <a:lstStyle/>
          <a:p>
            <a:r>
              <a:rPr lang="fr-FR" dirty="0" smtClean="0"/>
              <a:t>44</a:t>
            </a:r>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tx2">
              <a:lumMod val="20000"/>
              <a:lumOff val="80000"/>
            </a:schemeClr>
          </a:solidFill>
        </p:spPr>
        <p:txBody>
          <a:bodyPr wrap="square" rtlCol="0">
            <a:spAutoFit/>
          </a:bodyPr>
          <a:lstStyle/>
          <a:p>
            <a:pPr algn="ctr"/>
            <a:r>
              <a:rPr lang="fr-FR" dirty="0" smtClean="0">
                <a:latin typeface="Arial" pitchFamily="34" charset="0"/>
                <a:cs typeface="Arial" pitchFamily="34" charset="0"/>
              </a:rPr>
              <a:t>Annexe 2-1 </a:t>
            </a:r>
            <a:endParaRPr lang="fr-FR" dirty="0">
              <a:latin typeface="Arial" pitchFamily="34" charset="0"/>
              <a:cs typeface="Arial" pitchFamily="34" charset="0"/>
            </a:endParaRPr>
          </a:p>
        </p:txBody>
      </p:sp>
      <p:sp>
        <p:nvSpPr>
          <p:cNvPr id="6" name="ZoneTexte 5"/>
          <p:cNvSpPr txBox="1"/>
          <p:nvPr/>
        </p:nvSpPr>
        <p:spPr>
          <a:xfrm>
            <a:off x="485775" y="1019175"/>
            <a:ext cx="8220075" cy="646331"/>
          </a:xfrm>
          <a:prstGeom prst="rect">
            <a:avLst/>
          </a:prstGeom>
          <a:noFill/>
        </p:spPr>
        <p:txBody>
          <a:bodyPr wrap="square" rtlCol="0">
            <a:spAutoFit/>
          </a:bodyPr>
          <a:lstStyle/>
          <a:p>
            <a:r>
              <a:rPr lang="fr-FR" dirty="0" smtClean="0"/>
              <a:t> L’application </a:t>
            </a:r>
            <a:r>
              <a:rPr lang="fr-FR" dirty="0" err="1" smtClean="0"/>
              <a:t>Node</a:t>
            </a:r>
            <a:r>
              <a:rPr lang="fr-FR" dirty="0" smtClean="0"/>
              <a:t>-RED permet d’enregistrer ou d’exporter un diagramme sous forme d’un code dont  on peut aisément faire un fichier de type .</a:t>
            </a:r>
            <a:r>
              <a:rPr lang="fr-FR" dirty="0" err="1" smtClean="0"/>
              <a:t>txt</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1600200" y="2011357"/>
            <a:ext cx="5838825" cy="3255967"/>
          </a:xfrm>
          <a:prstGeom prst="rect">
            <a:avLst/>
          </a:prstGeom>
          <a:noFill/>
          <a:ln w="9525">
            <a:noFill/>
            <a:miter lim="800000"/>
            <a:headEnd/>
            <a:tailEnd/>
          </a:ln>
        </p:spPr>
      </p:pic>
      <p:sp>
        <p:nvSpPr>
          <p:cNvPr id="8" name="ZoneTexte 7"/>
          <p:cNvSpPr txBox="1"/>
          <p:nvPr/>
        </p:nvSpPr>
        <p:spPr>
          <a:xfrm>
            <a:off x="600076" y="1819275"/>
            <a:ext cx="3771900" cy="276999"/>
          </a:xfrm>
          <a:prstGeom prst="rect">
            <a:avLst/>
          </a:prstGeom>
          <a:noFill/>
        </p:spPr>
        <p:txBody>
          <a:bodyPr wrap="square" rtlCol="0">
            <a:spAutoFit/>
          </a:bodyPr>
          <a:lstStyle/>
          <a:p>
            <a:r>
              <a:rPr lang="fr-FR" sz="1200" dirty="0" smtClean="0"/>
              <a:t>Nous avons réalisé le graphe suivant :</a:t>
            </a:r>
            <a:endParaRPr lang="fr-FR" sz="1200" dirty="0"/>
          </a:p>
        </p:txBody>
      </p:sp>
      <p:pic>
        <p:nvPicPr>
          <p:cNvPr id="2051" name="Picture 3"/>
          <p:cNvPicPr>
            <a:picLocks noChangeAspect="1" noChangeArrowheads="1"/>
          </p:cNvPicPr>
          <p:nvPr/>
        </p:nvPicPr>
        <p:blipFill>
          <a:blip r:embed="rId3" cstate="print"/>
          <a:srcRect/>
          <a:stretch>
            <a:fillRect/>
          </a:stretch>
        </p:blipFill>
        <p:spPr bwMode="auto">
          <a:xfrm>
            <a:off x="685800" y="5304155"/>
            <a:ext cx="1914525" cy="1106170"/>
          </a:xfrm>
          <a:prstGeom prst="rect">
            <a:avLst/>
          </a:prstGeom>
          <a:noFill/>
          <a:ln w="9525">
            <a:noFill/>
            <a:miter lim="800000"/>
            <a:headEnd/>
            <a:tailEnd/>
          </a:ln>
        </p:spPr>
      </p:pic>
      <p:sp>
        <p:nvSpPr>
          <p:cNvPr id="10" name="ZoneTexte 9"/>
          <p:cNvSpPr txBox="1"/>
          <p:nvPr/>
        </p:nvSpPr>
        <p:spPr>
          <a:xfrm>
            <a:off x="2838450" y="5381625"/>
            <a:ext cx="5695950" cy="923330"/>
          </a:xfrm>
          <a:prstGeom prst="rect">
            <a:avLst/>
          </a:prstGeom>
          <a:noFill/>
        </p:spPr>
        <p:txBody>
          <a:bodyPr wrap="square" rtlCol="0">
            <a:spAutoFit/>
          </a:bodyPr>
          <a:lstStyle/>
          <a:p>
            <a:r>
              <a:rPr lang="fr-FR" dirty="0" smtClean="0"/>
              <a:t>Après avoir sélectionné tout le graphe, aller dans le menu des paramètres de </a:t>
            </a:r>
            <a:r>
              <a:rPr lang="fr-FR" dirty="0" err="1" smtClean="0"/>
              <a:t>Node</a:t>
            </a:r>
            <a:r>
              <a:rPr lang="fr-FR" dirty="0" smtClean="0"/>
              <a:t>-RED et choisir la commande « Export » puis l’option « </a:t>
            </a:r>
            <a:r>
              <a:rPr lang="fr-FR" dirty="0" err="1" smtClean="0"/>
              <a:t>Clipboard</a:t>
            </a:r>
            <a:r>
              <a:rPr lang="fr-FR" dirty="0" smtClean="0"/>
              <a:t> ».</a:t>
            </a:r>
            <a:endParaRPr lang="fr-FR" dirty="0"/>
          </a:p>
        </p:txBody>
      </p:sp>
      <p:sp>
        <p:nvSpPr>
          <p:cNvPr id="14" name="Ellipse 13"/>
          <p:cNvSpPr/>
          <p:nvPr/>
        </p:nvSpPr>
        <p:spPr>
          <a:xfrm>
            <a:off x="2152650" y="5200650"/>
            <a:ext cx="55245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8296275" y="6076950"/>
            <a:ext cx="514350" cy="369332"/>
          </a:xfrm>
          <a:prstGeom prst="rect">
            <a:avLst/>
          </a:prstGeom>
          <a:noFill/>
        </p:spPr>
        <p:txBody>
          <a:bodyPr wrap="square" rtlCol="0">
            <a:spAutoFit/>
          </a:bodyPr>
          <a:lstStyle/>
          <a:p>
            <a:r>
              <a:rPr lang="fr-FR" dirty="0" smtClean="0"/>
              <a:t>45</a:t>
            </a: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2-2</a:t>
            </a:r>
            <a:endParaRPr lang="fr-FR" dirty="0">
              <a:latin typeface="Arial" pitchFamily="34" charset="0"/>
              <a:cs typeface="Arial" pitchFamily="34" charset="0"/>
            </a:endParaRPr>
          </a:p>
        </p:txBody>
      </p:sp>
      <p:sp>
        <p:nvSpPr>
          <p:cNvPr id="7" name="Rectangle 6"/>
          <p:cNvSpPr/>
          <p:nvPr/>
        </p:nvSpPr>
        <p:spPr>
          <a:xfrm>
            <a:off x="447675" y="1010811"/>
            <a:ext cx="6457950" cy="3477875"/>
          </a:xfrm>
          <a:prstGeom prst="rect">
            <a:avLst/>
          </a:prstGeom>
        </p:spPr>
        <p:txBody>
          <a:bodyPr wrap="square">
            <a:spAutoFit/>
          </a:bodyPr>
          <a:lstStyle/>
          <a:p>
            <a:r>
              <a:rPr lang="fr-FR" sz="1000" dirty="0" smtClean="0"/>
              <a:t>[{"id":"be3dd1b7.929198","</a:t>
            </a:r>
            <a:r>
              <a:rPr lang="fr-FR" sz="1000" dirty="0" err="1" smtClean="0"/>
              <a:t>type":"change</a:t>
            </a:r>
            <a:r>
              <a:rPr lang="fr-FR" sz="1000" dirty="0" smtClean="0"/>
              <a:t>","z":"cfe29358.0e7658","</a:t>
            </a:r>
            <a:r>
              <a:rPr lang="fr-FR" sz="1000" dirty="0" err="1" smtClean="0"/>
              <a:t>name</a:t>
            </a:r>
            <a:r>
              <a:rPr lang="fr-FR" sz="1000" dirty="0" smtClean="0"/>
              <a:t>":"Traitement info","</a:t>
            </a:r>
            <a:r>
              <a:rPr lang="fr-FR" sz="1000" dirty="0" err="1" smtClean="0"/>
              <a:t>rules</a:t>
            </a:r>
            <a:r>
              <a:rPr lang="fr-FR" sz="1000" dirty="0" smtClean="0"/>
              <a:t>":[{"t":"set","p":"</a:t>
            </a:r>
            <a:r>
              <a:rPr lang="fr-FR" sz="1000" dirty="0" err="1" smtClean="0"/>
              <a:t>payload</a:t>
            </a:r>
            <a:r>
              <a:rPr lang="fr-FR" sz="1000" dirty="0" smtClean="0"/>
              <a:t>","pt":"</a:t>
            </a:r>
            <a:r>
              <a:rPr lang="fr-FR" sz="1000" dirty="0" err="1" smtClean="0"/>
              <a:t>msg</a:t>
            </a:r>
            <a:r>
              <a:rPr lang="fr-FR" sz="1000" dirty="0" smtClean="0"/>
              <a:t>","to":"On sonne !","</a:t>
            </a:r>
            <a:r>
              <a:rPr lang="fr-FR" sz="1000" dirty="0" err="1" smtClean="0"/>
              <a:t>tot</a:t>
            </a:r>
            <a:r>
              <a:rPr lang="fr-FR" sz="1000" dirty="0" smtClean="0"/>
              <a:t>":"</a:t>
            </a:r>
            <a:r>
              <a:rPr lang="fr-FR" sz="1000" dirty="0" err="1" smtClean="0"/>
              <a:t>str</a:t>
            </a:r>
            <a:r>
              <a:rPr lang="fr-FR" sz="1000" dirty="0" smtClean="0"/>
              <a:t>"}],"action":"","</a:t>
            </a:r>
            <a:r>
              <a:rPr lang="fr-FR" sz="1000" dirty="0" err="1" smtClean="0"/>
              <a:t>property</a:t>
            </a:r>
            <a:r>
              <a:rPr lang="fr-FR" sz="1000" dirty="0" smtClean="0"/>
              <a:t>":"","</a:t>
            </a:r>
            <a:r>
              <a:rPr lang="fr-FR" sz="1000" dirty="0" err="1" smtClean="0"/>
              <a:t>from</a:t>
            </a:r>
            <a:r>
              <a:rPr lang="fr-FR" sz="1000" dirty="0" smtClean="0"/>
              <a:t>":"","to":"","</a:t>
            </a:r>
            <a:r>
              <a:rPr lang="fr-FR" sz="1000" dirty="0" err="1" smtClean="0"/>
              <a:t>reg":false</a:t>
            </a:r>
            <a:r>
              <a:rPr lang="fr-FR" sz="1000" dirty="0" smtClean="0"/>
              <a:t>,"x":391,"y":245,"</a:t>
            </a:r>
            <a:r>
              <a:rPr lang="fr-FR" sz="1000" dirty="0" err="1" smtClean="0"/>
              <a:t>wires</a:t>
            </a:r>
            <a:r>
              <a:rPr lang="fr-FR" sz="1000" dirty="0" smtClean="0"/>
              <a:t>":[[]]},{"id":"9f544060.60f46","type":"</a:t>
            </a:r>
            <a:r>
              <a:rPr lang="fr-FR" sz="1000" dirty="0" err="1" smtClean="0"/>
              <a:t>twilio</a:t>
            </a:r>
            <a:r>
              <a:rPr lang="fr-FR" sz="1000" dirty="0" smtClean="0"/>
              <a:t> out","z":"cfe29358.0e7658","</a:t>
            </a:r>
            <a:r>
              <a:rPr lang="fr-FR" sz="1000" dirty="0" err="1" smtClean="0"/>
              <a:t>twilio</a:t>
            </a:r>
            <a:r>
              <a:rPr lang="fr-FR" sz="1000" dirty="0" smtClean="0"/>
              <a:t>":"59af0111.3a75b8","</a:t>
            </a:r>
            <a:r>
              <a:rPr lang="fr-FR" sz="1000" dirty="0" err="1" smtClean="0"/>
              <a:t>twilioType</a:t>
            </a:r>
            <a:r>
              <a:rPr lang="fr-FR" sz="1000" dirty="0" smtClean="0"/>
              <a:t>":"</a:t>
            </a:r>
            <a:r>
              <a:rPr lang="fr-FR" sz="1000" dirty="0" err="1" smtClean="0"/>
              <a:t>sms</a:t>
            </a:r>
            <a:r>
              <a:rPr lang="fr-FR" sz="1000" dirty="0" smtClean="0"/>
              <a:t>","url":"","</a:t>
            </a:r>
            <a:r>
              <a:rPr lang="fr-FR" sz="1000" dirty="0" err="1" smtClean="0"/>
              <a:t>number</a:t>
            </a:r>
            <a:r>
              <a:rPr lang="fr-FR" sz="1000" dirty="0" smtClean="0"/>
              <a:t>":"+33625715172","</a:t>
            </a:r>
            <a:r>
              <a:rPr lang="fr-FR" sz="1000" dirty="0" err="1" smtClean="0"/>
              <a:t>name</a:t>
            </a:r>
            <a:r>
              <a:rPr lang="fr-FR" sz="1000" dirty="0" smtClean="0"/>
              <a:t>":"Envoi SMS","x":728,"y":244,"</a:t>
            </a:r>
            <a:r>
              <a:rPr lang="fr-FR" sz="1000" dirty="0" err="1" smtClean="0"/>
              <a:t>wires</a:t>
            </a:r>
            <a:r>
              <a:rPr lang="fr-FR" sz="1000" dirty="0" smtClean="0"/>
              <a:t>":[]},{"id":"3828044d.2e801c","type":"</a:t>
            </a:r>
            <a:r>
              <a:rPr lang="fr-FR" sz="1000" dirty="0" err="1" smtClean="0"/>
              <a:t>inject</a:t>
            </a:r>
            <a:r>
              <a:rPr lang="fr-FR" sz="1000" dirty="0" smtClean="0"/>
              <a:t>","z":"cfe29358.0e7658","</a:t>
            </a:r>
            <a:r>
              <a:rPr lang="fr-FR" sz="1000" dirty="0" err="1" smtClean="0"/>
              <a:t>name</a:t>
            </a:r>
            <a:r>
              <a:rPr lang="fr-FR" sz="1000" dirty="0" smtClean="0"/>
              <a:t>":"Envoi le message : \"test\"","</a:t>
            </a:r>
            <a:r>
              <a:rPr lang="fr-FR" sz="1000" dirty="0" err="1" smtClean="0"/>
              <a:t>topic</a:t>
            </a:r>
            <a:r>
              <a:rPr lang="fr-FR" sz="1000" dirty="0" smtClean="0"/>
              <a:t>":"test","</a:t>
            </a:r>
            <a:r>
              <a:rPr lang="fr-FR" sz="1000" dirty="0" err="1" smtClean="0"/>
              <a:t>payload</a:t>
            </a:r>
            <a:r>
              <a:rPr lang="fr-FR" sz="1000" dirty="0" smtClean="0"/>
              <a:t>":"test","</a:t>
            </a:r>
            <a:r>
              <a:rPr lang="fr-FR" sz="1000" dirty="0" err="1" smtClean="0"/>
              <a:t>payloadType</a:t>
            </a:r>
            <a:r>
              <a:rPr lang="fr-FR" sz="1000" dirty="0" smtClean="0"/>
              <a:t>":"</a:t>
            </a:r>
            <a:r>
              <a:rPr lang="fr-FR" sz="1000" dirty="0" err="1" smtClean="0"/>
              <a:t>str</a:t>
            </a:r>
            <a:r>
              <a:rPr lang="fr-FR" sz="1000" dirty="0" smtClean="0"/>
              <a:t>","</a:t>
            </a:r>
            <a:r>
              <a:rPr lang="fr-FR" sz="1000" dirty="0" err="1" smtClean="0"/>
              <a:t>repeat</a:t>
            </a:r>
            <a:r>
              <a:rPr lang="fr-FR" sz="1000" dirty="0" smtClean="0"/>
              <a:t>":"","</a:t>
            </a:r>
            <a:r>
              <a:rPr lang="fr-FR" sz="1000" dirty="0" err="1" smtClean="0"/>
              <a:t>crontab</a:t>
            </a:r>
            <a:r>
              <a:rPr lang="fr-FR" sz="1000" dirty="0" smtClean="0"/>
              <a:t>":"","</a:t>
            </a:r>
            <a:r>
              <a:rPr lang="fr-FR" sz="1000" dirty="0" err="1" smtClean="0"/>
              <a:t>once":false</a:t>
            </a:r>
            <a:r>
              <a:rPr lang="fr-FR" sz="1000" dirty="0" smtClean="0"/>
              <a:t>,"x":229,"y":103,"</a:t>
            </a:r>
            <a:r>
              <a:rPr lang="fr-FR" sz="1000" dirty="0" err="1" smtClean="0"/>
              <a:t>wires</a:t>
            </a:r>
            <a:r>
              <a:rPr lang="fr-FR" sz="1000" dirty="0" smtClean="0"/>
              <a:t>":[["9f544060.60f46"]]},{"id":"3f3ee931.5b736e","</a:t>
            </a:r>
            <a:r>
              <a:rPr lang="fr-FR" sz="1000" dirty="0" err="1" smtClean="0"/>
              <a:t>type":"rpi</a:t>
            </a:r>
            <a:r>
              <a:rPr lang="fr-FR" sz="1000" dirty="0" smtClean="0"/>
              <a:t>-</a:t>
            </a:r>
            <a:r>
              <a:rPr lang="fr-FR" sz="1000" dirty="0" err="1" smtClean="0"/>
              <a:t>gpio</a:t>
            </a:r>
            <a:r>
              <a:rPr lang="fr-FR" sz="1000" dirty="0" smtClean="0"/>
              <a:t> out","z":"cfe29358.0e7658","</a:t>
            </a:r>
            <a:r>
              <a:rPr lang="fr-FR" sz="1000" dirty="0" err="1" smtClean="0"/>
              <a:t>name</a:t>
            </a:r>
            <a:r>
              <a:rPr lang="fr-FR" sz="1000" dirty="0" smtClean="0"/>
              <a:t>":"LED","pin":"40","set":"","</a:t>
            </a:r>
            <a:r>
              <a:rPr lang="fr-FR" sz="1000" dirty="0" err="1" smtClean="0"/>
              <a:t>level</a:t>
            </a:r>
            <a:r>
              <a:rPr lang="fr-FR" sz="1000" dirty="0" smtClean="0"/>
              <a:t>":"0","</a:t>
            </a:r>
            <a:r>
              <a:rPr lang="fr-FR" sz="1000" dirty="0" err="1" smtClean="0"/>
              <a:t>out":"out</a:t>
            </a:r>
            <a:r>
              <a:rPr lang="fr-FR" sz="1000" dirty="0" smtClean="0"/>
              <a:t>","x":708,"y":335,"</a:t>
            </a:r>
            <a:r>
              <a:rPr lang="fr-FR" sz="1000" dirty="0" err="1" smtClean="0"/>
              <a:t>wires</a:t>
            </a:r>
            <a:r>
              <a:rPr lang="fr-FR" sz="1000" dirty="0" smtClean="0"/>
              <a:t>":[]},{"id":"2b600368.51535c","</a:t>
            </a:r>
            <a:r>
              <a:rPr lang="fr-FR" sz="1000" dirty="0" err="1" smtClean="0"/>
              <a:t>type":"rpi</a:t>
            </a:r>
            <a:r>
              <a:rPr lang="fr-FR" sz="1000" dirty="0" smtClean="0"/>
              <a:t>-</a:t>
            </a:r>
            <a:r>
              <a:rPr lang="fr-FR" sz="1000" dirty="0" err="1" smtClean="0"/>
              <a:t>gpio</a:t>
            </a:r>
            <a:r>
              <a:rPr lang="fr-FR" sz="1000" dirty="0" smtClean="0"/>
              <a:t> in","z":"cfe29358.0e7658","</a:t>
            </a:r>
            <a:r>
              <a:rPr lang="fr-FR" sz="1000" dirty="0" err="1" smtClean="0"/>
              <a:t>name</a:t>
            </a:r>
            <a:r>
              <a:rPr lang="fr-FR" sz="1000" dirty="0" smtClean="0"/>
              <a:t>":"Bouton </a:t>
            </a:r>
            <a:r>
              <a:rPr lang="fr-FR" sz="1000" dirty="0" err="1" smtClean="0"/>
              <a:t>poussoir","pin</a:t>
            </a:r>
            <a:r>
              <a:rPr lang="fr-FR" sz="1000" dirty="0" smtClean="0"/>
              <a:t>":"36","</a:t>
            </a:r>
            <a:r>
              <a:rPr lang="fr-FR" sz="1000" dirty="0" err="1" smtClean="0"/>
              <a:t>intype</a:t>
            </a:r>
            <a:r>
              <a:rPr lang="fr-FR" sz="1000" dirty="0" smtClean="0"/>
              <a:t>":"up","</a:t>
            </a:r>
            <a:r>
              <a:rPr lang="fr-FR" sz="1000" dirty="0" err="1" smtClean="0"/>
              <a:t>debounce</a:t>
            </a:r>
            <a:r>
              <a:rPr lang="fr-FR" sz="1000" dirty="0" smtClean="0"/>
              <a:t>":"25","</a:t>
            </a:r>
            <a:r>
              <a:rPr lang="fr-FR" sz="1000" dirty="0" err="1" smtClean="0"/>
              <a:t>read</a:t>
            </a:r>
            <a:r>
              <a:rPr lang="fr-FR" sz="1000" dirty="0" smtClean="0"/>
              <a:t>":false,"x":171,"y":284,"</a:t>
            </a:r>
            <a:r>
              <a:rPr lang="fr-FR" sz="1000" dirty="0" err="1" smtClean="0"/>
              <a:t>wires</a:t>
            </a:r>
            <a:r>
              <a:rPr lang="fr-FR" sz="1000" dirty="0" smtClean="0"/>
              <a:t>":[["d3c46dc6.566f2","be3dd1b7.929198","b0a804a0.405e88"]]},{"id":"d3c46dc6.566f2","</a:t>
            </a:r>
            <a:r>
              <a:rPr lang="fr-FR" sz="1000" dirty="0" err="1" smtClean="0"/>
              <a:t>type":"change</a:t>
            </a:r>
            <a:r>
              <a:rPr lang="fr-FR" sz="1000" dirty="0" smtClean="0"/>
              <a:t>","z":"cfe29358.0e7658","</a:t>
            </a:r>
            <a:r>
              <a:rPr lang="fr-FR" sz="1000" dirty="0" err="1" smtClean="0"/>
              <a:t>name</a:t>
            </a:r>
            <a:r>
              <a:rPr lang="fr-FR" sz="1000" dirty="0" smtClean="0"/>
              <a:t>":"Mettre à l'état haut","</a:t>
            </a:r>
            <a:r>
              <a:rPr lang="fr-FR" sz="1000" dirty="0" err="1" smtClean="0"/>
              <a:t>rules</a:t>
            </a:r>
            <a:r>
              <a:rPr lang="fr-FR" sz="1000" dirty="0" smtClean="0"/>
              <a:t>":[{"t":"set","p":"</a:t>
            </a:r>
            <a:r>
              <a:rPr lang="fr-FR" sz="1000" dirty="0" err="1" smtClean="0"/>
              <a:t>payload</a:t>
            </a:r>
            <a:r>
              <a:rPr lang="fr-FR" sz="1000" dirty="0" smtClean="0"/>
              <a:t>","pt":"</a:t>
            </a:r>
            <a:r>
              <a:rPr lang="fr-FR" sz="1000" dirty="0" err="1" smtClean="0"/>
              <a:t>msg</a:t>
            </a:r>
            <a:r>
              <a:rPr lang="fr-FR" sz="1000" dirty="0" smtClean="0"/>
              <a:t>","to":"1","</a:t>
            </a:r>
            <a:r>
              <a:rPr lang="fr-FR" sz="1000" dirty="0" err="1" smtClean="0"/>
              <a:t>tot</a:t>
            </a:r>
            <a:r>
              <a:rPr lang="fr-FR" sz="1000" dirty="0" smtClean="0"/>
              <a:t>":"</a:t>
            </a:r>
            <a:r>
              <a:rPr lang="fr-FR" sz="1000" dirty="0" err="1" smtClean="0"/>
              <a:t>num</a:t>
            </a:r>
            <a:r>
              <a:rPr lang="fr-FR" sz="1000" dirty="0" smtClean="0"/>
              <a:t>"}],"action":"","</a:t>
            </a:r>
            <a:r>
              <a:rPr lang="fr-FR" sz="1000" dirty="0" err="1" smtClean="0"/>
              <a:t>property</a:t>
            </a:r>
            <a:r>
              <a:rPr lang="fr-FR" sz="1000" dirty="0" smtClean="0"/>
              <a:t>":"","</a:t>
            </a:r>
            <a:r>
              <a:rPr lang="fr-FR" sz="1000" dirty="0" err="1" smtClean="0"/>
              <a:t>from</a:t>
            </a:r>
            <a:r>
              <a:rPr lang="fr-FR" sz="1000" dirty="0" smtClean="0"/>
              <a:t>":"","to":"","</a:t>
            </a:r>
            <a:r>
              <a:rPr lang="fr-FR" sz="1000" dirty="0" err="1" smtClean="0"/>
              <a:t>reg":false</a:t>
            </a:r>
            <a:r>
              <a:rPr lang="fr-FR" sz="1000" dirty="0" smtClean="0"/>
              <a:t>,"x":403,"y":337,"</a:t>
            </a:r>
            <a:r>
              <a:rPr lang="fr-FR" sz="1000" dirty="0" err="1" smtClean="0"/>
              <a:t>wires</a:t>
            </a:r>
            <a:r>
              <a:rPr lang="fr-FR" sz="1000" dirty="0" smtClean="0"/>
              <a:t>":[["3f3ee931.5b736e"]]},{"id":"d3d6c93b.4c90d","type":"</a:t>
            </a:r>
            <a:r>
              <a:rPr lang="fr-FR" sz="1000" dirty="0" err="1" smtClean="0"/>
              <a:t>inject</a:t>
            </a:r>
            <a:r>
              <a:rPr lang="fr-FR" sz="1000" dirty="0" smtClean="0"/>
              <a:t>","z":"cfe29358.0e7658","</a:t>
            </a:r>
            <a:r>
              <a:rPr lang="fr-FR" sz="1000" dirty="0" err="1" smtClean="0"/>
              <a:t>name</a:t>
            </a:r>
            <a:r>
              <a:rPr lang="fr-FR" sz="1000" dirty="0" smtClean="0"/>
              <a:t>":"Remise à 0 de la LED","</a:t>
            </a:r>
            <a:r>
              <a:rPr lang="fr-FR" sz="1000" dirty="0" err="1" smtClean="0"/>
              <a:t>topic</a:t>
            </a:r>
            <a:r>
              <a:rPr lang="fr-FR" sz="1000" dirty="0" smtClean="0"/>
              <a:t>":"","</a:t>
            </a:r>
            <a:r>
              <a:rPr lang="fr-FR" sz="1000" dirty="0" err="1" smtClean="0"/>
              <a:t>payload</a:t>
            </a:r>
            <a:r>
              <a:rPr lang="fr-FR" sz="1000" dirty="0" smtClean="0"/>
              <a:t>":"0","</a:t>
            </a:r>
            <a:r>
              <a:rPr lang="fr-FR" sz="1000" dirty="0" err="1" smtClean="0"/>
              <a:t>payloadType</a:t>
            </a:r>
            <a:r>
              <a:rPr lang="fr-FR" sz="1000" dirty="0" smtClean="0"/>
              <a:t>":"</a:t>
            </a:r>
            <a:r>
              <a:rPr lang="fr-FR" sz="1000" dirty="0" err="1" smtClean="0"/>
              <a:t>num</a:t>
            </a:r>
            <a:r>
              <a:rPr lang="fr-FR" sz="1000" dirty="0" smtClean="0"/>
              <a:t>","</a:t>
            </a:r>
            <a:r>
              <a:rPr lang="fr-FR" sz="1000" dirty="0" err="1" smtClean="0"/>
              <a:t>repeat</a:t>
            </a:r>
            <a:r>
              <a:rPr lang="fr-FR" sz="1000" dirty="0" smtClean="0"/>
              <a:t>":"","</a:t>
            </a:r>
            <a:r>
              <a:rPr lang="fr-FR" sz="1000" dirty="0" err="1" smtClean="0"/>
              <a:t>crontab</a:t>
            </a:r>
            <a:r>
              <a:rPr lang="fr-FR" sz="1000" dirty="0" smtClean="0"/>
              <a:t>":"","</a:t>
            </a:r>
            <a:r>
              <a:rPr lang="fr-FR" sz="1000" dirty="0" err="1" smtClean="0"/>
              <a:t>once":true</a:t>
            </a:r>
            <a:r>
              <a:rPr lang="fr-FR" sz="1000" dirty="0" smtClean="0"/>
              <a:t>,"x":201,"y":422,"</a:t>
            </a:r>
            <a:r>
              <a:rPr lang="fr-FR" sz="1000" dirty="0" err="1" smtClean="0"/>
              <a:t>wires</a:t>
            </a:r>
            <a:r>
              <a:rPr lang="fr-FR" sz="1000" dirty="0" smtClean="0"/>
              <a:t>":[["3f3ee931.5b736e","b0a804a0.405e88"]]},{"id":"b0a804a0.405e88","type":"</a:t>
            </a:r>
            <a:r>
              <a:rPr lang="fr-FR" sz="1000" dirty="0" err="1" smtClean="0"/>
              <a:t>arduino</a:t>
            </a:r>
            <a:r>
              <a:rPr lang="fr-FR" sz="1000" dirty="0" smtClean="0"/>
              <a:t> out","z":"cfe29358.0e7658","</a:t>
            </a:r>
            <a:r>
              <a:rPr lang="fr-FR" sz="1000" dirty="0" err="1" smtClean="0"/>
              <a:t>name</a:t>
            </a:r>
            <a:r>
              <a:rPr lang="fr-FR" sz="1000" dirty="0" smtClean="0"/>
              <a:t>":"","pin":"13","</a:t>
            </a:r>
            <a:r>
              <a:rPr lang="fr-FR" sz="1000" dirty="0" err="1" smtClean="0"/>
              <a:t>state":"OUTPUT</a:t>
            </a:r>
            <a:r>
              <a:rPr lang="fr-FR" sz="1000" dirty="0" smtClean="0"/>
              <a:t>","</a:t>
            </a:r>
            <a:r>
              <a:rPr lang="fr-FR" sz="1000" dirty="0" err="1" smtClean="0"/>
              <a:t>arduino</a:t>
            </a:r>
            <a:r>
              <a:rPr lang="fr-FR" sz="1000" dirty="0" smtClean="0"/>
              <a:t>":"64dd9791.777f4","x":722,"y":433,"</a:t>
            </a:r>
            <a:r>
              <a:rPr lang="fr-FR" sz="1000" dirty="0" err="1" smtClean="0"/>
              <a:t>wires</a:t>
            </a:r>
            <a:r>
              <a:rPr lang="fr-FR" sz="1000" dirty="0" smtClean="0"/>
              <a:t>":[]},{"id":"59af0111.3a75b8","type":"</a:t>
            </a:r>
            <a:r>
              <a:rPr lang="fr-FR" sz="1000" dirty="0" err="1" smtClean="0"/>
              <a:t>twilio</a:t>
            </a:r>
            <a:r>
              <a:rPr lang="fr-FR" sz="1000" dirty="0" smtClean="0"/>
              <a:t>-api","z":"cfe29358.0e7658","</a:t>
            </a:r>
            <a:r>
              <a:rPr lang="fr-FR" sz="1000" dirty="0" err="1" smtClean="0"/>
              <a:t>sid</a:t>
            </a:r>
            <a:r>
              <a:rPr lang="fr-FR" sz="1000" dirty="0" smtClean="0"/>
              <a:t>":"AC4f348d82682532c2c2889ab73cc0a985","</a:t>
            </a:r>
            <a:r>
              <a:rPr lang="fr-FR" sz="1000" dirty="0" err="1" smtClean="0"/>
              <a:t>from</a:t>
            </a:r>
            <a:r>
              <a:rPr lang="fr-FR" sz="1000" dirty="0" smtClean="0"/>
              <a:t>":"+33644605397","</a:t>
            </a:r>
            <a:r>
              <a:rPr lang="fr-FR" sz="1000" dirty="0" err="1" smtClean="0"/>
              <a:t>name</a:t>
            </a:r>
            <a:r>
              <a:rPr lang="fr-FR" sz="1000" dirty="0" smtClean="0"/>
              <a:t>":"mon compte"},{"id":"64dd9791.777f4","type":"</a:t>
            </a:r>
            <a:r>
              <a:rPr lang="fr-FR" sz="1000" dirty="0" err="1" smtClean="0"/>
              <a:t>arduino</a:t>
            </a:r>
            <a:r>
              <a:rPr lang="fr-FR" sz="1000" dirty="0" smtClean="0"/>
              <a:t>-</a:t>
            </a:r>
            <a:r>
              <a:rPr lang="fr-FR" sz="1000" dirty="0" err="1" smtClean="0"/>
              <a:t>board</a:t>
            </a:r>
            <a:r>
              <a:rPr lang="fr-FR" sz="1000" dirty="0" smtClean="0"/>
              <a:t>","z":"cfe29358.0e7658","</a:t>
            </a:r>
            <a:r>
              <a:rPr lang="fr-FR" sz="1000" dirty="0" err="1" smtClean="0"/>
              <a:t>device</a:t>
            </a:r>
            <a:r>
              <a:rPr lang="fr-FR" sz="1000" dirty="0" smtClean="0"/>
              <a:t>":"/</a:t>
            </a:r>
            <a:r>
              <a:rPr lang="fr-FR" sz="1000" dirty="0" err="1" smtClean="0"/>
              <a:t>dev</a:t>
            </a:r>
            <a:r>
              <a:rPr lang="fr-FR" sz="1000" dirty="0" smtClean="0"/>
              <a:t>/ttyACM0"}]</a:t>
            </a:r>
            <a:endParaRPr lang="fr-FR" sz="1000" dirty="0"/>
          </a:p>
        </p:txBody>
      </p:sp>
      <p:sp>
        <p:nvSpPr>
          <p:cNvPr id="8" name="ZoneTexte 7"/>
          <p:cNvSpPr txBox="1"/>
          <p:nvPr/>
        </p:nvSpPr>
        <p:spPr>
          <a:xfrm>
            <a:off x="7048500" y="2286000"/>
            <a:ext cx="1514475" cy="1077218"/>
          </a:xfrm>
          <a:prstGeom prst="rect">
            <a:avLst/>
          </a:prstGeom>
          <a:noFill/>
        </p:spPr>
        <p:txBody>
          <a:bodyPr wrap="square" rtlCol="0">
            <a:spAutoFit/>
          </a:bodyPr>
          <a:lstStyle/>
          <a:p>
            <a:r>
              <a:rPr lang="fr-FR" sz="1600" dirty="0" smtClean="0"/>
              <a:t>Voici le code que l’on obtient correspondant au graphe.</a:t>
            </a:r>
            <a:endParaRPr lang="fr-FR" sz="1600" dirty="0"/>
          </a:p>
        </p:txBody>
      </p:sp>
      <p:sp>
        <p:nvSpPr>
          <p:cNvPr id="9" name="ZoneTexte 8"/>
          <p:cNvSpPr txBox="1"/>
          <p:nvPr/>
        </p:nvSpPr>
        <p:spPr>
          <a:xfrm>
            <a:off x="447675" y="4610100"/>
            <a:ext cx="8229600" cy="1754326"/>
          </a:xfrm>
          <a:prstGeom prst="rect">
            <a:avLst/>
          </a:prstGeom>
          <a:noFill/>
        </p:spPr>
        <p:txBody>
          <a:bodyPr wrap="square" rtlCol="0">
            <a:spAutoFit/>
          </a:bodyPr>
          <a:lstStyle/>
          <a:p>
            <a:r>
              <a:rPr lang="fr-FR" dirty="0" smtClean="0"/>
              <a:t>Pour enregistrer le fichier dans le serveur </a:t>
            </a:r>
            <a:r>
              <a:rPr lang="fr-FR" dirty="0" err="1" smtClean="0"/>
              <a:t>Node</a:t>
            </a:r>
            <a:r>
              <a:rPr lang="fr-FR" dirty="0" smtClean="0"/>
              <a:t>-RED directement, choisir l’option : « Library », lui donner un nom et enfin cliquer sur le bouton : « Export ». </a:t>
            </a:r>
          </a:p>
          <a:p>
            <a:endParaRPr lang="fr-FR" dirty="0" smtClean="0"/>
          </a:p>
          <a:p>
            <a:r>
              <a:rPr lang="fr-FR" dirty="0" smtClean="0"/>
              <a:t>Pour récupérer un graphe, trouvé sur internet par exemple choisir l’option : « Import ». Pour coller le code, ne pas utiliser le clic droit « Coller » mais de préférence la commande Ctrl V. Cliquer pour terminer sur le bouton « Import ».</a:t>
            </a:r>
            <a:endParaRPr lang="fr-FR" dirty="0"/>
          </a:p>
        </p:txBody>
      </p:sp>
      <p:sp>
        <p:nvSpPr>
          <p:cNvPr id="11" name="ZoneTexte 10"/>
          <p:cNvSpPr txBox="1"/>
          <p:nvPr/>
        </p:nvSpPr>
        <p:spPr>
          <a:xfrm>
            <a:off x="8296275" y="6076950"/>
            <a:ext cx="514350" cy="369332"/>
          </a:xfrm>
          <a:prstGeom prst="rect">
            <a:avLst/>
          </a:prstGeom>
          <a:noFill/>
        </p:spPr>
        <p:txBody>
          <a:bodyPr wrap="square" rtlCol="0">
            <a:spAutoFit/>
          </a:bodyPr>
          <a:lstStyle/>
          <a:p>
            <a:r>
              <a:rPr lang="fr-FR" dirty="0" smtClean="0"/>
              <a:t>46</a:t>
            </a:r>
            <a:endParaRPr 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574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3-1</a:t>
            </a:r>
            <a:endParaRPr lang="fr-FR" dirty="0">
              <a:latin typeface="Arial" pitchFamily="34" charset="0"/>
              <a:cs typeface="Arial" pitchFamily="34" charset="0"/>
            </a:endParaRPr>
          </a:p>
        </p:txBody>
      </p:sp>
      <p:sp>
        <p:nvSpPr>
          <p:cNvPr id="6" name="ZoneTexte 5"/>
          <p:cNvSpPr txBox="1"/>
          <p:nvPr/>
        </p:nvSpPr>
        <p:spPr>
          <a:xfrm>
            <a:off x="485775" y="1019175"/>
            <a:ext cx="8220075" cy="369332"/>
          </a:xfrm>
          <a:prstGeom prst="rect">
            <a:avLst/>
          </a:prstGeom>
          <a:noFill/>
        </p:spPr>
        <p:txBody>
          <a:bodyPr wrap="square" rtlCol="0">
            <a:spAutoFit/>
          </a:bodyPr>
          <a:lstStyle/>
          <a:p>
            <a:r>
              <a:rPr lang="fr-FR" dirty="0" smtClean="0"/>
              <a:t> L’application </a:t>
            </a:r>
            <a:r>
              <a:rPr lang="fr-FR" dirty="0" err="1" smtClean="0"/>
              <a:t>Node</a:t>
            </a:r>
            <a:r>
              <a:rPr lang="fr-FR" dirty="0" smtClean="0"/>
              <a:t>-RED permet d’exploiter simplement les fonctions d’une Pi Camera</a:t>
            </a:r>
            <a:endParaRPr lang="fr-FR" dirty="0"/>
          </a:p>
        </p:txBody>
      </p:sp>
      <p:sp>
        <p:nvSpPr>
          <p:cNvPr id="56322" name="AutoShape 2" descr="Résultat de recherche d'images pour &quot;montage pi camer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6323" name="Picture 3"/>
          <p:cNvPicPr>
            <a:picLocks noChangeAspect="1" noChangeArrowheads="1"/>
          </p:cNvPicPr>
          <p:nvPr/>
        </p:nvPicPr>
        <p:blipFill>
          <a:blip r:embed="rId2" cstate="print"/>
          <a:srcRect/>
          <a:stretch>
            <a:fillRect/>
          </a:stretch>
        </p:blipFill>
        <p:spPr bwMode="auto">
          <a:xfrm>
            <a:off x="623888" y="1495425"/>
            <a:ext cx="2466975" cy="1847850"/>
          </a:xfrm>
          <a:prstGeom prst="rect">
            <a:avLst/>
          </a:prstGeom>
          <a:noFill/>
          <a:ln w="9525">
            <a:noFill/>
            <a:miter lim="800000"/>
            <a:headEnd/>
            <a:tailEnd/>
          </a:ln>
        </p:spPr>
      </p:pic>
      <p:sp>
        <p:nvSpPr>
          <p:cNvPr id="9" name="ZoneTexte 8"/>
          <p:cNvSpPr txBox="1"/>
          <p:nvPr/>
        </p:nvSpPr>
        <p:spPr>
          <a:xfrm>
            <a:off x="3248025" y="1466850"/>
            <a:ext cx="5219700" cy="1754326"/>
          </a:xfrm>
          <a:prstGeom prst="rect">
            <a:avLst/>
          </a:prstGeom>
          <a:noFill/>
        </p:spPr>
        <p:txBody>
          <a:bodyPr wrap="square" rtlCol="0">
            <a:spAutoFit/>
          </a:bodyPr>
          <a:lstStyle/>
          <a:p>
            <a:r>
              <a:rPr lang="fr-FR" dirty="0" smtClean="0"/>
              <a:t>Pour installer la caméra, procéder comme suit :</a:t>
            </a:r>
          </a:p>
          <a:p>
            <a:endParaRPr lang="fr-FR" dirty="0" smtClean="0"/>
          </a:p>
          <a:p>
            <a:r>
              <a:rPr lang="fr-FR" dirty="0" smtClean="0"/>
              <a:t>S’assurer que le </a:t>
            </a:r>
            <a:r>
              <a:rPr lang="fr-FR" dirty="0" err="1" smtClean="0"/>
              <a:t>Raspberry</a:t>
            </a:r>
            <a:r>
              <a:rPr lang="fr-FR" dirty="0" smtClean="0"/>
              <a:t> Pi est arrêté et déconnecté de son alimentation.</a:t>
            </a:r>
          </a:p>
          <a:p>
            <a:endParaRPr lang="fr-FR" dirty="0" smtClean="0"/>
          </a:p>
          <a:p>
            <a:endParaRPr lang="fr-FR" dirty="0"/>
          </a:p>
        </p:txBody>
      </p:sp>
      <p:pic>
        <p:nvPicPr>
          <p:cNvPr id="56325" name="Picture 5" descr="Connect the camera"/>
          <p:cNvPicPr>
            <a:picLocks noChangeAspect="1" noChangeArrowheads="1"/>
          </p:cNvPicPr>
          <p:nvPr/>
        </p:nvPicPr>
        <p:blipFill>
          <a:blip r:embed="rId3" cstate="print"/>
          <a:srcRect/>
          <a:stretch>
            <a:fillRect/>
          </a:stretch>
        </p:blipFill>
        <p:spPr bwMode="auto">
          <a:xfrm>
            <a:off x="638174" y="3498504"/>
            <a:ext cx="3924301" cy="2813724"/>
          </a:xfrm>
          <a:prstGeom prst="rect">
            <a:avLst/>
          </a:prstGeom>
          <a:noFill/>
        </p:spPr>
      </p:pic>
      <p:sp>
        <p:nvSpPr>
          <p:cNvPr id="11" name="ZoneTexte 10"/>
          <p:cNvSpPr txBox="1"/>
          <p:nvPr/>
        </p:nvSpPr>
        <p:spPr>
          <a:xfrm>
            <a:off x="4762500" y="3476625"/>
            <a:ext cx="3971925" cy="2862322"/>
          </a:xfrm>
          <a:prstGeom prst="rect">
            <a:avLst/>
          </a:prstGeom>
          <a:noFill/>
        </p:spPr>
        <p:txBody>
          <a:bodyPr wrap="square" rtlCol="0">
            <a:spAutoFit/>
          </a:bodyPr>
          <a:lstStyle/>
          <a:p>
            <a:r>
              <a:rPr lang="fr-FR" dirty="0" smtClean="0"/>
              <a:t>Relier la caméra sur le connecteur à côté de la prise jack.</a:t>
            </a:r>
          </a:p>
          <a:p>
            <a:endParaRPr lang="fr-FR" dirty="0" smtClean="0"/>
          </a:p>
          <a:p>
            <a:pPr>
              <a:buFontTx/>
              <a:buChar char="-"/>
            </a:pPr>
            <a:r>
              <a:rPr lang="fr-FR" dirty="0" smtClean="0"/>
              <a:t> Soulever la bague du connecteur.</a:t>
            </a:r>
          </a:p>
          <a:p>
            <a:pPr>
              <a:buFontTx/>
              <a:buChar char="-"/>
            </a:pPr>
            <a:endParaRPr lang="fr-FR" dirty="0" smtClean="0"/>
          </a:p>
          <a:p>
            <a:pPr>
              <a:buFontTx/>
              <a:buChar char="-"/>
            </a:pPr>
            <a:r>
              <a:rPr lang="fr-FR" dirty="0" smtClean="0"/>
              <a:t> Insérer la nappe souple dans le connecteur.</a:t>
            </a:r>
          </a:p>
          <a:p>
            <a:endParaRPr lang="fr-FR" dirty="0" smtClean="0"/>
          </a:p>
          <a:p>
            <a:pPr>
              <a:buFontTx/>
              <a:buChar char="-"/>
            </a:pPr>
            <a:r>
              <a:rPr lang="fr-FR" dirty="0" smtClean="0"/>
              <a:t> Abaisser la bague du connecteur pour bloquer la nappe souple.</a:t>
            </a:r>
            <a:endParaRPr lang="fr-FR" dirty="0"/>
          </a:p>
        </p:txBody>
      </p:sp>
      <p:sp>
        <p:nvSpPr>
          <p:cNvPr id="12" name="ZoneTexte 11"/>
          <p:cNvSpPr txBox="1"/>
          <p:nvPr/>
        </p:nvSpPr>
        <p:spPr>
          <a:xfrm>
            <a:off x="8296275" y="6076950"/>
            <a:ext cx="514350" cy="369332"/>
          </a:xfrm>
          <a:prstGeom prst="rect">
            <a:avLst/>
          </a:prstGeom>
          <a:noFill/>
        </p:spPr>
        <p:txBody>
          <a:bodyPr wrap="square" rtlCol="0">
            <a:spAutoFit/>
          </a:bodyPr>
          <a:lstStyle/>
          <a:p>
            <a:r>
              <a:rPr lang="fr-FR" dirty="0" smtClean="0"/>
              <a:t>47</a:t>
            </a: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aspberry Pi Configuration Tool"/>
          <p:cNvPicPr>
            <a:picLocks noChangeAspect="1" noChangeArrowheads="1"/>
          </p:cNvPicPr>
          <p:nvPr/>
        </p:nvPicPr>
        <p:blipFill>
          <a:blip r:embed="rId2" cstate="print"/>
          <a:srcRect/>
          <a:stretch>
            <a:fillRect/>
          </a:stretch>
        </p:blipFill>
        <p:spPr bwMode="auto">
          <a:xfrm>
            <a:off x="812800" y="1676400"/>
            <a:ext cx="3140075" cy="3091393"/>
          </a:xfrm>
          <a:prstGeom prst="rect">
            <a:avLst/>
          </a:prstGeom>
          <a:noFill/>
        </p:spPr>
      </p:pic>
      <p:pic>
        <p:nvPicPr>
          <p:cNvPr id="57348" name="Picture 4" descr="Camera software enabled"/>
          <p:cNvPicPr>
            <a:picLocks noChangeAspect="1" noChangeArrowheads="1"/>
          </p:cNvPicPr>
          <p:nvPr/>
        </p:nvPicPr>
        <p:blipFill>
          <a:blip r:embed="rId3" cstate="print"/>
          <a:srcRect/>
          <a:stretch>
            <a:fillRect/>
          </a:stretch>
        </p:blipFill>
        <p:spPr bwMode="auto">
          <a:xfrm>
            <a:off x="4419601" y="1689916"/>
            <a:ext cx="3505200" cy="3047052"/>
          </a:xfrm>
          <a:prstGeom prst="rect">
            <a:avLst/>
          </a:prstGeom>
          <a:noFill/>
        </p:spPr>
      </p:pic>
      <p:sp>
        <p:nvSpPr>
          <p:cNvPr id="6" name="Rectangle à coins arrondis 5"/>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3-2</a:t>
            </a:r>
            <a:endParaRPr lang="fr-FR" dirty="0">
              <a:latin typeface="Arial" pitchFamily="34" charset="0"/>
              <a:cs typeface="Arial" pitchFamily="34" charset="0"/>
            </a:endParaRPr>
          </a:p>
        </p:txBody>
      </p:sp>
      <p:sp>
        <p:nvSpPr>
          <p:cNvPr id="8" name="ZoneTexte 7"/>
          <p:cNvSpPr txBox="1"/>
          <p:nvPr/>
        </p:nvSpPr>
        <p:spPr>
          <a:xfrm>
            <a:off x="381000" y="1019175"/>
            <a:ext cx="5934075" cy="369332"/>
          </a:xfrm>
          <a:prstGeom prst="rect">
            <a:avLst/>
          </a:prstGeom>
          <a:noFill/>
        </p:spPr>
        <p:txBody>
          <a:bodyPr wrap="square" rtlCol="0">
            <a:spAutoFit/>
          </a:bodyPr>
          <a:lstStyle/>
          <a:p>
            <a:r>
              <a:rPr lang="fr-FR" dirty="0" smtClean="0"/>
              <a:t>Configuration de la caméra :</a:t>
            </a:r>
            <a:endParaRPr lang="fr-FR" dirty="0"/>
          </a:p>
        </p:txBody>
      </p:sp>
      <p:sp>
        <p:nvSpPr>
          <p:cNvPr id="9" name="ZoneTexte 8"/>
          <p:cNvSpPr txBox="1"/>
          <p:nvPr/>
        </p:nvSpPr>
        <p:spPr>
          <a:xfrm>
            <a:off x="800100" y="4905375"/>
            <a:ext cx="3143250" cy="646331"/>
          </a:xfrm>
          <a:prstGeom prst="rect">
            <a:avLst/>
          </a:prstGeom>
          <a:solidFill>
            <a:schemeClr val="accent1">
              <a:lumMod val="20000"/>
              <a:lumOff val="80000"/>
            </a:schemeClr>
          </a:solidFill>
        </p:spPr>
        <p:txBody>
          <a:bodyPr wrap="square" rtlCol="0">
            <a:spAutoFit/>
          </a:bodyPr>
          <a:lstStyle/>
          <a:p>
            <a:r>
              <a:rPr lang="fr-FR" dirty="0" smtClean="0"/>
              <a:t>1 Accéder à l’utilitaire de configuration.</a:t>
            </a:r>
            <a:endParaRPr lang="fr-FR" dirty="0"/>
          </a:p>
        </p:txBody>
      </p:sp>
      <p:sp>
        <p:nvSpPr>
          <p:cNvPr id="10" name="ZoneTexte 9"/>
          <p:cNvSpPr txBox="1"/>
          <p:nvPr/>
        </p:nvSpPr>
        <p:spPr>
          <a:xfrm>
            <a:off x="4448175" y="5029200"/>
            <a:ext cx="3486150" cy="369332"/>
          </a:xfrm>
          <a:prstGeom prst="rect">
            <a:avLst/>
          </a:prstGeom>
          <a:solidFill>
            <a:schemeClr val="accent1">
              <a:lumMod val="20000"/>
              <a:lumOff val="80000"/>
            </a:schemeClr>
          </a:solidFill>
        </p:spPr>
        <p:txBody>
          <a:bodyPr wrap="square" rtlCol="0">
            <a:spAutoFit/>
          </a:bodyPr>
          <a:lstStyle/>
          <a:p>
            <a:r>
              <a:rPr lang="fr-FR" dirty="0" smtClean="0"/>
              <a:t>2 Cocher l’activation de la caméra.</a:t>
            </a:r>
            <a:endParaRPr lang="fr-FR" dirty="0"/>
          </a:p>
        </p:txBody>
      </p:sp>
      <p:sp>
        <p:nvSpPr>
          <p:cNvPr id="11" name="ZoneTexte 10"/>
          <p:cNvSpPr txBox="1"/>
          <p:nvPr/>
        </p:nvSpPr>
        <p:spPr>
          <a:xfrm>
            <a:off x="3086100" y="5676900"/>
            <a:ext cx="2981325" cy="646331"/>
          </a:xfrm>
          <a:prstGeom prst="rect">
            <a:avLst/>
          </a:prstGeom>
          <a:solidFill>
            <a:schemeClr val="accent1">
              <a:lumMod val="20000"/>
              <a:lumOff val="80000"/>
            </a:schemeClr>
          </a:solidFill>
        </p:spPr>
        <p:txBody>
          <a:bodyPr wrap="square" rtlCol="0">
            <a:spAutoFit/>
          </a:bodyPr>
          <a:lstStyle/>
          <a:p>
            <a:r>
              <a:rPr lang="fr-FR" dirty="0" smtClean="0"/>
              <a:t>3 Pour terminer, redémarrer le </a:t>
            </a:r>
            <a:r>
              <a:rPr lang="fr-FR" dirty="0" err="1" smtClean="0"/>
              <a:t>Raspberry</a:t>
            </a:r>
            <a:r>
              <a:rPr lang="fr-FR" dirty="0" smtClean="0"/>
              <a:t> Pi.</a:t>
            </a:r>
            <a:endParaRPr lang="fr-FR" dirty="0"/>
          </a:p>
        </p:txBody>
      </p:sp>
      <p:sp>
        <p:nvSpPr>
          <p:cNvPr id="12" name="ZoneTexte 11"/>
          <p:cNvSpPr txBox="1"/>
          <p:nvPr/>
        </p:nvSpPr>
        <p:spPr>
          <a:xfrm>
            <a:off x="8296275" y="6076950"/>
            <a:ext cx="514350" cy="369332"/>
          </a:xfrm>
          <a:prstGeom prst="rect">
            <a:avLst/>
          </a:prstGeom>
          <a:noFill/>
        </p:spPr>
        <p:txBody>
          <a:bodyPr wrap="square" rtlCol="0">
            <a:spAutoFit/>
          </a:bodyPr>
          <a:lstStyle/>
          <a:p>
            <a:r>
              <a:rPr lang="fr-FR" dirty="0" smtClean="0"/>
              <a:t>48</a:t>
            </a:r>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3-3</a:t>
            </a:r>
            <a:endParaRPr lang="fr-FR" dirty="0">
              <a:latin typeface="Arial" pitchFamily="34" charset="0"/>
              <a:cs typeface="Arial" pitchFamily="34" charset="0"/>
            </a:endParaRPr>
          </a:p>
        </p:txBody>
      </p:sp>
      <p:pic>
        <p:nvPicPr>
          <p:cNvPr id="58370" name="Picture 2"/>
          <p:cNvPicPr>
            <a:picLocks noChangeAspect="1" noChangeArrowheads="1"/>
          </p:cNvPicPr>
          <p:nvPr/>
        </p:nvPicPr>
        <p:blipFill>
          <a:blip r:embed="rId3" cstate="print"/>
          <a:srcRect/>
          <a:stretch>
            <a:fillRect/>
          </a:stretch>
        </p:blipFill>
        <p:spPr bwMode="auto">
          <a:xfrm>
            <a:off x="517939" y="1457326"/>
            <a:ext cx="3958812" cy="2206330"/>
          </a:xfrm>
          <a:prstGeom prst="rect">
            <a:avLst/>
          </a:prstGeom>
          <a:noFill/>
          <a:ln w="9525">
            <a:noFill/>
            <a:miter lim="800000"/>
            <a:headEnd/>
            <a:tailEnd/>
          </a:ln>
        </p:spPr>
      </p:pic>
      <p:sp>
        <p:nvSpPr>
          <p:cNvPr id="7" name="ZoneTexte 6"/>
          <p:cNvSpPr txBox="1"/>
          <p:nvPr/>
        </p:nvSpPr>
        <p:spPr>
          <a:xfrm>
            <a:off x="381000" y="1019175"/>
            <a:ext cx="5934075" cy="369332"/>
          </a:xfrm>
          <a:prstGeom prst="rect">
            <a:avLst/>
          </a:prstGeom>
          <a:noFill/>
        </p:spPr>
        <p:txBody>
          <a:bodyPr wrap="square" rtlCol="0">
            <a:spAutoFit/>
          </a:bodyPr>
          <a:lstStyle/>
          <a:p>
            <a:r>
              <a:rPr lang="fr-FR" dirty="0" smtClean="0"/>
              <a:t>Test de la camera :</a:t>
            </a:r>
            <a:endParaRPr lang="fr-FR" dirty="0"/>
          </a:p>
        </p:txBody>
      </p:sp>
      <p:pic>
        <p:nvPicPr>
          <p:cNvPr id="58373" name="Picture 5"/>
          <p:cNvPicPr>
            <a:picLocks noChangeAspect="1" noChangeArrowheads="1"/>
          </p:cNvPicPr>
          <p:nvPr/>
        </p:nvPicPr>
        <p:blipFill>
          <a:blip r:embed="rId4" cstate="print"/>
          <a:srcRect/>
          <a:stretch>
            <a:fillRect/>
          </a:stretch>
        </p:blipFill>
        <p:spPr bwMode="auto">
          <a:xfrm>
            <a:off x="4772748" y="1348963"/>
            <a:ext cx="3837852" cy="3566944"/>
          </a:xfrm>
          <a:prstGeom prst="rect">
            <a:avLst/>
          </a:prstGeom>
          <a:noFill/>
          <a:ln w="9525">
            <a:solidFill>
              <a:schemeClr val="tx1"/>
            </a:solidFill>
            <a:miter lim="800000"/>
            <a:headEnd/>
            <a:tailEnd/>
          </a:ln>
        </p:spPr>
      </p:pic>
      <p:pic>
        <p:nvPicPr>
          <p:cNvPr id="58371" name="Picture 3"/>
          <p:cNvPicPr>
            <a:picLocks noChangeAspect="1" noChangeArrowheads="1"/>
          </p:cNvPicPr>
          <p:nvPr/>
        </p:nvPicPr>
        <p:blipFill>
          <a:blip r:embed="rId5" cstate="print"/>
          <a:srcRect/>
          <a:stretch>
            <a:fillRect/>
          </a:stretch>
        </p:blipFill>
        <p:spPr bwMode="auto">
          <a:xfrm>
            <a:off x="7496175" y="4572000"/>
            <a:ext cx="1371600" cy="552450"/>
          </a:xfrm>
          <a:prstGeom prst="rect">
            <a:avLst/>
          </a:prstGeom>
          <a:noFill/>
          <a:ln w="9525">
            <a:noFill/>
            <a:miter lim="800000"/>
            <a:headEnd/>
            <a:tailEnd/>
          </a:ln>
        </p:spPr>
      </p:pic>
      <p:pic>
        <p:nvPicPr>
          <p:cNvPr id="58374" name="Picture 6"/>
          <p:cNvPicPr>
            <a:picLocks noChangeAspect="1" noChangeArrowheads="1"/>
          </p:cNvPicPr>
          <p:nvPr/>
        </p:nvPicPr>
        <p:blipFill>
          <a:blip r:embed="rId6" cstate="print"/>
          <a:srcRect/>
          <a:stretch>
            <a:fillRect/>
          </a:stretch>
        </p:blipFill>
        <p:spPr bwMode="auto">
          <a:xfrm>
            <a:off x="419100" y="3779148"/>
            <a:ext cx="3467100" cy="2707377"/>
          </a:xfrm>
          <a:prstGeom prst="rect">
            <a:avLst/>
          </a:prstGeom>
          <a:noFill/>
          <a:ln w="9525">
            <a:solidFill>
              <a:schemeClr val="tx1"/>
            </a:solidFill>
            <a:miter lim="800000"/>
            <a:headEnd/>
            <a:tailEnd/>
          </a:ln>
        </p:spPr>
      </p:pic>
      <p:pic>
        <p:nvPicPr>
          <p:cNvPr id="58372" name="Picture 4"/>
          <p:cNvPicPr>
            <a:picLocks noChangeAspect="1" noChangeArrowheads="1"/>
          </p:cNvPicPr>
          <p:nvPr/>
        </p:nvPicPr>
        <p:blipFill>
          <a:blip r:embed="rId7" cstate="print"/>
          <a:srcRect/>
          <a:stretch>
            <a:fillRect/>
          </a:stretch>
        </p:blipFill>
        <p:spPr bwMode="auto">
          <a:xfrm>
            <a:off x="2971800" y="3438525"/>
            <a:ext cx="1409700" cy="514350"/>
          </a:xfrm>
          <a:prstGeom prst="rect">
            <a:avLst/>
          </a:prstGeom>
          <a:noFill/>
          <a:ln w="9525">
            <a:noFill/>
            <a:miter lim="800000"/>
            <a:headEnd/>
            <a:tailEnd/>
          </a:ln>
        </p:spPr>
      </p:pic>
      <p:pic>
        <p:nvPicPr>
          <p:cNvPr id="58375" name="Picture 7"/>
          <p:cNvPicPr>
            <a:picLocks noChangeAspect="1" noChangeArrowheads="1"/>
          </p:cNvPicPr>
          <p:nvPr/>
        </p:nvPicPr>
        <p:blipFill>
          <a:blip r:embed="rId8" cstate="print"/>
          <a:srcRect/>
          <a:stretch>
            <a:fillRect/>
          </a:stretch>
        </p:blipFill>
        <p:spPr bwMode="auto">
          <a:xfrm>
            <a:off x="4043363" y="5075041"/>
            <a:ext cx="2547937" cy="1411484"/>
          </a:xfrm>
          <a:prstGeom prst="rect">
            <a:avLst/>
          </a:prstGeom>
          <a:noFill/>
          <a:ln w="9525">
            <a:noFill/>
            <a:miter lim="800000"/>
            <a:headEnd/>
            <a:tailEnd/>
          </a:ln>
        </p:spPr>
      </p:pic>
      <p:sp>
        <p:nvSpPr>
          <p:cNvPr id="13" name="ZoneTexte 12"/>
          <p:cNvSpPr txBox="1"/>
          <p:nvPr/>
        </p:nvSpPr>
        <p:spPr>
          <a:xfrm>
            <a:off x="1600200" y="2286000"/>
            <a:ext cx="2105025" cy="276999"/>
          </a:xfrm>
          <a:prstGeom prst="rect">
            <a:avLst/>
          </a:prstGeom>
          <a:noFill/>
        </p:spPr>
        <p:txBody>
          <a:bodyPr wrap="square" rtlCol="0">
            <a:spAutoFit/>
          </a:bodyPr>
          <a:lstStyle/>
          <a:p>
            <a:r>
              <a:rPr lang="fr-FR" sz="1200" dirty="0" smtClean="0"/>
              <a:t>Créer le schéma suivant :</a:t>
            </a:r>
            <a:endParaRPr lang="fr-FR" sz="1200" dirty="0"/>
          </a:p>
        </p:txBody>
      </p:sp>
      <p:sp>
        <p:nvSpPr>
          <p:cNvPr id="14" name="ZoneTexte 13"/>
          <p:cNvSpPr txBox="1"/>
          <p:nvPr/>
        </p:nvSpPr>
        <p:spPr>
          <a:xfrm>
            <a:off x="1419225" y="2952750"/>
            <a:ext cx="2952750" cy="461665"/>
          </a:xfrm>
          <a:prstGeom prst="rect">
            <a:avLst/>
          </a:prstGeom>
          <a:noFill/>
        </p:spPr>
        <p:txBody>
          <a:bodyPr wrap="square" rtlCol="0">
            <a:spAutoFit/>
          </a:bodyPr>
          <a:lstStyle/>
          <a:p>
            <a:r>
              <a:rPr lang="fr-FR" sz="1200" dirty="0" smtClean="0"/>
              <a:t>Le programme prend une photo à chaque « clic ».</a:t>
            </a:r>
            <a:endParaRPr lang="fr-FR" sz="1200" dirty="0"/>
          </a:p>
        </p:txBody>
      </p:sp>
      <p:sp>
        <p:nvSpPr>
          <p:cNvPr id="15" name="ZoneTexte 14"/>
          <p:cNvSpPr txBox="1"/>
          <p:nvPr/>
        </p:nvSpPr>
        <p:spPr>
          <a:xfrm>
            <a:off x="533400" y="3924300"/>
            <a:ext cx="2295525" cy="461665"/>
          </a:xfrm>
          <a:prstGeom prst="rect">
            <a:avLst/>
          </a:prstGeom>
          <a:noFill/>
        </p:spPr>
        <p:txBody>
          <a:bodyPr wrap="square" rtlCol="0">
            <a:spAutoFit/>
          </a:bodyPr>
          <a:lstStyle/>
          <a:p>
            <a:r>
              <a:rPr lang="fr-FR" sz="1200" dirty="0" smtClean="0"/>
              <a:t>La photo est déclenchée si l’information « 1 » est envoyée.</a:t>
            </a:r>
            <a:endParaRPr lang="fr-FR" sz="1200" dirty="0"/>
          </a:p>
        </p:txBody>
      </p:sp>
      <p:sp>
        <p:nvSpPr>
          <p:cNvPr id="16" name="ZoneTexte 15"/>
          <p:cNvSpPr txBox="1"/>
          <p:nvPr/>
        </p:nvSpPr>
        <p:spPr>
          <a:xfrm>
            <a:off x="7505701" y="3305175"/>
            <a:ext cx="1009650" cy="1200329"/>
          </a:xfrm>
          <a:prstGeom prst="rect">
            <a:avLst/>
          </a:prstGeom>
          <a:noFill/>
        </p:spPr>
        <p:txBody>
          <a:bodyPr wrap="square" rtlCol="0">
            <a:spAutoFit/>
          </a:bodyPr>
          <a:lstStyle/>
          <a:p>
            <a:r>
              <a:rPr lang="fr-FR" sz="1200" dirty="0" smtClean="0"/>
              <a:t>La photo est enregistrée dans le répertoire : /home/pi/</a:t>
            </a:r>
            <a:r>
              <a:rPr lang="fr-FR" sz="1200" dirty="0" err="1" smtClean="0"/>
              <a:t>Pictures</a:t>
            </a:r>
            <a:r>
              <a:rPr lang="fr-FR" sz="1200" dirty="0" smtClean="0"/>
              <a:t>.</a:t>
            </a:r>
            <a:endParaRPr lang="fr-FR" sz="1200" dirty="0"/>
          </a:p>
        </p:txBody>
      </p:sp>
      <p:sp>
        <p:nvSpPr>
          <p:cNvPr id="17" name="ZoneTexte 16"/>
          <p:cNvSpPr txBox="1"/>
          <p:nvPr/>
        </p:nvSpPr>
        <p:spPr>
          <a:xfrm>
            <a:off x="6629399" y="5753100"/>
            <a:ext cx="2143125" cy="461665"/>
          </a:xfrm>
          <a:prstGeom prst="rect">
            <a:avLst/>
          </a:prstGeom>
          <a:noFill/>
        </p:spPr>
        <p:txBody>
          <a:bodyPr wrap="square" rtlCol="0">
            <a:spAutoFit/>
          </a:bodyPr>
          <a:lstStyle/>
          <a:p>
            <a:r>
              <a:rPr lang="fr-FR" sz="1200" dirty="0" smtClean="0"/>
              <a:t>Cette photo au format </a:t>
            </a:r>
            <a:r>
              <a:rPr lang="fr-FR" sz="1200" dirty="0" err="1" smtClean="0"/>
              <a:t>jpeg</a:t>
            </a:r>
            <a:r>
              <a:rPr lang="fr-FR" sz="1200" dirty="0" smtClean="0"/>
              <a:t> est stockée sur le </a:t>
            </a:r>
            <a:r>
              <a:rPr lang="fr-FR" sz="1200" dirty="0" err="1" smtClean="0"/>
              <a:t>Raspberry</a:t>
            </a:r>
            <a:r>
              <a:rPr lang="fr-FR" sz="1200" dirty="0" smtClean="0"/>
              <a:t> Pi.</a:t>
            </a:r>
            <a:endParaRPr lang="fr-FR" sz="1200" dirty="0"/>
          </a:p>
        </p:txBody>
      </p:sp>
      <p:sp>
        <p:nvSpPr>
          <p:cNvPr id="18" name="ZoneTexte 17"/>
          <p:cNvSpPr txBox="1"/>
          <p:nvPr/>
        </p:nvSpPr>
        <p:spPr>
          <a:xfrm>
            <a:off x="8296275" y="6076950"/>
            <a:ext cx="514350" cy="369332"/>
          </a:xfrm>
          <a:prstGeom prst="rect">
            <a:avLst/>
          </a:prstGeom>
          <a:noFill/>
        </p:spPr>
        <p:txBody>
          <a:bodyPr wrap="square" rtlCol="0">
            <a:spAutoFit/>
          </a:bodyPr>
          <a:lstStyle/>
          <a:p>
            <a:r>
              <a:rPr lang="fr-FR" dirty="0" smtClean="0"/>
              <a:t>49</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81000" y="352847"/>
            <a:ext cx="8410575" cy="369332"/>
          </a:xfrm>
          <a:prstGeom prst="rect">
            <a:avLst/>
          </a:prstGeom>
          <a:noFill/>
        </p:spPr>
        <p:txBody>
          <a:bodyPr wrap="square" rtlCol="0">
            <a:spAutoFit/>
          </a:bodyPr>
          <a:lstStyle/>
          <a:p>
            <a:pPr algn="ctr"/>
            <a:r>
              <a:rPr lang="fr-FR" dirty="0" smtClean="0">
                <a:latin typeface="Arial" pitchFamily="34" charset="0"/>
                <a:cs typeface="Arial" pitchFamily="34" charset="0"/>
              </a:rPr>
              <a:t>Objets communicants : une évolution très récente</a:t>
            </a:r>
            <a:endParaRPr lang="fr-FR"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09575" y="681469"/>
            <a:ext cx="8409226" cy="2214131"/>
          </a:xfrm>
          <a:prstGeom prst="rect">
            <a:avLst/>
          </a:prstGeom>
          <a:noFill/>
          <a:ln w="9525">
            <a:noFill/>
            <a:miter lim="800000"/>
            <a:headEnd/>
            <a:tailEnd/>
          </a:ln>
        </p:spPr>
      </p:pic>
      <p:pic>
        <p:nvPicPr>
          <p:cNvPr id="7" name="Image 6" descr="La_connectivité_des_choses.png"/>
          <p:cNvPicPr>
            <a:picLocks noChangeAspect="1"/>
          </p:cNvPicPr>
          <p:nvPr/>
        </p:nvPicPr>
        <p:blipFill>
          <a:blip r:embed="rId3" cstate="print"/>
          <a:stretch>
            <a:fillRect/>
          </a:stretch>
        </p:blipFill>
        <p:spPr>
          <a:xfrm>
            <a:off x="365754" y="3002539"/>
            <a:ext cx="5758821" cy="3512562"/>
          </a:xfrm>
          <a:prstGeom prst="rect">
            <a:avLst/>
          </a:prstGeom>
        </p:spPr>
      </p:pic>
      <p:sp>
        <p:nvSpPr>
          <p:cNvPr id="8" name="Rectangle 7"/>
          <p:cNvSpPr/>
          <p:nvPr/>
        </p:nvSpPr>
        <p:spPr>
          <a:xfrm>
            <a:off x="6276974" y="5648236"/>
            <a:ext cx="2390775" cy="830997"/>
          </a:xfrm>
          <a:prstGeom prst="rect">
            <a:avLst/>
          </a:prstGeom>
        </p:spPr>
        <p:txBody>
          <a:bodyPr wrap="square">
            <a:spAutoFit/>
          </a:bodyPr>
          <a:lstStyle/>
          <a:p>
            <a:r>
              <a:rPr lang="fr-FR" sz="1200" dirty="0" smtClean="0"/>
              <a:t>Par Jeremy77186 — Travail personnel, CC BY-SA 4.0, </a:t>
            </a:r>
            <a:r>
              <a:rPr lang="fr-FR" sz="1200" dirty="0" smtClean="0">
                <a:hlinkClick r:id="rId4"/>
              </a:rPr>
              <a:t>https://commons.wikimedia.org/w/index.php?curid=39795403</a:t>
            </a:r>
            <a:endParaRPr lang="fr-FR" sz="1200" dirty="0"/>
          </a:p>
        </p:txBody>
      </p:sp>
      <p:sp>
        <p:nvSpPr>
          <p:cNvPr id="10" name="ZoneTexte 9"/>
          <p:cNvSpPr txBox="1"/>
          <p:nvPr/>
        </p:nvSpPr>
        <p:spPr>
          <a:xfrm>
            <a:off x="5924550" y="3238500"/>
            <a:ext cx="2895599" cy="923330"/>
          </a:xfrm>
          <a:prstGeom prst="rect">
            <a:avLst/>
          </a:prstGeom>
          <a:solidFill>
            <a:schemeClr val="accent1">
              <a:lumMod val="20000"/>
              <a:lumOff val="80000"/>
            </a:schemeClr>
          </a:solidFill>
        </p:spPr>
        <p:txBody>
          <a:bodyPr wrap="square" rtlCol="0">
            <a:spAutoFit/>
          </a:bodyPr>
          <a:lstStyle/>
          <a:p>
            <a:r>
              <a:rPr lang="fr-FR" dirty="0" smtClean="0"/>
              <a:t>Les objets communicants  deviennent de plus en plus « connectés » au web.</a:t>
            </a:r>
            <a:endParaRPr lang="fr-FR" dirty="0"/>
          </a:p>
        </p:txBody>
      </p:sp>
      <p:sp>
        <p:nvSpPr>
          <p:cNvPr id="11" name="ZoneTexte 10"/>
          <p:cNvSpPr txBox="1"/>
          <p:nvPr/>
        </p:nvSpPr>
        <p:spPr>
          <a:xfrm>
            <a:off x="5915025" y="4191000"/>
            <a:ext cx="2895599" cy="1477328"/>
          </a:xfrm>
          <a:prstGeom prst="rect">
            <a:avLst/>
          </a:prstGeom>
          <a:solidFill>
            <a:schemeClr val="accent1">
              <a:lumMod val="20000"/>
              <a:lumOff val="80000"/>
            </a:schemeClr>
          </a:solidFill>
        </p:spPr>
        <p:txBody>
          <a:bodyPr wrap="square" rtlCol="0">
            <a:spAutoFit/>
          </a:bodyPr>
          <a:lstStyle/>
          <a:p>
            <a:r>
              <a:rPr lang="fr-FR" dirty="0" smtClean="0"/>
              <a:t>Ils sont de plus en plus autonomes, programmables, ils tendent à devenir des systèmes embarqués et connectés.</a:t>
            </a:r>
            <a:endParaRPr lang="fr-FR" dirty="0"/>
          </a:p>
        </p:txBody>
      </p:sp>
      <p:sp>
        <p:nvSpPr>
          <p:cNvPr id="12" name="ZoneTexte 11"/>
          <p:cNvSpPr txBox="1"/>
          <p:nvPr/>
        </p:nvSpPr>
        <p:spPr>
          <a:xfrm>
            <a:off x="8324850" y="5686425"/>
            <a:ext cx="514350" cy="369332"/>
          </a:xfrm>
          <a:prstGeom prst="rect">
            <a:avLst/>
          </a:prstGeom>
          <a:noFill/>
        </p:spPr>
        <p:txBody>
          <a:bodyPr wrap="square" rtlCol="0">
            <a:spAutoFit/>
          </a:bodyPr>
          <a:lstStyle/>
          <a:p>
            <a:r>
              <a:rPr lang="fr-FR" dirty="0" smtClean="0"/>
              <a:t>5</a:t>
            </a:r>
            <a:endParaRPr lang="fr-FR" dirty="0"/>
          </a:p>
        </p:txBody>
      </p:sp>
      <p:sp>
        <p:nvSpPr>
          <p:cNvPr id="14" name="Rectangle 13"/>
          <p:cNvSpPr/>
          <p:nvPr/>
        </p:nvSpPr>
        <p:spPr>
          <a:xfrm>
            <a:off x="3209926" y="3857626"/>
            <a:ext cx="45719" cy="50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3150393" y="3786188"/>
            <a:ext cx="102395" cy="184666"/>
          </a:xfrm>
          <a:prstGeom prst="rect">
            <a:avLst/>
          </a:prstGeom>
          <a:noFill/>
        </p:spPr>
        <p:txBody>
          <a:bodyPr wrap="square" rtlCol="0">
            <a:spAutoFit/>
          </a:bodyPr>
          <a:lstStyle/>
          <a:p>
            <a:r>
              <a:rPr lang="fr-FR" sz="600" dirty="0" smtClean="0"/>
              <a:t>e</a:t>
            </a:r>
            <a:endParaRPr lang="fr-FR" sz="600" dirty="0"/>
          </a:p>
        </p:txBody>
      </p:sp>
      <p:sp>
        <p:nvSpPr>
          <p:cNvPr id="15" name="ZoneTexte 14"/>
          <p:cNvSpPr txBox="1"/>
          <p:nvPr/>
        </p:nvSpPr>
        <p:spPr>
          <a:xfrm>
            <a:off x="2807494" y="3817143"/>
            <a:ext cx="1290637" cy="215444"/>
          </a:xfrm>
          <a:prstGeom prst="rect">
            <a:avLst/>
          </a:prstGeom>
          <a:solidFill>
            <a:schemeClr val="bg1"/>
          </a:solidFill>
        </p:spPr>
        <p:txBody>
          <a:bodyPr wrap="square" rtlCol="0">
            <a:spAutoFit/>
          </a:bodyPr>
          <a:lstStyle/>
          <a:p>
            <a:r>
              <a:rPr lang="fr-FR" sz="800" dirty="0" smtClean="0"/>
              <a:t>éventails de possibilités.</a:t>
            </a:r>
            <a:endParaRPr lang="fr-FR" sz="800" dirty="0"/>
          </a:p>
        </p:txBody>
      </p:sp>
      <p:sp>
        <p:nvSpPr>
          <p:cNvPr id="16" name="ZoneTexte 15"/>
          <p:cNvSpPr txBox="1"/>
          <p:nvPr/>
        </p:nvSpPr>
        <p:spPr>
          <a:xfrm>
            <a:off x="2159794" y="1904999"/>
            <a:ext cx="1150144" cy="215444"/>
          </a:xfrm>
          <a:prstGeom prst="rect">
            <a:avLst/>
          </a:prstGeom>
          <a:solidFill>
            <a:schemeClr val="bg1"/>
          </a:solidFill>
        </p:spPr>
        <p:txBody>
          <a:bodyPr wrap="square" rtlCol="0">
            <a:spAutoFit/>
          </a:bodyPr>
          <a:lstStyle/>
          <a:p>
            <a:pPr algn="r"/>
            <a:r>
              <a:rPr lang="fr-FR" sz="800" dirty="0" smtClean="0"/>
              <a:t>Partage d’informations</a:t>
            </a:r>
            <a:endParaRPr lang="fr-FR" sz="800" dirty="0"/>
          </a:p>
        </p:txBody>
      </p:sp>
      <p:sp>
        <p:nvSpPr>
          <p:cNvPr id="17" name="ZoneTexte 16"/>
          <p:cNvSpPr txBox="1"/>
          <p:nvPr/>
        </p:nvSpPr>
        <p:spPr>
          <a:xfrm>
            <a:off x="5129213" y="1890712"/>
            <a:ext cx="692944" cy="215444"/>
          </a:xfrm>
          <a:prstGeom prst="rect">
            <a:avLst/>
          </a:prstGeom>
          <a:solidFill>
            <a:schemeClr val="bg1"/>
          </a:solidFill>
        </p:spPr>
        <p:txBody>
          <a:bodyPr wrap="square" rtlCol="0">
            <a:spAutoFit/>
          </a:bodyPr>
          <a:lstStyle/>
          <a:p>
            <a:r>
              <a:rPr lang="fr-FR" sz="800" dirty="0" smtClean="0"/>
              <a:t>centrée sur</a:t>
            </a:r>
            <a:endParaRPr lang="fr-FR" sz="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85775" y="933450"/>
            <a:ext cx="8220075" cy="923330"/>
          </a:xfrm>
          <a:prstGeom prst="rect">
            <a:avLst/>
          </a:prstGeom>
          <a:noFill/>
        </p:spPr>
        <p:txBody>
          <a:bodyPr wrap="square" rtlCol="0">
            <a:spAutoFit/>
          </a:bodyPr>
          <a:lstStyle/>
          <a:p>
            <a:r>
              <a:rPr lang="fr-FR" dirty="0" smtClean="0"/>
              <a:t>L’application </a:t>
            </a:r>
            <a:r>
              <a:rPr lang="fr-FR" dirty="0" err="1" smtClean="0"/>
              <a:t>Node</a:t>
            </a:r>
            <a:r>
              <a:rPr lang="fr-FR" dirty="0" smtClean="0"/>
              <a:t>-RED  est un serveur sur lequel tous les postes informatiques présents sur les îlots d’une classe peuvent venir se connecter s’ils disposent d’un navigateur.</a:t>
            </a:r>
            <a:endParaRPr lang="fr-FR" dirty="0"/>
          </a:p>
        </p:txBody>
      </p:sp>
      <p:sp>
        <p:nvSpPr>
          <p:cNvPr id="6" name="ZoneTexte 5"/>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4-1</a:t>
            </a:r>
            <a:endParaRPr lang="fr-FR" dirty="0">
              <a:latin typeface="Arial" pitchFamily="34" charset="0"/>
              <a:cs typeface="Arial" pitchFamily="34" charset="0"/>
            </a:endParaRPr>
          </a:p>
        </p:txBody>
      </p:sp>
      <p:pic>
        <p:nvPicPr>
          <p:cNvPr id="6146" name="Picture 2" descr="Résultat d’images pour salle de techno"/>
          <p:cNvPicPr>
            <a:picLocks noChangeAspect="1" noChangeArrowheads="1"/>
          </p:cNvPicPr>
          <p:nvPr/>
        </p:nvPicPr>
        <p:blipFill>
          <a:blip r:embed="rId2" cstate="print"/>
          <a:srcRect/>
          <a:stretch>
            <a:fillRect/>
          </a:stretch>
        </p:blipFill>
        <p:spPr bwMode="auto">
          <a:xfrm>
            <a:off x="1260475" y="1877568"/>
            <a:ext cx="2311400" cy="1277049"/>
          </a:xfrm>
          <a:prstGeom prst="rect">
            <a:avLst/>
          </a:prstGeom>
          <a:noFill/>
        </p:spPr>
      </p:pic>
      <p:sp>
        <p:nvSpPr>
          <p:cNvPr id="8" name="ZoneTexte 7"/>
          <p:cNvSpPr txBox="1"/>
          <p:nvPr/>
        </p:nvSpPr>
        <p:spPr>
          <a:xfrm>
            <a:off x="914400" y="4810125"/>
            <a:ext cx="1533525" cy="646331"/>
          </a:xfrm>
          <a:prstGeom prst="rect">
            <a:avLst/>
          </a:prstGeom>
          <a:solidFill>
            <a:schemeClr val="accent1">
              <a:lumMod val="20000"/>
              <a:lumOff val="80000"/>
            </a:schemeClr>
          </a:solidFill>
          <a:ln>
            <a:solidFill>
              <a:schemeClr val="tx1"/>
            </a:solidFill>
          </a:ln>
        </p:spPr>
        <p:txBody>
          <a:bodyPr wrap="square" rtlCol="0">
            <a:spAutoFit/>
          </a:bodyPr>
          <a:lstStyle/>
          <a:p>
            <a:pPr algn="ctr"/>
            <a:r>
              <a:rPr lang="fr-FR" dirty="0" smtClean="0"/>
              <a:t>Switch en technologie</a:t>
            </a:r>
            <a:endParaRPr lang="fr-FR" dirty="0"/>
          </a:p>
        </p:txBody>
      </p:sp>
      <p:cxnSp>
        <p:nvCxnSpPr>
          <p:cNvPr id="10" name="Connecteur droit 9"/>
          <p:cNvCxnSpPr>
            <a:endCxn id="8" idx="0"/>
          </p:cNvCxnSpPr>
          <p:nvPr/>
        </p:nvCxnSpPr>
        <p:spPr>
          <a:xfrm flipH="1">
            <a:off x="1681163" y="3943350"/>
            <a:ext cx="4762" cy="866775"/>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104900" y="3438525"/>
            <a:ext cx="1181100" cy="461665"/>
          </a:xfrm>
          <a:prstGeom prst="rect">
            <a:avLst/>
          </a:prstGeom>
          <a:noFill/>
        </p:spPr>
        <p:txBody>
          <a:bodyPr wrap="square" rtlCol="0">
            <a:spAutoFit/>
          </a:bodyPr>
          <a:lstStyle/>
          <a:p>
            <a:pPr algn="ctr"/>
            <a:r>
              <a:rPr lang="fr-FR" sz="1200" dirty="0" smtClean="0"/>
              <a:t>Réseau de l’établissement</a:t>
            </a:r>
            <a:endParaRPr lang="fr-FR" sz="1200" dirty="0"/>
          </a:p>
        </p:txBody>
      </p:sp>
      <p:sp>
        <p:nvSpPr>
          <p:cNvPr id="15" name="Rectangle à coins arrondis 14"/>
          <p:cNvSpPr/>
          <p:nvPr/>
        </p:nvSpPr>
        <p:spPr>
          <a:xfrm>
            <a:off x="3267075" y="4219575"/>
            <a:ext cx="1419225" cy="733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4905375" y="4238625"/>
            <a:ext cx="1419225" cy="733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6562725" y="4991100"/>
            <a:ext cx="1419225" cy="733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3267075" y="5505450"/>
            <a:ext cx="1419225" cy="733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4914900" y="5486400"/>
            <a:ext cx="1419225" cy="733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en angle 23"/>
          <p:cNvCxnSpPr>
            <a:stCxn id="8" idx="3"/>
            <a:endCxn id="15" idx="1"/>
          </p:cNvCxnSpPr>
          <p:nvPr/>
        </p:nvCxnSpPr>
        <p:spPr>
          <a:xfrm flipV="1">
            <a:off x="2447925" y="4586288"/>
            <a:ext cx="819150" cy="54700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6" name="Connecteur en angle 25"/>
          <p:cNvCxnSpPr>
            <a:stCxn id="8" idx="3"/>
          </p:cNvCxnSpPr>
          <p:nvPr/>
        </p:nvCxnSpPr>
        <p:spPr>
          <a:xfrm flipV="1">
            <a:off x="2447925" y="4429125"/>
            <a:ext cx="828675" cy="704166"/>
          </a:xfrm>
          <a:prstGeom prst="bentConnector3">
            <a:avLst>
              <a:gd name="adj1" fmla="val 37356"/>
            </a:avLst>
          </a:prstGeom>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409950" y="4276725"/>
            <a:ext cx="1171575" cy="646331"/>
          </a:xfrm>
          <a:prstGeom prst="rect">
            <a:avLst/>
          </a:prstGeom>
          <a:noFill/>
        </p:spPr>
        <p:txBody>
          <a:bodyPr wrap="square" rtlCol="0">
            <a:spAutoFit/>
          </a:bodyPr>
          <a:lstStyle/>
          <a:p>
            <a:r>
              <a:rPr lang="fr-FR" sz="1200" dirty="0" smtClean="0"/>
              <a:t>Deux postes connectés par îlots</a:t>
            </a:r>
            <a:endParaRPr lang="fr-FR" sz="1200" dirty="0"/>
          </a:p>
        </p:txBody>
      </p:sp>
      <p:sp>
        <p:nvSpPr>
          <p:cNvPr id="29" name="ZoneTexte 28"/>
          <p:cNvSpPr txBox="1"/>
          <p:nvPr/>
        </p:nvSpPr>
        <p:spPr>
          <a:xfrm>
            <a:off x="6686550" y="4667250"/>
            <a:ext cx="1257300" cy="276999"/>
          </a:xfrm>
          <a:prstGeom prst="rect">
            <a:avLst/>
          </a:prstGeom>
          <a:noFill/>
        </p:spPr>
        <p:txBody>
          <a:bodyPr wrap="square" rtlCol="0">
            <a:spAutoFit/>
          </a:bodyPr>
          <a:lstStyle/>
          <a:p>
            <a:r>
              <a:rPr lang="fr-FR" sz="1200" dirty="0" smtClean="0"/>
              <a:t>5 îlots au total</a:t>
            </a:r>
            <a:endParaRPr lang="fr-FR" sz="1200" dirty="0"/>
          </a:p>
        </p:txBody>
      </p:sp>
      <p:sp>
        <p:nvSpPr>
          <p:cNvPr id="30" name="ZoneTexte 29"/>
          <p:cNvSpPr txBox="1"/>
          <p:nvPr/>
        </p:nvSpPr>
        <p:spPr>
          <a:xfrm>
            <a:off x="523875" y="5734050"/>
            <a:ext cx="1933575" cy="646331"/>
          </a:xfrm>
          <a:prstGeom prst="rect">
            <a:avLst/>
          </a:prstGeom>
          <a:solidFill>
            <a:schemeClr val="accent1">
              <a:lumMod val="20000"/>
              <a:lumOff val="80000"/>
            </a:schemeClr>
          </a:solidFill>
          <a:ln>
            <a:solidFill>
              <a:schemeClr val="tx1"/>
            </a:solidFill>
          </a:ln>
        </p:spPr>
        <p:txBody>
          <a:bodyPr wrap="square" rtlCol="0">
            <a:spAutoFit/>
          </a:bodyPr>
          <a:lstStyle/>
          <a:p>
            <a:pPr algn="ctr"/>
            <a:r>
              <a:rPr lang="fr-FR" dirty="0" err="1" smtClean="0"/>
              <a:t>Raspberry</a:t>
            </a:r>
            <a:r>
              <a:rPr lang="fr-FR" dirty="0" smtClean="0"/>
              <a:t> Pi 3 et serveur </a:t>
            </a:r>
            <a:r>
              <a:rPr lang="fr-FR" dirty="0" err="1" smtClean="0"/>
              <a:t>Node</a:t>
            </a:r>
            <a:r>
              <a:rPr lang="fr-FR" dirty="0" smtClean="0"/>
              <a:t>-RED</a:t>
            </a:r>
            <a:endParaRPr lang="fr-FR" dirty="0"/>
          </a:p>
        </p:txBody>
      </p:sp>
      <p:cxnSp>
        <p:nvCxnSpPr>
          <p:cNvPr id="32" name="Forme 31"/>
          <p:cNvCxnSpPr>
            <a:stCxn id="30" idx="3"/>
            <a:endCxn id="8" idx="2"/>
          </p:cNvCxnSpPr>
          <p:nvPr/>
        </p:nvCxnSpPr>
        <p:spPr>
          <a:xfrm flipH="1" flipV="1">
            <a:off x="1681163" y="5456456"/>
            <a:ext cx="776287" cy="600760"/>
          </a:xfrm>
          <a:prstGeom prst="bentConnector4">
            <a:avLst>
              <a:gd name="adj1" fmla="val -29448"/>
              <a:gd name="adj2" fmla="val 76896"/>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095750" y="1838325"/>
            <a:ext cx="4314825" cy="1200329"/>
          </a:xfrm>
          <a:prstGeom prst="rect">
            <a:avLst/>
          </a:prstGeom>
          <a:noFill/>
        </p:spPr>
        <p:txBody>
          <a:bodyPr wrap="square" rtlCol="0">
            <a:spAutoFit/>
          </a:bodyPr>
          <a:lstStyle/>
          <a:p>
            <a:r>
              <a:rPr lang="fr-FR" dirty="0" smtClean="0"/>
              <a:t>On peut relier une LED 3 couleurs sur des sorties différentes du port GPIO. Chaque îlot dispose de sa LED et des sorties permettant son pilotage.</a:t>
            </a:r>
            <a:endParaRPr lang="fr-FR" dirty="0"/>
          </a:p>
        </p:txBody>
      </p:sp>
      <p:pic>
        <p:nvPicPr>
          <p:cNvPr id="6147" name="Picture 3"/>
          <p:cNvPicPr>
            <a:picLocks noChangeAspect="1" noChangeArrowheads="1"/>
          </p:cNvPicPr>
          <p:nvPr/>
        </p:nvPicPr>
        <p:blipFill>
          <a:blip r:embed="rId3" cstate="print"/>
          <a:srcRect/>
          <a:stretch>
            <a:fillRect/>
          </a:stretch>
        </p:blipFill>
        <p:spPr bwMode="auto">
          <a:xfrm>
            <a:off x="5753100" y="3151564"/>
            <a:ext cx="2828926" cy="853700"/>
          </a:xfrm>
          <a:prstGeom prst="rect">
            <a:avLst/>
          </a:prstGeom>
          <a:noFill/>
          <a:ln w="9525">
            <a:noFill/>
            <a:miter lim="800000"/>
            <a:headEnd/>
            <a:tailEnd/>
          </a:ln>
        </p:spPr>
      </p:pic>
      <p:sp>
        <p:nvSpPr>
          <p:cNvPr id="36" name="ZoneTexte 35"/>
          <p:cNvSpPr txBox="1"/>
          <p:nvPr/>
        </p:nvSpPr>
        <p:spPr>
          <a:xfrm>
            <a:off x="4048125" y="3267075"/>
            <a:ext cx="1771650" cy="646331"/>
          </a:xfrm>
          <a:prstGeom prst="rect">
            <a:avLst/>
          </a:prstGeom>
          <a:noFill/>
        </p:spPr>
        <p:txBody>
          <a:bodyPr wrap="square" rtlCol="0">
            <a:spAutoFit/>
          </a:bodyPr>
          <a:lstStyle/>
          <a:p>
            <a:r>
              <a:rPr lang="fr-FR" sz="1200" dirty="0" smtClean="0"/>
              <a:t>Le bouton poussoir sera simulé par des fonctions « </a:t>
            </a:r>
            <a:r>
              <a:rPr lang="fr-FR" sz="1200" dirty="0" err="1" smtClean="0"/>
              <a:t>Inject</a:t>
            </a:r>
            <a:r>
              <a:rPr lang="fr-FR" sz="1200" dirty="0" smtClean="0"/>
              <a:t> ».</a:t>
            </a:r>
            <a:endParaRPr lang="fr-FR" sz="1200" dirty="0"/>
          </a:p>
        </p:txBody>
      </p:sp>
      <p:cxnSp>
        <p:nvCxnSpPr>
          <p:cNvPr id="27" name="Connecteur droit avec flèche 26"/>
          <p:cNvCxnSpPr/>
          <p:nvPr/>
        </p:nvCxnSpPr>
        <p:spPr>
          <a:xfrm flipH="1">
            <a:off x="5781675" y="3943350"/>
            <a:ext cx="533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8296275" y="6076950"/>
            <a:ext cx="514350" cy="369332"/>
          </a:xfrm>
          <a:prstGeom prst="rect">
            <a:avLst/>
          </a:prstGeom>
          <a:noFill/>
        </p:spPr>
        <p:txBody>
          <a:bodyPr wrap="square" rtlCol="0">
            <a:spAutoFit/>
          </a:bodyPr>
          <a:lstStyle/>
          <a:p>
            <a:r>
              <a:rPr lang="fr-FR" dirty="0" smtClean="0"/>
              <a:t>50</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4-2</a:t>
            </a:r>
            <a:endParaRPr lang="fr-FR" dirty="0">
              <a:latin typeface="Arial" pitchFamily="34" charset="0"/>
              <a:cs typeface="Arial" pitchFamily="34" charset="0"/>
            </a:endParaRPr>
          </a:p>
        </p:txBody>
      </p:sp>
      <p:sp>
        <p:nvSpPr>
          <p:cNvPr id="6" name="ZoneTexte 5"/>
          <p:cNvSpPr txBox="1"/>
          <p:nvPr/>
        </p:nvSpPr>
        <p:spPr>
          <a:xfrm>
            <a:off x="485775" y="933450"/>
            <a:ext cx="8220075" cy="646331"/>
          </a:xfrm>
          <a:prstGeom prst="rect">
            <a:avLst/>
          </a:prstGeom>
          <a:noFill/>
        </p:spPr>
        <p:txBody>
          <a:bodyPr wrap="square" rtlCol="0">
            <a:spAutoFit/>
          </a:bodyPr>
          <a:lstStyle/>
          <a:p>
            <a:r>
              <a:rPr lang="fr-FR" dirty="0" smtClean="0"/>
              <a:t>Une autre possibilité  consiste à connecter au </a:t>
            </a:r>
            <a:r>
              <a:rPr lang="fr-FR" dirty="0" err="1" smtClean="0"/>
              <a:t>Raspberry</a:t>
            </a:r>
            <a:r>
              <a:rPr lang="fr-FR" dirty="0" smtClean="0"/>
              <a:t> Pi une carte </a:t>
            </a:r>
            <a:r>
              <a:rPr lang="fr-FR" dirty="0" err="1" smtClean="0"/>
              <a:t>Arduino</a:t>
            </a:r>
            <a:r>
              <a:rPr lang="fr-FR" dirty="0" smtClean="0"/>
              <a:t> de type </a:t>
            </a:r>
            <a:r>
              <a:rPr lang="fr-FR" dirty="0" err="1" smtClean="0"/>
              <a:t>Mega</a:t>
            </a:r>
            <a:r>
              <a:rPr lang="fr-FR" dirty="0" smtClean="0"/>
              <a:t>. On dispose ainsi de beaucoup plus d’entrées sorties qu’avec les autres cartes.</a:t>
            </a:r>
            <a:endParaRPr lang="fr-FR" dirty="0"/>
          </a:p>
        </p:txBody>
      </p:sp>
      <p:pic>
        <p:nvPicPr>
          <p:cNvPr id="55298" name="Picture 2"/>
          <p:cNvPicPr>
            <a:picLocks noChangeAspect="1" noChangeArrowheads="1"/>
          </p:cNvPicPr>
          <p:nvPr/>
        </p:nvPicPr>
        <p:blipFill>
          <a:blip r:embed="rId2" cstate="print"/>
          <a:srcRect/>
          <a:stretch>
            <a:fillRect/>
          </a:stretch>
        </p:blipFill>
        <p:spPr bwMode="auto">
          <a:xfrm>
            <a:off x="819150" y="1692147"/>
            <a:ext cx="7743825" cy="4712857"/>
          </a:xfrm>
          <a:prstGeom prst="rect">
            <a:avLst/>
          </a:prstGeom>
          <a:noFill/>
          <a:ln w="9525">
            <a:noFill/>
            <a:miter lim="800000"/>
            <a:headEnd/>
            <a:tailEnd/>
          </a:ln>
        </p:spPr>
      </p:pic>
      <p:sp>
        <p:nvSpPr>
          <p:cNvPr id="10" name="ZoneTexte 9"/>
          <p:cNvSpPr txBox="1"/>
          <p:nvPr/>
        </p:nvSpPr>
        <p:spPr>
          <a:xfrm>
            <a:off x="466725" y="2247900"/>
            <a:ext cx="1219200" cy="646331"/>
          </a:xfrm>
          <a:prstGeom prst="rect">
            <a:avLst/>
          </a:prstGeom>
          <a:noFill/>
        </p:spPr>
        <p:txBody>
          <a:bodyPr wrap="square" rtlCol="0">
            <a:spAutoFit/>
          </a:bodyPr>
          <a:lstStyle/>
          <a:p>
            <a:r>
              <a:rPr lang="fr-FR" sz="1200" dirty="0" smtClean="0"/>
              <a:t>Câble USB à connecter sur le </a:t>
            </a:r>
            <a:r>
              <a:rPr lang="fr-FR" sz="1200" dirty="0" err="1" smtClean="0"/>
              <a:t>Raspberry</a:t>
            </a:r>
            <a:r>
              <a:rPr lang="fr-FR" sz="1200" dirty="0" smtClean="0"/>
              <a:t> Pi</a:t>
            </a:r>
            <a:endParaRPr lang="fr-FR" sz="1200" dirty="0"/>
          </a:p>
        </p:txBody>
      </p:sp>
      <p:cxnSp>
        <p:nvCxnSpPr>
          <p:cNvPr id="12" name="Connecteur droit avec flèche 11"/>
          <p:cNvCxnSpPr/>
          <p:nvPr/>
        </p:nvCxnSpPr>
        <p:spPr>
          <a:xfrm>
            <a:off x="828675" y="2924175"/>
            <a:ext cx="95250"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14349" y="5495925"/>
            <a:ext cx="1552575" cy="646331"/>
          </a:xfrm>
          <a:prstGeom prst="rect">
            <a:avLst/>
          </a:prstGeom>
          <a:noFill/>
        </p:spPr>
        <p:txBody>
          <a:bodyPr wrap="square" rtlCol="0">
            <a:spAutoFit/>
          </a:bodyPr>
          <a:lstStyle/>
          <a:p>
            <a:r>
              <a:rPr lang="fr-FR" sz="1200" dirty="0" smtClean="0"/>
              <a:t>Prévoir une  alimentation 12 Volts supplémentaire.</a:t>
            </a:r>
            <a:endParaRPr lang="fr-FR" sz="1200" dirty="0"/>
          </a:p>
        </p:txBody>
      </p:sp>
      <p:cxnSp>
        <p:nvCxnSpPr>
          <p:cNvPr id="16" name="Connecteur droit avec flèche 15"/>
          <p:cNvCxnSpPr/>
          <p:nvPr/>
        </p:nvCxnSpPr>
        <p:spPr>
          <a:xfrm flipV="1">
            <a:off x="762000" y="5038725"/>
            <a:ext cx="304800"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457575" y="5372100"/>
            <a:ext cx="2143125" cy="1015663"/>
          </a:xfrm>
          <a:prstGeom prst="rect">
            <a:avLst/>
          </a:prstGeom>
          <a:solidFill>
            <a:schemeClr val="accent1">
              <a:lumMod val="20000"/>
              <a:lumOff val="80000"/>
            </a:schemeClr>
          </a:solidFill>
          <a:ln>
            <a:solidFill>
              <a:schemeClr val="tx1"/>
            </a:solidFill>
          </a:ln>
        </p:spPr>
        <p:txBody>
          <a:bodyPr wrap="square" rtlCol="0">
            <a:spAutoFit/>
          </a:bodyPr>
          <a:lstStyle/>
          <a:p>
            <a:r>
              <a:rPr lang="fr-FR" sz="1200" dirty="0" smtClean="0"/>
              <a:t>Sur les entrées analogiques, 16 au total, on peut  connecter des capteurs passifs divers : capteurs de température, de luminosité, d’humidité…</a:t>
            </a:r>
            <a:endParaRPr lang="fr-FR" sz="1200" dirty="0"/>
          </a:p>
        </p:txBody>
      </p:sp>
      <p:sp>
        <p:nvSpPr>
          <p:cNvPr id="18" name="ZoneTexte 17"/>
          <p:cNvSpPr txBox="1"/>
          <p:nvPr/>
        </p:nvSpPr>
        <p:spPr>
          <a:xfrm>
            <a:off x="3476625" y="2609850"/>
            <a:ext cx="1771650" cy="276999"/>
          </a:xfrm>
          <a:prstGeom prst="rect">
            <a:avLst/>
          </a:prstGeom>
          <a:solidFill>
            <a:schemeClr val="accent1">
              <a:lumMod val="20000"/>
              <a:lumOff val="80000"/>
            </a:schemeClr>
          </a:solidFill>
          <a:ln>
            <a:solidFill>
              <a:schemeClr val="tx1"/>
            </a:solidFill>
          </a:ln>
        </p:spPr>
        <p:txBody>
          <a:bodyPr wrap="square" rtlCol="0">
            <a:spAutoFit/>
          </a:bodyPr>
          <a:lstStyle/>
          <a:p>
            <a:r>
              <a:rPr lang="fr-FR" sz="1200" dirty="0" smtClean="0"/>
              <a:t>12 sorties de type PWM</a:t>
            </a:r>
            <a:endParaRPr lang="fr-FR" sz="1200" dirty="0"/>
          </a:p>
        </p:txBody>
      </p:sp>
      <p:cxnSp>
        <p:nvCxnSpPr>
          <p:cNvPr id="20" name="Connecteur droit avec flèche 19"/>
          <p:cNvCxnSpPr>
            <a:stCxn id="18" idx="1"/>
          </p:cNvCxnSpPr>
          <p:nvPr/>
        </p:nvCxnSpPr>
        <p:spPr>
          <a:xfrm flipH="1">
            <a:off x="3209925" y="2748350"/>
            <a:ext cx="266700" cy="1758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943600" y="2971800"/>
            <a:ext cx="1219200" cy="646331"/>
          </a:xfrm>
          <a:prstGeom prst="rect">
            <a:avLst/>
          </a:prstGeom>
          <a:solidFill>
            <a:schemeClr val="accent1">
              <a:lumMod val="20000"/>
              <a:lumOff val="80000"/>
            </a:schemeClr>
          </a:solidFill>
          <a:ln>
            <a:solidFill>
              <a:schemeClr val="tx1"/>
            </a:solidFill>
          </a:ln>
        </p:spPr>
        <p:txBody>
          <a:bodyPr wrap="square" rtlCol="0">
            <a:spAutoFit/>
          </a:bodyPr>
          <a:lstStyle/>
          <a:p>
            <a:pPr algn="ctr"/>
            <a:r>
              <a:rPr lang="fr-FR" sz="1200" dirty="0" smtClean="0"/>
              <a:t>32 sorties logiques supplémentaires</a:t>
            </a:r>
            <a:endParaRPr lang="fr-FR" sz="1200" dirty="0"/>
          </a:p>
        </p:txBody>
      </p:sp>
      <p:cxnSp>
        <p:nvCxnSpPr>
          <p:cNvPr id="23" name="Connecteur droit avec flèche 22"/>
          <p:cNvCxnSpPr/>
          <p:nvPr/>
        </p:nvCxnSpPr>
        <p:spPr>
          <a:xfrm flipH="1">
            <a:off x="5953125" y="3667125"/>
            <a:ext cx="571500" cy="4095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8296275" y="6076950"/>
            <a:ext cx="514350" cy="369332"/>
          </a:xfrm>
          <a:prstGeom prst="rect">
            <a:avLst/>
          </a:prstGeom>
          <a:noFill/>
        </p:spPr>
        <p:txBody>
          <a:bodyPr wrap="square" rtlCol="0">
            <a:spAutoFit/>
          </a:bodyPr>
          <a:lstStyle/>
          <a:p>
            <a:r>
              <a:rPr lang="fr-FR" dirty="0" smtClean="0"/>
              <a:t>51</a:t>
            </a:r>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695576" y="476672"/>
            <a:ext cx="3409950"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Annexe 4-3</a:t>
            </a:r>
            <a:endParaRPr lang="fr-FR" dirty="0">
              <a:latin typeface="Arial" pitchFamily="34" charset="0"/>
              <a:cs typeface="Arial" pitchFamily="34" charset="0"/>
            </a:endParaRPr>
          </a:p>
        </p:txBody>
      </p:sp>
      <p:sp>
        <p:nvSpPr>
          <p:cNvPr id="6" name="ZoneTexte 5"/>
          <p:cNvSpPr txBox="1"/>
          <p:nvPr/>
        </p:nvSpPr>
        <p:spPr>
          <a:xfrm>
            <a:off x="485775" y="933450"/>
            <a:ext cx="8220075" cy="646331"/>
          </a:xfrm>
          <a:prstGeom prst="rect">
            <a:avLst/>
          </a:prstGeom>
          <a:noFill/>
        </p:spPr>
        <p:txBody>
          <a:bodyPr wrap="square" rtlCol="0">
            <a:spAutoFit/>
          </a:bodyPr>
          <a:lstStyle/>
          <a:p>
            <a:r>
              <a:rPr lang="fr-FR" dirty="0" smtClean="0"/>
              <a:t>Une proposition de réalisation plus ambitieuse. Il faut la positionner à côté du bureau ou la fixer au mur  pour que les LED soient bien vues par les élèves des différents îlots.</a:t>
            </a:r>
            <a:endParaRPr lang="fr-FR" dirty="0"/>
          </a:p>
        </p:txBody>
      </p:sp>
      <p:pic>
        <p:nvPicPr>
          <p:cNvPr id="59394" name="Picture 2"/>
          <p:cNvPicPr>
            <a:picLocks noChangeAspect="1" noChangeArrowheads="1"/>
          </p:cNvPicPr>
          <p:nvPr/>
        </p:nvPicPr>
        <p:blipFill>
          <a:blip r:embed="rId2" cstate="print"/>
          <a:srcRect/>
          <a:stretch>
            <a:fillRect/>
          </a:stretch>
        </p:blipFill>
        <p:spPr bwMode="auto">
          <a:xfrm>
            <a:off x="1320801" y="1650206"/>
            <a:ext cx="6423024" cy="4817268"/>
          </a:xfrm>
          <a:prstGeom prst="rect">
            <a:avLst/>
          </a:prstGeom>
          <a:noFill/>
          <a:ln w="9525">
            <a:noFill/>
            <a:miter lim="800000"/>
            <a:headEnd/>
            <a:tailEnd/>
          </a:ln>
        </p:spPr>
      </p:pic>
      <p:sp>
        <p:nvSpPr>
          <p:cNvPr id="8" name="ZoneTexte 7"/>
          <p:cNvSpPr txBox="1"/>
          <p:nvPr/>
        </p:nvSpPr>
        <p:spPr>
          <a:xfrm>
            <a:off x="6305550" y="1752600"/>
            <a:ext cx="2362200" cy="830997"/>
          </a:xfrm>
          <a:prstGeom prst="rect">
            <a:avLst/>
          </a:prstGeom>
          <a:solidFill>
            <a:schemeClr val="accent1">
              <a:lumMod val="20000"/>
              <a:lumOff val="80000"/>
            </a:schemeClr>
          </a:solidFill>
          <a:ln>
            <a:solidFill>
              <a:schemeClr val="tx1"/>
            </a:solidFill>
          </a:ln>
        </p:spPr>
        <p:txBody>
          <a:bodyPr wrap="square" rtlCol="0">
            <a:spAutoFit/>
          </a:bodyPr>
          <a:lstStyle/>
          <a:p>
            <a:r>
              <a:rPr lang="fr-FR" sz="1200" dirty="0" smtClean="0"/>
              <a:t>Capteur supplémentaire connecté en option. Un capteur passif peut être relié sur une entrée analogique de la carte </a:t>
            </a:r>
            <a:r>
              <a:rPr lang="fr-FR" sz="1200" dirty="0" err="1" smtClean="0"/>
              <a:t>Arduino</a:t>
            </a:r>
            <a:r>
              <a:rPr lang="fr-FR" sz="1200" dirty="0" smtClean="0"/>
              <a:t>.</a:t>
            </a:r>
            <a:endParaRPr lang="fr-FR" sz="1200" dirty="0"/>
          </a:p>
        </p:txBody>
      </p:sp>
      <p:sp>
        <p:nvSpPr>
          <p:cNvPr id="9" name="ZoneTexte 8"/>
          <p:cNvSpPr txBox="1"/>
          <p:nvPr/>
        </p:nvSpPr>
        <p:spPr>
          <a:xfrm>
            <a:off x="571500" y="4638675"/>
            <a:ext cx="2133600" cy="1384995"/>
          </a:xfrm>
          <a:prstGeom prst="rect">
            <a:avLst/>
          </a:prstGeom>
          <a:solidFill>
            <a:schemeClr val="accent1">
              <a:lumMod val="20000"/>
              <a:lumOff val="80000"/>
            </a:schemeClr>
          </a:solidFill>
          <a:ln>
            <a:solidFill>
              <a:schemeClr val="tx1"/>
            </a:solidFill>
          </a:ln>
        </p:spPr>
        <p:txBody>
          <a:bodyPr wrap="square" rtlCol="0">
            <a:spAutoFit/>
          </a:bodyPr>
          <a:lstStyle/>
          <a:p>
            <a:r>
              <a:rPr lang="fr-FR" sz="1200" dirty="0" smtClean="0"/>
              <a:t>Un capteur « actif » avec gestion d’un protocole pour récupérer sous forme d’un code, ses états peut être relié directement au </a:t>
            </a:r>
            <a:r>
              <a:rPr lang="fr-FR" sz="1200" dirty="0" err="1" smtClean="0"/>
              <a:t>Raspberry</a:t>
            </a:r>
            <a:r>
              <a:rPr lang="fr-FR" sz="1200" dirty="0" smtClean="0"/>
              <a:t> Pi. Il faut ensuite installer la fonction correspondante.</a:t>
            </a:r>
            <a:endParaRPr lang="fr-FR" sz="1200" dirty="0"/>
          </a:p>
        </p:txBody>
      </p:sp>
      <p:sp>
        <p:nvSpPr>
          <p:cNvPr id="10" name="ZoneTexte 9"/>
          <p:cNvSpPr txBox="1"/>
          <p:nvPr/>
        </p:nvSpPr>
        <p:spPr>
          <a:xfrm>
            <a:off x="3486150" y="2695575"/>
            <a:ext cx="838200" cy="461665"/>
          </a:xfrm>
          <a:prstGeom prst="rect">
            <a:avLst/>
          </a:prstGeom>
          <a:solidFill>
            <a:schemeClr val="tx2">
              <a:lumMod val="20000"/>
              <a:lumOff val="80000"/>
            </a:schemeClr>
          </a:solidFill>
          <a:ln>
            <a:solidFill>
              <a:schemeClr val="tx1"/>
            </a:solidFill>
          </a:ln>
        </p:spPr>
        <p:txBody>
          <a:bodyPr wrap="square" rtlCol="0">
            <a:spAutoFit/>
          </a:bodyPr>
          <a:lstStyle/>
          <a:p>
            <a:r>
              <a:rPr lang="fr-FR" sz="1200" dirty="0" smtClean="0"/>
              <a:t>Le module Camera Pi</a:t>
            </a:r>
            <a:endParaRPr lang="fr-FR" sz="1200" dirty="0"/>
          </a:p>
        </p:txBody>
      </p:sp>
      <p:sp>
        <p:nvSpPr>
          <p:cNvPr id="11" name="Ellipse 10"/>
          <p:cNvSpPr/>
          <p:nvPr/>
        </p:nvSpPr>
        <p:spPr>
          <a:xfrm>
            <a:off x="1981200" y="1943100"/>
            <a:ext cx="142875" cy="142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66725" y="2124075"/>
            <a:ext cx="1447800" cy="646331"/>
          </a:xfrm>
          <a:prstGeom prst="rect">
            <a:avLst/>
          </a:prstGeom>
          <a:solidFill>
            <a:schemeClr val="accent1">
              <a:lumMod val="20000"/>
              <a:lumOff val="80000"/>
            </a:schemeClr>
          </a:solidFill>
          <a:ln>
            <a:solidFill>
              <a:schemeClr val="tx1"/>
            </a:solidFill>
          </a:ln>
        </p:spPr>
        <p:txBody>
          <a:bodyPr wrap="square" rtlCol="0">
            <a:spAutoFit/>
          </a:bodyPr>
          <a:lstStyle/>
          <a:p>
            <a:r>
              <a:rPr lang="fr-FR" sz="1200" dirty="0" smtClean="0"/>
              <a:t>2 trous à prévoir dans le cas d’une fixation murale.</a:t>
            </a:r>
            <a:endParaRPr lang="fr-FR" sz="1200" dirty="0"/>
          </a:p>
        </p:txBody>
      </p:sp>
      <p:sp>
        <p:nvSpPr>
          <p:cNvPr id="13" name="ZoneTexte 12"/>
          <p:cNvSpPr txBox="1"/>
          <p:nvPr/>
        </p:nvSpPr>
        <p:spPr>
          <a:xfrm>
            <a:off x="3390900" y="1819276"/>
            <a:ext cx="1047750" cy="461665"/>
          </a:xfrm>
          <a:prstGeom prst="rect">
            <a:avLst/>
          </a:prstGeom>
          <a:solidFill>
            <a:schemeClr val="accent1">
              <a:lumMod val="20000"/>
              <a:lumOff val="80000"/>
            </a:schemeClr>
          </a:solidFill>
          <a:ln>
            <a:solidFill>
              <a:schemeClr val="tx1"/>
            </a:solidFill>
          </a:ln>
        </p:spPr>
        <p:txBody>
          <a:bodyPr wrap="square" rtlCol="0">
            <a:spAutoFit/>
          </a:bodyPr>
          <a:lstStyle/>
          <a:p>
            <a:pPr algn="ctr"/>
            <a:r>
              <a:rPr lang="fr-FR" sz="1200" dirty="0" smtClean="0"/>
              <a:t>Carte </a:t>
            </a:r>
            <a:r>
              <a:rPr lang="fr-FR" sz="1200" dirty="0" err="1" smtClean="0"/>
              <a:t>Arduino</a:t>
            </a:r>
            <a:r>
              <a:rPr lang="fr-FR" sz="1200" dirty="0" smtClean="0"/>
              <a:t> Méga</a:t>
            </a:r>
            <a:endParaRPr lang="fr-FR" sz="1200" dirty="0"/>
          </a:p>
        </p:txBody>
      </p:sp>
      <p:sp>
        <p:nvSpPr>
          <p:cNvPr id="14" name="ZoneTexte 13"/>
          <p:cNvSpPr txBox="1"/>
          <p:nvPr/>
        </p:nvSpPr>
        <p:spPr>
          <a:xfrm>
            <a:off x="8296275" y="6076950"/>
            <a:ext cx="514350" cy="369332"/>
          </a:xfrm>
          <a:prstGeom prst="rect">
            <a:avLst/>
          </a:prstGeom>
          <a:noFill/>
        </p:spPr>
        <p:txBody>
          <a:bodyPr wrap="square" rtlCol="0">
            <a:spAutoFit/>
          </a:bodyPr>
          <a:lstStyle/>
          <a:p>
            <a:r>
              <a:rPr lang="fr-FR" dirty="0" smtClean="0"/>
              <a:t>52</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333625" y="514772"/>
            <a:ext cx="4772025"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Le coûts des réalisations proposées 1/2</a:t>
            </a:r>
            <a:endParaRPr lang="fr-FR" dirty="0">
              <a:latin typeface="Arial" pitchFamily="34" charset="0"/>
              <a:cs typeface="Arial" pitchFamily="34" charset="0"/>
            </a:endParaRPr>
          </a:p>
        </p:txBody>
      </p:sp>
      <p:sp>
        <p:nvSpPr>
          <p:cNvPr id="6" name="ZoneTexte 5"/>
          <p:cNvSpPr txBox="1"/>
          <p:nvPr/>
        </p:nvSpPr>
        <p:spPr>
          <a:xfrm>
            <a:off x="1038225" y="1216164"/>
            <a:ext cx="1504950" cy="369332"/>
          </a:xfrm>
          <a:prstGeom prst="rect">
            <a:avLst/>
          </a:prstGeom>
          <a:solidFill>
            <a:schemeClr val="accent2">
              <a:lumMod val="20000"/>
              <a:lumOff val="80000"/>
            </a:schemeClr>
          </a:solidFill>
        </p:spPr>
        <p:txBody>
          <a:bodyPr wrap="square" rtlCol="0">
            <a:spAutoFit/>
          </a:bodyPr>
          <a:lstStyle/>
          <a:p>
            <a:r>
              <a:rPr lang="fr-FR" dirty="0" smtClean="0"/>
              <a:t>Au minimum </a:t>
            </a:r>
            <a:endParaRPr lang="fr-FR" dirty="0"/>
          </a:p>
        </p:txBody>
      </p:sp>
      <p:pic>
        <p:nvPicPr>
          <p:cNvPr id="61442" name="Picture 2" descr="Starter Kit Officiel Pi3"/>
          <p:cNvPicPr>
            <a:picLocks noChangeAspect="1" noChangeArrowheads="1"/>
          </p:cNvPicPr>
          <p:nvPr/>
        </p:nvPicPr>
        <p:blipFill>
          <a:blip r:embed="rId3" cstate="print"/>
          <a:srcRect/>
          <a:stretch>
            <a:fillRect/>
          </a:stretch>
        </p:blipFill>
        <p:spPr bwMode="auto">
          <a:xfrm>
            <a:off x="421216" y="2880120"/>
            <a:ext cx="1512359" cy="1701405"/>
          </a:xfrm>
          <a:prstGeom prst="rect">
            <a:avLst/>
          </a:prstGeom>
          <a:noFill/>
        </p:spPr>
      </p:pic>
      <p:sp>
        <p:nvSpPr>
          <p:cNvPr id="8" name="ZoneTexte 7"/>
          <p:cNvSpPr txBox="1"/>
          <p:nvPr/>
        </p:nvSpPr>
        <p:spPr>
          <a:xfrm>
            <a:off x="409575" y="4648200"/>
            <a:ext cx="3438526" cy="369332"/>
          </a:xfrm>
          <a:prstGeom prst="rect">
            <a:avLst/>
          </a:prstGeom>
          <a:solidFill>
            <a:schemeClr val="accent1">
              <a:lumMod val="20000"/>
              <a:lumOff val="80000"/>
            </a:schemeClr>
          </a:solidFill>
        </p:spPr>
        <p:txBody>
          <a:bodyPr wrap="square" rtlCol="0">
            <a:spAutoFit/>
          </a:bodyPr>
          <a:lstStyle/>
          <a:p>
            <a:pPr algn="ctr"/>
            <a:r>
              <a:rPr lang="fr-FR" dirty="0" smtClean="0"/>
              <a:t>Kit </a:t>
            </a:r>
            <a:r>
              <a:rPr lang="fr-FR" dirty="0" err="1" smtClean="0"/>
              <a:t>Raspberry</a:t>
            </a:r>
            <a:r>
              <a:rPr lang="fr-FR" dirty="0" smtClean="0"/>
              <a:t> Pi 3 environ 69 €.</a:t>
            </a:r>
            <a:endParaRPr lang="fr-FR" dirty="0"/>
          </a:p>
        </p:txBody>
      </p:sp>
      <p:pic>
        <p:nvPicPr>
          <p:cNvPr id="61444" name="Picture 4" descr="Module Caméra 5MP pour Raspberry Pi "/>
          <p:cNvPicPr>
            <a:picLocks noChangeAspect="1" noChangeArrowheads="1"/>
          </p:cNvPicPr>
          <p:nvPr/>
        </p:nvPicPr>
        <p:blipFill>
          <a:blip r:embed="rId4" cstate="print"/>
          <a:srcRect/>
          <a:stretch>
            <a:fillRect/>
          </a:stretch>
        </p:blipFill>
        <p:spPr bwMode="auto">
          <a:xfrm>
            <a:off x="4518025" y="3725465"/>
            <a:ext cx="1235075" cy="1389459"/>
          </a:xfrm>
          <a:prstGeom prst="rect">
            <a:avLst/>
          </a:prstGeom>
          <a:noFill/>
        </p:spPr>
      </p:pic>
      <p:sp>
        <p:nvSpPr>
          <p:cNvPr id="10" name="ZoneTexte 9"/>
          <p:cNvSpPr txBox="1"/>
          <p:nvPr/>
        </p:nvSpPr>
        <p:spPr>
          <a:xfrm>
            <a:off x="4191000" y="5143500"/>
            <a:ext cx="2371725" cy="646331"/>
          </a:xfrm>
          <a:prstGeom prst="rect">
            <a:avLst/>
          </a:prstGeom>
          <a:solidFill>
            <a:schemeClr val="accent1">
              <a:lumMod val="20000"/>
              <a:lumOff val="80000"/>
            </a:schemeClr>
          </a:solidFill>
        </p:spPr>
        <p:txBody>
          <a:bodyPr wrap="square" rtlCol="0">
            <a:spAutoFit/>
          </a:bodyPr>
          <a:lstStyle/>
          <a:p>
            <a:pPr algn="ctr"/>
            <a:r>
              <a:rPr lang="fr-FR" dirty="0" smtClean="0"/>
              <a:t>Module Camera PI environ 20 €</a:t>
            </a:r>
            <a:endParaRPr lang="fr-FR" dirty="0"/>
          </a:p>
        </p:txBody>
      </p:sp>
      <p:sp>
        <p:nvSpPr>
          <p:cNvPr id="12" name="ZoneTexte 11"/>
          <p:cNvSpPr txBox="1"/>
          <p:nvPr/>
        </p:nvSpPr>
        <p:spPr>
          <a:xfrm>
            <a:off x="6686550" y="3686175"/>
            <a:ext cx="2114550" cy="646331"/>
          </a:xfrm>
          <a:prstGeom prst="rect">
            <a:avLst/>
          </a:prstGeom>
          <a:solidFill>
            <a:schemeClr val="accent1">
              <a:lumMod val="20000"/>
              <a:lumOff val="80000"/>
            </a:schemeClr>
          </a:solidFill>
        </p:spPr>
        <p:txBody>
          <a:bodyPr wrap="square" rtlCol="0">
            <a:spAutoFit/>
          </a:bodyPr>
          <a:lstStyle/>
          <a:p>
            <a:pPr algn="ctr"/>
            <a:r>
              <a:rPr lang="fr-FR" dirty="0" smtClean="0"/>
              <a:t>Capteur Ultrason HC-SR04 environ 5€</a:t>
            </a:r>
            <a:endParaRPr lang="fr-FR" dirty="0"/>
          </a:p>
        </p:txBody>
      </p:sp>
      <p:pic>
        <p:nvPicPr>
          <p:cNvPr id="61450" name="Picture 10" descr="Afficher l'image d'origine"/>
          <p:cNvPicPr>
            <a:picLocks noChangeAspect="1" noChangeArrowheads="1"/>
          </p:cNvPicPr>
          <p:nvPr/>
        </p:nvPicPr>
        <p:blipFill>
          <a:blip r:embed="rId5" cstate="print"/>
          <a:srcRect/>
          <a:stretch>
            <a:fillRect/>
          </a:stretch>
        </p:blipFill>
        <p:spPr bwMode="auto">
          <a:xfrm>
            <a:off x="2847975" y="5149851"/>
            <a:ext cx="1028700" cy="1028700"/>
          </a:xfrm>
          <a:prstGeom prst="rect">
            <a:avLst/>
          </a:prstGeom>
          <a:noFill/>
        </p:spPr>
      </p:pic>
      <p:pic>
        <p:nvPicPr>
          <p:cNvPr id="61452" name="Picture 12" descr="Afficher l'image d'origine"/>
          <p:cNvPicPr>
            <a:picLocks noChangeAspect="1" noChangeArrowheads="1"/>
          </p:cNvPicPr>
          <p:nvPr/>
        </p:nvPicPr>
        <p:blipFill>
          <a:blip r:embed="rId6" cstate="print"/>
          <a:srcRect/>
          <a:stretch>
            <a:fillRect/>
          </a:stretch>
        </p:blipFill>
        <p:spPr bwMode="auto">
          <a:xfrm>
            <a:off x="4127500" y="1397984"/>
            <a:ext cx="2711450" cy="1315054"/>
          </a:xfrm>
          <a:prstGeom prst="rect">
            <a:avLst/>
          </a:prstGeom>
          <a:noFill/>
        </p:spPr>
      </p:pic>
      <p:pic>
        <p:nvPicPr>
          <p:cNvPr id="61454" name="Picture 14" descr="http://miniimg1.rightinthebox.com/images/384x384/201408/nsttux1407485123117.jpg"/>
          <p:cNvPicPr>
            <a:picLocks noChangeAspect="1" noChangeArrowheads="1"/>
          </p:cNvPicPr>
          <p:nvPr/>
        </p:nvPicPr>
        <p:blipFill>
          <a:blip r:embed="rId7" cstate="print"/>
          <a:srcRect/>
          <a:stretch>
            <a:fillRect/>
          </a:stretch>
        </p:blipFill>
        <p:spPr bwMode="auto">
          <a:xfrm>
            <a:off x="7137400" y="2295525"/>
            <a:ext cx="1314450" cy="1314450"/>
          </a:xfrm>
          <a:prstGeom prst="rect">
            <a:avLst/>
          </a:prstGeom>
          <a:noFill/>
        </p:spPr>
      </p:pic>
      <p:sp>
        <p:nvSpPr>
          <p:cNvPr id="18" name="ZoneTexte 17"/>
          <p:cNvSpPr txBox="1"/>
          <p:nvPr/>
        </p:nvSpPr>
        <p:spPr>
          <a:xfrm>
            <a:off x="419100" y="5095875"/>
            <a:ext cx="2333625" cy="1200329"/>
          </a:xfrm>
          <a:prstGeom prst="rect">
            <a:avLst/>
          </a:prstGeom>
          <a:solidFill>
            <a:schemeClr val="accent1">
              <a:lumMod val="20000"/>
              <a:lumOff val="80000"/>
            </a:schemeClr>
          </a:solidFill>
        </p:spPr>
        <p:txBody>
          <a:bodyPr wrap="square" rtlCol="0">
            <a:spAutoFit/>
          </a:bodyPr>
          <a:lstStyle/>
          <a:p>
            <a:pPr algn="ctr"/>
            <a:r>
              <a:rPr lang="fr-FR" dirty="0" smtClean="0"/>
              <a:t>Module LEDS RVB haute luminosité environ 9€ pour 6 modules.</a:t>
            </a:r>
            <a:endParaRPr lang="fr-FR" dirty="0"/>
          </a:p>
        </p:txBody>
      </p:sp>
      <p:sp>
        <p:nvSpPr>
          <p:cNvPr id="19" name="ZoneTexte 18"/>
          <p:cNvSpPr txBox="1"/>
          <p:nvPr/>
        </p:nvSpPr>
        <p:spPr>
          <a:xfrm>
            <a:off x="4562475" y="2828925"/>
            <a:ext cx="2114550" cy="646331"/>
          </a:xfrm>
          <a:prstGeom prst="rect">
            <a:avLst/>
          </a:prstGeom>
          <a:solidFill>
            <a:schemeClr val="accent1">
              <a:lumMod val="20000"/>
              <a:lumOff val="80000"/>
            </a:schemeClr>
          </a:solidFill>
        </p:spPr>
        <p:txBody>
          <a:bodyPr wrap="square" rtlCol="0">
            <a:spAutoFit/>
          </a:bodyPr>
          <a:lstStyle/>
          <a:p>
            <a:pPr algn="ctr"/>
            <a:r>
              <a:rPr lang="fr-FR" dirty="0" smtClean="0"/>
              <a:t>Carte </a:t>
            </a:r>
            <a:r>
              <a:rPr lang="fr-FR" dirty="0" err="1" smtClean="0"/>
              <a:t>Arduino</a:t>
            </a:r>
            <a:r>
              <a:rPr lang="fr-FR" dirty="0" smtClean="0"/>
              <a:t> </a:t>
            </a:r>
            <a:r>
              <a:rPr lang="fr-FR" dirty="0" err="1" smtClean="0"/>
              <a:t>Mega</a:t>
            </a:r>
            <a:r>
              <a:rPr lang="fr-FR" dirty="0" smtClean="0"/>
              <a:t> environ 50€</a:t>
            </a:r>
            <a:endParaRPr lang="fr-FR" dirty="0"/>
          </a:p>
        </p:txBody>
      </p:sp>
      <p:sp>
        <p:nvSpPr>
          <p:cNvPr id="20" name="ZoneTexte 19"/>
          <p:cNvSpPr txBox="1"/>
          <p:nvPr/>
        </p:nvSpPr>
        <p:spPr>
          <a:xfrm>
            <a:off x="7058025" y="1282839"/>
            <a:ext cx="1504950" cy="369332"/>
          </a:xfrm>
          <a:prstGeom prst="rect">
            <a:avLst/>
          </a:prstGeom>
          <a:solidFill>
            <a:schemeClr val="accent2">
              <a:lumMod val="20000"/>
              <a:lumOff val="80000"/>
            </a:schemeClr>
          </a:solidFill>
        </p:spPr>
        <p:txBody>
          <a:bodyPr wrap="square" rtlCol="0">
            <a:spAutoFit/>
          </a:bodyPr>
          <a:lstStyle/>
          <a:p>
            <a:pPr algn="ctr"/>
            <a:r>
              <a:rPr lang="fr-FR" dirty="0" smtClean="0"/>
              <a:t>En option </a:t>
            </a:r>
            <a:endParaRPr lang="fr-FR" dirty="0"/>
          </a:p>
        </p:txBody>
      </p:sp>
      <p:cxnSp>
        <p:nvCxnSpPr>
          <p:cNvPr id="22" name="Connecteur droit 21"/>
          <p:cNvCxnSpPr/>
          <p:nvPr/>
        </p:nvCxnSpPr>
        <p:spPr>
          <a:xfrm>
            <a:off x="3971925" y="1333500"/>
            <a:ext cx="47625" cy="4981575"/>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61456" name="Picture 16" descr="Afficher l'image d'origine"/>
          <p:cNvPicPr>
            <a:picLocks noChangeAspect="1" noChangeArrowheads="1"/>
          </p:cNvPicPr>
          <p:nvPr/>
        </p:nvPicPr>
        <p:blipFill>
          <a:blip r:embed="rId8" cstate="print"/>
          <a:srcRect/>
          <a:stretch>
            <a:fillRect/>
          </a:stretch>
        </p:blipFill>
        <p:spPr bwMode="auto">
          <a:xfrm>
            <a:off x="6873875" y="4543424"/>
            <a:ext cx="1527175" cy="1527175"/>
          </a:xfrm>
          <a:prstGeom prst="rect">
            <a:avLst/>
          </a:prstGeom>
          <a:noFill/>
        </p:spPr>
      </p:pic>
      <p:sp>
        <p:nvSpPr>
          <p:cNvPr id="24" name="ZoneTexte 23"/>
          <p:cNvSpPr txBox="1"/>
          <p:nvPr/>
        </p:nvSpPr>
        <p:spPr>
          <a:xfrm>
            <a:off x="4181474" y="5981700"/>
            <a:ext cx="4019551" cy="369332"/>
          </a:xfrm>
          <a:prstGeom prst="rect">
            <a:avLst/>
          </a:prstGeom>
          <a:solidFill>
            <a:schemeClr val="tx2">
              <a:lumMod val="20000"/>
              <a:lumOff val="80000"/>
            </a:schemeClr>
          </a:solidFill>
        </p:spPr>
        <p:txBody>
          <a:bodyPr wrap="square" rtlCol="0">
            <a:spAutoFit/>
          </a:bodyPr>
          <a:lstStyle/>
          <a:p>
            <a:r>
              <a:rPr lang="fr-FR" dirty="0" smtClean="0"/>
              <a:t>Câbles 30 cm Mâles/femelles environ 3€</a:t>
            </a:r>
            <a:endParaRPr lang="fr-FR" dirty="0"/>
          </a:p>
        </p:txBody>
      </p:sp>
      <p:pic>
        <p:nvPicPr>
          <p:cNvPr id="61458" name="Picture 18" descr="Afficher l'image d'origine"/>
          <p:cNvPicPr>
            <a:picLocks noChangeAspect="1" noChangeArrowheads="1"/>
          </p:cNvPicPr>
          <p:nvPr/>
        </p:nvPicPr>
        <p:blipFill>
          <a:blip r:embed="rId9" cstate="print"/>
          <a:srcRect/>
          <a:stretch>
            <a:fillRect/>
          </a:stretch>
        </p:blipFill>
        <p:spPr bwMode="auto">
          <a:xfrm>
            <a:off x="814443" y="2474912"/>
            <a:ext cx="1436632" cy="506413"/>
          </a:xfrm>
          <a:prstGeom prst="rect">
            <a:avLst/>
          </a:prstGeom>
          <a:noFill/>
        </p:spPr>
      </p:pic>
      <p:sp>
        <p:nvSpPr>
          <p:cNvPr id="26" name="ZoneTexte 25"/>
          <p:cNvSpPr txBox="1"/>
          <p:nvPr/>
        </p:nvSpPr>
        <p:spPr>
          <a:xfrm>
            <a:off x="390524" y="1762125"/>
            <a:ext cx="3505201" cy="646331"/>
          </a:xfrm>
          <a:prstGeom prst="rect">
            <a:avLst/>
          </a:prstGeom>
          <a:solidFill>
            <a:schemeClr val="tx2">
              <a:lumMod val="20000"/>
              <a:lumOff val="80000"/>
            </a:schemeClr>
          </a:solidFill>
        </p:spPr>
        <p:txBody>
          <a:bodyPr wrap="square" rtlCol="0">
            <a:spAutoFit/>
          </a:bodyPr>
          <a:lstStyle/>
          <a:p>
            <a:r>
              <a:rPr lang="fr-FR" dirty="0" smtClean="0"/>
              <a:t>Câbles 30 cm femelles/femelles environ 3€</a:t>
            </a:r>
            <a:endParaRPr lang="fr-FR" dirty="0"/>
          </a:p>
        </p:txBody>
      </p:sp>
      <p:sp>
        <p:nvSpPr>
          <p:cNvPr id="27" name="ZoneTexte 26"/>
          <p:cNvSpPr txBox="1"/>
          <p:nvPr/>
        </p:nvSpPr>
        <p:spPr>
          <a:xfrm>
            <a:off x="8296275" y="6076950"/>
            <a:ext cx="514350" cy="369332"/>
          </a:xfrm>
          <a:prstGeom prst="rect">
            <a:avLst/>
          </a:prstGeom>
          <a:noFill/>
        </p:spPr>
        <p:txBody>
          <a:bodyPr wrap="square" rtlCol="0">
            <a:spAutoFit/>
          </a:bodyPr>
          <a:lstStyle/>
          <a:p>
            <a:r>
              <a:rPr lang="fr-FR" dirty="0" smtClean="0"/>
              <a:t>53</a:t>
            </a:r>
            <a:endParaRPr lang="fr-FR" dirty="0"/>
          </a:p>
        </p:txBody>
      </p:sp>
      <p:pic>
        <p:nvPicPr>
          <p:cNvPr id="61460" name="Picture 20" descr="Afficher l'image d'origine"/>
          <p:cNvPicPr>
            <a:picLocks noChangeAspect="1" noChangeArrowheads="1"/>
          </p:cNvPicPr>
          <p:nvPr/>
        </p:nvPicPr>
        <p:blipFill>
          <a:blip r:embed="rId10" cstate="print"/>
          <a:srcRect/>
          <a:stretch>
            <a:fillRect/>
          </a:stretch>
        </p:blipFill>
        <p:spPr bwMode="auto">
          <a:xfrm>
            <a:off x="2876549" y="2695575"/>
            <a:ext cx="695325" cy="695325"/>
          </a:xfrm>
          <a:prstGeom prst="rect">
            <a:avLst/>
          </a:prstGeom>
          <a:noFill/>
        </p:spPr>
      </p:pic>
      <p:sp>
        <p:nvSpPr>
          <p:cNvPr id="29" name="ZoneTexte 28"/>
          <p:cNvSpPr txBox="1"/>
          <p:nvPr/>
        </p:nvSpPr>
        <p:spPr>
          <a:xfrm>
            <a:off x="2066925" y="3429000"/>
            <a:ext cx="1838325" cy="923330"/>
          </a:xfrm>
          <a:prstGeom prst="rect">
            <a:avLst/>
          </a:prstGeom>
          <a:solidFill>
            <a:schemeClr val="accent1">
              <a:lumMod val="20000"/>
              <a:lumOff val="80000"/>
            </a:schemeClr>
          </a:solidFill>
        </p:spPr>
        <p:txBody>
          <a:bodyPr wrap="square" rtlCol="0">
            <a:spAutoFit/>
          </a:bodyPr>
          <a:lstStyle/>
          <a:p>
            <a:pPr algn="ctr"/>
            <a:r>
              <a:rPr lang="fr-FR" dirty="0" smtClean="0"/>
              <a:t>Module Bouton Poussoir environ 2€</a:t>
            </a:r>
            <a:endParaRPr lang="fr-F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96275" y="6076950"/>
            <a:ext cx="514350" cy="369332"/>
          </a:xfrm>
          <a:prstGeom prst="rect">
            <a:avLst/>
          </a:prstGeom>
          <a:noFill/>
        </p:spPr>
        <p:txBody>
          <a:bodyPr wrap="square" rtlCol="0">
            <a:spAutoFit/>
          </a:bodyPr>
          <a:lstStyle/>
          <a:p>
            <a:r>
              <a:rPr lang="fr-FR" dirty="0" smtClean="0"/>
              <a:t>54</a:t>
            </a:r>
            <a:endParaRPr lang="fr-FR" dirty="0"/>
          </a:p>
        </p:txBody>
      </p:sp>
      <p:sp>
        <p:nvSpPr>
          <p:cNvPr id="5" name="Rectangle à coins arrondis 4"/>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333625" y="514772"/>
            <a:ext cx="4772025" cy="369332"/>
          </a:xfrm>
          <a:prstGeom prst="rect">
            <a:avLst/>
          </a:prstGeom>
          <a:solidFill>
            <a:schemeClr val="accent1">
              <a:lumMod val="20000"/>
              <a:lumOff val="80000"/>
            </a:schemeClr>
          </a:solidFill>
        </p:spPr>
        <p:txBody>
          <a:bodyPr wrap="square" rtlCol="0">
            <a:spAutoFit/>
          </a:bodyPr>
          <a:lstStyle/>
          <a:p>
            <a:pPr algn="ctr"/>
            <a:r>
              <a:rPr lang="fr-FR" dirty="0" smtClean="0">
                <a:latin typeface="Arial" pitchFamily="34" charset="0"/>
                <a:cs typeface="Arial" pitchFamily="34" charset="0"/>
              </a:rPr>
              <a:t>Le coûts des réalisations proposées 2/2</a:t>
            </a:r>
            <a:endParaRPr lang="fr-FR" dirty="0">
              <a:latin typeface="Arial" pitchFamily="34" charset="0"/>
              <a:cs typeface="Arial" pitchFamily="34" charset="0"/>
            </a:endParaRPr>
          </a:p>
        </p:txBody>
      </p:sp>
      <p:cxnSp>
        <p:nvCxnSpPr>
          <p:cNvPr id="7" name="Connecteur droit 6"/>
          <p:cNvCxnSpPr/>
          <p:nvPr/>
        </p:nvCxnSpPr>
        <p:spPr>
          <a:xfrm>
            <a:off x="3971925" y="1333500"/>
            <a:ext cx="47625" cy="4981575"/>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9" name="Picture 2" descr="Afficher l'image d'origine"/>
          <p:cNvPicPr>
            <a:picLocks noChangeAspect="1" noChangeArrowheads="1"/>
          </p:cNvPicPr>
          <p:nvPr/>
        </p:nvPicPr>
        <p:blipFill>
          <a:blip r:embed="rId2"/>
          <a:srcRect/>
          <a:stretch>
            <a:fillRect/>
          </a:stretch>
        </p:blipFill>
        <p:spPr bwMode="auto">
          <a:xfrm rot="5400000">
            <a:off x="276285" y="1662679"/>
            <a:ext cx="1994885" cy="1319693"/>
          </a:xfrm>
          <a:prstGeom prst="rect">
            <a:avLst/>
          </a:prstGeom>
          <a:noFill/>
        </p:spPr>
      </p:pic>
      <p:pic>
        <p:nvPicPr>
          <p:cNvPr id="10" name="Picture 4" descr="Afficher l'image d'origine"/>
          <p:cNvPicPr>
            <a:picLocks noChangeAspect="1" noChangeArrowheads="1"/>
          </p:cNvPicPr>
          <p:nvPr/>
        </p:nvPicPr>
        <p:blipFill>
          <a:blip r:embed="rId3" cstate="print"/>
          <a:srcRect/>
          <a:stretch>
            <a:fillRect/>
          </a:stretch>
        </p:blipFill>
        <p:spPr bwMode="auto">
          <a:xfrm>
            <a:off x="2755900" y="3441699"/>
            <a:ext cx="1044575" cy="1044575"/>
          </a:xfrm>
          <a:prstGeom prst="rect">
            <a:avLst/>
          </a:prstGeom>
          <a:noFill/>
        </p:spPr>
      </p:pic>
      <p:pic>
        <p:nvPicPr>
          <p:cNvPr id="11" name="Picture 3"/>
          <p:cNvPicPr>
            <a:picLocks noChangeAspect="1" noChangeArrowheads="1"/>
          </p:cNvPicPr>
          <p:nvPr/>
        </p:nvPicPr>
        <p:blipFill>
          <a:blip r:embed="rId4" cstate="print"/>
          <a:srcRect/>
          <a:stretch>
            <a:fillRect/>
          </a:stretch>
        </p:blipFill>
        <p:spPr bwMode="auto">
          <a:xfrm>
            <a:off x="1052514" y="5000625"/>
            <a:ext cx="964234" cy="209550"/>
          </a:xfrm>
          <a:prstGeom prst="rect">
            <a:avLst/>
          </a:prstGeom>
          <a:noFill/>
          <a:ln w="9525">
            <a:noFill/>
            <a:miter lim="800000"/>
            <a:headEnd/>
            <a:tailEnd/>
          </a:ln>
          <a:effectLst/>
        </p:spPr>
      </p:pic>
      <p:pic>
        <p:nvPicPr>
          <p:cNvPr id="1026" name="Picture 2" descr="Afficher l'image d'origine"/>
          <p:cNvPicPr>
            <a:picLocks noChangeAspect="1" noChangeArrowheads="1"/>
          </p:cNvPicPr>
          <p:nvPr/>
        </p:nvPicPr>
        <p:blipFill>
          <a:blip r:embed="rId5">
            <a:lum bright="38000" contrast="2000"/>
          </a:blip>
          <a:srcRect/>
          <a:stretch>
            <a:fillRect/>
          </a:stretch>
        </p:blipFill>
        <p:spPr bwMode="auto">
          <a:xfrm>
            <a:off x="4400550" y="1485901"/>
            <a:ext cx="1904999" cy="1428749"/>
          </a:xfrm>
          <a:prstGeom prst="rect">
            <a:avLst/>
          </a:prstGeom>
          <a:noFill/>
        </p:spPr>
      </p:pic>
      <p:pic>
        <p:nvPicPr>
          <p:cNvPr id="13" name="Image 12" descr="IMG_0143.JPG"/>
          <p:cNvPicPr>
            <a:picLocks noChangeAspect="1"/>
          </p:cNvPicPr>
          <p:nvPr/>
        </p:nvPicPr>
        <p:blipFill>
          <a:blip r:embed="rId6" cstate="print">
            <a:lum bright="17000"/>
          </a:blip>
          <a:stretch>
            <a:fillRect/>
          </a:stretch>
        </p:blipFill>
        <p:spPr>
          <a:xfrm>
            <a:off x="4314824" y="3105149"/>
            <a:ext cx="3133725" cy="3133725"/>
          </a:xfrm>
          <a:prstGeom prst="rect">
            <a:avLst/>
          </a:prstGeom>
        </p:spPr>
      </p:pic>
      <p:sp>
        <p:nvSpPr>
          <p:cNvPr id="14" name="ZoneTexte 13"/>
          <p:cNvSpPr txBox="1"/>
          <p:nvPr/>
        </p:nvSpPr>
        <p:spPr>
          <a:xfrm>
            <a:off x="2076450" y="1733550"/>
            <a:ext cx="1838325" cy="1200329"/>
          </a:xfrm>
          <a:prstGeom prst="rect">
            <a:avLst/>
          </a:prstGeom>
          <a:solidFill>
            <a:schemeClr val="accent1">
              <a:lumMod val="20000"/>
              <a:lumOff val="80000"/>
            </a:schemeClr>
          </a:solidFill>
        </p:spPr>
        <p:txBody>
          <a:bodyPr wrap="square" rtlCol="0">
            <a:spAutoFit/>
          </a:bodyPr>
          <a:lstStyle/>
          <a:p>
            <a:pPr algn="ctr"/>
            <a:r>
              <a:rPr lang="fr-FR" dirty="0" smtClean="0"/>
              <a:t>Module contacteur fin de course environ 2€</a:t>
            </a:r>
            <a:endParaRPr lang="fr-FR" dirty="0"/>
          </a:p>
        </p:txBody>
      </p:sp>
      <p:sp>
        <p:nvSpPr>
          <p:cNvPr id="15" name="ZoneTexte 14"/>
          <p:cNvSpPr txBox="1"/>
          <p:nvPr/>
        </p:nvSpPr>
        <p:spPr>
          <a:xfrm>
            <a:off x="800100" y="3619500"/>
            <a:ext cx="1838325" cy="923330"/>
          </a:xfrm>
          <a:prstGeom prst="rect">
            <a:avLst/>
          </a:prstGeom>
          <a:solidFill>
            <a:schemeClr val="accent1">
              <a:lumMod val="20000"/>
              <a:lumOff val="80000"/>
            </a:schemeClr>
          </a:solidFill>
        </p:spPr>
        <p:txBody>
          <a:bodyPr wrap="square" rtlCol="0">
            <a:spAutoFit/>
          </a:bodyPr>
          <a:lstStyle/>
          <a:p>
            <a:pPr algn="ctr"/>
            <a:r>
              <a:rPr lang="fr-FR" dirty="0" smtClean="0"/>
              <a:t>Contacteur fin de course environ 1,5 €</a:t>
            </a:r>
            <a:endParaRPr lang="fr-FR" dirty="0"/>
          </a:p>
        </p:txBody>
      </p:sp>
      <p:sp>
        <p:nvSpPr>
          <p:cNvPr id="16" name="ZoneTexte 15"/>
          <p:cNvSpPr txBox="1"/>
          <p:nvPr/>
        </p:nvSpPr>
        <p:spPr>
          <a:xfrm>
            <a:off x="1885950" y="5305425"/>
            <a:ext cx="1838325" cy="923330"/>
          </a:xfrm>
          <a:prstGeom prst="rect">
            <a:avLst/>
          </a:prstGeom>
          <a:solidFill>
            <a:schemeClr val="accent1">
              <a:lumMod val="20000"/>
              <a:lumOff val="80000"/>
            </a:schemeClr>
          </a:solidFill>
        </p:spPr>
        <p:txBody>
          <a:bodyPr wrap="square" rtlCol="0">
            <a:spAutoFit/>
          </a:bodyPr>
          <a:lstStyle/>
          <a:p>
            <a:pPr algn="ctr"/>
            <a:r>
              <a:rPr lang="fr-FR" dirty="0" smtClean="0"/>
              <a:t>Résistance de</a:t>
            </a:r>
          </a:p>
          <a:p>
            <a:pPr algn="ctr"/>
            <a:r>
              <a:rPr lang="fr-FR" dirty="0" smtClean="0"/>
              <a:t>10 </a:t>
            </a:r>
            <a:r>
              <a:rPr lang="fr-FR" dirty="0" err="1" smtClean="0"/>
              <a:t>Kohms</a:t>
            </a:r>
            <a:r>
              <a:rPr lang="fr-FR" dirty="0" smtClean="0"/>
              <a:t> environ 0,15 €</a:t>
            </a:r>
            <a:endParaRPr lang="fr-FR" dirty="0"/>
          </a:p>
        </p:txBody>
      </p:sp>
      <p:sp>
        <p:nvSpPr>
          <p:cNvPr id="17" name="ZoneTexte 16"/>
          <p:cNvSpPr txBox="1"/>
          <p:nvPr/>
        </p:nvSpPr>
        <p:spPr>
          <a:xfrm>
            <a:off x="6438900" y="1704975"/>
            <a:ext cx="1838325" cy="646331"/>
          </a:xfrm>
          <a:prstGeom prst="rect">
            <a:avLst/>
          </a:prstGeom>
          <a:solidFill>
            <a:schemeClr val="accent1">
              <a:lumMod val="20000"/>
              <a:lumOff val="80000"/>
            </a:schemeClr>
          </a:solidFill>
        </p:spPr>
        <p:txBody>
          <a:bodyPr wrap="square" rtlCol="0">
            <a:spAutoFit/>
          </a:bodyPr>
          <a:lstStyle/>
          <a:p>
            <a:pPr algn="ctr"/>
            <a:r>
              <a:rPr lang="fr-FR" dirty="0" smtClean="0"/>
              <a:t>Boîte à beurre</a:t>
            </a:r>
          </a:p>
          <a:p>
            <a:pPr algn="ctr"/>
            <a:r>
              <a:rPr lang="fr-FR" dirty="0" smtClean="0"/>
              <a:t>Environ 3€ </a:t>
            </a:r>
            <a:endParaRPr lang="fr-FR" dirty="0"/>
          </a:p>
        </p:txBody>
      </p:sp>
      <p:sp>
        <p:nvSpPr>
          <p:cNvPr id="18" name="ZoneTexte 17"/>
          <p:cNvSpPr txBox="1"/>
          <p:nvPr/>
        </p:nvSpPr>
        <p:spPr>
          <a:xfrm>
            <a:off x="6762750" y="2838450"/>
            <a:ext cx="1838325" cy="923330"/>
          </a:xfrm>
          <a:prstGeom prst="rect">
            <a:avLst/>
          </a:prstGeom>
          <a:solidFill>
            <a:schemeClr val="accent1">
              <a:lumMod val="20000"/>
              <a:lumOff val="80000"/>
            </a:schemeClr>
          </a:solidFill>
        </p:spPr>
        <p:txBody>
          <a:bodyPr wrap="square" rtlCol="0">
            <a:spAutoFit/>
          </a:bodyPr>
          <a:lstStyle/>
          <a:p>
            <a:pPr algn="ctr"/>
            <a:r>
              <a:rPr lang="fr-FR" dirty="0" smtClean="0"/>
              <a:t>Mangeoire pour oiseaux environ 15 €</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65101" y="3623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Des objets communicants dans quels domaines ?</a:t>
            </a:r>
            <a:endParaRPr lang="fr-FR" dirty="0">
              <a:latin typeface="Arial" pitchFamily="34" charset="0"/>
              <a:cs typeface="Arial" pitchFamily="34" charset="0"/>
            </a:endParaRPr>
          </a:p>
        </p:txBody>
      </p:sp>
      <p:sp>
        <p:nvSpPr>
          <p:cNvPr id="33" name="Rectangle 32"/>
          <p:cNvSpPr/>
          <p:nvPr/>
        </p:nvSpPr>
        <p:spPr>
          <a:xfrm>
            <a:off x="390524" y="4256812"/>
            <a:ext cx="8372475" cy="1938992"/>
          </a:xfrm>
          <a:prstGeom prst="rect">
            <a:avLst/>
          </a:prstGeom>
          <a:ln>
            <a:solidFill>
              <a:schemeClr val="tx1"/>
            </a:solidFill>
          </a:ln>
        </p:spPr>
        <p:txBody>
          <a:bodyPr wrap="square">
            <a:spAutoFit/>
          </a:bodyPr>
          <a:lstStyle/>
          <a:p>
            <a:r>
              <a:rPr lang="fr-FR" sz="1200" dirty="0" smtClean="0"/>
              <a:t>Des exemples d’objets communicants</a:t>
            </a:r>
          </a:p>
          <a:p>
            <a:endParaRPr lang="fr-FR" dirty="0"/>
          </a:p>
          <a:p>
            <a:endParaRPr lang="fr-FR" dirty="0" smtClean="0"/>
          </a:p>
          <a:p>
            <a:endParaRPr lang="fr-FR" dirty="0"/>
          </a:p>
          <a:p>
            <a:endParaRPr lang="fr-FR" dirty="0" smtClean="0"/>
          </a:p>
          <a:p>
            <a:endParaRPr lang="fr-FR" dirty="0"/>
          </a:p>
          <a:p>
            <a:endParaRPr lang="fr-FR" dirty="0"/>
          </a:p>
        </p:txBody>
      </p:sp>
      <p:sp>
        <p:nvSpPr>
          <p:cNvPr id="35" name="Rectangle 34"/>
          <p:cNvSpPr/>
          <p:nvPr/>
        </p:nvSpPr>
        <p:spPr>
          <a:xfrm>
            <a:off x="609599" y="5043785"/>
            <a:ext cx="3371851" cy="646331"/>
          </a:xfrm>
          <a:prstGeom prst="rect">
            <a:avLst/>
          </a:prstGeom>
        </p:spPr>
        <p:txBody>
          <a:bodyPr wrap="square">
            <a:spAutoFit/>
          </a:bodyPr>
          <a:lstStyle/>
          <a:p>
            <a:pPr algn="ctr"/>
            <a:r>
              <a:rPr lang="fr-FR" sz="1200" dirty="0" smtClean="0">
                <a:hlinkClick r:id="rId2"/>
              </a:rPr>
              <a:t>http://webdesobjets.fr/objets-connectes/siness-lappareil-pour-connecter-simplement-sa-voiture-son-smartphone/</a:t>
            </a:r>
            <a:endParaRPr lang="fr-FR" sz="1200" dirty="0"/>
          </a:p>
        </p:txBody>
      </p:sp>
      <p:pic>
        <p:nvPicPr>
          <p:cNvPr id="18433" name="Picture 1"/>
          <p:cNvPicPr>
            <a:picLocks noChangeAspect="1" noChangeArrowheads="1"/>
          </p:cNvPicPr>
          <p:nvPr/>
        </p:nvPicPr>
        <p:blipFill>
          <a:blip r:embed="rId3" cstate="print"/>
          <a:srcRect/>
          <a:stretch>
            <a:fillRect/>
          </a:stretch>
        </p:blipFill>
        <p:spPr bwMode="auto">
          <a:xfrm>
            <a:off x="4276724" y="4297784"/>
            <a:ext cx="4381501" cy="1817266"/>
          </a:xfrm>
          <a:prstGeom prst="rect">
            <a:avLst/>
          </a:prstGeom>
          <a:noFill/>
          <a:ln w="9525">
            <a:noFill/>
            <a:miter lim="800000"/>
            <a:headEnd/>
            <a:tailEnd/>
          </a:ln>
        </p:spPr>
      </p:pic>
      <p:sp>
        <p:nvSpPr>
          <p:cNvPr id="38" name="ZoneTexte 37"/>
          <p:cNvSpPr txBox="1"/>
          <p:nvPr/>
        </p:nvSpPr>
        <p:spPr>
          <a:xfrm>
            <a:off x="3467100" y="3619500"/>
            <a:ext cx="2114550" cy="276999"/>
          </a:xfrm>
          <a:prstGeom prst="rect">
            <a:avLst/>
          </a:prstGeom>
          <a:noFill/>
        </p:spPr>
        <p:txBody>
          <a:bodyPr wrap="square" rtlCol="0">
            <a:spAutoFit/>
          </a:bodyPr>
          <a:lstStyle/>
          <a:p>
            <a:r>
              <a:rPr lang="fr-FR" sz="1200" dirty="0" smtClean="0"/>
              <a:t>Ce classement est indicatif. </a:t>
            </a:r>
            <a:endParaRPr lang="fr-FR" sz="1200" dirty="0"/>
          </a:p>
        </p:txBody>
      </p:sp>
      <p:sp>
        <p:nvSpPr>
          <p:cNvPr id="10" name="ZoneTexte 9"/>
          <p:cNvSpPr txBox="1"/>
          <p:nvPr/>
        </p:nvSpPr>
        <p:spPr>
          <a:xfrm>
            <a:off x="8296275" y="6162675"/>
            <a:ext cx="514350" cy="369332"/>
          </a:xfrm>
          <a:prstGeom prst="rect">
            <a:avLst/>
          </a:prstGeom>
          <a:noFill/>
        </p:spPr>
        <p:txBody>
          <a:bodyPr wrap="square" rtlCol="0">
            <a:spAutoFit/>
          </a:bodyPr>
          <a:lstStyle/>
          <a:p>
            <a:r>
              <a:rPr lang="fr-FR" dirty="0" smtClean="0"/>
              <a:t>6</a:t>
            </a:r>
            <a:endParaRPr lang="fr-FR" dirty="0"/>
          </a:p>
        </p:txBody>
      </p:sp>
      <p:pic>
        <p:nvPicPr>
          <p:cNvPr id="36865" name="Picture 1"/>
          <p:cNvPicPr>
            <a:picLocks noChangeAspect="1" noChangeArrowheads="1"/>
          </p:cNvPicPr>
          <p:nvPr/>
        </p:nvPicPr>
        <p:blipFill>
          <a:blip r:embed="rId4" cstate="print"/>
          <a:srcRect/>
          <a:stretch>
            <a:fillRect/>
          </a:stretch>
        </p:blipFill>
        <p:spPr bwMode="auto">
          <a:xfrm>
            <a:off x="381000" y="899672"/>
            <a:ext cx="8418658" cy="2605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406400" y="1270001"/>
            <a:ext cx="8322733" cy="5078313"/>
          </a:xfrm>
          <a:prstGeom prst="rect">
            <a:avLst/>
          </a:prstGeom>
          <a:noFill/>
        </p:spPr>
        <p:txBody>
          <a:bodyPr wrap="square" rtlCol="0">
            <a:spAutoFit/>
          </a:bodyPr>
          <a:lstStyle/>
          <a:p>
            <a:r>
              <a:rPr lang="fr-FR" sz="1200" u="sng" dirty="0" smtClean="0"/>
              <a:t>Description par un texte </a:t>
            </a:r>
          </a:p>
          <a:p>
            <a:endParaRPr lang="fr-FR" sz="1200" dirty="0"/>
          </a:p>
          <a:p>
            <a:r>
              <a:rPr lang="fr-FR" sz="1200" dirty="0" smtClean="0"/>
              <a:t>Quand l’utilisateur du système n’est pas dans sa maison, il veut être averti de la présence de quelqu’un à son domicile qui actionne la sonnette. </a:t>
            </a:r>
          </a:p>
          <a:p>
            <a:endParaRPr lang="fr-FR" sz="1200" dirty="0"/>
          </a:p>
          <a:p>
            <a:r>
              <a:rPr lang="fr-FR" sz="1200" u="sng" dirty="0" smtClean="0"/>
              <a:t>Description avec un schéma </a:t>
            </a:r>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smtClean="0"/>
          </a:p>
          <a:p>
            <a:r>
              <a:rPr lang="fr-FR" sz="1200" u="sng" dirty="0" smtClean="0"/>
              <a:t>Description à l’aide d’un organigramme </a:t>
            </a:r>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smtClean="0"/>
          </a:p>
          <a:p>
            <a:endParaRPr lang="fr-FR" sz="1200" u="sng" dirty="0"/>
          </a:p>
          <a:p>
            <a:endParaRPr lang="fr-FR" sz="1200" u="sng" dirty="0"/>
          </a:p>
        </p:txBody>
      </p:sp>
      <p:sp>
        <p:nvSpPr>
          <p:cNvPr id="4" name="Rectangle à coins arrondis 3"/>
          <p:cNvSpPr/>
          <p:nvPr/>
        </p:nvSpPr>
        <p:spPr>
          <a:xfrm>
            <a:off x="1388831" y="2742117"/>
            <a:ext cx="1872208"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604855" y="2814125"/>
            <a:ext cx="1512168" cy="830997"/>
          </a:xfrm>
          <a:prstGeom prst="rect">
            <a:avLst/>
          </a:prstGeom>
          <a:noFill/>
        </p:spPr>
        <p:txBody>
          <a:bodyPr wrap="square" rtlCol="0">
            <a:spAutoFit/>
          </a:bodyPr>
          <a:lstStyle/>
          <a:p>
            <a:pPr algn="ctr"/>
            <a:r>
              <a:rPr lang="fr-FR" sz="1200" dirty="0" smtClean="0"/>
              <a:t>Détecter et traiter  un événement : appui sur le bouton de la sonnette</a:t>
            </a:r>
            <a:endParaRPr lang="fr-FR" sz="1200" dirty="0"/>
          </a:p>
        </p:txBody>
      </p:sp>
      <p:cxnSp>
        <p:nvCxnSpPr>
          <p:cNvPr id="6" name="Connecteur droit avec flèche 5"/>
          <p:cNvCxnSpPr>
            <a:stCxn id="4" idx="3"/>
          </p:cNvCxnSpPr>
          <p:nvPr/>
        </p:nvCxnSpPr>
        <p:spPr>
          <a:xfrm>
            <a:off x="3261039" y="3246173"/>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à coins arrondis 6"/>
          <p:cNvSpPr/>
          <p:nvPr/>
        </p:nvSpPr>
        <p:spPr>
          <a:xfrm>
            <a:off x="5925335" y="2742117"/>
            <a:ext cx="1872208"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310466" y="3330591"/>
            <a:ext cx="2506133" cy="276999"/>
          </a:xfrm>
          <a:prstGeom prst="rect">
            <a:avLst/>
          </a:prstGeom>
          <a:noFill/>
        </p:spPr>
        <p:txBody>
          <a:bodyPr wrap="square" rtlCol="0">
            <a:spAutoFit/>
          </a:bodyPr>
          <a:lstStyle/>
          <a:p>
            <a:pPr algn="ctr"/>
            <a:r>
              <a:rPr lang="fr-FR" sz="1200" dirty="0" smtClean="0"/>
              <a:t>Transmission de l’information</a:t>
            </a:r>
            <a:endParaRPr lang="fr-FR" sz="1200" dirty="0"/>
          </a:p>
        </p:txBody>
      </p:sp>
      <p:sp>
        <p:nvSpPr>
          <p:cNvPr id="9" name="ZoneTexte 8"/>
          <p:cNvSpPr txBox="1"/>
          <p:nvPr/>
        </p:nvSpPr>
        <p:spPr>
          <a:xfrm>
            <a:off x="6096002" y="2831058"/>
            <a:ext cx="1566332" cy="830997"/>
          </a:xfrm>
          <a:prstGeom prst="rect">
            <a:avLst/>
          </a:prstGeom>
          <a:noFill/>
        </p:spPr>
        <p:txBody>
          <a:bodyPr wrap="square" rtlCol="0">
            <a:spAutoFit/>
          </a:bodyPr>
          <a:lstStyle/>
          <a:p>
            <a:r>
              <a:rPr lang="fr-FR" sz="1200" dirty="0" smtClean="0"/>
              <a:t>Réception de l’information à distance avec  un</a:t>
            </a:r>
          </a:p>
          <a:p>
            <a:r>
              <a:rPr lang="fr-FR" sz="1200" dirty="0" smtClean="0"/>
              <a:t>Smartphone</a:t>
            </a:r>
          </a:p>
        </p:txBody>
      </p:sp>
      <p:sp>
        <p:nvSpPr>
          <p:cNvPr id="10" name="Ellipse 9"/>
          <p:cNvSpPr/>
          <p:nvPr/>
        </p:nvSpPr>
        <p:spPr>
          <a:xfrm>
            <a:off x="678276" y="2683826"/>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a:stCxn id="10" idx="4"/>
          </p:cNvCxnSpPr>
          <p:nvPr/>
        </p:nvCxnSpPr>
        <p:spPr>
          <a:xfrm flipH="1">
            <a:off x="822292" y="3043866"/>
            <a:ext cx="36004"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678276" y="3547922"/>
            <a:ext cx="14401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822292" y="3547922"/>
            <a:ext cx="72008"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542728" y="3154016"/>
            <a:ext cx="648072"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8157583" y="2526093"/>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a:stCxn id="15" idx="4"/>
          </p:cNvCxnSpPr>
          <p:nvPr/>
        </p:nvCxnSpPr>
        <p:spPr>
          <a:xfrm flipH="1">
            <a:off x="8301599" y="2886133"/>
            <a:ext cx="36004"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8157583" y="3390189"/>
            <a:ext cx="14401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8301599" y="3390189"/>
            <a:ext cx="72008"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013567" y="3030149"/>
            <a:ext cx="648072"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à coins arrondis 19"/>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793676" y="600497"/>
            <a:ext cx="7344816" cy="369332"/>
          </a:xfrm>
          <a:prstGeom prst="rect">
            <a:avLst/>
          </a:prstGeom>
          <a:noFill/>
        </p:spPr>
        <p:txBody>
          <a:bodyPr wrap="square" rtlCol="0">
            <a:spAutoFit/>
          </a:bodyPr>
          <a:lstStyle/>
          <a:p>
            <a:pPr algn="ctr"/>
            <a:r>
              <a:rPr lang="fr-FR" b="1" dirty="0" smtClean="0">
                <a:latin typeface="Arial" pitchFamily="34" charset="0"/>
                <a:cs typeface="Arial" pitchFamily="34" charset="0"/>
              </a:rPr>
              <a:t>Les outils pour formaliser le problème</a:t>
            </a:r>
            <a:endParaRPr lang="fr-FR" b="1" dirty="0">
              <a:latin typeface="Arial" pitchFamily="34" charset="0"/>
              <a:cs typeface="Arial" pitchFamily="34" charset="0"/>
            </a:endParaRPr>
          </a:p>
        </p:txBody>
      </p:sp>
      <p:sp>
        <p:nvSpPr>
          <p:cNvPr id="24" name="ZoneTexte 23"/>
          <p:cNvSpPr txBox="1"/>
          <p:nvPr/>
        </p:nvSpPr>
        <p:spPr>
          <a:xfrm>
            <a:off x="482600" y="3945467"/>
            <a:ext cx="685800" cy="276999"/>
          </a:xfrm>
          <a:prstGeom prst="rect">
            <a:avLst/>
          </a:prstGeom>
          <a:noFill/>
        </p:spPr>
        <p:txBody>
          <a:bodyPr wrap="square" rtlCol="0">
            <a:spAutoFit/>
          </a:bodyPr>
          <a:lstStyle/>
          <a:p>
            <a:r>
              <a:rPr lang="fr-FR" sz="1200" dirty="0" smtClean="0"/>
              <a:t>Visiteur</a:t>
            </a:r>
            <a:endParaRPr lang="fr-FR" sz="1200" dirty="0"/>
          </a:p>
        </p:txBody>
      </p:sp>
      <p:sp>
        <p:nvSpPr>
          <p:cNvPr id="25" name="ZoneTexte 24"/>
          <p:cNvSpPr txBox="1"/>
          <p:nvPr/>
        </p:nvSpPr>
        <p:spPr>
          <a:xfrm>
            <a:off x="7848601" y="3937001"/>
            <a:ext cx="990600" cy="276999"/>
          </a:xfrm>
          <a:prstGeom prst="rect">
            <a:avLst/>
          </a:prstGeom>
          <a:noFill/>
        </p:spPr>
        <p:txBody>
          <a:bodyPr wrap="square" rtlCol="0">
            <a:spAutoFit/>
          </a:bodyPr>
          <a:lstStyle/>
          <a:p>
            <a:r>
              <a:rPr lang="fr-FR" sz="1200" dirty="0" smtClean="0"/>
              <a:t>Utilisateur</a:t>
            </a:r>
            <a:endParaRPr lang="fr-FR" sz="1200" dirty="0"/>
          </a:p>
        </p:txBody>
      </p:sp>
      <p:sp>
        <p:nvSpPr>
          <p:cNvPr id="26" name="Ellipse 25"/>
          <p:cNvSpPr/>
          <p:nvPr/>
        </p:nvSpPr>
        <p:spPr>
          <a:xfrm>
            <a:off x="1199622" y="4505325"/>
            <a:ext cx="1083733" cy="3720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osange 26"/>
          <p:cNvSpPr/>
          <p:nvPr/>
        </p:nvSpPr>
        <p:spPr>
          <a:xfrm>
            <a:off x="657755" y="5139795"/>
            <a:ext cx="2159000" cy="8382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3479800" y="5715528"/>
            <a:ext cx="1227667"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987955" y="5368395"/>
            <a:ext cx="1574800" cy="461665"/>
          </a:xfrm>
          <a:prstGeom prst="rect">
            <a:avLst/>
          </a:prstGeom>
          <a:noFill/>
        </p:spPr>
        <p:txBody>
          <a:bodyPr wrap="square" rtlCol="0">
            <a:spAutoFit/>
          </a:bodyPr>
          <a:lstStyle/>
          <a:p>
            <a:pPr algn="ctr"/>
            <a:r>
              <a:rPr lang="fr-FR" sz="1200" dirty="0" smtClean="0"/>
              <a:t>Appui sur le bouton de la sonnette</a:t>
            </a:r>
            <a:endParaRPr lang="fr-FR" sz="1200" dirty="0"/>
          </a:p>
        </p:txBody>
      </p:sp>
      <p:sp>
        <p:nvSpPr>
          <p:cNvPr id="43" name="ZoneTexte 42"/>
          <p:cNvSpPr txBox="1"/>
          <p:nvPr/>
        </p:nvSpPr>
        <p:spPr>
          <a:xfrm>
            <a:off x="3502555" y="5743575"/>
            <a:ext cx="1151467" cy="461665"/>
          </a:xfrm>
          <a:prstGeom prst="rect">
            <a:avLst/>
          </a:prstGeom>
          <a:noFill/>
        </p:spPr>
        <p:txBody>
          <a:bodyPr wrap="square" rtlCol="0">
            <a:spAutoFit/>
          </a:bodyPr>
          <a:lstStyle/>
          <a:p>
            <a:pPr algn="ctr"/>
            <a:r>
              <a:rPr lang="fr-FR" sz="1200" dirty="0" smtClean="0"/>
              <a:t>Envoyer un message</a:t>
            </a:r>
            <a:endParaRPr lang="fr-FR" sz="1200" dirty="0"/>
          </a:p>
        </p:txBody>
      </p:sp>
      <p:cxnSp>
        <p:nvCxnSpPr>
          <p:cNvPr id="46" name="Forme 45"/>
          <p:cNvCxnSpPr>
            <a:stCxn id="27" idx="3"/>
            <a:endCxn id="43" idx="0"/>
          </p:cNvCxnSpPr>
          <p:nvPr/>
        </p:nvCxnSpPr>
        <p:spPr>
          <a:xfrm>
            <a:off x="2816755" y="5558895"/>
            <a:ext cx="1261534" cy="18468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52"/>
          <p:cNvCxnSpPr>
            <a:stCxn id="26" idx="4"/>
            <a:endCxn id="27" idx="0"/>
          </p:cNvCxnSpPr>
          <p:nvPr/>
        </p:nvCxnSpPr>
        <p:spPr>
          <a:xfrm flipH="1">
            <a:off x="1737255" y="4877328"/>
            <a:ext cx="4234" cy="262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necteur droit 68"/>
          <p:cNvCxnSpPr>
            <a:stCxn id="27" idx="2"/>
          </p:cNvCxnSpPr>
          <p:nvPr/>
        </p:nvCxnSpPr>
        <p:spPr>
          <a:xfrm flipH="1">
            <a:off x="1733021" y="5977995"/>
            <a:ext cx="4234"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H="1" flipV="1">
            <a:off x="371475" y="6191250"/>
            <a:ext cx="1370014" cy="32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V="1">
            <a:off x="378355" y="5004329"/>
            <a:ext cx="0" cy="1185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a:off x="378355" y="4995862"/>
            <a:ext cx="1380066" cy="2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Connecteur droit 76"/>
          <p:cNvCxnSpPr>
            <a:stCxn id="28" idx="2"/>
          </p:cNvCxnSpPr>
          <p:nvPr/>
        </p:nvCxnSpPr>
        <p:spPr>
          <a:xfrm flipH="1">
            <a:off x="4090988" y="6147328"/>
            <a:ext cx="2646" cy="110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flipH="1" flipV="1">
            <a:off x="1716088" y="6231995"/>
            <a:ext cx="2379133" cy="1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ZoneTexte 92"/>
          <p:cNvSpPr txBox="1"/>
          <p:nvPr/>
        </p:nvSpPr>
        <p:spPr>
          <a:xfrm>
            <a:off x="1457325" y="4552950"/>
            <a:ext cx="671513" cy="276999"/>
          </a:xfrm>
          <a:prstGeom prst="rect">
            <a:avLst/>
          </a:prstGeom>
          <a:noFill/>
        </p:spPr>
        <p:txBody>
          <a:bodyPr wrap="square" rtlCol="0">
            <a:spAutoFit/>
          </a:bodyPr>
          <a:lstStyle/>
          <a:p>
            <a:r>
              <a:rPr lang="fr-FR" sz="1200" dirty="0" smtClean="0"/>
              <a:t>Début</a:t>
            </a:r>
            <a:endParaRPr lang="fr-FR" sz="1200" dirty="0"/>
          </a:p>
        </p:txBody>
      </p:sp>
      <p:sp>
        <p:nvSpPr>
          <p:cNvPr id="95" name="ZoneTexte 94"/>
          <p:cNvSpPr txBox="1"/>
          <p:nvPr/>
        </p:nvSpPr>
        <p:spPr>
          <a:xfrm>
            <a:off x="2847975" y="5229225"/>
            <a:ext cx="876300" cy="276999"/>
          </a:xfrm>
          <a:prstGeom prst="rect">
            <a:avLst/>
          </a:prstGeom>
          <a:noFill/>
        </p:spPr>
        <p:txBody>
          <a:bodyPr wrap="square" rtlCol="0">
            <a:spAutoFit/>
          </a:bodyPr>
          <a:lstStyle/>
          <a:p>
            <a:r>
              <a:rPr lang="fr-FR" sz="1200" dirty="0" smtClean="0"/>
              <a:t>oui</a:t>
            </a:r>
            <a:endParaRPr lang="fr-FR" sz="1200" dirty="0"/>
          </a:p>
        </p:txBody>
      </p:sp>
      <p:sp>
        <p:nvSpPr>
          <p:cNvPr id="96" name="ZoneTexte 95"/>
          <p:cNvSpPr txBox="1"/>
          <p:nvPr/>
        </p:nvSpPr>
        <p:spPr>
          <a:xfrm>
            <a:off x="1057275" y="5943600"/>
            <a:ext cx="771525" cy="276999"/>
          </a:xfrm>
          <a:prstGeom prst="rect">
            <a:avLst/>
          </a:prstGeom>
          <a:noFill/>
        </p:spPr>
        <p:txBody>
          <a:bodyPr wrap="square" rtlCol="0">
            <a:spAutoFit/>
          </a:bodyPr>
          <a:lstStyle/>
          <a:p>
            <a:r>
              <a:rPr lang="fr-FR" sz="1200" dirty="0" smtClean="0"/>
              <a:t>non</a:t>
            </a:r>
            <a:endParaRPr lang="fr-FR" sz="1200" dirty="0"/>
          </a:p>
        </p:txBody>
      </p:sp>
      <p:sp>
        <p:nvSpPr>
          <p:cNvPr id="97" name="ZoneTexte 96"/>
          <p:cNvSpPr txBox="1"/>
          <p:nvPr/>
        </p:nvSpPr>
        <p:spPr>
          <a:xfrm>
            <a:off x="4295775" y="4810125"/>
            <a:ext cx="1095375" cy="369332"/>
          </a:xfrm>
          <a:prstGeom prst="rect">
            <a:avLst/>
          </a:prstGeom>
          <a:noFill/>
          <a:ln>
            <a:solidFill>
              <a:schemeClr val="tx1"/>
            </a:solidFill>
          </a:ln>
        </p:spPr>
        <p:txBody>
          <a:bodyPr wrap="square" rtlCol="0">
            <a:spAutoFit/>
          </a:bodyPr>
          <a:lstStyle/>
          <a:p>
            <a:pPr algn="ctr"/>
            <a:r>
              <a:rPr lang="fr-FR" dirty="0" smtClean="0"/>
              <a:t>Acquérir</a:t>
            </a:r>
            <a:endParaRPr lang="fr-FR" dirty="0"/>
          </a:p>
        </p:txBody>
      </p:sp>
      <p:sp>
        <p:nvSpPr>
          <p:cNvPr id="98" name="ZoneTexte 97"/>
          <p:cNvSpPr txBox="1"/>
          <p:nvPr/>
        </p:nvSpPr>
        <p:spPr>
          <a:xfrm>
            <a:off x="5600700" y="4810125"/>
            <a:ext cx="1095375" cy="369332"/>
          </a:xfrm>
          <a:prstGeom prst="rect">
            <a:avLst/>
          </a:prstGeom>
          <a:noFill/>
          <a:ln>
            <a:solidFill>
              <a:schemeClr val="tx1"/>
            </a:solidFill>
          </a:ln>
        </p:spPr>
        <p:txBody>
          <a:bodyPr wrap="square" rtlCol="0">
            <a:spAutoFit/>
          </a:bodyPr>
          <a:lstStyle/>
          <a:p>
            <a:pPr algn="ctr"/>
            <a:r>
              <a:rPr lang="fr-FR" dirty="0" smtClean="0"/>
              <a:t>Traiter</a:t>
            </a:r>
            <a:endParaRPr lang="fr-FR" dirty="0"/>
          </a:p>
        </p:txBody>
      </p:sp>
      <p:sp>
        <p:nvSpPr>
          <p:cNvPr id="99" name="ZoneTexte 98"/>
          <p:cNvSpPr txBox="1"/>
          <p:nvPr/>
        </p:nvSpPr>
        <p:spPr>
          <a:xfrm>
            <a:off x="6896101" y="4800600"/>
            <a:ext cx="1771650" cy="369332"/>
          </a:xfrm>
          <a:prstGeom prst="rect">
            <a:avLst/>
          </a:prstGeom>
          <a:noFill/>
          <a:ln>
            <a:solidFill>
              <a:schemeClr val="tx1"/>
            </a:solidFill>
          </a:ln>
        </p:spPr>
        <p:txBody>
          <a:bodyPr wrap="square" rtlCol="0">
            <a:spAutoFit/>
          </a:bodyPr>
          <a:lstStyle/>
          <a:p>
            <a:pPr algn="ctr"/>
            <a:r>
              <a:rPr lang="fr-FR" dirty="0" smtClean="0"/>
              <a:t>Communiquer</a:t>
            </a:r>
            <a:endParaRPr lang="fr-FR" dirty="0"/>
          </a:p>
        </p:txBody>
      </p:sp>
      <p:cxnSp>
        <p:nvCxnSpPr>
          <p:cNvPr id="101" name="Connecteur droit avec flèche 100"/>
          <p:cNvCxnSpPr>
            <a:stCxn id="97" idx="3"/>
            <a:endCxn id="98" idx="1"/>
          </p:cNvCxnSpPr>
          <p:nvPr/>
        </p:nvCxnSpPr>
        <p:spPr>
          <a:xfrm>
            <a:off x="5391150" y="4994791"/>
            <a:ext cx="2095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a:stCxn id="98" idx="3"/>
            <a:endCxn id="99" idx="1"/>
          </p:cNvCxnSpPr>
          <p:nvPr/>
        </p:nvCxnSpPr>
        <p:spPr>
          <a:xfrm flipV="1">
            <a:off x="6696075" y="4985266"/>
            <a:ext cx="200026" cy="9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4943476" y="4438650"/>
            <a:ext cx="3409950" cy="276999"/>
          </a:xfrm>
          <a:prstGeom prst="rect">
            <a:avLst/>
          </a:prstGeom>
          <a:noFill/>
        </p:spPr>
        <p:txBody>
          <a:bodyPr wrap="square" rtlCol="0">
            <a:spAutoFit/>
          </a:bodyPr>
          <a:lstStyle/>
          <a:p>
            <a:r>
              <a:rPr lang="fr-FR" sz="1200" u="sng" dirty="0" smtClean="0"/>
              <a:t>Description sous forme d’une chaîne d’information </a:t>
            </a:r>
            <a:endParaRPr lang="fr-FR" sz="1200" u="sng" dirty="0"/>
          </a:p>
        </p:txBody>
      </p:sp>
      <p:sp>
        <p:nvSpPr>
          <p:cNvPr id="45" name="ZoneTexte 44"/>
          <p:cNvSpPr txBox="1"/>
          <p:nvPr/>
        </p:nvSpPr>
        <p:spPr>
          <a:xfrm>
            <a:off x="8296275" y="6076950"/>
            <a:ext cx="514350" cy="369332"/>
          </a:xfrm>
          <a:prstGeom prst="rect">
            <a:avLst/>
          </a:prstGeom>
          <a:noFill/>
        </p:spPr>
        <p:txBody>
          <a:bodyPr wrap="square" rtlCol="0">
            <a:spAutoFit/>
          </a:bodyPr>
          <a:lstStyle/>
          <a:p>
            <a:r>
              <a:rPr lang="fr-FR" dirty="0" smtClean="0"/>
              <a:t>7</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67544" y="476672"/>
            <a:ext cx="4102726" cy="369332"/>
          </a:xfrm>
          <a:prstGeom prst="rect">
            <a:avLst/>
          </a:prstGeom>
        </p:spPr>
        <p:txBody>
          <a:bodyPr wrap="none">
            <a:spAutoFit/>
          </a:bodyPr>
          <a:lstStyle/>
          <a:p>
            <a:r>
              <a:rPr lang="fr-FR" dirty="0" smtClean="0"/>
              <a:t>https://www.raspberrypi.org/downloads/</a:t>
            </a:r>
            <a:endParaRPr lang="fr-FR" dirty="0"/>
          </a:p>
        </p:txBody>
      </p:sp>
      <p:pic>
        <p:nvPicPr>
          <p:cNvPr id="4098" name="Picture 2"/>
          <p:cNvPicPr>
            <a:picLocks noChangeAspect="1" noChangeArrowheads="1"/>
          </p:cNvPicPr>
          <p:nvPr/>
        </p:nvPicPr>
        <p:blipFill>
          <a:blip r:embed="rId2" cstate="print"/>
          <a:srcRect/>
          <a:stretch>
            <a:fillRect/>
          </a:stretch>
        </p:blipFill>
        <p:spPr bwMode="auto">
          <a:xfrm>
            <a:off x="467545" y="980728"/>
            <a:ext cx="4777383" cy="2232248"/>
          </a:xfrm>
          <a:prstGeom prst="rect">
            <a:avLst/>
          </a:prstGeom>
          <a:noFill/>
          <a:ln w="9525">
            <a:solidFill>
              <a:schemeClr val="tx1"/>
            </a:solid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364089" y="980729"/>
            <a:ext cx="2952328" cy="2219432"/>
          </a:xfrm>
          <a:prstGeom prst="rect">
            <a:avLst/>
          </a:prstGeom>
          <a:noFill/>
          <a:ln w="9525">
            <a:solidFill>
              <a:schemeClr val="tx1"/>
            </a:solidFill>
            <a:miter lim="800000"/>
            <a:headEnd/>
            <a:tailEnd/>
          </a:ln>
        </p:spPr>
      </p:pic>
      <p:cxnSp>
        <p:nvCxnSpPr>
          <p:cNvPr id="9" name="Connecteur droit avec flèche 8"/>
          <p:cNvCxnSpPr/>
          <p:nvPr/>
        </p:nvCxnSpPr>
        <p:spPr>
          <a:xfrm flipH="1" flipV="1">
            <a:off x="2267744" y="2924944"/>
            <a:ext cx="50405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67544" y="3501008"/>
            <a:ext cx="3168352" cy="369332"/>
          </a:xfrm>
          <a:prstGeom prst="rect">
            <a:avLst/>
          </a:prstGeom>
          <a:noFill/>
          <a:ln>
            <a:solidFill>
              <a:schemeClr val="tx1"/>
            </a:solidFill>
          </a:ln>
        </p:spPr>
        <p:txBody>
          <a:bodyPr wrap="square" rtlCol="0">
            <a:spAutoFit/>
          </a:bodyPr>
          <a:lstStyle/>
          <a:p>
            <a:r>
              <a:rPr lang="fr-FR" dirty="0" smtClean="0"/>
              <a:t>Récupérer la version complète.</a:t>
            </a:r>
            <a:endParaRPr lang="fr-FR" dirty="0"/>
          </a:p>
        </p:txBody>
      </p:sp>
      <p:sp>
        <p:nvSpPr>
          <p:cNvPr id="13" name="ZoneTexte 12"/>
          <p:cNvSpPr txBox="1"/>
          <p:nvPr/>
        </p:nvSpPr>
        <p:spPr>
          <a:xfrm>
            <a:off x="5364088" y="3501008"/>
            <a:ext cx="3096344" cy="646331"/>
          </a:xfrm>
          <a:prstGeom prst="rect">
            <a:avLst/>
          </a:prstGeom>
          <a:noFill/>
          <a:ln>
            <a:solidFill>
              <a:schemeClr val="tx1"/>
            </a:solidFill>
          </a:ln>
        </p:spPr>
        <p:txBody>
          <a:bodyPr wrap="square" rtlCol="0">
            <a:spAutoFit/>
          </a:bodyPr>
          <a:lstStyle/>
          <a:p>
            <a:r>
              <a:rPr lang="fr-FR" dirty="0" smtClean="0"/>
              <a:t>L’enregistrer et la décompacter sur votre ordinateur.</a:t>
            </a:r>
            <a:endParaRPr lang="fr-FR" dirty="0"/>
          </a:p>
        </p:txBody>
      </p:sp>
      <p:cxnSp>
        <p:nvCxnSpPr>
          <p:cNvPr id="15" name="Connecteur droit avec flèche 14"/>
          <p:cNvCxnSpPr/>
          <p:nvPr/>
        </p:nvCxnSpPr>
        <p:spPr>
          <a:xfrm>
            <a:off x="6444208" y="3212976"/>
            <a:ext cx="64807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cstate="print"/>
          <a:srcRect/>
          <a:stretch>
            <a:fillRect/>
          </a:stretch>
        </p:blipFill>
        <p:spPr bwMode="auto">
          <a:xfrm>
            <a:off x="3419872" y="4581128"/>
            <a:ext cx="2627646" cy="1109097"/>
          </a:xfrm>
          <a:prstGeom prst="rect">
            <a:avLst/>
          </a:prstGeom>
          <a:noFill/>
          <a:ln w="9525">
            <a:noFill/>
            <a:miter lim="800000"/>
            <a:headEnd/>
            <a:tailEnd/>
          </a:ln>
        </p:spPr>
      </p:pic>
      <p:sp>
        <p:nvSpPr>
          <p:cNvPr id="18" name="Rectangle 17"/>
          <p:cNvSpPr/>
          <p:nvPr/>
        </p:nvSpPr>
        <p:spPr>
          <a:xfrm>
            <a:off x="6156176" y="4797152"/>
            <a:ext cx="2232248" cy="923330"/>
          </a:xfrm>
          <a:prstGeom prst="rect">
            <a:avLst/>
          </a:prstGeom>
        </p:spPr>
        <p:txBody>
          <a:bodyPr wrap="square">
            <a:spAutoFit/>
          </a:bodyPr>
          <a:lstStyle/>
          <a:p>
            <a:r>
              <a:rPr lang="fr-FR" dirty="0" smtClean="0"/>
              <a:t>https://sourceforge.net/projects/win32diskimager/</a:t>
            </a:r>
            <a:endParaRPr lang="fr-FR" dirty="0"/>
          </a:p>
        </p:txBody>
      </p:sp>
      <p:sp>
        <p:nvSpPr>
          <p:cNvPr id="19" name="Flèche droite 18"/>
          <p:cNvSpPr/>
          <p:nvPr/>
        </p:nvSpPr>
        <p:spPr>
          <a:xfrm>
            <a:off x="4860032" y="1772816"/>
            <a:ext cx="57606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rot="5400000">
            <a:off x="6516216" y="4293096"/>
            <a:ext cx="50405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1" name="Picture 5"/>
          <p:cNvPicPr>
            <a:picLocks noChangeAspect="1" noChangeArrowheads="1"/>
          </p:cNvPicPr>
          <p:nvPr/>
        </p:nvPicPr>
        <p:blipFill>
          <a:blip r:embed="rId5" cstate="print"/>
          <a:srcRect/>
          <a:stretch>
            <a:fillRect/>
          </a:stretch>
        </p:blipFill>
        <p:spPr bwMode="auto">
          <a:xfrm>
            <a:off x="539552" y="4005064"/>
            <a:ext cx="2198365" cy="1298516"/>
          </a:xfrm>
          <a:prstGeom prst="rect">
            <a:avLst/>
          </a:prstGeom>
          <a:noFill/>
          <a:ln w="9525">
            <a:noFill/>
            <a:miter lim="800000"/>
            <a:headEnd/>
            <a:tailEnd/>
          </a:ln>
        </p:spPr>
      </p:pic>
      <p:sp>
        <p:nvSpPr>
          <p:cNvPr id="22" name="ZoneTexte 21"/>
          <p:cNvSpPr txBox="1"/>
          <p:nvPr/>
        </p:nvSpPr>
        <p:spPr>
          <a:xfrm>
            <a:off x="2790826" y="5805264"/>
            <a:ext cx="5591174" cy="646331"/>
          </a:xfrm>
          <a:prstGeom prst="rect">
            <a:avLst/>
          </a:prstGeom>
          <a:noFill/>
          <a:ln>
            <a:solidFill>
              <a:schemeClr val="tx1"/>
            </a:solidFill>
          </a:ln>
        </p:spPr>
        <p:txBody>
          <a:bodyPr wrap="square" rtlCol="0">
            <a:spAutoFit/>
          </a:bodyPr>
          <a:lstStyle/>
          <a:p>
            <a:r>
              <a:rPr lang="fr-FR" dirty="0" smtClean="0"/>
              <a:t>A cette adresse récupérer et installer le logiciel Win32 </a:t>
            </a:r>
            <a:r>
              <a:rPr lang="fr-FR" dirty="0" err="1" smtClean="0"/>
              <a:t>Disk</a:t>
            </a:r>
            <a:r>
              <a:rPr lang="fr-FR" dirty="0" smtClean="0"/>
              <a:t> Imager pour écrire l’image sur une carte micro SD.</a:t>
            </a:r>
            <a:endParaRPr lang="fr-FR" dirty="0"/>
          </a:p>
        </p:txBody>
      </p:sp>
      <p:sp>
        <p:nvSpPr>
          <p:cNvPr id="23" name="ZoneTexte 22"/>
          <p:cNvSpPr txBox="1"/>
          <p:nvPr/>
        </p:nvSpPr>
        <p:spPr>
          <a:xfrm>
            <a:off x="611560" y="5445224"/>
            <a:ext cx="2036390" cy="923330"/>
          </a:xfrm>
          <a:prstGeom prst="rect">
            <a:avLst/>
          </a:prstGeom>
          <a:noFill/>
          <a:ln>
            <a:solidFill>
              <a:schemeClr val="tx1"/>
            </a:solidFill>
          </a:ln>
        </p:spPr>
        <p:txBody>
          <a:bodyPr wrap="square" rtlCol="0">
            <a:spAutoFit/>
          </a:bodyPr>
          <a:lstStyle/>
          <a:p>
            <a:r>
              <a:rPr lang="fr-FR" dirty="0" smtClean="0"/>
              <a:t>Utiliser de préférence une carte SD de 32 GB. </a:t>
            </a:r>
            <a:endParaRPr lang="fr-FR" dirty="0"/>
          </a:p>
        </p:txBody>
      </p:sp>
      <p:sp>
        <p:nvSpPr>
          <p:cNvPr id="24" name="Flèche droite 23"/>
          <p:cNvSpPr/>
          <p:nvPr/>
        </p:nvSpPr>
        <p:spPr>
          <a:xfrm rot="10800000">
            <a:off x="2771800" y="4581128"/>
            <a:ext cx="50405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5220072" y="332656"/>
            <a:ext cx="3456384" cy="646331"/>
          </a:xfrm>
          <a:prstGeom prst="rect">
            <a:avLst/>
          </a:prstGeom>
          <a:noFill/>
        </p:spPr>
        <p:txBody>
          <a:bodyPr wrap="square" rtlCol="0">
            <a:spAutoFit/>
          </a:bodyPr>
          <a:lstStyle/>
          <a:p>
            <a:pPr algn="ctr"/>
            <a:r>
              <a:rPr lang="fr-FR" dirty="0" smtClean="0">
                <a:latin typeface="Arial" pitchFamily="34" charset="0"/>
                <a:cs typeface="Arial" pitchFamily="34" charset="0"/>
              </a:rPr>
              <a:t>Installer le système d’exploitation</a:t>
            </a:r>
            <a:endParaRPr lang="fr-FR" dirty="0">
              <a:latin typeface="Arial" pitchFamily="34" charset="0"/>
              <a:cs typeface="Arial" pitchFamily="34" charset="0"/>
            </a:endParaRPr>
          </a:p>
        </p:txBody>
      </p:sp>
      <p:sp>
        <p:nvSpPr>
          <p:cNvPr id="21" name="ZoneTexte 20"/>
          <p:cNvSpPr txBox="1"/>
          <p:nvPr/>
        </p:nvSpPr>
        <p:spPr>
          <a:xfrm>
            <a:off x="8296275" y="6000750"/>
            <a:ext cx="514350" cy="369332"/>
          </a:xfrm>
          <a:prstGeom prst="rect">
            <a:avLst/>
          </a:prstGeom>
          <a:noFill/>
        </p:spPr>
        <p:txBody>
          <a:bodyPr wrap="square" rtlCol="0">
            <a:spAutoFit/>
          </a:bodyPr>
          <a:lstStyle/>
          <a:p>
            <a:pPr algn="ctr"/>
            <a:r>
              <a:rPr lang="fr-FR" dirty="0" smtClean="0"/>
              <a:t>8</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640960" cy="6264696"/>
          </a:xfrm>
          <a:prstGeom prst="roundRect">
            <a:avLst>
              <a:gd name="adj" fmla="val 4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0" name="Picture 2" descr="Afficher l'image d'origine"/>
          <p:cNvPicPr>
            <a:picLocks noChangeAspect="1" noChangeArrowheads="1"/>
          </p:cNvPicPr>
          <p:nvPr/>
        </p:nvPicPr>
        <p:blipFill>
          <a:blip r:embed="rId2" cstate="print"/>
          <a:srcRect/>
          <a:stretch>
            <a:fillRect/>
          </a:stretch>
        </p:blipFill>
        <p:spPr bwMode="auto">
          <a:xfrm>
            <a:off x="611560" y="908720"/>
            <a:ext cx="3462109" cy="1944216"/>
          </a:xfrm>
          <a:prstGeom prst="rect">
            <a:avLst/>
          </a:prstGeom>
          <a:noFill/>
          <a:ln>
            <a:solidFill>
              <a:schemeClr val="tx1"/>
            </a:solidFill>
          </a:ln>
        </p:spPr>
      </p:pic>
      <p:sp>
        <p:nvSpPr>
          <p:cNvPr id="7" name="ZoneTexte 6"/>
          <p:cNvSpPr txBox="1"/>
          <p:nvPr/>
        </p:nvSpPr>
        <p:spPr>
          <a:xfrm>
            <a:off x="4644008" y="1412776"/>
            <a:ext cx="3096344" cy="646331"/>
          </a:xfrm>
          <a:prstGeom prst="rect">
            <a:avLst/>
          </a:prstGeom>
          <a:noFill/>
          <a:ln>
            <a:solidFill>
              <a:schemeClr val="tx1"/>
            </a:solidFill>
          </a:ln>
        </p:spPr>
        <p:txBody>
          <a:bodyPr wrap="square" rtlCol="0">
            <a:spAutoFit/>
          </a:bodyPr>
          <a:lstStyle/>
          <a:p>
            <a:pPr algn="ctr"/>
            <a:r>
              <a:rPr lang="fr-FR" dirty="0" smtClean="0"/>
              <a:t>Insérer la carte SD sur le Raspberry Pi 3.</a:t>
            </a:r>
            <a:endParaRPr lang="fr-FR" dirty="0"/>
          </a:p>
        </p:txBody>
      </p:sp>
      <p:sp>
        <p:nvSpPr>
          <p:cNvPr id="8" name="ZoneTexte 7"/>
          <p:cNvSpPr txBox="1"/>
          <p:nvPr/>
        </p:nvSpPr>
        <p:spPr>
          <a:xfrm>
            <a:off x="774626" y="400472"/>
            <a:ext cx="7344816" cy="369332"/>
          </a:xfrm>
          <a:prstGeom prst="rect">
            <a:avLst/>
          </a:prstGeom>
          <a:noFill/>
        </p:spPr>
        <p:txBody>
          <a:bodyPr wrap="square" rtlCol="0">
            <a:spAutoFit/>
          </a:bodyPr>
          <a:lstStyle/>
          <a:p>
            <a:pPr algn="ctr"/>
            <a:r>
              <a:rPr lang="fr-FR" dirty="0" smtClean="0">
                <a:latin typeface="Arial" pitchFamily="34" charset="0"/>
                <a:cs typeface="Arial" pitchFamily="34" charset="0"/>
              </a:rPr>
              <a:t>Le premier démarrage</a:t>
            </a:r>
            <a:endParaRPr lang="fr-FR" dirty="0">
              <a:latin typeface="Arial" pitchFamily="34" charset="0"/>
              <a:cs typeface="Arial" pitchFamily="34" charset="0"/>
            </a:endParaRPr>
          </a:p>
        </p:txBody>
      </p:sp>
      <p:pic>
        <p:nvPicPr>
          <p:cNvPr id="7172" name="Picture 4" descr="Afficher l'image d'origine"/>
          <p:cNvPicPr>
            <a:picLocks noChangeAspect="1" noChangeArrowheads="1"/>
          </p:cNvPicPr>
          <p:nvPr/>
        </p:nvPicPr>
        <p:blipFill>
          <a:blip r:embed="rId3" cstate="print"/>
          <a:srcRect/>
          <a:stretch>
            <a:fillRect/>
          </a:stretch>
        </p:blipFill>
        <p:spPr bwMode="auto">
          <a:xfrm>
            <a:off x="611560" y="2996952"/>
            <a:ext cx="3456384" cy="2592288"/>
          </a:xfrm>
          <a:prstGeom prst="rect">
            <a:avLst/>
          </a:prstGeom>
          <a:noFill/>
          <a:ln>
            <a:solidFill>
              <a:schemeClr val="tx1"/>
            </a:solidFill>
          </a:ln>
        </p:spPr>
      </p:pic>
      <p:pic>
        <p:nvPicPr>
          <p:cNvPr id="10" name="Image 9" descr="2016-07-29-112857_1360x768_scrot.png"/>
          <p:cNvPicPr>
            <a:picLocks noChangeAspect="1"/>
          </p:cNvPicPr>
          <p:nvPr/>
        </p:nvPicPr>
        <p:blipFill>
          <a:blip r:embed="rId4" cstate="print"/>
          <a:stretch>
            <a:fillRect/>
          </a:stretch>
        </p:blipFill>
        <p:spPr>
          <a:xfrm>
            <a:off x="4283968" y="2996952"/>
            <a:ext cx="4248472" cy="2592288"/>
          </a:xfrm>
          <a:prstGeom prst="rect">
            <a:avLst/>
          </a:prstGeom>
          <a:ln>
            <a:solidFill>
              <a:schemeClr val="tx1"/>
            </a:solidFill>
          </a:ln>
        </p:spPr>
      </p:pic>
      <p:sp>
        <p:nvSpPr>
          <p:cNvPr id="11" name="ZoneTexte 10"/>
          <p:cNvSpPr txBox="1"/>
          <p:nvPr/>
        </p:nvSpPr>
        <p:spPr>
          <a:xfrm>
            <a:off x="611560" y="5733256"/>
            <a:ext cx="3456384" cy="646331"/>
          </a:xfrm>
          <a:prstGeom prst="rect">
            <a:avLst/>
          </a:prstGeom>
          <a:noFill/>
          <a:ln>
            <a:solidFill>
              <a:schemeClr val="tx1"/>
            </a:solidFill>
          </a:ln>
        </p:spPr>
        <p:txBody>
          <a:bodyPr wrap="square" rtlCol="0">
            <a:spAutoFit/>
          </a:bodyPr>
          <a:lstStyle/>
          <a:p>
            <a:r>
              <a:rPr lang="fr-FR" dirty="0" smtClean="0"/>
              <a:t>Brancher : clavier, souris, écran, câble réseau et alimentation.</a:t>
            </a:r>
            <a:endParaRPr lang="fr-FR" dirty="0"/>
          </a:p>
        </p:txBody>
      </p:sp>
      <p:sp>
        <p:nvSpPr>
          <p:cNvPr id="12" name="ZoneTexte 11"/>
          <p:cNvSpPr txBox="1"/>
          <p:nvPr/>
        </p:nvSpPr>
        <p:spPr>
          <a:xfrm>
            <a:off x="4211960" y="5733256"/>
            <a:ext cx="3827140" cy="646331"/>
          </a:xfrm>
          <a:prstGeom prst="rect">
            <a:avLst/>
          </a:prstGeom>
          <a:noFill/>
          <a:ln>
            <a:solidFill>
              <a:schemeClr val="tx1"/>
            </a:solidFill>
          </a:ln>
        </p:spPr>
        <p:txBody>
          <a:bodyPr wrap="square" rtlCol="0">
            <a:spAutoFit/>
          </a:bodyPr>
          <a:lstStyle/>
          <a:p>
            <a:r>
              <a:rPr lang="fr-FR" dirty="0" smtClean="0"/>
              <a:t>Si tout se passe bien, voici ce que vous devriez obtenir.</a:t>
            </a:r>
            <a:endParaRPr lang="fr-FR" dirty="0"/>
          </a:p>
        </p:txBody>
      </p:sp>
      <p:sp>
        <p:nvSpPr>
          <p:cNvPr id="13" name="ZoneTexte 12"/>
          <p:cNvSpPr txBox="1"/>
          <p:nvPr/>
        </p:nvSpPr>
        <p:spPr>
          <a:xfrm>
            <a:off x="8229600" y="5934075"/>
            <a:ext cx="514350" cy="369332"/>
          </a:xfrm>
          <a:prstGeom prst="rect">
            <a:avLst/>
          </a:prstGeom>
          <a:noFill/>
        </p:spPr>
        <p:txBody>
          <a:bodyPr wrap="square" rtlCol="0">
            <a:spAutoFit/>
          </a:bodyPr>
          <a:lstStyle/>
          <a:p>
            <a:r>
              <a:rPr lang="fr-FR" dirty="0" smtClean="0"/>
              <a:t>9</a:t>
            </a: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30064</TotalTime>
  <Words>3558</Words>
  <Application>Microsoft Office PowerPoint</Application>
  <PresentationFormat>Affichage à l'écran (4:3)</PresentationFormat>
  <Paragraphs>600</Paragraphs>
  <Slides>54</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54</vt:i4>
      </vt:variant>
    </vt:vector>
  </HeadingPairs>
  <TitlesOfParts>
    <vt:vector size="59" baseType="lpstr">
      <vt:lpstr>Arial Unicode MS</vt:lpstr>
      <vt:lpstr>Arial</vt:lpstr>
      <vt:lpstr>Calibri</vt:lpstr>
      <vt:lpstr>Lucida Calligraphy</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Bricard</dc:creator>
  <cp:lastModifiedBy>Jean-Michel RAYNAUD</cp:lastModifiedBy>
  <cp:revision>354</cp:revision>
  <dcterms:created xsi:type="dcterms:W3CDTF">2016-07-26T14:41:02Z</dcterms:created>
  <dcterms:modified xsi:type="dcterms:W3CDTF">2016-11-27T17:47:08Z</dcterms:modified>
</cp:coreProperties>
</file>