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70" r:id="rId2"/>
    <p:sldId id="257" r:id="rId3"/>
    <p:sldId id="258" r:id="rId4"/>
    <p:sldId id="259" r:id="rId5"/>
    <p:sldId id="260" r:id="rId6"/>
    <p:sldId id="261" r:id="rId7"/>
    <p:sldId id="262" r:id="rId8"/>
    <p:sldId id="263" r:id="rId9"/>
    <p:sldId id="264" r:id="rId10"/>
    <p:sldId id="267" r:id="rId11"/>
    <p:sldId id="265" r:id="rId12"/>
    <p:sldId id="268" r:id="rId13"/>
    <p:sldId id="271" r:id="rId14"/>
    <p:sldId id="272" r:id="rId15"/>
    <p:sldId id="286" r:id="rId16"/>
    <p:sldId id="275" r:id="rId17"/>
    <p:sldId id="276" r:id="rId18"/>
    <p:sldId id="277" r:id="rId19"/>
    <p:sldId id="278" r:id="rId20"/>
    <p:sldId id="279" r:id="rId21"/>
    <p:sldId id="280" r:id="rId22"/>
    <p:sldId id="281" r:id="rId23"/>
    <p:sldId id="282" r:id="rId24"/>
    <p:sldId id="283" r:id="rId25"/>
    <p:sldId id="299" r:id="rId26"/>
    <p:sldId id="284" r:id="rId27"/>
    <p:sldId id="273" r:id="rId28"/>
    <p:sldId id="287" r:id="rId29"/>
    <p:sldId id="300" r:id="rId30"/>
    <p:sldId id="294" r:id="rId31"/>
    <p:sldId id="288" r:id="rId32"/>
    <p:sldId id="289" r:id="rId33"/>
    <p:sldId id="290" r:id="rId34"/>
    <p:sldId id="301" r:id="rId35"/>
    <p:sldId id="292" r:id="rId36"/>
    <p:sldId id="293" r:id="rId37"/>
    <p:sldId id="296" r:id="rId38"/>
    <p:sldId id="297" r:id="rId39"/>
    <p:sldId id="298"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8857" autoAdjust="0"/>
  </p:normalViewPr>
  <p:slideViewPr>
    <p:cSldViewPr>
      <p:cViewPr>
        <p:scale>
          <a:sx n="70" d="100"/>
          <a:sy n="70" d="100"/>
        </p:scale>
        <p:origin x="-2802" y="-564"/>
      </p:cViewPr>
      <p:guideLst>
        <p:guide orient="horz" pos="2160"/>
        <p:guide pos="2880"/>
      </p:guideLst>
    </p:cSldViewPr>
  </p:slideViewPr>
  <p:outlineViewPr>
    <p:cViewPr>
      <p:scale>
        <a:sx n="33" d="100"/>
        <a:sy n="33" d="100"/>
      </p:scale>
      <p:origin x="0" y="104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A47B2-3AFB-4839-B88D-5E58AE3F83F8}" type="datetimeFigureOut">
              <a:rPr lang="fr-FR" smtClean="0"/>
              <a:t>10/10/2013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B0BBF-FC8D-4B6E-90D7-69DE0005ED94}" type="slidenum">
              <a:rPr lang="fr-FR" smtClean="0"/>
              <a:t>‹N°›</a:t>
            </a:fld>
            <a:endParaRPr lang="fr-FR"/>
          </a:p>
        </p:txBody>
      </p:sp>
    </p:spTree>
    <p:extLst>
      <p:ext uri="{BB962C8B-B14F-4D97-AF65-F5344CB8AC3E}">
        <p14:creationId xmlns:p14="http://schemas.microsoft.com/office/powerpoint/2010/main" val="221832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usleslignes-prudenc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ite-tst.f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rs.fr/accueil/risques/phenomene-physique/electricite/caracteristiques-materiel.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914400" y="4347319"/>
            <a:ext cx="5027613" cy="3848691"/>
          </a:xfrm>
          <a:ln/>
        </p:spPr>
        <p:txBody>
          <a:bodyPr lIns="88753" tIns="44376" rIns="88753" bIns="44376"/>
          <a:lstStyle/>
          <a:p>
            <a:endParaRPr lang="fr-FR"/>
          </a:p>
        </p:txBody>
      </p:sp>
      <p:sp>
        <p:nvSpPr>
          <p:cNvPr id="157699" name="Rectangle 3"/>
          <p:cNvSpPr>
            <a:spLocks noGrp="1" noRot="1" noChangeAspect="1" noChangeArrowheads="1" noTextEdit="1"/>
          </p:cNvSpPr>
          <p:nvPr>
            <p:ph type="sldImg"/>
          </p:nvPr>
        </p:nvSpPr>
        <p:spPr>
          <a:xfrm>
            <a:off x="1290638" y="795338"/>
            <a:ext cx="4276725" cy="3206750"/>
          </a:xfrm>
          <a:ln w="12700"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Voir </a:t>
            </a:r>
            <a:r>
              <a:rPr lang="fr-FR" dirty="0" smtClean="0">
                <a:hlinkClick r:id="rId3"/>
              </a:rPr>
              <a:t>http://sousleslignes-prudence.com/</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16</a:t>
            </a:fld>
            <a:endParaRPr lang="fr-FR"/>
          </a:p>
        </p:txBody>
      </p:sp>
    </p:spTree>
    <p:extLst>
      <p:ext uri="{BB962C8B-B14F-4D97-AF65-F5344CB8AC3E}">
        <p14:creationId xmlns:p14="http://schemas.microsoft.com/office/powerpoint/2010/main" val="28617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a:t>
            </a:r>
            <a:r>
              <a:rPr lang="fr-FR" dirty="0" smtClean="0">
                <a:hlinkClick r:id="rId3"/>
              </a:rPr>
              <a:t>http://www.comite-tst.fr/</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18</a:t>
            </a:fld>
            <a:endParaRPr lang="fr-FR"/>
          </a:p>
        </p:txBody>
      </p:sp>
    </p:spTree>
    <p:extLst>
      <p:ext uri="{BB962C8B-B14F-4D97-AF65-F5344CB8AC3E}">
        <p14:creationId xmlns:p14="http://schemas.microsoft.com/office/powerpoint/2010/main" val="98877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22</a:t>
            </a:fld>
            <a:endParaRPr lang="fr-FR"/>
          </a:p>
        </p:txBody>
      </p:sp>
    </p:spTree>
    <p:extLst>
      <p:ext uri="{BB962C8B-B14F-4D97-AF65-F5344CB8AC3E}">
        <p14:creationId xmlns:p14="http://schemas.microsoft.com/office/powerpoint/2010/main" val="303205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mesure de protection est seulement destinée à compléter d'autres mesures de protection contre les</a:t>
            </a:r>
          </a:p>
          <a:p>
            <a:r>
              <a:rPr lang="fr-FR" sz="1200" b="0" i="0" u="none" strike="noStrike" kern="1200" baseline="0" dirty="0" smtClean="0">
                <a:solidFill>
                  <a:schemeClr val="tx1"/>
                </a:solidFill>
                <a:latin typeface="+mn-lt"/>
                <a:ea typeface="+mn-ea"/>
                <a:cs typeface="+mn-cs"/>
              </a:rPr>
              <a:t>contacts directs.  NFC 15-100 </a:t>
            </a:r>
            <a:r>
              <a:rPr lang="fr-FR" sz="1200" b="0" i="0" u="none" strike="noStrike" kern="1200" baseline="0" dirty="0" err="1" smtClean="0">
                <a:solidFill>
                  <a:schemeClr val="tx1"/>
                </a:solidFill>
                <a:latin typeface="+mn-lt"/>
                <a:ea typeface="+mn-ea"/>
                <a:cs typeface="+mn-cs"/>
              </a:rPr>
              <a:t>chap</a:t>
            </a:r>
            <a:r>
              <a:rPr lang="fr-FR" sz="1200" b="0" i="0" u="none" strike="noStrike" kern="1200" baseline="0" dirty="0" smtClean="0">
                <a:solidFill>
                  <a:schemeClr val="tx1"/>
                </a:solidFill>
                <a:latin typeface="+mn-lt"/>
                <a:ea typeface="+mn-ea"/>
                <a:cs typeface="+mn-cs"/>
              </a:rPr>
              <a:t> 4.15</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26</a:t>
            </a:fld>
            <a:endParaRPr lang="fr-FR"/>
          </a:p>
        </p:txBody>
      </p:sp>
    </p:spTree>
    <p:extLst>
      <p:ext uri="{BB962C8B-B14F-4D97-AF65-F5344CB8AC3E}">
        <p14:creationId xmlns:p14="http://schemas.microsoft.com/office/powerpoint/2010/main" val="154682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Mesure de protection par très basse tension</a:t>
            </a:r>
          </a:p>
          <a:p>
            <a:r>
              <a:rPr lang="fr-FR" dirty="0" smtClean="0"/>
              <a:t>NFC 15 100 Généralités</a:t>
            </a:r>
          </a:p>
          <a:p>
            <a:r>
              <a:rPr lang="fr-FR" dirty="0" smtClean="0"/>
              <a:t>414.1.1 La protection par très basse tension est une mesure de protection constituée par</a:t>
            </a:r>
          </a:p>
          <a:p>
            <a:r>
              <a:rPr lang="fr-FR" dirty="0" smtClean="0"/>
              <a:t>deux types différents de circuits à très basse tension :</a:t>
            </a:r>
          </a:p>
          <a:p>
            <a:r>
              <a:rPr lang="fr-FR" dirty="0" smtClean="0"/>
              <a:t>- Très Basse Tension de Sécurité (TBTS, circuits non reliés à la terre),</a:t>
            </a:r>
          </a:p>
          <a:p>
            <a:r>
              <a:rPr lang="fr-FR" dirty="0" smtClean="0"/>
              <a:t>- Très Basse Tension de Protection (TBTP, circuits reliés à la terre),</a:t>
            </a:r>
          </a:p>
          <a:p>
            <a:r>
              <a:rPr lang="fr-FR" dirty="0" smtClean="0"/>
              <a:t>pour lesquels la protection est assurée par :</a:t>
            </a:r>
          </a:p>
          <a:p>
            <a:r>
              <a:rPr lang="fr-FR" dirty="0" smtClean="0"/>
              <a:t>- une limitation de la tension TBTS ou TBTP à 50 V en courant alternatif et 120 V en courant continu ;</a:t>
            </a:r>
          </a:p>
          <a:p>
            <a:r>
              <a:rPr lang="fr-FR" dirty="0" smtClean="0"/>
              <a:t>- une séparation de protection entre les circuits TBTS ou TBTP et tous les autres circuits autres que TBTS ou TBTP, et une isolation principale entre les circuits TBTS et TBTP,</a:t>
            </a:r>
          </a:p>
          <a:p>
            <a:r>
              <a:rPr lang="fr-FR" dirty="0" smtClean="0"/>
              <a:t>Pour les seuls circuits TBTS, une isolation principale est assurée entre le circuit TBTS et la terre.</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29</a:t>
            </a:fld>
            <a:endParaRPr lang="fr-FR"/>
          </a:p>
        </p:txBody>
      </p:sp>
    </p:spTree>
    <p:extLst>
      <p:ext uri="{BB962C8B-B14F-4D97-AF65-F5344CB8AC3E}">
        <p14:creationId xmlns:p14="http://schemas.microsoft.com/office/powerpoint/2010/main" val="297395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http://www.inrs.fr/accueil/risques/phenomene-physique/electricite/caracteristiques-materiel.html</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30</a:t>
            </a:fld>
            <a:endParaRPr lang="fr-FR"/>
          </a:p>
        </p:txBody>
      </p:sp>
    </p:spTree>
    <p:extLst>
      <p:ext uri="{BB962C8B-B14F-4D97-AF65-F5344CB8AC3E}">
        <p14:creationId xmlns:p14="http://schemas.microsoft.com/office/powerpoint/2010/main" val="284891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411.5 Schéma TT</a:t>
            </a:r>
          </a:p>
          <a:p>
            <a:r>
              <a:rPr lang="fr-FR" sz="1200" b="1" i="0" u="none" strike="noStrike" kern="1200" baseline="0" dirty="0" smtClean="0">
                <a:solidFill>
                  <a:schemeClr val="tx1"/>
                </a:solidFill>
                <a:latin typeface="+mn-lt"/>
                <a:ea typeface="+mn-ea"/>
                <a:cs typeface="+mn-cs"/>
              </a:rPr>
              <a:t>411.5.1 </a:t>
            </a:r>
            <a:r>
              <a:rPr lang="fr-FR" sz="1200" b="0" i="0" u="none" strike="noStrike" kern="1200" baseline="0" dirty="0" smtClean="0">
                <a:solidFill>
                  <a:schemeClr val="tx1"/>
                </a:solidFill>
                <a:latin typeface="+mn-lt"/>
                <a:ea typeface="+mn-ea"/>
                <a:cs typeface="+mn-cs"/>
              </a:rPr>
              <a:t>Toutes les masses protégées par un même dispositif de protection doivent être</a:t>
            </a:r>
          </a:p>
          <a:p>
            <a:r>
              <a:rPr lang="fr-FR" sz="1200" b="0" i="0" u="none" strike="noStrike" kern="1200" baseline="0" dirty="0" smtClean="0">
                <a:solidFill>
                  <a:schemeClr val="tx1"/>
                </a:solidFill>
                <a:latin typeface="+mn-lt"/>
                <a:ea typeface="+mn-ea"/>
                <a:cs typeface="+mn-cs"/>
              </a:rPr>
              <a:t>connectées à des conducteurs de protection reliés à une même prise de terre. Si plusieurs</a:t>
            </a:r>
          </a:p>
          <a:p>
            <a:r>
              <a:rPr lang="fr-FR" sz="1200" b="0" i="0" u="none" strike="noStrike" kern="1200" baseline="0" dirty="0" smtClean="0">
                <a:solidFill>
                  <a:schemeClr val="tx1"/>
                </a:solidFill>
                <a:latin typeface="+mn-lt"/>
                <a:ea typeface="+mn-ea"/>
                <a:cs typeface="+mn-cs"/>
              </a:rPr>
              <a:t>dispositifs de protection sont montés en série, cette prescription s'applique séparément à</a:t>
            </a:r>
          </a:p>
          <a:p>
            <a:r>
              <a:rPr lang="fr-FR" sz="1200" b="0" i="0" u="none" strike="noStrike" kern="1200" baseline="0" dirty="0" smtClean="0">
                <a:solidFill>
                  <a:schemeClr val="tx1"/>
                </a:solidFill>
                <a:latin typeface="+mn-lt"/>
                <a:ea typeface="+mn-ea"/>
                <a:cs typeface="+mn-cs"/>
              </a:rPr>
              <a:t>toutes les masses protégées par le même dispositif.</a:t>
            </a:r>
          </a:p>
          <a:p>
            <a:r>
              <a:rPr lang="fr-FR" sz="1200" b="0" i="0" u="none" strike="noStrike" kern="1200" baseline="0" dirty="0" smtClean="0">
                <a:solidFill>
                  <a:schemeClr val="tx1"/>
                </a:solidFill>
                <a:latin typeface="+mn-lt"/>
                <a:ea typeface="+mn-ea"/>
                <a:cs typeface="+mn-cs"/>
              </a:rPr>
              <a:t>Généralement, le point de l’alimentation mis à la terre est le point neutre. Si le neutre n’existe</a:t>
            </a:r>
          </a:p>
          <a:p>
            <a:r>
              <a:rPr lang="fr-FR" sz="1200" b="0" i="0" u="none" strike="noStrike" kern="1200" baseline="0" dirty="0" smtClean="0">
                <a:solidFill>
                  <a:schemeClr val="tx1"/>
                </a:solidFill>
                <a:latin typeface="+mn-lt"/>
                <a:ea typeface="+mn-ea"/>
                <a:cs typeface="+mn-cs"/>
              </a:rPr>
              <a:t>pas ou n’est pas accessible, un conducteur actif doit être mis à la terre.</a:t>
            </a:r>
          </a:p>
          <a:p>
            <a:r>
              <a:rPr lang="fr-FR" sz="1200" b="0" i="1" u="none" strike="noStrike" kern="1200" baseline="0" dirty="0" smtClean="0">
                <a:solidFill>
                  <a:schemeClr val="tx1"/>
                </a:solidFill>
                <a:latin typeface="+mn-lt"/>
                <a:ea typeface="+mn-ea"/>
                <a:cs typeface="+mn-cs"/>
              </a:rPr>
              <a:t>Les installations alimentées directement par un réseau de distribution publique à basse</a:t>
            </a:r>
          </a:p>
          <a:p>
            <a:r>
              <a:rPr lang="fr-FR" sz="1200" b="0" i="1" u="none" strike="noStrike" kern="1200" baseline="0" dirty="0" smtClean="0">
                <a:solidFill>
                  <a:schemeClr val="tx1"/>
                </a:solidFill>
                <a:latin typeface="+mn-lt"/>
                <a:ea typeface="+mn-ea"/>
                <a:cs typeface="+mn-cs"/>
              </a:rPr>
              <a:t>tension sont réalisées selon le schéma TT. Il est toutefois possible de réaliser une installation</a:t>
            </a:r>
          </a:p>
          <a:p>
            <a:r>
              <a:rPr lang="fr-FR" sz="1200" b="0" i="1" u="none" strike="noStrike" kern="1200" baseline="0" dirty="0" smtClean="0">
                <a:solidFill>
                  <a:schemeClr val="tx1"/>
                </a:solidFill>
                <a:latin typeface="+mn-lt"/>
                <a:ea typeface="+mn-ea"/>
                <a:cs typeface="+mn-cs"/>
              </a:rPr>
              <a:t>en schéma TN selon les indications de l’annexe D.</a:t>
            </a:r>
          </a:p>
          <a:p>
            <a:r>
              <a:rPr lang="fr-FR" sz="1200" b="1" i="1" u="none" strike="noStrike" kern="1200" baseline="0" dirty="0" smtClean="0">
                <a:solidFill>
                  <a:schemeClr val="tx1"/>
                </a:solidFill>
                <a:latin typeface="+mn-lt"/>
                <a:ea typeface="+mn-ea"/>
                <a:cs typeface="+mn-cs"/>
              </a:rPr>
              <a:t>Annexe D – (normative) – Compatibilité entre divers schémas de liaisons à la terre et leur raccordement au réseau de distribution publique</a:t>
            </a:r>
          </a:p>
          <a:p>
            <a:r>
              <a:rPr lang="fr-FR" sz="1200" b="0" i="1" u="none" strike="noStrike" kern="1200" baseline="0" dirty="0" smtClean="0">
                <a:solidFill>
                  <a:schemeClr val="tx1"/>
                </a:solidFill>
                <a:latin typeface="+mn-lt"/>
                <a:ea typeface="+mn-ea"/>
                <a:cs typeface="+mn-cs"/>
              </a:rPr>
              <a:t>D.1 Règles de compatibilité</a:t>
            </a:r>
          </a:p>
          <a:p>
            <a:r>
              <a:rPr lang="fr-FR" sz="1200" b="0" i="1" u="none" strike="noStrike" kern="1200" baseline="0" dirty="0" smtClean="0">
                <a:solidFill>
                  <a:schemeClr val="tx1"/>
                </a:solidFill>
                <a:latin typeface="+mn-lt"/>
                <a:ea typeface="+mn-ea"/>
                <a:cs typeface="+mn-cs"/>
              </a:rPr>
              <a:t>Il est possible d'alimenter par un même transformateur - ou un même poste de transformation - des installations différentes réalisées suivant des schémas différents de liaisons à la terre sous réserve que soient respectées les dispositions suivantes :</a:t>
            </a:r>
          </a:p>
          <a:p>
            <a:r>
              <a:rPr lang="fr-FR" sz="1200" b="0" i="1" u="none" strike="noStrike" kern="1200" baseline="0" dirty="0" smtClean="0">
                <a:solidFill>
                  <a:schemeClr val="tx1"/>
                </a:solidFill>
                <a:latin typeface="+mn-lt"/>
                <a:ea typeface="+mn-ea"/>
                <a:cs typeface="+mn-cs"/>
              </a:rPr>
              <a:t>a) les schémas des installations sont TT ou TN exclusivement ;</a:t>
            </a:r>
          </a:p>
          <a:p>
            <a:r>
              <a:rPr lang="fr-FR" sz="1200" b="0" i="1" u="none" strike="noStrike" kern="1200" baseline="0" dirty="0" smtClean="0">
                <a:solidFill>
                  <a:schemeClr val="tx1"/>
                </a:solidFill>
                <a:latin typeface="+mn-lt"/>
                <a:ea typeface="+mn-ea"/>
                <a:cs typeface="+mn-cs"/>
              </a:rPr>
              <a:t>b) chaque installation est correctement protégée et réalisée suivant les règles applicables au schéma correspondant ;</a:t>
            </a:r>
          </a:p>
          <a:p>
            <a:r>
              <a:rPr lang="fr-FR" sz="1200" b="0" i="1" u="none" strike="noStrike" kern="1200" baseline="0" dirty="0" smtClean="0">
                <a:solidFill>
                  <a:schemeClr val="tx1"/>
                </a:solidFill>
                <a:latin typeface="+mn-lt"/>
                <a:ea typeface="+mn-ea"/>
                <a:cs typeface="+mn-cs"/>
              </a:rPr>
              <a:t>c) une liaison équipotentielle principale est réalisée dans chaque bâtiment conformément au sous-paragraphe 411.3.1.1, les conducteurs de protection de toutes les installations du bâtiment sont reliés à cette liaison équipotentielle principale ;</a:t>
            </a:r>
          </a:p>
          <a:p>
            <a:r>
              <a:rPr lang="fr-FR" sz="1200" b="0" i="1" u="none" strike="noStrike" kern="1200" baseline="0" dirty="0" smtClean="0">
                <a:solidFill>
                  <a:schemeClr val="tx1"/>
                </a:solidFill>
                <a:latin typeface="+mn-lt"/>
                <a:ea typeface="+mn-ea"/>
                <a:cs typeface="+mn-cs"/>
              </a:rPr>
              <a:t>d) la liaison du conducteur PEN de toute installation réalisée suivant le schéma TN au point neutre du transformateur, et à la liaison équipotentielle principale est effectuée en aval du dispositif général de protection de cette installation ;</a:t>
            </a:r>
          </a:p>
          <a:p>
            <a:r>
              <a:rPr lang="fr-FR" sz="1200" b="0" i="1" u="none" strike="noStrike" kern="1200" baseline="0" dirty="0" smtClean="0">
                <a:solidFill>
                  <a:schemeClr val="tx1"/>
                </a:solidFill>
                <a:latin typeface="+mn-lt"/>
                <a:ea typeface="+mn-ea"/>
                <a:cs typeface="+mn-cs"/>
              </a:rPr>
              <a:t>e) le point neutre du transformateur, les masses du poste et les conducteurs de protection des installations situées dans le même bâtiment sont reliés à une même prise de terre ou à un ensemble de prises de terre interconnectées ;</a:t>
            </a:r>
          </a:p>
          <a:p>
            <a:r>
              <a:rPr lang="fr-FR" sz="1200" b="0" i="1" u="none" strike="noStrike" kern="1200" baseline="0" dirty="0" smtClean="0">
                <a:solidFill>
                  <a:schemeClr val="tx1"/>
                </a:solidFill>
                <a:latin typeface="+mn-lt"/>
                <a:ea typeface="+mn-ea"/>
                <a:cs typeface="+mn-cs"/>
              </a:rPr>
              <a:t>f) chaque installation possède son propre conducteur de protection auquel sont </a:t>
            </a:r>
            <a:r>
              <a:rPr lang="fr-FR" sz="1200" b="0" i="1" u="none" strike="noStrike" kern="1200" baseline="0" smtClean="0">
                <a:solidFill>
                  <a:schemeClr val="tx1"/>
                </a:solidFill>
                <a:latin typeface="+mn-lt"/>
                <a:ea typeface="+mn-ea"/>
                <a:cs typeface="+mn-cs"/>
              </a:rPr>
              <a:t>reliées les masses </a:t>
            </a:r>
            <a:r>
              <a:rPr lang="fr-FR" sz="1200" b="0" i="1" u="none" strike="noStrike" kern="1200" baseline="0" dirty="0" smtClean="0">
                <a:solidFill>
                  <a:schemeClr val="tx1"/>
                </a:solidFill>
                <a:latin typeface="+mn-lt"/>
                <a:ea typeface="+mn-ea"/>
                <a:cs typeface="+mn-cs"/>
              </a:rPr>
              <a:t>de l'installation correspondante ; lorsque, dans un même local se </a:t>
            </a:r>
            <a:r>
              <a:rPr lang="fr-FR" sz="1200" b="0" i="1" u="none" strike="noStrike" kern="1200" baseline="0" smtClean="0">
                <a:solidFill>
                  <a:schemeClr val="tx1"/>
                </a:solidFill>
                <a:latin typeface="+mn-lt"/>
                <a:ea typeface="+mn-ea"/>
                <a:cs typeface="+mn-cs"/>
              </a:rPr>
              <a:t>trouvent des appareils </a:t>
            </a:r>
            <a:r>
              <a:rPr lang="fr-FR" sz="1200" b="0" i="1" u="none" strike="noStrike" kern="1200" baseline="0" dirty="0" smtClean="0">
                <a:solidFill>
                  <a:schemeClr val="tx1"/>
                </a:solidFill>
                <a:latin typeface="+mn-lt"/>
                <a:ea typeface="+mn-ea"/>
                <a:cs typeface="+mn-cs"/>
              </a:rPr>
              <a:t>alimentés par des installations différentes et simultanément accessibles, </a:t>
            </a:r>
            <a:r>
              <a:rPr lang="fr-FR" sz="1200" b="0" i="1" u="none" strike="noStrike" kern="1200" baseline="0" smtClean="0">
                <a:solidFill>
                  <a:schemeClr val="tx1"/>
                </a:solidFill>
                <a:latin typeface="+mn-lt"/>
                <a:ea typeface="+mn-ea"/>
                <a:cs typeface="+mn-cs"/>
              </a:rPr>
              <a:t>il est recommandé </a:t>
            </a:r>
            <a:r>
              <a:rPr lang="fr-FR" sz="1200" b="0" i="1" u="none" strike="noStrike" kern="1200" baseline="0" dirty="0" smtClean="0">
                <a:solidFill>
                  <a:schemeClr val="tx1"/>
                </a:solidFill>
                <a:latin typeface="+mn-lt"/>
                <a:ea typeface="+mn-ea"/>
                <a:cs typeface="+mn-cs"/>
              </a:rPr>
              <a:t>de relier leurs masses par une liaison équipotentielle supplémentaire.</a:t>
            </a:r>
          </a:p>
          <a:p>
            <a:endParaRPr lang="fr-FR" sz="1200" b="0" i="1"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33</a:t>
            </a:fld>
            <a:endParaRPr lang="fr-FR"/>
          </a:p>
        </p:txBody>
      </p:sp>
    </p:spTree>
    <p:extLst>
      <p:ext uri="{BB962C8B-B14F-4D97-AF65-F5344CB8AC3E}">
        <p14:creationId xmlns:p14="http://schemas.microsoft.com/office/powerpoint/2010/main" val="184755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7B56C-25C9-41A5-A3CC-6D8E3FCBE15B}" type="slidenum">
              <a:rPr lang="fr-FR" altLang="fr-FR"/>
              <a:pPr/>
              <a:t>34</a:t>
            </a:fld>
            <a:endParaRPr lang="fr-FR" altLang="fr-F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411.4 Schéma TN</a:t>
            </a:r>
          </a:p>
          <a:p>
            <a:r>
              <a:rPr lang="fr-FR" sz="1200" b="1" i="0" u="none" strike="noStrike" kern="1200" baseline="0" dirty="0" smtClean="0">
                <a:solidFill>
                  <a:schemeClr val="tx1"/>
                </a:solidFill>
                <a:latin typeface="+mn-lt"/>
                <a:ea typeface="+mn-ea"/>
                <a:cs typeface="+mn-cs"/>
              </a:rPr>
              <a:t>411.4.1 </a:t>
            </a:r>
            <a:r>
              <a:rPr lang="fr-FR" sz="1200" b="0" i="0" u="none" strike="noStrike" kern="1200" baseline="0" dirty="0" smtClean="0">
                <a:solidFill>
                  <a:schemeClr val="tx1"/>
                </a:solidFill>
                <a:latin typeface="+mn-lt"/>
                <a:ea typeface="+mn-ea"/>
                <a:cs typeface="+mn-cs"/>
              </a:rPr>
              <a:t>Les masses de l'installation doivent être reliées par des conducteurs de protection à la borne principale de terre de l’installation, laquelle doit être connectée au point de l’alimentation mis à la terre. Le point de l'alimentation mis à la terre est généralement le point neutre. Si le point neutre n'est pas disponible, ou n'est pas accessible, un conducteur de phase doit être mis à la terre. En aucun cas le conducteur de phase ne doit servir de conducteur de protection </a:t>
            </a:r>
          </a:p>
          <a:p>
            <a:r>
              <a:rPr lang="fr-FR" dirty="0" smtClean="0"/>
              <a:t>411.4.3 Les caractéristiques des dispositifs de protection (voir 411.4.4) et les impédances des circuits doivent être telles que le courant de défaut soit supérieur ou égal au courant </a:t>
            </a:r>
            <a:r>
              <a:rPr lang="fr-FR" dirty="0" err="1" smtClean="0"/>
              <a:t>Ia</a:t>
            </a:r>
            <a:r>
              <a:rPr lang="fr-FR" dirty="0" smtClean="0"/>
              <a:t> : </a:t>
            </a:r>
            <a:r>
              <a:rPr lang="fr-FR" dirty="0" err="1" smtClean="0"/>
              <a:t>Uo</a:t>
            </a:r>
            <a:r>
              <a:rPr lang="fr-FR" dirty="0" smtClean="0"/>
              <a:t> / </a:t>
            </a:r>
            <a:r>
              <a:rPr lang="fr-FR" dirty="0" err="1" smtClean="0"/>
              <a:t>Zs</a:t>
            </a:r>
            <a:r>
              <a:rPr lang="fr-FR" dirty="0" smtClean="0"/>
              <a:t> ≥ </a:t>
            </a:r>
            <a:r>
              <a:rPr lang="fr-FR" dirty="0" err="1" smtClean="0"/>
              <a:t>Ia</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35</a:t>
            </a:fld>
            <a:endParaRPr lang="fr-FR"/>
          </a:p>
        </p:txBody>
      </p:sp>
    </p:spTree>
    <p:extLst>
      <p:ext uri="{BB962C8B-B14F-4D97-AF65-F5344CB8AC3E}">
        <p14:creationId xmlns:p14="http://schemas.microsoft.com/office/powerpoint/2010/main" val="259798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36</a:t>
            </a:fld>
            <a:endParaRPr lang="fr-FR"/>
          </a:p>
        </p:txBody>
      </p:sp>
    </p:spTree>
    <p:extLst>
      <p:ext uri="{BB962C8B-B14F-4D97-AF65-F5344CB8AC3E}">
        <p14:creationId xmlns:p14="http://schemas.microsoft.com/office/powerpoint/2010/main" val="250507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Zone 1 : habituellement aucune réaction.</a:t>
            </a:r>
          </a:p>
          <a:p>
            <a:r>
              <a:rPr lang="fr-FR" sz="1200" b="0" i="0" u="none" strike="noStrike" kern="1200" baseline="0" dirty="0" smtClean="0">
                <a:solidFill>
                  <a:schemeClr val="tx1"/>
                </a:solidFill>
                <a:latin typeface="+mn-lt"/>
                <a:ea typeface="+mn-ea"/>
                <a:cs typeface="+mn-cs"/>
              </a:rPr>
              <a:t>Zone 2 : habituellement aucun effet physiologique dangereux.</a:t>
            </a:r>
          </a:p>
          <a:p>
            <a:r>
              <a:rPr lang="fr-FR" sz="1200" b="0" i="0" u="none" strike="noStrike" kern="1200" baseline="0" dirty="0" smtClean="0">
                <a:solidFill>
                  <a:schemeClr val="tx1"/>
                </a:solidFill>
                <a:latin typeface="+mn-lt"/>
                <a:ea typeface="+mn-ea"/>
                <a:cs typeface="+mn-cs"/>
              </a:rPr>
              <a:t>Zone 3 : habituellement aucun dommage organique. Probabilité de contractions musculaires et de difficulté de</a:t>
            </a:r>
          </a:p>
          <a:p>
            <a:r>
              <a:rPr lang="fr-FR" sz="1200" b="0" i="0" u="none" strike="noStrike" kern="1200" baseline="0" dirty="0" smtClean="0">
                <a:solidFill>
                  <a:schemeClr val="tx1"/>
                </a:solidFill>
                <a:latin typeface="+mn-lt"/>
                <a:ea typeface="+mn-ea"/>
                <a:cs typeface="+mn-cs"/>
              </a:rPr>
              <a:t>respiration, de perturbations réversibles dans la formation et la propagation des impulsions du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y compris</a:t>
            </a:r>
          </a:p>
          <a:p>
            <a:r>
              <a:rPr lang="fr-FR" sz="1200" b="0" i="0" u="none" strike="noStrike" kern="1200" baseline="0" dirty="0" smtClean="0">
                <a:solidFill>
                  <a:schemeClr val="tx1"/>
                </a:solidFill>
                <a:latin typeface="+mn-lt"/>
                <a:ea typeface="+mn-ea"/>
                <a:cs typeface="+mn-cs"/>
              </a:rPr>
              <a:t>fibrillation auriculaire et arrêts temporaires du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sans fibrillation ventriculaire augmentant avec l'intensité du</a:t>
            </a:r>
          </a:p>
          <a:p>
            <a:r>
              <a:rPr lang="fr-FR" sz="1200" b="0" i="0" u="none" strike="noStrike" kern="1200" baseline="0" dirty="0" smtClean="0">
                <a:solidFill>
                  <a:schemeClr val="tx1"/>
                </a:solidFill>
                <a:latin typeface="+mn-lt"/>
                <a:ea typeface="+mn-ea"/>
                <a:cs typeface="+mn-cs"/>
              </a:rPr>
              <a:t>courant et le temps.</a:t>
            </a:r>
          </a:p>
          <a:p>
            <a:r>
              <a:rPr lang="fr-FR" sz="1200" b="0" i="0" u="none" strike="noStrike" kern="1200" baseline="0" dirty="0" smtClean="0">
                <a:solidFill>
                  <a:schemeClr val="tx1"/>
                </a:solidFill>
                <a:latin typeface="+mn-lt"/>
                <a:ea typeface="+mn-ea"/>
                <a:cs typeface="+mn-cs"/>
              </a:rPr>
              <a:t>Zone 4 : en plus des effets de la zone 3, probabilité de fibrillation ventriculaire augmentant jusqu'à environ 5 %</a:t>
            </a:r>
          </a:p>
          <a:p>
            <a:r>
              <a:rPr lang="fr-FR" sz="1200" b="0" i="0" u="none" strike="noStrike" kern="1200" baseline="0" dirty="0" smtClean="0">
                <a:solidFill>
                  <a:schemeClr val="tx1"/>
                </a:solidFill>
                <a:latin typeface="+mn-lt"/>
                <a:ea typeface="+mn-ea"/>
                <a:cs typeface="+mn-cs"/>
              </a:rPr>
              <a:t>(courbe C2), 50 % (courbe 3), et plus de 50 % (au delà courbe C3). Augmentant avec l'intensité et le temps, des</a:t>
            </a:r>
          </a:p>
          <a:p>
            <a:r>
              <a:rPr lang="fr-FR" sz="1200" b="0" i="0" u="none" strike="noStrike" kern="1200" baseline="0" dirty="0" smtClean="0">
                <a:solidFill>
                  <a:schemeClr val="tx1"/>
                </a:solidFill>
                <a:latin typeface="+mn-lt"/>
                <a:ea typeface="+mn-ea"/>
                <a:cs typeface="+mn-cs"/>
              </a:rPr>
              <a:t>effets </a:t>
            </a:r>
            <a:r>
              <a:rPr lang="fr-FR" sz="1200" b="0" i="0" u="none" strike="noStrike" kern="1200" baseline="0" dirty="0" err="1" smtClean="0">
                <a:solidFill>
                  <a:schemeClr val="tx1"/>
                </a:solidFill>
                <a:latin typeface="+mn-lt"/>
                <a:ea typeface="+mn-ea"/>
                <a:cs typeface="+mn-cs"/>
              </a:rPr>
              <a:t>patophysiologiques</a:t>
            </a:r>
            <a:r>
              <a:rPr lang="fr-FR" sz="1200" b="0" i="0" u="none" strike="noStrike" kern="1200" baseline="0" dirty="0" smtClean="0">
                <a:solidFill>
                  <a:schemeClr val="tx1"/>
                </a:solidFill>
                <a:latin typeface="+mn-lt"/>
                <a:ea typeface="+mn-ea"/>
                <a:cs typeface="+mn-cs"/>
              </a:rPr>
              <a:t> tels qu'arrêt du </a:t>
            </a:r>
            <a:r>
              <a:rPr lang="fr-FR" sz="1200" b="0" i="0" u="none" strike="noStrike" kern="1200" baseline="0" dirty="0" err="1" smtClean="0">
                <a:solidFill>
                  <a:schemeClr val="tx1"/>
                </a:solidFill>
                <a:latin typeface="+mn-lt"/>
                <a:ea typeface="+mn-ea"/>
                <a:cs typeface="+mn-cs"/>
              </a:rPr>
              <a:t>coeur</a:t>
            </a:r>
            <a:r>
              <a:rPr lang="fr-FR" sz="1200" b="0" i="0" u="none" strike="noStrike" kern="1200" baseline="0" dirty="0" smtClean="0">
                <a:solidFill>
                  <a:schemeClr val="tx1"/>
                </a:solidFill>
                <a:latin typeface="+mn-lt"/>
                <a:ea typeface="+mn-ea"/>
                <a:cs typeface="+mn-cs"/>
              </a:rPr>
              <a:t>, arrêt de la respiration, brûlures graves peuvent se produire.</a:t>
            </a:r>
          </a:p>
          <a:p>
            <a:r>
              <a:rPr lang="fr-FR" sz="1200" b="0" i="0" u="none" strike="noStrike" kern="1200" baseline="0" dirty="0" smtClean="0">
                <a:solidFill>
                  <a:schemeClr val="tx1"/>
                </a:solidFill>
                <a:latin typeface="+mn-lt"/>
                <a:ea typeface="+mn-ea"/>
                <a:cs typeface="+mn-cs"/>
              </a:rPr>
              <a:t>Le point 500 mA / 100 ms correspond à une probabilité de fibrillation de l'ordre de 0,14 %.</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5</a:t>
            </a:fld>
            <a:endParaRPr lang="fr-FR"/>
          </a:p>
        </p:txBody>
      </p:sp>
    </p:spTree>
    <p:extLst>
      <p:ext uri="{BB962C8B-B14F-4D97-AF65-F5344CB8AC3E}">
        <p14:creationId xmlns:p14="http://schemas.microsoft.com/office/powerpoint/2010/main" val="260785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37</a:t>
            </a:fld>
            <a:endParaRPr lang="fr-FR"/>
          </a:p>
        </p:txBody>
      </p:sp>
    </p:spTree>
    <p:extLst>
      <p:ext uri="{BB962C8B-B14F-4D97-AF65-F5344CB8AC3E}">
        <p14:creationId xmlns:p14="http://schemas.microsoft.com/office/powerpoint/2010/main" val="193911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fr-FR"/>
              <a:t>Défaut d'isolement lave linge</a:t>
            </a:r>
          </a:p>
          <a:p>
            <a:r>
              <a:rPr lang="fr-FR"/>
              <a:t>court circuit chauffage</a:t>
            </a:r>
          </a:p>
          <a:p>
            <a:r>
              <a:rPr lang="fr-FR"/>
              <a:t>contact direct prise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NFC 18 510 </a:t>
            </a:r>
          </a:p>
          <a:p>
            <a:r>
              <a:rPr lang="fr-FR" sz="1200" b="1" i="0" u="none" strike="noStrike" kern="1200" baseline="0" dirty="0" smtClean="0">
                <a:solidFill>
                  <a:schemeClr val="tx1"/>
                </a:solidFill>
                <a:latin typeface="+mn-lt"/>
                <a:ea typeface="+mn-ea"/>
                <a:cs typeface="+mn-cs"/>
              </a:rPr>
              <a:t>9.5 Ouverture d’une enveloppe électrique en basse tension</a:t>
            </a:r>
          </a:p>
          <a:p>
            <a:r>
              <a:rPr lang="fr-FR" sz="1200" b="0" i="0" u="none" strike="noStrike" kern="1200" baseline="0" dirty="0" smtClean="0">
                <a:solidFill>
                  <a:schemeClr val="tx1"/>
                </a:solidFill>
                <a:latin typeface="+mn-lt"/>
                <a:ea typeface="+mn-ea"/>
                <a:cs typeface="+mn-cs"/>
              </a:rPr>
              <a:t>Lorsqu’au cours d’une OPERATION d’ORDRE ELECTRIQUE, une personne est amenée à supprimer une protection contre les contacts directs (par exemple, en ouvrant une armoire contenant du MATERIEL électrique), les pièces nues sous tension du domaine BT devenant alors accessibles, un BALISAGE doit être effectué pour interdire l’accès à ces pièces nues sous tension, sauf si la personne fait elle-même obstacle</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39</a:t>
            </a:fld>
            <a:endParaRPr lang="fr-FR"/>
          </a:p>
        </p:txBody>
      </p:sp>
    </p:spTree>
    <p:extLst>
      <p:ext uri="{BB962C8B-B14F-4D97-AF65-F5344CB8AC3E}">
        <p14:creationId xmlns:p14="http://schemas.microsoft.com/office/powerpoint/2010/main" val="28022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914400" y="4347319"/>
            <a:ext cx="5027613" cy="3848691"/>
          </a:xfrm>
          <a:ln/>
        </p:spPr>
        <p:txBody>
          <a:bodyPr lIns="88753" tIns="44376" rIns="88753" bIns="44376"/>
          <a:lstStyle/>
          <a:p>
            <a:r>
              <a:rPr lang="fr-FR" dirty="0" smtClean="0"/>
              <a:t>Représentation par</a:t>
            </a:r>
            <a:r>
              <a:rPr lang="fr-FR" baseline="0" dirty="0" smtClean="0"/>
              <a:t> le thermomètre à relativiser car le temps d ’application a un effet non négligeable (voir diapo 5)</a:t>
            </a:r>
            <a:endParaRPr lang="fr-FR" dirty="0"/>
          </a:p>
        </p:txBody>
      </p:sp>
      <p:sp>
        <p:nvSpPr>
          <p:cNvPr id="149507" name="Rectangle 3"/>
          <p:cNvSpPr>
            <a:spLocks noGrp="1" noRot="1" noChangeAspect="1" noChangeArrowheads="1" noTextEdit="1"/>
          </p:cNvSpPr>
          <p:nvPr>
            <p:ph type="sldImg"/>
          </p:nvPr>
        </p:nvSpPr>
        <p:spPr>
          <a:xfrm>
            <a:off x="1290638" y="795338"/>
            <a:ext cx="4276725" cy="3206750"/>
          </a:xfrm>
          <a:ln w="12700"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914400" y="4347319"/>
            <a:ext cx="5027613" cy="3848691"/>
          </a:xfrm>
          <a:ln/>
        </p:spPr>
        <p:txBody>
          <a:bodyPr lIns="88753" tIns="44376" rIns="88753" bIns="44376"/>
          <a:lstStyle/>
          <a:p>
            <a:endParaRPr lang="fr-FR"/>
          </a:p>
        </p:txBody>
      </p:sp>
      <p:sp>
        <p:nvSpPr>
          <p:cNvPr id="151555" name="Rectangle 3"/>
          <p:cNvSpPr>
            <a:spLocks noGrp="1" noRot="1" noChangeAspect="1" noChangeArrowheads="1" noTextEdit="1"/>
          </p:cNvSpPr>
          <p:nvPr>
            <p:ph type="sldImg"/>
          </p:nvPr>
        </p:nvSpPr>
        <p:spPr>
          <a:xfrm>
            <a:off x="1290638" y="795338"/>
            <a:ext cx="4276725" cy="3206750"/>
          </a:xfrm>
          <a:ln w="12700"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914400" y="4347319"/>
            <a:ext cx="5027613" cy="3848691"/>
          </a:xfrm>
          <a:ln/>
        </p:spPr>
        <p:txBody>
          <a:bodyPr lIns="88753" tIns="44376" rIns="88753" bIns="44376"/>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Représentation par</a:t>
            </a:r>
            <a:r>
              <a:rPr lang="fr-FR" baseline="0" dirty="0" smtClean="0"/>
              <a:t> le thermomètre à relativiser car le temps d ’application a un effet non négligeable (voir diapo 5)</a:t>
            </a:r>
            <a:endParaRPr lang="fr-FR" dirty="0" smtClean="0"/>
          </a:p>
          <a:p>
            <a:endParaRPr lang="fr-FR" dirty="0"/>
          </a:p>
        </p:txBody>
      </p:sp>
      <p:sp>
        <p:nvSpPr>
          <p:cNvPr id="153603" name="Rectangle 3"/>
          <p:cNvSpPr>
            <a:spLocks noGrp="1" noRot="1" noChangeAspect="1" noChangeArrowheads="1" noTextEdit="1"/>
          </p:cNvSpPr>
          <p:nvPr>
            <p:ph type="sldImg"/>
          </p:nvPr>
        </p:nvSpPr>
        <p:spPr>
          <a:xfrm>
            <a:off x="1290638" y="795338"/>
            <a:ext cx="4276725" cy="3206750"/>
          </a:xfrm>
          <a:ln w="12700"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Objectif</a:t>
            </a:r>
          </a:p>
          <a:p>
            <a:r>
              <a:rPr lang="fr-FR" dirty="0" smtClean="0"/>
              <a:t>Clarifier</a:t>
            </a:r>
            <a:r>
              <a:rPr lang="fr-FR" baseline="0" dirty="0" smtClean="0"/>
              <a:t> comment on passe de la notion de courant dangereux à des documents réglementaires avec des spécifications en tension</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10</a:t>
            </a:fld>
            <a:endParaRPr lang="fr-FR"/>
          </a:p>
        </p:txBody>
      </p:sp>
    </p:spTree>
    <p:extLst>
      <p:ext uri="{BB962C8B-B14F-4D97-AF65-F5344CB8AC3E}">
        <p14:creationId xmlns:p14="http://schemas.microsoft.com/office/powerpoint/2010/main" val="129177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Nouvelle NFC 15 100 </a:t>
            </a:r>
          </a:p>
          <a:p>
            <a:r>
              <a:rPr lang="fr-FR" sz="1200" b="0" i="0" u="none" strike="noStrike" kern="1200" baseline="0" dirty="0" smtClean="0">
                <a:solidFill>
                  <a:schemeClr val="tx1"/>
                </a:solidFill>
                <a:latin typeface="+mn-lt"/>
                <a:ea typeface="+mn-ea"/>
                <a:cs typeface="+mn-cs"/>
              </a:rPr>
              <a:t>En locaux classés BB2 et BB3, la tension limite de 25 V disparaît, la tension de 50 V retenue comme limite en locaux secs reste applicable.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12</a:t>
            </a:fld>
            <a:endParaRPr lang="fr-FR"/>
          </a:p>
        </p:txBody>
      </p:sp>
    </p:spTree>
    <p:extLst>
      <p:ext uri="{BB962C8B-B14F-4D97-AF65-F5344CB8AC3E}">
        <p14:creationId xmlns:p14="http://schemas.microsoft.com/office/powerpoint/2010/main" val="190804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Si le résultat d’une électrisation par contact direct ou indirect est identique, la manière de se protéger change. En effet, il est possible d’automatiser la protection contre les contacts indirects par la surveillance d’une tension anormale d’une masse. A l’inverse, sur un contact direct, il est normal que les pièces soient sous tension et il n’y a pas de détection automatique possible. </a:t>
            </a:r>
            <a:endParaRPr lang="fr-FR" dirty="0"/>
          </a:p>
        </p:txBody>
      </p:sp>
      <p:sp>
        <p:nvSpPr>
          <p:cNvPr id="4" name="Espace réservé du numéro de diapositive 3"/>
          <p:cNvSpPr>
            <a:spLocks noGrp="1"/>
          </p:cNvSpPr>
          <p:nvPr>
            <p:ph type="sldNum" sz="quarter" idx="10"/>
          </p:nvPr>
        </p:nvSpPr>
        <p:spPr/>
        <p:txBody>
          <a:bodyPr/>
          <a:lstStyle/>
          <a:p>
            <a:fld id="{54DB0BBF-FC8D-4B6E-90D7-69DE0005ED94}" type="slidenum">
              <a:rPr lang="fr-FR" smtClean="0"/>
              <a:t>13</a:t>
            </a:fld>
            <a:endParaRPr lang="fr-FR"/>
          </a:p>
        </p:txBody>
      </p:sp>
    </p:spTree>
    <p:extLst>
      <p:ext uri="{BB962C8B-B14F-4D97-AF65-F5344CB8AC3E}">
        <p14:creationId xmlns:p14="http://schemas.microsoft.com/office/powerpoint/2010/main" val="2304658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F10B785-D5AB-4B70-830F-9F0233C7201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3512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A3AE-36E6-45ED-9740-175EC22F65F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35284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7463"/>
            <a:ext cx="2057400" cy="59563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463"/>
            <a:ext cx="6019800" cy="59563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28413AD-9918-4372-95CA-D6BCABCB769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87852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pPr>
              <a:defRPr/>
            </a:pPr>
            <a:fld id="{45A93407-F3B0-4874-A70D-737B86CBB11F}" type="slidenum">
              <a:rPr lang="en-US" smtClean="0">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41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86205" y="609600"/>
            <a:ext cx="7171592"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021374" y="2019300"/>
            <a:ext cx="3480288" cy="4038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2339" y="2019300"/>
            <a:ext cx="3480289" cy="4038600"/>
          </a:xfrm>
        </p:spPr>
        <p:txBody>
          <a:bodyPr/>
          <a:lstStyle/>
          <a:p>
            <a:endParaRPr lang="fr-FR"/>
          </a:p>
        </p:txBody>
      </p:sp>
    </p:spTree>
    <p:extLst>
      <p:ext uri="{BB962C8B-B14F-4D97-AF65-F5344CB8AC3E}">
        <p14:creationId xmlns:p14="http://schemas.microsoft.com/office/powerpoint/2010/main" val="11730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05412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946982-40A9-48B0-8721-57950BAF3B4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59944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71474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1455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4A2858B-E2E2-4769-9CF9-F792E716A9A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12587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B40740-AF0C-4513-8FCA-63B5167609F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99008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0715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317BD8-914F-4F2B-BE64-F5F59E668C0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524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FFDE7E-72E2-4326-A2DB-9312EBABD9C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07568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CA4A5D-77B4-4C93-B114-49D691B2658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97873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C40CB1DE-A0BD-429B-A866-87BA4BC1844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35957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2016F1F-1E0D-4313-8843-E4EF1F081E3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15412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lat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1438"/>
            <a:ext cx="822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45A93407-F3B0-4874-A70D-737B86CBB11F}" type="slidenum">
              <a:rPr lang="en-US">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3040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3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10-PRE-%20REGLES%20DE%20L'ART.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audio" Target="../media/audio2.wav"/><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0-PRE%20-%20SOMMAIRE.pp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Feuille_Microsoft_Excel_97-20031.xls"/><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RISQUE ELECTRIQUE</a:t>
            </a:r>
          </a:p>
        </p:txBody>
      </p:sp>
      <p:sp>
        <p:nvSpPr>
          <p:cNvPr id="3" name="Espace réservé du texte 2"/>
          <p:cNvSpPr>
            <a:spLocks noGrp="1"/>
          </p:cNvSpPr>
          <p:nvPr>
            <p:ph type="body" idx="1"/>
          </p:nvPr>
        </p:nvSpPr>
        <p:spPr>
          <a:xfrm>
            <a:off x="1331640" y="1844824"/>
            <a:ext cx="7344816" cy="2880221"/>
          </a:xfrm>
        </p:spPr>
        <p:txBody>
          <a:bodyPr/>
          <a:lstStyle/>
          <a:p>
            <a:r>
              <a:rPr lang="fr-FR" dirty="0" smtClean="0"/>
              <a:t>Définition</a:t>
            </a:r>
          </a:p>
          <a:p>
            <a:r>
              <a:rPr lang="fr-FR" dirty="0" smtClean="0"/>
              <a:t>Les effets physiologiques</a:t>
            </a:r>
          </a:p>
          <a:p>
            <a:r>
              <a:rPr lang="fr-FR" dirty="0" smtClean="0"/>
              <a:t>Zones temps / courant</a:t>
            </a:r>
          </a:p>
          <a:p>
            <a:r>
              <a:rPr lang="fr-FR" dirty="0" smtClean="0"/>
              <a:t>Tension de contact</a:t>
            </a:r>
          </a:p>
          <a:p>
            <a:r>
              <a:rPr lang="fr-FR" dirty="0" smtClean="0"/>
              <a:t>Protection des personnes</a:t>
            </a:r>
          </a:p>
          <a:p>
            <a:r>
              <a:rPr lang="fr-FR" dirty="0" smtClean="0"/>
              <a:t>Fonction des appareils</a:t>
            </a:r>
          </a:p>
          <a:p>
            <a:r>
              <a:rPr lang="fr-FR" dirty="0" smtClean="0"/>
              <a:t>Notion de local réservé aux électriciens</a:t>
            </a:r>
          </a:p>
          <a:p>
            <a:endParaRPr lang="fr-FR" dirty="0"/>
          </a:p>
        </p:txBody>
      </p:sp>
      <p:sp>
        <p:nvSpPr>
          <p:cNvPr id="4" name="ZoneTexte 3"/>
          <p:cNvSpPr txBox="1"/>
          <p:nvPr/>
        </p:nvSpPr>
        <p:spPr>
          <a:xfrm>
            <a:off x="2699792" y="6035032"/>
            <a:ext cx="554461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base">
              <a:spcBef>
                <a:spcPct val="0"/>
              </a:spcBef>
              <a:spcAft>
                <a:spcPct val="0"/>
              </a:spcAft>
            </a:pPr>
            <a:r>
              <a:rPr lang="fr-FR" sz="2400" dirty="0">
                <a:solidFill>
                  <a:srgbClr val="000000"/>
                </a:solidFill>
              </a:rPr>
              <a:t>P</a:t>
            </a:r>
            <a:r>
              <a:rPr lang="fr-FR" sz="2400" dirty="0" smtClean="0">
                <a:solidFill>
                  <a:srgbClr val="000000"/>
                </a:solidFill>
              </a:rPr>
              <a:t>révention des risques électriques</a:t>
            </a:r>
            <a:endParaRPr lang="fr-FR" sz="2400" dirty="0">
              <a:solidFill>
                <a:srgbClr val="00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5877271"/>
            <a:ext cx="869985" cy="777186"/>
          </a:xfrm>
          <a:prstGeom prst="rect">
            <a:avLst/>
          </a:prstGeom>
        </p:spPr>
      </p:pic>
    </p:spTree>
    <p:extLst>
      <p:ext uri="{BB962C8B-B14F-4D97-AF65-F5344CB8AC3E}">
        <p14:creationId xmlns:p14="http://schemas.microsoft.com/office/powerpoint/2010/main" val="548411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Tension de contact</a:t>
            </a:r>
            <a:endParaRPr lang="fr-FR" dirty="0"/>
          </a:p>
        </p:txBody>
      </p:sp>
      <p:sp>
        <p:nvSpPr>
          <p:cNvPr id="4" name="Rectangle 3"/>
          <p:cNvSpPr txBox="1">
            <a:spLocks noChangeArrowheads="1"/>
          </p:cNvSpPr>
          <p:nvPr/>
        </p:nvSpPr>
        <p:spPr bwMode="auto">
          <a:xfrm>
            <a:off x="683568" y="3206824"/>
            <a:ext cx="3770312" cy="2886472"/>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3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fr-FR" sz="3200" dirty="0" smtClean="0">
                <a:solidFill>
                  <a:schemeClr val="tx2"/>
                </a:solidFill>
                <a:latin typeface="Times New Roman" pitchFamily="18" charset="0"/>
              </a:rPr>
              <a:t>Dans une zone sèche ou humide:</a:t>
            </a:r>
          </a:p>
          <a:p>
            <a:pPr>
              <a:buFont typeface="Monotype Sorts" pitchFamily="2" charset="2"/>
              <a:buNone/>
            </a:pPr>
            <a:r>
              <a:rPr lang="fr-FR" dirty="0" err="1" smtClean="0">
                <a:solidFill>
                  <a:schemeClr val="tx2"/>
                </a:solidFill>
                <a:latin typeface="Times New Roman" pitchFamily="18" charset="0"/>
              </a:rPr>
              <a:t>R</a:t>
            </a:r>
            <a:r>
              <a:rPr lang="fr-FR" baseline="-25000" dirty="0" err="1" smtClean="0">
                <a:solidFill>
                  <a:schemeClr val="tx2"/>
                </a:solidFill>
                <a:latin typeface="Times New Roman" pitchFamily="18" charset="0"/>
              </a:rPr>
              <a:t>mini</a:t>
            </a:r>
            <a:r>
              <a:rPr lang="fr-FR" dirty="0" smtClean="0">
                <a:solidFill>
                  <a:schemeClr val="tx2"/>
                </a:solidFill>
                <a:latin typeface="Times New Roman" pitchFamily="18" charset="0"/>
              </a:rPr>
              <a:t> = 2000</a:t>
            </a:r>
            <a:r>
              <a:rPr lang="fr-FR" dirty="0" smtClean="0">
                <a:solidFill>
                  <a:schemeClr val="tx2"/>
                </a:solidFill>
                <a:latin typeface="Symbol" pitchFamily="18" charset="2"/>
              </a:rPr>
              <a:t>W</a:t>
            </a:r>
            <a:endParaRPr lang="fr-FR" dirty="0" smtClean="0">
              <a:solidFill>
                <a:schemeClr val="tx2"/>
              </a:solidFill>
              <a:latin typeface="Times New Roman" pitchFamily="18" charset="0"/>
            </a:endParaRPr>
          </a:p>
          <a:p>
            <a:pPr>
              <a:buNone/>
            </a:pPr>
            <a:r>
              <a:rPr lang="fr-FR" dirty="0" smtClean="0">
                <a:solidFill>
                  <a:schemeClr val="tx2"/>
                </a:solidFill>
                <a:latin typeface="Times New Roman" pitchFamily="18" charset="0"/>
              </a:rPr>
              <a:t>Si </a:t>
            </a:r>
            <a:r>
              <a:rPr lang="fr-FR" sz="2800" dirty="0" err="1">
                <a:solidFill>
                  <a:srgbClr val="FC0128"/>
                </a:solidFill>
                <a:latin typeface="Times New Roman" pitchFamily="18" charset="0"/>
              </a:rPr>
              <a:t>U</a:t>
            </a:r>
            <a:r>
              <a:rPr lang="fr-FR" sz="2800" baseline="-25000" dirty="0" err="1">
                <a:solidFill>
                  <a:srgbClr val="FC0128"/>
                </a:solidFill>
                <a:latin typeface="Times New Roman" pitchFamily="18" charset="0"/>
              </a:rPr>
              <a:t>contact</a:t>
            </a:r>
            <a:r>
              <a:rPr lang="fr-FR" sz="2800" dirty="0">
                <a:solidFill>
                  <a:srgbClr val="FC0128"/>
                </a:solidFill>
                <a:latin typeface="Times New Roman" pitchFamily="18" charset="0"/>
              </a:rPr>
              <a:t>  = 50V</a:t>
            </a:r>
            <a:endParaRPr lang="fr-FR" sz="2800" dirty="0">
              <a:solidFill>
                <a:schemeClr val="tx2"/>
              </a:solidFill>
            </a:endParaRPr>
          </a:p>
          <a:p>
            <a:pPr>
              <a:buFont typeface="Monotype Sorts" pitchFamily="2" charset="2"/>
              <a:buNone/>
            </a:pPr>
            <a:r>
              <a:rPr lang="fr-FR" dirty="0" smtClean="0">
                <a:solidFill>
                  <a:schemeClr val="tx2"/>
                </a:solidFill>
                <a:latin typeface="Times New Roman" pitchFamily="18" charset="0"/>
              </a:rPr>
              <a:t>Alors I</a:t>
            </a:r>
            <a:r>
              <a:rPr lang="fr-FR" baseline="-25000" dirty="0" smtClean="0">
                <a:solidFill>
                  <a:schemeClr val="tx2"/>
                </a:solidFill>
                <a:latin typeface="Times New Roman" pitchFamily="18" charset="0"/>
              </a:rPr>
              <a:t> corps</a:t>
            </a:r>
            <a:r>
              <a:rPr lang="fr-FR" dirty="0" smtClean="0">
                <a:solidFill>
                  <a:schemeClr val="tx2"/>
                </a:solidFill>
                <a:latin typeface="Times New Roman" pitchFamily="18" charset="0"/>
              </a:rPr>
              <a:t>= 25 mA</a:t>
            </a:r>
            <a:endParaRPr lang="fr-FR" sz="3200" dirty="0" smtClean="0">
              <a:solidFill>
                <a:schemeClr val="tx2"/>
              </a:solidFill>
              <a:latin typeface="Times New Roman" pitchFamily="18" charset="0"/>
            </a:endParaRPr>
          </a:p>
        </p:txBody>
      </p:sp>
      <p:sp>
        <p:nvSpPr>
          <p:cNvPr id="5" name="Rectangle 4"/>
          <p:cNvSpPr txBox="1">
            <a:spLocks noChangeArrowheads="1"/>
          </p:cNvSpPr>
          <p:nvPr/>
        </p:nvSpPr>
        <p:spPr>
          <a:xfrm>
            <a:off x="4834135" y="3206824"/>
            <a:ext cx="3770313" cy="3246512"/>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3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fr-FR" sz="3200" dirty="0" smtClean="0">
                <a:solidFill>
                  <a:schemeClr val="tx2"/>
                </a:solidFill>
                <a:latin typeface="Times New Roman" pitchFamily="18" charset="0"/>
              </a:rPr>
              <a:t>Dans une zone mouillée:</a:t>
            </a:r>
            <a:endParaRPr lang="fr-FR" sz="3200" dirty="0" smtClean="0">
              <a:latin typeface="Times New Roman" pitchFamily="18" charset="0"/>
            </a:endParaRPr>
          </a:p>
          <a:p>
            <a:pPr>
              <a:buFont typeface="Monotype Sorts" pitchFamily="2" charset="2"/>
              <a:buNone/>
            </a:pPr>
            <a:r>
              <a:rPr lang="fr-FR" dirty="0" err="1" smtClean="0">
                <a:solidFill>
                  <a:schemeClr val="tx2"/>
                </a:solidFill>
                <a:latin typeface="Times New Roman" pitchFamily="18" charset="0"/>
              </a:rPr>
              <a:t>R</a:t>
            </a:r>
            <a:r>
              <a:rPr lang="fr-FR" baseline="-25000" dirty="0" err="1" smtClean="0">
                <a:solidFill>
                  <a:schemeClr val="tx2"/>
                </a:solidFill>
                <a:latin typeface="Times New Roman" pitchFamily="18" charset="0"/>
              </a:rPr>
              <a:t>mini</a:t>
            </a:r>
            <a:r>
              <a:rPr lang="fr-FR" dirty="0" smtClean="0">
                <a:solidFill>
                  <a:schemeClr val="tx2"/>
                </a:solidFill>
                <a:latin typeface="Times New Roman" pitchFamily="18" charset="0"/>
              </a:rPr>
              <a:t> = 1000</a:t>
            </a:r>
            <a:r>
              <a:rPr lang="fr-FR" dirty="0" smtClean="0">
                <a:solidFill>
                  <a:schemeClr val="tx2"/>
                </a:solidFill>
                <a:latin typeface="Symbol" pitchFamily="18" charset="2"/>
              </a:rPr>
              <a:t>W</a:t>
            </a:r>
            <a:endParaRPr lang="fr-FR" dirty="0" smtClean="0">
              <a:solidFill>
                <a:schemeClr val="tx2"/>
              </a:solidFill>
              <a:latin typeface="Times New Roman" pitchFamily="18" charset="0"/>
            </a:endParaRPr>
          </a:p>
          <a:p>
            <a:pPr>
              <a:buNone/>
            </a:pPr>
            <a:r>
              <a:rPr lang="fr-FR" dirty="0">
                <a:solidFill>
                  <a:schemeClr val="tx2"/>
                </a:solidFill>
                <a:latin typeface="Times New Roman" pitchFamily="18" charset="0"/>
              </a:rPr>
              <a:t>Exemple (chantier..)</a:t>
            </a:r>
            <a:endParaRPr lang="fr-FR" sz="4400" dirty="0">
              <a:solidFill>
                <a:srgbClr val="FC0128"/>
              </a:solidFill>
              <a:latin typeface="Times New Roman" pitchFamily="18" charset="0"/>
            </a:endParaRPr>
          </a:p>
          <a:p>
            <a:pPr>
              <a:buNone/>
            </a:pPr>
            <a:r>
              <a:rPr lang="fr-FR" sz="2800" dirty="0" smtClean="0">
                <a:solidFill>
                  <a:srgbClr val="FC0128"/>
                </a:solidFill>
                <a:latin typeface="Times New Roman" pitchFamily="18" charset="0"/>
              </a:rPr>
              <a:t>Si </a:t>
            </a:r>
            <a:r>
              <a:rPr lang="fr-FR" sz="2800" dirty="0" err="1" smtClean="0">
                <a:solidFill>
                  <a:srgbClr val="FC0128"/>
                </a:solidFill>
                <a:latin typeface="Times New Roman" pitchFamily="18" charset="0"/>
              </a:rPr>
              <a:t>U</a:t>
            </a:r>
            <a:r>
              <a:rPr lang="fr-FR" sz="2800" baseline="-25000" dirty="0" err="1" smtClean="0">
                <a:solidFill>
                  <a:srgbClr val="FC0128"/>
                </a:solidFill>
                <a:latin typeface="Times New Roman" pitchFamily="18" charset="0"/>
              </a:rPr>
              <a:t>contact</a:t>
            </a:r>
            <a:r>
              <a:rPr lang="fr-FR" sz="2800" dirty="0" smtClean="0">
                <a:solidFill>
                  <a:srgbClr val="FC0128"/>
                </a:solidFill>
                <a:latin typeface="Times New Roman" pitchFamily="18" charset="0"/>
              </a:rPr>
              <a:t>  </a:t>
            </a:r>
            <a:r>
              <a:rPr lang="fr-FR" sz="2800" dirty="0">
                <a:solidFill>
                  <a:srgbClr val="FC0128"/>
                </a:solidFill>
                <a:latin typeface="Times New Roman" pitchFamily="18" charset="0"/>
              </a:rPr>
              <a:t>= 25V</a:t>
            </a:r>
          </a:p>
          <a:p>
            <a:pPr>
              <a:buFont typeface="Monotype Sorts" pitchFamily="2" charset="2"/>
              <a:buNone/>
            </a:pPr>
            <a:r>
              <a:rPr lang="fr-FR" dirty="0">
                <a:solidFill>
                  <a:schemeClr val="tx2"/>
                </a:solidFill>
                <a:latin typeface="Times New Roman" pitchFamily="18" charset="0"/>
              </a:rPr>
              <a:t>Alors I</a:t>
            </a:r>
            <a:r>
              <a:rPr lang="fr-FR" baseline="-25000" dirty="0">
                <a:solidFill>
                  <a:schemeClr val="tx2"/>
                </a:solidFill>
                <a:latin typeface="Times New Roman" pitchFamily="18" charset="0"/>
              </a:rPr>
              <a:t> corps </a:t>
            </a:r>
            <a:r>
              <a:rPr lang="fr-FR" dirty="0" smtClean="0">
                <a:solidFill>
                  <a:schemeClr val="tx2"/>
                </a:solidFill>
                <a:latin typeface="Times New Roman" pitchFamily="18" charset="0"/>
              </a:rPr>
              <a:t>= 25 mA</a:t>
            </a:r>
            <a:endParaRPr lang="fr-FR" sz="3200" dirty="0" smtClean="0">
              <a:solidFill>
                <a:schemeClr val="tx2"/>
              </a:solidFill>
              <a:latin typeface="Times New Roman" pitchFamily="18" charset="0"/>
            </a:endParaRPr>
          </a:p>
        </p:txBody>
      </p:sp>
      <p:sp>
        <p:nvSpPr>
          <p:cNvPr id="3" name="ZoneTexte 2"/>
          <p:cNvSpPr txBox="1"/>
          <p:nvPr/>
        </p:nvSpPr>
        <p:spPr>
          <a:xfrm>
            <a:off x="323528" y="1412776"/>
            <a:ext cx="8568952" cy="1200329"/>
          </a:xfrm>
          <a:prstGeom prst="rect">
            <a:avLst/>
          </a:prstGeom>
          <a:noFill/>
        </p:spPr>
        <p:txBody>
          <a:bodyPr wrap="square" rtlCol="0">
            <a:spAutoFit/>
          </a:bodyPr>
          <a:lstStyle/>
          <a:p>
            <a:pPr algn="just"/>
            <a:r>
              <a:rPr lang="fr-FR" sz="2400" dirty="0" smtClean="0"/>
              <a:t>Bien que les effets physiologiques dépendent du courant traversant le corps humain, la réglementation « raisonne » en tension de contact.</a:t>
            </a:r>
            <a:endParaRPr lang="fr-FR" sz="2400" dirty="0"/>
          </a:p>
        </p:txBody>
      </p:sp>
    </p:spTree>
    <p:extLst>
      <p:ext uri="{BB962C8B-B14F-4D97-AF65-F5344CB8AC3E}">
        <p14:creationId xmlns:p14="http://schemas.microsoft.com/office/powerpoint/2010/main" val="89822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24" name="Rectangle 1060"/>
          <p:cNvSpPr>
            <a:spLocks noChangeArrowheads="1"/>
          </p:cNvSpPr>
          <p:nvPr/>
        </p:nvSpPr>
        <p:spPr bwMode="auto">
          <a:xfrm>
            <a:off x="616928" y="1412776"/>
            <a:ext cx="7810500" cy="4860925"/>
          </a:xfrm>
          <a:prstGeom prst="rect">
            <a:avLst/>
          </a:prstGeom>
          <a:solidFill>
            <a:schemeClr val="bg1">
              <a:lumMod val="95000"/>
            </a:schemeClr>
          </a:solidFill>
          <a:ln>
            <a:noFill/>
          </a:ln>
          <a:effectLst/>
          <a:extLst/>
        </p:spPr>
        <p:txBody>
          <a:bodyPr wrap="none" anchor="ctr"/>
          <a:lstStyle/>
          <a:p>
            <a:pPr fontAlgn="base">
              <a:spcBef>
                <a:spcPct val="0"/>
              </a:spcBef>
              <a:spcAft>
                <a:spcPct val="0"/>
              </a:spcAft>
            </a:pPr>
            <a:endParaRPr lang="fr-FR">
              <a:solidFill>
                <a:srgbClr val="000000"/>
              </a:solidFill>
            </a:endParaRPr>
          </a:p>
        </p:txBody>
      </p:sp>
      <p:grpSp>
        <p:nvGrpSpPr>
          <p:cNvPr id="165891" name="Group 1027"/>
          <p:cNvGrpSpPr>
            <a:grpSpLocks/>
          </p:cNvGrpSpPr>
          <p:nvPr/>
        </p:nvGrpSpPr>
        <p:grpSpPr bwMode="auto">
          <a:xfrm>
            <a:off x="838200" y="1700808"/>
            <a:ext cx="7517520" cy="4496506"/>
            <a:chOff x="287" y="799"/>
            <a:chExt cx="3816" cy="2317"/>
          </a:xfrm>
        </p:grpSpPr>
        <p:sp>
          <p:nvSpPr>
            <p:cNvPr id="165892" name="Rectangle 1028"/>
            <p:cNvSpPr>
              <a:spLocks noChangeArrowheads="1"/>
            </p:cNvSpPr>
            <p:nvPr/>
          </p:nvSpPr>
          <p:spPr bwMode="auto">
            <a:xfrm>
              <a:off x="459" y="2877"/>
              <a:ext cx="25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a:solidFill>
                    <a:srgbClr val="000000"/>
                  </a:solidFill>
                </a:rPr>
                <a:t>25</a:t>
              </a:r>
            </a:p>
          </p:txBody>
        </p:sp>
        <p:sp>
          <p:nvSpPr>
            <p:cNvPr id="165893" name="Rectangle 1029"/>
            <p:cNvSpPr>
              <a:spLocks noChangeArrowheads="1"/>
            </p:cNvSpPr>
            <p:nvPr/>
          </p:nvSpPr>
          <p:spPr bwMode="auto">
            <a:xfrm>
              <a:off x="735" y="2877"/>
              <a:ext cx="25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a:solidFill>
                    <a:srgbClr val="000000"/>
                  </a:solidFill>
                </a:rPr>
                <a:t>50</a:t>
              </a:r>
            </a:p>
          </p:txBody>
        </p:sp>
        <p:sp>
          <p:nvSpPr>
            <p:cNvPr id="165894" name="Rectangle 1030"/>
            <p:cNvSpPr>
              <a:spLocks noChangeArrowheads="1"/>
            </p:cNvSpPr>
            <p:nvPr/>
          </p:nvSpPr>
          <p:spPr bwMode="auto">
            <a:xfrm>
              <a:off x="1778" y="2853"/>
              <a:ext cx="32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a:solidFill>
                    <a:srgbClr val="000000"/>
                  </a:solidFill>
                </a:rPr>
                <a:t>250</a:t>
              </a:r>
            </a:p>
          </p:txBody>
        </p:sp>
        <p:sp>
          <p:nvSpPr>
            <p:cNvPr id="165895" name="Rectangle 1031"/>
            <p:cNvSpPr>
              <a:spLocks noChangeArrowheads="1"/>
            </p:cNvSpPr>
            <p:nvPr/>
          </p:nvSpPr>
          <p:spPr bwMode="auto">
            <a:xfrm>
              <a:off x="3039" y="2865"/>
              <a:ext cx="32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a:solidFill>
                    <a:srgbClr val="000000"/>
                  </a:solidFill>
                </a:rPr>
                <a:t>380</a:t>
              </a:r>
            </a:p>
          </p:txBody>
        </p:sp>
        <p:sp>
          <p:nvSpPr>
            <p:cNvPr id="165896" name="Rectangle 1032"/>
            <p:cNvSpPr>
              <a:spLocks noChangeArrowheads="1"/>
            </p:cNvSpPr>
            <p:nvPr/>
          </p:nvSpPr>
          <p:spPr bwMode="auto">
            <a:xfrm>
              <a:off x="3533" y="2867"/>
              <a:ext cx="57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500" b="1" i="1">
                  <a:solidFill>
                    <a:srgbClr val="000000"/>
                  </a:solidFill>
                </a:rPr>
                <a:t>Uc (V)</a:t>
              </a:r>
            </a:p>
          </p:txBody>
        </p:sp>
        <p:sp>
          <p:nvSpPr>
            <p:cNvPr id="165897" name="Line 1033"/>
            <p:cNvSpPr>
              <a:spLocks noChangeShapeType="1"/>
            </p:cNvSpPr>
            <p:nvPr/>
          </p:nvSpPr>
          <p:spPr bwMode="auto">
            <a:xfrm>
              <a:off x="360" y="991"/>
              <a:ext cx="0" cy="18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898" name="Line 1034"/>
            <p:cNvSpPr>
              <a:spLocks noChangeShapeType="1"/>
            </p:cNvSpPr>
            <p:nvPr/>
          </p:nvSpPr>
          <p:spPr bwMode="auto">
            <a:xfrm>
              <a:off x="360" y="2839"/>
              <a:ext cx="34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899" name="Line 1035"/>
            <p:cNvSpPr>
              <a:spLocks noChangeShapeType="1"/>
            </p:cNvSpPr>
            <p:nvPr/>
          </p:nvSpPr>
          <p:spPr bwMode="auto">
            <a:xfrm>
              <a:off x="600" y="2791"/>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0" name="Line 1036"/>
            <p:cNvSpPr>
              <a:spLocks noChangeShapeType="1"/>
            </p:cNvSpPr>
            <p:nvPr/>
          </p:nvSpPr>
          <p:spPr bwMode="auto">
            <a:xfrm>
              <a:off x="840" y="2791"/>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1" name="Line 1037"/>
            <p:cNvSpPr>
              <a:spLocks noChangeShapeType="1"/>
            </p:cNvSpPr>
            <p:nvPr/>
          </p:nvSpPr>
          <p:spPr bwMode="auto">
            <a:xfrm>
              <a:off x="1944" y="2791"/>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2" name="Line 1038"/>
            <p:cNvSpPr>
              <a:spLocks noChangeShapeType="1"/>
            </p:cNvSpPr>
            <p:nvPr/>
          </p:nvSpPr>
          <p:spPr bwMode="auto">
            <a:xfrm>
              <a:off x="3240" y="2791"/>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3" name="Freeform 1039"/>
            <p:cNvSpPr>
              <a:spLocks/>
            </p:cNvSpPr>
            <p:nvPr/>
          </p:nvSpPr>
          <p:spPr bwMode="auto">
            <a:xfrm>
              <a:off x="287" y="799"/>
              <a:ext cx="147" cy="193"/>
            </a:xfrm>
            <a:custGeom>
              <a:avLst/>
              <a:gdLst>
                <a:gd name="T0" fmla="*/ 0 w 155"/>
                <a:gd name="T1" fmla="*/ 213 h 214"/>
                <a:gd name="T2" fmla="*/ 77 w 155"/>
                <a:gd name="T3" fmla="*/ 0 h 214"/>
                <a:gd name="T4" fmla="*/ 154 w 155"/>
                <a:gd name="T5" fmla="*/ 213 h 214"/>
                <a:gd name="T6" fmla="*/ 0 w 155"/>
                <a:gd name="T7" fmla="*/ 213 h 214"/>
              </a:gdLst>
              <a:ahLst/>
              <a:cxnLst>
                <a:cxn ang="0">
                  <a:pos x="T0" y="T1"/>
                </a:cxn>
                <a:cxn ang="0">
                  <a:pos x="T2" y="T3"/>
                </a:cxn>
                <a:cxn ang="0">
                  <a:pos x="T4" y="T5"/>
                </a:cxn>
                <a:cxn ang="0">
                  <a:pos x="T6" y="T7"/>
                </a:cxn>
              </a:cxnLst>
              <a:rect l="0" t="0" r="r" b="b"/>
              <a:pathLst>
                <a:path w="155" h="214">
                  <a:moveTo>
                    <a:pt x="0" y="213"/>
                  </a:moveTo>
                  <a:lnTo>
                    <a:pt x="77" y="0"/>
                  </a:lnTo>
                  <a:lnTo>
                    <a:pt x="154" y="213"/>
                  </a:lnTo>
                  <a:lnTo>
                    <a:pt x="0" y="213"/>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4" name="Freeform 1040"/>
            <p:cNvSpPr>
              <a:spLocks/>
            </p:cNvSpPr>
            <p:nvPr/>
          </p:nvSpPr>
          <p:spPr bwMode="auto">
            <a:xfrm>
              <a:off x="3753" y="2759"/>
              <a:ext cx="193" cy="144"/>
            </a:xfrm>
            <a:custGeom>
              <a:avLst/>
              <a:gdLst>
                <a:gd name="T0" fmla="*/ 0 w 205"/>
                <a:gd name="T1" fmla="*/ 0 h 160"/>
                <a:gd name="T2" fmla="*/ 204 w 205"/>
                <a:gd name="T3" fmla="*/ 80 h 160"/>
                <a:gd name="T4" fmla="*/ 0 w 205"/>
                <a:gd name="T5" fmla="*/ 159 h 160"/>
                <a:gd name="T6" fmla="*/ 0 w 205"/>
                <a:gd name="T7" fmla="*/ 0 h 160"/>
              </a:gdLst>
              <a:ahLst/>
              <a:cxnLst>
                <a:cxn ang="0">
                  <a:pos x="T0" y="T1"/>
                </a:cxn>
                <a:cxn ang="0">
                  <a:pos x="T2" y="T3"/>
                </a:cxn>
                <a:cxn ang="0">
                  <a:pos x="T4" y="T5"/>
                </a:cxn>
                <a:cxn ang="0">
                  <a:pos x="T6" y="T7"/>
                </a:cxn>
              </a:cxnLst>
              <a:rect l="0" t="0" r="r" b="b"/>
              <a:pathLst>
                <a:path w="205" h="160">
                  <a:moveTo>
                    <a:pt x="0" y="0"/>
                  </a:moveTo>
                  <a:lnTo>
                    <a:pt x="204" y="80"/>
                  </a:lnTo>
                  <a:lnTo>
                    <a:pt x="0" y="159"/>
                  </a:lnTo>
                  <a:lnTo>
                    <a:pt x="0"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5" name="Line 1041"/>
            <p:cNvSpPr>
              <a:spLocks noChangeShapeType="1"/>
            </p:cNvSpPr>
            <p:nvPr/>
          </p:nvSpPr>
          <p:spPr bwMode="auto">
            <a:xfrm>
              <a:off x="303" y="2509"/>
              <a:ext cx="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6" name="Line 1042"/>
            <p:cNvSpPr>
              <a:spLocks noChangeShapeType="1"/>
            </p:cNvSpPr>
            <p:nvPr/>
          </p:nvSpPr>
          <p:spPr bwMode="auto">
            <a:xfrm>
              <a:off x="303" y="2173"/>
              <a:ext cx="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7" name="Line 1043"/>
            <p:cNvSpPr>
              <a:spLocks noChangeShapeType="1"/>
            </p:cNvSpPr>
            <p:nvPr/>
          </p:nvSpPr>
          <p:spPr bwMode="auto">
            <a:xfrm>
              <a:off x="303" y="1837"/>
              <a:ext cx="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8" name="Line 1044"/>
            <p:cNvSpPr>
              <a:spLocks noChangeShapeType="1"/>
            </p:cNvSpPr>
            <p:nvPr/>
          </p:nvSpPr>
          <p:spPr bwMode="auto">
            <a:xfrm>
              <a:off x="303" y="1549"/>
              <a:ext cx="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09" name="Line 1045"/>
            <p:cNvSpPr>
              <a:spLocks noChangeShapeType="1"/>
            </p:cNvSpPr>
            <p:nvPr/>
          </p:nvSpPr>
          <p:spPr bwMode="auto">
            <a:xfrm>
              <a:off x="303" y="1213"/>
              <a:ext cx="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10" name="Arc 1046"/>
            <p:cNvSpPr>
              <a:spLocks/>
            </p:cNvSpPr>
            <p:nvPr/>
          </p:nvSpPr>
          <p:spPr bwMode="auto">
            <a:xfrm>
              <a:off x="601" y="2503"/>
              <a:ext cx="3025" cy="289"/>
            </a:xfrm>
            <a:custGeom>
              <a:avLst/>
              <a:gdLst>
                <a:gd name="G0" fmla="+- 21600 0 0"/>
                <a:gd name="G1" fmla="+- 68 0 0"/>
                <a:gd name="G2" fmla="+- 21600 0 0"/>
                <a:gd name="T0" fmla="*/ 21593 w 21600"/>
                <a:gd name="T1" fmla="*/ 21668 h 21668"/>
                <a:gd name="T2" fmla="*/ 0 w 21600"/>
                <a:gd name="T3" fmla="*/ 0 h 21668"/>
                <a:gd name="T4" fmla="*/ 21600 w 21600"/>
                <a:gd name="T5" fmla="*/ 68 h 21668"/>
              </a:gdLst>
              <a:ahLst/>
              <a:cxnLst>
                <a:cxn ang="0">
                  <a:pos x="T0" y="T1"/>
                </a:cxn>
                <a:cxn ang="0">
                  <a:pos x="T2" y="T3"/>
                </a:cxn>
                <a:cxn ang="0">
                  <a:pos x="T4" y="T5"/>
                </a:cxn>
              </a:cxnLst>
              <a:rect l="0" t="0" r="r" b="b"/>
              <a:pathLst>
                <a:path w="21600" h="21668" fill="none" extrusionOk="0">
                  <a:moveTo>
                    <a:pt x="21593" y="21667"/>
                  </a:moveTo>
                  <a:cubicBezTo>
                    <a:pt x="9666" y="21664"/>
                    <a:pt x="0" y="11994"/>
                    <a:pt x="0" y="68"/>
                  </a:cubicBezTo>
                  <a:cubicBezTo>
                    <a:pt x="-1" y="45"/>
                    <a:pt x="0" y="22"/>
                    <a:pt x="0" y="0"/>
                  </a:cubicBezTo>
                </a:path>
                <a:path w="21600" h="21668" stroke="0" extrusionOk="0">
                  <a:moveTo>
                    <a:pt x="21593" y="21667"/>
                  </a:moveTo>
                  <a:cubicBezTo>
                    <a:pt x="9666" y="21664"/>
                    <a:pt x="0" y="11994"/>
                    <a:pt x="0" y="68"/>
                  </a:cubicBezTo>
                  <a:cubicBezTo>
                    <a:pt x="-1" y="45"/>
                    <a:pt x="0" y="22"/>
                    <a:pt x="0" y="0"/>
                  </a:cubicBezTo>
                  <a:lnTo>
                    <a:pt x="21600" y="68"/>
                  </a:lnTo>
                  <a:close/>
                </a:path>
              </a:pathLst>
            </a:custGeom>
            <a:noFill/>
            <a:ln w="12700" cap="rnd">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11" name="Arc 1047"/>
            <p:cNvSpPr>
              <a:spLocks/>
            </p:cNvSpPr>
            <p:nvPr/>
          </p:nvSpPr>
          <p:spPr bwMode="auto">
            <a:xfrm>
              <a:off x="649" y="1735"/>
              <a:ext cx="2977" cy="865"/>
            </a:xfrm>
            <a:custGeom>
              <a:avLst/>
              <a:gdLst>
                <a:gd name="G0" fmla="+- 21600 0 0"/>
                <a:gd name="G1" fmla="+- 23 0 0"/>
                <a:gd name="G2" fmla="+- 21600 0 0"/>
                <a:gd name="T0" fmla="*/ 21593 w 21600"/>
                <a:gd name="T1" fmla="*/ 21623 h 21623"/>
                <a:gd name="T2" fmla="*/ 0 w 21600"/>
                <a:gd name="T3" fmla="*/ 0 h 21623"/>
                <a:gd name="T4" fmla="*/ 21600 w 21600"/>
                <a:gd name="T5" fmla="*/ 23 h 21623"/>
              </a:gdLst>
              <a:ahLst/>
              <a:cxnLst>
                <a:cxn ang="0">
                  <a:pos x="T0" y="T1"/>
                </a:cxn>
                <a:cxn ang="0">
                  <a:pos x="T2" y="T3"/>
                </a:cxn>
                <a:cxn ang="0">
                  <a:pos x="T4" y="T5"/>
                </a:cxn>
              </a:cxnLst>
              <a:rect l="0" t="0" r="r" b="b"/>
              <a:pathLst>
                <a:path w="21600" h="21623" fill="none" extrusionOk="0">
                  <a:moveTo>
                    <a:pt x="21593" y="21622"/>
                  </a:moveTo>
                  <a:cubicBezTo>
                    <a:pt x="9666" y="21619"/>
                    <a:pt x="0" y="11949"/>
                    <a:pt x="0" y="23"/>
                  </a:cubicBezTo>
                  <a:cubicBezTo>
                    <a:pt x="-1" y="15"/>
                    <a:pt x="0" y="7"/>
                    <a:pt x="0" y="0"/>
                  </a:cubicBezTo>
                </a:path>
                <a:path w="21600" h="21623" stroke="0" extrusionOk="0">
                  <a:moveTo>
                    <a:pt x="21593" y="21622"/>
                  </a:moveTo>
                  <a:cubicBezTo>
                    <a:pt x="9666" y="21619"/>
                    <a:pt x="0" y="11949"/>
                    <a:pt x="0" y="23"/>
                  </a:cubicBezTo>
                  <a:cubicBezTo>
                    <a:pt x="-1" y="15"/>
                    <a:pt x="0" y="7"/>
                    <a:pt x="0" y="0"/>
                  </a:cubicBezTo>
                  <a:lnTo>
                    <a:pt x="21600" y="23"/>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12" name="Arc 1048"/>
            <p:cNvSpPr>
              <a:spLocks/>
            </p:cNvSpPr>
            <p:nvPr/>
          </p:nvSpPr>
          <p:spPr bwMode="auto">
            <a:xfrm>
              <a:off x="601" y="1255"/>
              <a:ext cx="3025" cy="1248"/>
            </a:xfrm>
            <a:custGeom>
              <a:avLst/>
              <a:gdLst>
                <a:gd name="G0" fmla="+- 21600 0 0"/>
                <a:gd name="G1" fmla="+- 0 0 0"/>
                <a:gd name="G2" fmla="+- 21600 0 0"/>
                <a:gd name="T0" fmla="*/ 21593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93" y="21599"/>
                  </a:moveTo>
                  <a:cubicBezTo>
                    <a:pt x="9666" y="21596"/>
                    <a:pt x="0" y="11926"/>
                    <a:pt x="0" y="0"/>
                  </a:cubicBezTo>
                </a:path>
                <a:path w="21600" h="21600" stroke="0" extrusionOk="0">
                  <a:moveTo>
                    <a:pt x="21593" y="21599"/>
                  </a:moveTo>
                  <a:cubicBezTo>
                    <a:pt x="9666" y="21596"/>
                    <a:pt x="0" y="11926"/>
                    <a:pt x="0" y="0"/>
                  </a:cubicBezTo>
                  <a:lnTo>
                    <a:pt x="21600" y="0"/>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13" name="Arc 1049"/>
            <p:cNvSpPr>
              <a:spLocks/>
            </p:cNvSpPr>
            <p:nvPr/>
          </p:nvSpPr>
          <p:spPr bwMode="auto">
            <a:xfrm>
              <a:off x="601" y="2264"/>
              <a:ext cx="3073" cy="432"/>
            </a:xfrm>
            <a:custGeom>
              <a:avLst/>
              <a:gdLst>
                <a:gd name="G0" fmla="+- 21600 0 0"/>
                <a:gd name="G1" fmla="+- 45 0 0"/>
                <a:gd name="G2" fmla="+- 21600 0 0"/>
                <a:gd name="T0" fmla="*/ 21593 w 21600"/>
                <a:gd name="T1" fmla="*/ 21645 h 21645"/>
                <a:gd name="T2" fmla="*/ 0 w 21600"/>
                <a:gd name="T3" fmla="*/ 0 h 21645"/>
                <a:gd name="T4" fmla="*/ 21600 w 21600"/>
                <a:gd name="T5" fmla="*/ 45 h 21645"/>
              </a:gdLst>
              <a:ahLst/>
              <a:cxnLst>
                <a:cxn ang="0">
                  <a:pos x="T0" y="T1"/>
                </a:cxn>
                <a:cxn ang="0">
                  <a:pos x="T2" y="T3"/>
                </a:cxn>
                <a:cxn ang="0">
                  <a:pos x="T4" y="T5"/>
                </a:cxn>
              </a:cxnLst>
              <a:rect l="0" t="0" r="r" b="b"/>
              <a:pathLst>
                <a:path w="21600" h="21645" fill="none" extrusionOk="0">
                  <a:moveTo>
                    <a:pt x="21593" y="21644"/>
                  </a:moveTo>
                  <a:cubicBezTo>
                    <a:pt x="9666" y="21641"/>
                    <a:pt x="0" y="11971"/>
                    <a:pt x="0" y="45"/>
                  </a:cubicBezTo>
                  <a:cubicBezTo>
                    <a:pt x="-1" y="30"/>
                    <a:pt x="0" y="15"/>
                    <a:pt x="0" y="0"/>
                  </a:cubicBezTo>
                </a:path>
                <a:path w="21600" h="21645" stroke="0" extrusionOk="0">
                  <a:moveTo>
                    <a:pt x="21593" y="21644"/>
                  </a:moveTo>
                  <a:cubicBezTo>
                    <a:pt x="9666" y="21641"/>
                    <a:pt x="0" y="11971"/>
                    <a:pt x="0" y="45"/>
                  </a:cubicBezTo>
                  <a:cubicBezTo>
                    <a:pt x="-1" y="30"/>
                    <a:pt x="0" y="15"/>
                    <a:pt x="0" y="0"/>
                  </a:cubicBezTo>
                  <a:lnTo>
                    <a:pt x="21600" y="45"/>
                  </a:lnTo>
                  <a:close/>
                </a:path>
              </a:pathLst>
            </a:custGeom>
            <a:noFill/>
            <a:ln w="12700" cap="rnd">
              <a:solidFill>
                <a:srgbClr val="FAFD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srgbClr val="000000"/>
                </a:solidFill>
              </a:endParaRPr>
            </a:p>
          </p:txBody>
        </p:sp>
        <p:sp>
          <p:nvSpPr>
            <p:cNvPr id="165914" name="Rectangle 1050"/>
            <p:cNvSpPr>
              <a:spLocks noChangeArrowheads="1"/>
            </p:cNvSpPr>
            <p:nvPr/>
          </p:nvSpPr>
          <p:spPr bwMode="auto">
            <a:xfrm>
              <a:off x="1996" y="1163"/>
              <a:ext cx="88" cy="89"/>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srgbClr val="000000"/>
                </a:solidFill>
              </a:endParaRPr>
            </a:p>
          </p:txBody>
        </p:sp>
        <p:sp>
          <p:nvSpPr>
            <p:cNvPr id="165915" name="Rectangle 1051"/>
            <p:cNvSpPr>
              <a:spLocks noChangeArrowheads="1"/>
            </p:cNvSpPr>
            <p:nvPr/>
          </p:nvSpPr>
          <p:spPr bwMode="auto">
            <a:xfrm>
              <a:off x="1996" y="1403"/>
              <a:ext cx="88" cy="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srgbClr val="000000"/>
                </a:solidFill>
              </a:endParaRPr>
            </a:p>
          </p:txBody>
        </p:sp>
        <p:sp>
          <p:nvSpPr>
            <p:cNvPr id="165916" name="Rectangle 1052"/>
            <p:cNvSpPr>
              <a:spLocks noChangeArrowheads="1"/>
            </p:cNvSpPr>
            <p:nvPr/>
          </p:nvSpPr>
          <p:spPr bwMode="auto">
            <a:xfrm>
              <a:off x="1996" y="1883"/>
              <a:ext cx="88" cy="89"/>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srgbClr val="000000"/>
                </a:solidFill>
              </a:endParaRPr>
            </a:p>
          </p:txBody>
        </p:sp>
        <p:sp>
          <p:nvSpPr>
            <p:cNvPr id="165917" name="Rectangle 1053"/>
            <p:cNvSpPr>
              <a:spLocks noChangeArrowheads="1"/>
            </p:cNvSpPr>
            <p:nvPr/>
          </p:nvSpPr>
          <p:spPr bwMode="auto">
            <a:xfrm>
              <a:off x="1996" y="1643"/>
              <a:ext cx="88" cy="88"/>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srgbClr val="000000"/>
                </a:solidFill>
              </a:endParaRPr>
            </a:p>
          </p:txBody>
        </p:sp>
        <p:sp>
          <p:nvSpPr>
            <p:cNvPr id="165918" name="Rectangle 1054"/>
            <p:cNvSpPr>
              <a:spLocks noChangeArrowheads="1"/>
            </p:cNvSpPr>
            <p:nvPr/>
          </p:nvSpPr>
          <p:spPr bwMode="auto">
            <a:xfrm>
              <a:off x="2175" y="1089"/>
              <a:ext cx="85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i="1">
                  <a:solidFill>
                    <a:srgbClr val="000000"/>
                  </a:solidFill>
                </a:rPr>
                <a:t>Peau sèche</a:t>
              </a:r>
            </a:p>
          </p:txBody>
        </p:sp>
        <p:sp>
          <p:nvSpPr>
            <p:cNvPr id="165919" name="Rectangle 1055"/>
            <p:cNvSpPr>
              <a:spLocks noChangeArrowheads="1"/>
            </p:cNvSpPr>
            <p:nvPr/>
          </p:nvSpPr>
          <p:spPr bwMode="auto">
            <a:xfrm>
              <a:off x="2175" y="1329"/>
              <a:ext cx="95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i="1">
                  <a:solidFill>
                    <a:srgbClr val="000000"/>
                  </a:solidFill>
                </a:rPr>
                <a:t>Peau humide</a:t>
              </a:r>
            </a:p>
          </p:txBody>
        </p:sp>
        <p:sp>
          <p:nvSpPr>
            <p:cNvPr id="165920" name="Rectangle 1056"/>
            <p:cNvSpPr>
              <a:spLocks noChangeArrowheads="1"/>
            </p:cNvSpPr>
            <p:nvPr/>
          </p:nvSpPr>
          <p:spPr bwMode="auto">
            <a:xfrm>
              <a:off x="2175" y="1569"/>
              <a:ext cx="1009"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i="1">
                  <a:solidFill>
                    <a:srgbClr val="000000"/>
                  </a:solidFill>
                </a:rPr>
                <a:t>Peau mouillée</a:t>
              </a:r>
            </a:p>
          </p:txBody>
        </p:sp>
        <p:sp>
          <p:nvSpPr>
            <p:cNvPr id="165921" name="Rectangle 1057"/>
            <p:cNvSpPr>
              <a:spLocks noChangeArrowheads="1"/>
            </p:cNvSpPr>
            <p:nvPr/>
          </p:nvSpPr>
          <p:spPr bwMode="auto">
            <a:xfrm>
              <a:off x="2175" y="1809"/>
              <a:ext cx="11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100" b="1" i="1">
                  <a:solidFill>
                    <a:srgbClr val="000000"/>
                  </a:solidFill>
                </a:rPr>
                <a:t>Peau immergée</a:t>
              </a:r>
            </a:p>
          </p:txBody>
        </p:sp>
      </p:grpSp>
      <p:sp>
        <p:nvSpPr>
          <p:cNvPr id="165922" name="Rectangle 1058"/>
          <p:cNvSpPr>
            <a:spLocks noChangeArrowheads="1"/>
          </p:cNvSpPr>
          <p:nvPr/>
        </p:nvSpPr>
        <p:spPr bwMode="auto">
          <a:xfrm>
            <a:off x="1371600" y="1700808"/>
            <a:ext cx="1335303" cy="48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3" rIns="96838" bIns="49213">
            <a:spAutoFit/>
          </a:bodyPr>
          <a:lstStyle/>
          <a:p>
            <a:pPr defTabSz="808038" fontAlgn="base">
              <a:spcBef>
                <a:spcPct val="0"/>
              </a:spcBef>
              <a:spcAft>
                <a:spcPct val="0"/>
              </a:spcAft>
            </a:pPr>
            <a:r>
              <a:rPr lang="fr-FR" sz="2500" b="1" i="1">
                <a:solidFill>
                  <a:srgbClr val="000000"/>
                </a:solidFill>
              </a:rPr>
              <a:t>R ( k</a:t>
            </a:r>
            <a:r>
              <a:rPr lang="fr-FR" sz="2500" b="1" i="1">
                <a:solidFill>
                  <a:srgbClr val="000000"/>
                </a:solidFill>
                <a:latin typeface="Symbol" pitchFamily="18" charset="2"/>
              </a:rPr>
              <a:t>W</a:t>
            </a:r>
            <a:r>
              <a:rPr lang="fr-FR" sz="2500" b="1" i="1">
                <a:solidFill>
                  <a:srgbClr val="000000"/>
                </a:solidFill>
              </a:rPr>
              <a:t> )</a:t>
            </a:r>
          </a:p>
        </p:txBody>
      </p:sp>
      <p:sp>
        <p:nvSpPr>
          <p:cNvPr id="2" name="Titre 1"/>
          <p:cNvSpPr>
            <a:spLocks noGrp="1"/>
          </p:cNvSpPr>
          <p:nvPr>
            <p:ph type="title"/>
          </p:nvPr>
        </p:nvSpPr>
        <p:spPr>
          <a:xfrm>
            <a:off x="107504" y="71414"/>
            <a:ext cx="8856984" cy="1054124"/>
          </a:xfrm>
        </p:spPr>
        <p:txBody>
          <a:bodyPr/>
          <a:lstStyle/>
          <a:p>
            <a:r>
              <a:rPr lang="fr-FR" sz="2800" dirty="0" smtClean="0">
                <a:solidFill>
                  <a:srgbClr val="0066CC"/>
                </a:solidFill>
                <a:effectLst/>
                <a:latin typeface="Arial"/>
                <a:ea typeface="+mj-ea"/>
                <a:cs typeface="+mj-cs"/>
              </a:rPr>
              <a:t>Variation de la résistance du corps humain en fonction de la tension de contact et de l’état de la peau</a:t>
            </a:r>
            <a:endParaRPr lang="fr-FR" dirty="0"/>
          </a:p>
        </p:txBody>
      </p:sp>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24" y="6309320"/>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55528" y="6394464"/>
            <a:ext cx="3813865" cy="369332"/>
          </a:xfrm>
          <a:prstGeom prst="rect">
            <a:avLst/>
          </a:prstGeom>
          <a:noFill/>
        </p:spPr>
        <p:txBody>
          <a:bodyPr wrap="none" rtlCol="0">
            <a:spAutoFit/>
          </a:bodyPr>
          <a:lstStyle/>
          <a:p>
            <a:r>
              <a:rPr lang="fr-FR" dirty="0" smtClean="0"/>
              <a:t>Source                     ED 1522-207   </a:t>
            </a:r>
            <a:endParaRPr lang="fr-FR" dirty="0"/>
          </a:p>
        </p:txBody>
      </p:sp>
    </p:spTree>
    <p:extLst>
      <p:ext uri="{BB962C8B-B14F-4D97-AF65-F5344CB8AC3E}">
        <p14:creationId xmlns:p14="http://schemas.microsoft.com/office/powerpoint/2010/main" val="14671142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Tension limite conventionnelle</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La réglementation définie donc une </a:t>
            </a:r>
            <a:r>
              <a:rPr lang="fr-FR" b="1" dirty="0" smtClean="0"/>
              <a:t>tension limite de sécurité</a:t>
            </a:r>
            <a:r>
              <a:rPr lang="fr-FR" dirty="0" smtClean="0"/>
              <a:t> de :</a:t>
            </a:r>
          </a:p>
          <a:p>
            <a:pPr lvl="1"/>
            <a:r>
              <a:rPr lang="fr-FR" b="1" dirty="0" smtClean="0"/>
              <a:t>50 </a:t>
            </a:r>
            <a:r>
              <a:rPr lang="fr-FR" b="1" dirty="0"/>
              <a:t>V en courant alternatif ;</a:t>
            </a:r>
          </a:p>
          <a:p>
            <a:pPr lvl="1"/>
            <a:r>
              <a:rPr lang="fr-FR" b="1" dirty="0" smtClean="0"/>
              <a:t>120 </a:t>
            </a:r>
            <a:r>
              <a:rPr lang="fr-FR" b="1" dirty="0"/>
              <a:t>V en courant continu lisse.</a:t>
            </a:r>
          </a:p>
          <a:p>
            <a:pPr marL="0" indent="0" algn="just">
              <a:buNone/>
            </a:pPr>
            <a:endParaRPr lang="fr-FR" sz="2400" dirty="0" smtClean="0"/>
          </a:p>
          <a:p>
            <a:pPr marL="0" indent="0" algn="just">
              <a:buNone/>
            </a:pPr>
            <a:r>
              <a:rPr lang="fr-FR" sz="2400" dirty="0" smtClean="0"/>
              <a:t>C’est la tension </a:t>
            </a:r>
            <a:r>
              <a:rPr lang="fr-FR" sz="2400" dirty="0"/>
              <a:t>de contact </a:t>
            </a:r>
            <a:r>
              <a:rPr lang="fr-FR" sz="2400" b="1" dirty="0"/>
              <a:t>maximale </a:t>
            </a:r>
            <a:endParaRPr lang="fr-FR" sz="2400" b="1" dirty="0" smtClean="0"/>
          </a:p>
          <a:p>
            <a:pPr marL="0" indent="0" algn="just">
              <a:buNone/>
            </a:pPr>
            <a:r>
              <a:rPr lang="fr-FR" sz="2400" b="1" dirty="0" smtClean="0"/>
              <a:t>admissible </a:t>
            </a:r>
            <a:r>
              <a:rPr lang="fr-FR" sz="2400" b="1" dirty="0"/>
              <a:t>pendant </a:t>
            </a:r>
            <a:r>
              <a:rPr lang="fr-FR" sz="2400" b="1" dirty="0" smtClean="0"/>
              <a:t>5 </a:t>
            </a:r>
            <a:r>
              <a:rPr lang="fr-FR" sz="2400" b="1" dirty="0"/>
              <a:t>secondes</a:t>
            </a:r>
            <a:endParaRPr lang="fr-FR" sz="2400" b="1" dirty="0" smtClean="0"/>
          </a:p>
          <a:p>
            <a:pPr marL="0" indent="0" algn="just">
              <a:buNone/>
            </a:pPr>
            <a:endParaRPr lang="fr-FR" sz="2400" dirty="0" smtClean="0"/>
          </a:p>
          <a:p>
            <a:pPr marL="0" indent="0" algn="just">
              <a:buNone/>
            </a:pPr>
            <a:r>
              <a:rPr lang="fr-FR" sz="2400" dirty="0" smtClean="0"/>
              <a:t>Dans </a:t>
            </a:r>
            <a:r>
              <a:rPr lang="fr-FR" sz="2400" dirty="0"/>
              <a:t>les installations électriques temporaires de chantiers, la tension limite conventionnelle de sécurité est ramenée à </a:t>
            </a:r>
          </a:p>
          <a:p>
            <a:r>
              <a:rPr lang="fr-FR" sz="2400" dirty="0"/>
              <a:t>25 V en courant alternatif ;</a:t>
            </a:r>
          </a:p>
          <a:p>
            <a:r>
              <a:rPr lang="fr-FR" sz="2400" dirty="0"/>
              <a:t>60 V en courant continu lisse</a:t>
            </a:r>
            <a:r>
              <a:rPr lang="fr-FR" sz="2400" dirty="0" smtClean="0"/>
              <a:t>.</a:t>
            </a:r>
            <a:endParaRPr lang="fr-F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078918"/>
            <a:ext cx="24098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917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protection des personnes</a:t>
            </a:r>
            <a:endParaRPr lang="fr-FR" dirty="0"/>
          </a:p>
        </p:txBody>
      </p:sp>
      <p:sp>
        <p:nvSpPr>
          <p:cNvPr id="3" name="Espace réservé du contenu 2"/>
          <p:cNvSpPr>
            <a:spLocks noGrp="1"/>
          </p:cNvSpPr>
          <p:nvPr>
            <p:ph idx="1"/>
          </p:nvPr>
        </p:nvSpPr>
        <p:spPr>
          <a:xfrm>
            <a:off x="467544" y="1412776"/>
            <a:ext cx="8229600" cy="4525963"/>
          </a:xfrm>
        </p:spPr>
        <p:txBody>
          <a:bodyPr/>
          <a:lstStyle/>
          <a:p>
            <a:pPr marL="0" indent="0">
              <a:buNone/>
            </a:pPr>
            <a:r>
              <a:rPr lang="fr-FR" sz="2400" dirty="0" smtClean="0"/>
              <a:t>La NFC 15 100 spécifie les modalités de protection contre les contacts :</a:t>
            </a:r>
          </a:p>
          <a:p>
            <a:pPr marL="0" indent="0">
              <a:buNone/>
            </a:pPr>
            <a:endParaRPr lang="fr-FR" sz="2000" dirty="0" smtClean="0"/>
          </a:p>
          <a:p>
            <a:r>
              <a:rPr lang="fr-FR" dirty="0" smtClean="0"/>
              <a:t>DIRECT</a:t>
            </a:r>
          </a:p>
          <a:p>
            <a:pPr marL="0" indent="0" algn="just">
              <a:buNone/>
            </a:pPr>
            <a:r>
              <a:rPr lang="fr-FR" sz="2000" dirty="0"/>
              <a:t>La personne entre en contact avec un </a:t>
            </a:r>
            <a:r>
              <a:rPr lang="fr-FR" sz="2000" dirty="0" smtClean="0"/>
              <a:t>élément sous </a:t>
            </a:r>
            <a:r>
              <a:rPr lang="fr-FR" sz="2000" dirty="0"/>
              <a:t>tension suite à une négligence ou au </a:t>
            </a:r>
            <a:r>
              <a:rPr lang="fr-FR" sz="2000" dirty="0" smtClean="0"/>
              <a:t>non respect </a:t>
            </a:r>
            <a:r>
              <a:rPr lang="fr-FR" sz="2000" dirty="0"/>
              <a:t>des consignes de sécurité. Dans ces cas</a:t>
            </a:r>
            <a:r>
              <a:rPr lang="fr-FR" sz="2000" dirty="0" smtClean="0"/>
              <a:t>,  le </a:t>
            </a:r>
            <a:r>
              <a:rPr lang="fr-FR" sz="2000" dirty="0"/>
              <a:t>choc électrique est la conséquence d’une maladresse ou d’une négligence</a:t>
            </a:r>
            <a:r>
              <a:rPr lang="fr-FR" sz="2000" dirty="0" smtClean="0"/>
              <a:t>.</a:t>
            </a:r>
          </a:p>
          <a:p>
            <a:pPr marL="0" indent="0" algn="just">
              <a:buNone/>
            </a:pPr>
            <a:endParaRPr lang="fr-FR" sz="2000" dirty="0"/>
          </a:p>
          <a:p>
            <a:r>
              <a:rPr lang="fr-FR" dirty="0" smtClean="0"/>
              <a:t>INDIRECT</a:t>
            </a:r>
          </a:p>
          <a:p>
            <a:pPr marL="0" indent="0">
              <a:buNone/>
            </a:pPr>
            <a:r>
              <a:rPr lang="fr-FR" dirty="0"/>
              <a:t> </a:t>
            </a:r>
            <a:r>
              <a:rPr lang="fr-FR" sz="2000" dirty="0" smtClean="0"/>
              <a:t>La personne </a:t>
            </a:r>
            <a:r>
              <a:rPr lang="fr-FR" sz="2000" dirty="0"/>
              <a:t>est en contact avec un </a:t>
            </a:r>
            <a:r>
              <a:rPr lang="fr-FR" sz="2000" dirty="0" smtClean="0"/>
              <a:t>élément accidentellement </a:t>
            </a:r>
            <a:r>
              <a:rPr lang="fr-FR" sz="2000" dirty="0"/>
              <a:t>mis sous tension par le </a:t>
            </a:r>
            <a:r>
              <a:rPr lang="fr-FR" sz="2000" dirty="0" smtClean="0"/>
              <a:t>fait d’un </a:t>
            </a:r>
            <a:r>
              <a:rPr lang="fr-FR" sz="2000" dirty="0"/>
              <a:t>défaut interne provoquant une fuite de </a:t>
            </a:r>
            <a:r>
              <a:rPr lang="fr-FR" sz="2000" dirty="0" smtClean="0"/>
              <a:t>courant. Le </a:t>
            </a:r>
            <a:r>
              <a:rPr lang="fr-FR" sz="2000" dirty="0"/>
              <a:t>choc électrique </a:t>
            </a:r>
            <a:r>
              <a:rPr lang="fr-FR" sz="2000" dirty="0" smtClean="0"/>
              <a:t>est la </a:t>
            </a:r>
            <a:r>
              <a:rPr lang="fr-FR" sz="2000" dirty="0"/>
              <a:t>conséquence d’un défaut imprévisible et </a:t>
            </a:r>
            <a:r>
              <a:rPr lang="fr-FR" sz="2000" dirty="0" smtClean="0"/>
              <a:t>non d’une </a:t>
            </a:r>
            <a:r>
              <a:rPr lang="fr-FR" sz="2000" dirty="0"/>
              <a:t>maladresse de la personne.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25666"/>
            <a:ext cx="1872207" cy="80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229809"/>
            <a:ext cx="1800199" cy="107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202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2"/>
          <p:cNvGrpSpPr>
            <a:grpSpLocks/>
          </p:cNvGrpSpPr>
          <p:nvPr/>
        </p:nvGrpSpPr>
        <p:grpSpPr bwMode="auto">
          <a:xfrm>
            <a:off x="710712" y="2400300"/>
            <a:ext cx="7706457" cy="3763963"/>
            <a:chOff x="485" y="1512"/>
            <a:chExt cx="5259" cy="2371"/>
          </a:xfrm>
        </p:grpSpPr>
        <p:sp>
          <p:nvSpPr>
            <p:cNvPr id="5" name="Freeform 3"/>
            <p:cNvSpPr>
              <a:spLocks/>
            </p:cNvSpPr>
            <p:nvPr/>
          </p:nvSpPr>
          <p:spPr bwMode="auto">
            <a:xfrm>
              <a:off x="1159" y="2397"/>
              <a:ext cx="633" cy="491"/>
            </a:xfrm>
            <a:custGeom>
              <a:avLst/>
              <a:gdLst>
                <a:gd name="T0" fmla="*/ 360 w 633"/>
                <a:gd name="T1" fmla="*/ 22 h 491"/>
                <a:gd name="T2" fmla="*/ 418 w 633"/>
                <a:gd name="T3" fmla="*/ 37 h 491"/>
                <a:gd name="T4" fmla="*/ 442 w 633"/>
                <a:gd name="T5" fmla="*/ 50 h 491"/>
                <a:gd name="T6" fmla="*/ 460 w 633"/>
                <a:gd name="T7" fmla="*/ 66 h 491"/>
                <a:gd name="T8" fmla="*/ 503 w 633"/>
                <a:gd name="T9" fmla="*/ 21 h 491"/>
                <a:gd name="T10" fmla="*/ 542 w 633"/>
                <a:gd name="T11" fmla="*/ 37 h 491"/>
                <a:gd name="T12" fmla="*/ 593 w 633"/>
                <a:gd name="T13" fmla="*/ 65 h 491"/>
                <a:gd name="T14" fmla="*/ 632 w 633"/>
                <a:gd name="T15" fmla="*/ 127 h 491"/>
                <a:gd name="T16" fmla="*/ 618 w 633"/>
                <a:gd name="T17" fmla="*/ 225 h 491"/>
                <a:gd name="T18" fmla="*/ 597 w 633"/>
                <a:gd name="T19" fmla="*/ 284 h 491"/>
                <a:gd name="T20" fmla="*/ 550 w 633"/>
                <a:gd name="T21" fmla="*/ 301 h 491"/>
                <a:gd name="T22" fmla="*/ 507 w 633"/>
                <a:gd name="T23" fmla="*/ 315 h 491"/>
                <a:gd name="T24" fmla="*/ 516 w 633"/>
                <a:gd name="T25" fmla="*/ 373 h 491"/>
                <a:gd name="T26" fmla="*/ 517 w 633"/>
                <a:gd name="T27" fmla="*/ 450 h 491"/>
                <a:gd name="T28" fmla="*/ 481 w 633"/>
                <a:gd name="T29" fmla="*/ 469 h 491"/>
                <a:gd name="T30" fmla="*/ 400 w 633"/>
                <a:gd name="T31" fmla="*/ 480 h 491"/>
                <a:gd name="T32" fmla="*/ 326 w 633"/>
                <a:gd name="T33" fmla="*/ 476 h 491"/>
                <a:gd name="T34" fmla="*/ 266 w 633"/>
                <a:gd name="T35" fmla="*/ 490 h 491"/>
                <a:gd name="T36" fmla="*/ 178 w 633"/>
                <a:gd name="T37" fmla="*/ 470 h 491"/>
                <a:gd name="T38" fmla="*/ 132 w 633"/>
                <a:gd name="T39" fmla="*/ 447 h 491"/>
                <a:gd name="T40" fmla="*/ 185 w 633"/>
                <a:gd name="T41" fmla="*/ 396 h 491"/>
                <a:gd name="T42" fmla="*/ 129 w 633"/>
                <a:gd name="T43" fmla="*/ 318 h 491"/>
                <a:gd name="T44" fmla="*/ 90 w 633"/>
                <a:gd name="T45" fmla="*/ 279 h 491"/>
                <a:gd name="T46" fmla="*/ 69 w 633"/>
                <a:gd name="T47" fmla="*/ 256 h 491"/>
                <a:gd name="T48" fmla="*/ 30 w 633"/>
                <a:gd name="T49" fmla="*/ 238 h 491"/>
                <a:gd name="T50" fmla="*/ 0 w 633"/>
                <a:gd name="T51" fmla="*/ 183 h 491"/>
                <a:gd name="T52" fmla="*/ 39 w 633"/>
                <a:gd name="T53" fmla="*/ 166 h 491"/>
                <a:gd name="T54" fmla="*/ 84 w 633"/>
                <a:gd name="T55" fmla="*/ 110 h 491"/>
                <a:gd name="T56" fmla="*/ 116 w 633"/>
                <a:gd name="T57" fmla="*/ 106 h 491"/>
                <a:gd name="T58" fmla="*/ 136 w 633"/>
                <a:gd name="T59" fmla="*/ 67 h 491"/>
                <a:gd name="T60" fmla="*/ 166 w 633"/>
                <a:gd name="T61" fmla="*/ 42 h 491"/>
                <a:gd name="T62" fmla="*/ 214 w 633"/>
                <a:gd name="T63" fmla="*/ 1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3" h="491">
                  <a:moveTo>
                    <a:pt x="274" y="0"/>
                  </a:moveTo>
                  <a:lnTo>
                    <a:pt x="360" y="22"/>
                  </a:lnTo>
                  <a:lnTo>
                    <a:pt x="395" y="30"/>
                  </a:lnTo>
                  <a:lnTo>
                    <a:pt x="418" y="37"/>
                  </a:lnTo>
                  <a:lnTo>
                    <a:pt x="430" y="42"/>
                  </a:lnTo>
                  <a:lnTo>
                    <a:pt x="442" y="50"/>
                  </a:lnTo>
                  <a:lnTo>
                    <a:pt x="452" y="57"/>
                  </a:lnTo>
                  <a:lnTo>
                    <a:pt x="460" y="66"/>
                  </a:lnTo>
                  <a:lnTo>
                    <a:pt x="468" y="81"/>
                  </a:lnTo>
                  <a:lnTo>
                    <a:pt x="503" y="21"/>
                  </a:lnTo>
                  <a:lnTo>
                    <a:pt x="514" y="21"/>
                  </a:lnTo>
                  <a:lnTo>
                    <a:pt x="542" y="37"/>
                  </a:lnTo>
                  <a:lnTo>
                    <a:pt x="570" y="71"/>
                  </a:lnTo>
                  <a:lnTo>
                    <a:pt x="593" y="65"/>
                  </a:lnTo>
                  <a:lnTo>
                    <a:pt x="621" y="77"/>
                  </a:lnTo>
                  <a:lnTo>
                    <a:pt x="632" y="127"/>
                  </a:lnTo>
                  <a:lnTo>
                    <a:pt x="621" y="187"/>
                  </a:lnTo>
                  <a:lnTo>
                    <a:pt x="618" y="225"/>
                  </a:lnTo>
                  <a:lnTo>
                    <a:pt x="609" y="261"/>
                  </a:lnTo>
                  <a:lnTo>
                    <a:pt x="597" y="284"/>
                  </a:lnTo>
                  <a:lnTo>
                    <a:pt x="578" y="299"/>
                  </a:lnTo>
                  <a:lnTo>
                    <a:pt x="550" y="301"/>
                  </a:lnTo>
                  <a:lnTo>
                    <a:pt x="515" y="292"/>
                  </a:lnTo>
                  <a:lnTo>
                    <a:pt x="507" y="315"/>
                  </a:lnTo>
                  <a:lnTo>
                    <a:pt x="509" y="341"/>
                  </a:lnTo>
                  <a:lnTo>
                    <a:pt x="516" y="373"/>
                  </a:lnTo>
                  <a:lnTo>
                    <a:pt x="519" y="412"/>
                  </a:lnTo>
                  <a:lnTo>
                    <a:pt x="517" y="450"/>
                  </a:lnTo>
                  <a:lnTo>
                    <a:pt x="518" y="473"/>
                  </a:lnTo>
                  <a:lnTo>
                    <a:pt x="481" y="469"/>
                  </a:lnTo>
                  <a:lnTo>
                    <a:pt x="456" y="471"/>
                  </a:lnTo>
                  <a:lnTo>
                    <a:pt x="400" y="480"/>
                  </a:lnTo>
                  <a:lnTo>
                    <a:pt x="355" y="482"/>
                  </a:lnTo>
                  <a:lnTo>
                    <a:pt x="326" y="476"/>
                  </a:lnTo>
                  <a:lnTo>
                    <a:pt x="303" y="486"/>
                  </a:lnTo>
                  <a:lnTo>
                    <a:pt x="266" y="490"/>
                  </a:lnTo>
                  <a:lnTo>
                    <a:pt x="217" y="483"/>
                  </a:lnTo>
                  <a:lnTo>
                    <a:pt x="178" y="470"/>
                  </a:lnTo>
                  <a:lnTo>
                    <a:pt x="154" y="460"/>
                  </a:lnTo>
                  <a:lnTo>
                    <a:pt x="132" y="447"/>
                  </a:lnTo>
                  <a:lnTo>
                    <a:pt x="162" y="419"/>
                  </a:lnTo>
                  <a:lnTo>
                    <a:pt x="185" y="396"/>
                  </a:lnTo>
                  <a:lnTo>
                    <a:pt x="157" y="335"/>
                  </a:lnTo>
                  <a:lnTo>
                    <a:pt x="129" y="318"/>
                  </a:lnTo>
                  <a:lnTo>
                    <a:pt x="112" y="290"/>
                  </a:lnTo>
                  <a:lnTo>
                    <a:pt x="90" y="279"/>
                  </a:lnTo>
                  <a:lnTo>
                    <a:pt x="101" y="262"/>
                  </a:lnTo>
                  <a:lnTo>
                    <a:pt x="69" y="256"/>
                  </a:lnTo>
                  <a:lnTo>
                    <a:pt x="50" y="246"/>
                  </a:lnTo>
                  <a:lnTo>
                    <a:pt x="30" y="238"/>
                  </a:lnTo>
                  <a:lnTo>
                    <a:pt x="13" y="228"/>
                  </a:lnTo>
                  <a:lnTo>
                    <a:pt x="0" y="183"/>
                  </a:lnTo>
                  <a:lnTo>
                    <a:pt x="22" y="178"/>
                  </a:lnTo>
                  <a:lnTo>
                    <a:pt x="39" y="166"/>
                  </a:lnTo>
                  <a:lnTo>
                    <a:pt x="62" y="144"/>
                  </a:lnTo>
                  <a:lnTo>
                    <a:pt x="84" y="110"/>
                  </a:lnTo>
                  <a:lnTo>
                    <a:pt x="103" y="123"/>
                  </a:lnTo>
                  <a:lnTo>
                    <a:pt x="116" y="106"/>
                  </a:lnTo>
                  <a:lnTo>
                    <a:pt x="128" y="90"/>
                  </a:lnTo>
                  <a:lnTo>
                    <a:pt x="136" y="67"/>
                  </a:lnTo>
                  <a:lnTo>
                    <a:pt x="147" y="51"/>
                  </a:lnTo>
                  <a:lnTo>
                    <a:pt x="166" y="42"/>
                  </a:lnTo>
                  <a:lnTo>
                    <a:pt x="188" y="42"/>
                  </a:lnTo>
                  <a:lnTo>
                    <a:pt x="214" y="16"/>
                  </a:lnTo>
                  <a:lnTo>
                    <a:pt x="274" y="0"/>
                  </a:lnTo>
                </a:path>
              </a:pathLst>
            </a:custGeom>
            <a:solidFill>
              <a:srgbClr val="A0A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 name="Group 15"/>
            <p:cNvGrpSpPr>
              <a:grpSpLocks/>
            </p:cNvGrpSpPr>
            <p:nvPr/>
          </p:nvGrpSpPr>
          <p:grpSpPr bwMode="auto">
            <a:xfrm>
              <a:off x="1094" y="1512"/>
              <a:ext cx="622" cy="918"/>
              <a:chOff x="1094" y="1512"/>
              <a:chExt cx="622" cy="918"/>
            </a:xfrm>
          </p:grpSpPr>
          <p:grpSp>
            <p:nvGrpSpPr>
              <p:cNvPr id="123" name="Group 6"/>
              <p:cNvGrpSpPr>
                <a:grpSpLocks/>
              </p:cNvGrpSpPr>
              <p:nvPr/>
            </p:nvGrpSpPr>
            <p:grpSpPr bwMode="auto">
              <a:xfrm>
                <a:off x="1094" y="1562"/>
                <a:ext cx="563" cy="868"/>
                <a:chOff x="1094" y="1562"/>
                <a:chExt cx="563" cy="868"/>
              </a:xfrm>
            </p:grpSpPr>
            <p:sp>
              <p:nvSpPr>
                <p:cNvPr id="132" name="Freeform 4"/>
                <p:cNvSpPr>
                  <a:spLocks/>
                </p:cNvSpPr>
                <p:nvPr/>
              </p:nvSpPr>
              <p:spPr bwMode="auto">
                <a:xfrm>
                  <a:off x="1094" y="1562"/>
                  <a:ext cx="563" cy="868"/>
                </a:xfrm>
                <a:custGeom>
                  <a:avLst/>
                  <a:gdLst>
                    <a:gd name="T0" fmla="*/ 275 w 563"/>
                    <a:gd name="T1" fmla="*/ 89 h 868"/>
                    <a:gd name="T2" fmla="*/ 250 w 563"/>
                    <a:gd name="T3" fmla="*/ 135 h 868"/>
                    <a:gd name="T4" fmla="*/ 229 w 563"/>
                    <a:gd name="T5" fmla="*/ 208 h 868"/>
                    <a:gd name="T6" fmla="*/ 216 w 563"/>
                    <a:gd name="T7" fmla="*/ 262 h 868"/>
                    <a:gd name="T8" fmla="*/ 174 w 563"/>
                    <a:gd name="T9" fmla="*/ 289 h 868"/>
                    <a:gd name="T10" fmla="*/ 98 w 563"/>
                    <a:gd name="T11" fmla="*/ 315 h 868"/>
                    <a:gd name="T12" fmla="*/ 36 w 563"/>
                    <a:gd name="T13" fmla="*/ 345 h 868"/>
                    <a:gd name="T14" fmla="*/ 5 w 563"/>
                    <a:gd name="T15" fmla="*/ 381 h 868"/>
                    <a:gd name="T16" fmla="*/ 1 w 563"/>
                    <a:gd name="T17" fmla="*/ 427 h 868"/>
                    <a:gd name="T18" fmla="*/ 21 w 563"/>
                    <a:gd name="T19" fmla="*/ 466 h 868"/>
                    <a:gd name="T20" fmla="*/ 69 w 563"/>
                    <a:gd name="T21" fmla="*/ 488 h 868"/>
                    <a:gd name="T22" fmla="*/ 141 w 563"/>
                    <a:gd name="T23" fmla="*/ 494 h 868"/>
                    <a:gd name="T24" fmla="*/ 211 w 563"/>
                    <a:gd name="T25" fmla="*/ 484 h 868"/>
                    <a:gd name="T26" fmla="*/ 203 w 563"/>
                    <a:gd name="T27" fmla="*/ 572 h 868"/>
                    <a:gd name="T28" fmla="*/ 215 w 563"/>
                    <a:gd name="T29" fmla="*/ 697 h 868"/>
                    <a:gd name="T30" fmla="*/ 236 w 563"/>
                    <a:gd name="T31" fmla="*/ 780 h 868"/>
                    <a:gd name="T32" fmla="*/ 267 w 563"/>
                    <a:gd name="T33" fmla="*/ 828 h 868"/>
                    <a:gd name="T34" fmla="*/ 308 w 563"/>
                    <a:gd name="T35" fmla="*/ 861 h 868"/>
                    <a:gd name="T36" fmla="*/ 356 w 563"/>
                    <a:gd name="T37" fmla="*/ 861 h 868"/>
                    <a:gd name="T38" fmla="*/ 411 w 563"/>
                    <a:gd name="T39" fmla="*/ 822 h 868"/>
                    <a:gd name="T40" fmla="*/ 445 w 563"/>
                    <a:gd name="T41" fmla="*/ 747 h 868"/>
                    <a:gd name="T42" fmla="*/ 477 w 563"/>
                    <a:gd name="T43" fmla="*/ 634 h 868"/>
                    <a:gd name="T44" fmla="*/ 497 w 563"/>
                    <a:gd name="T45" fmla="*/ 549 h 868"/>
                    <a:gd name="T46" fmla="*/ 510 w 563"/>
                    <a:gd name="T47" fmla="*/ 441 h 868"/>
                    <a:gd name="T48" fmla="*/ 510 w 563"/>
                    <a:gd name="T49" fmla="*/ 391 h 868"/>
                    <a:gd name="T50" fmla="*/ 539 w 563"/>
                    <a:gd name="T51" fmla="*/ 387 h 868"/>
                    <a:gd name="T52" fmla="*/ 559 w 563"/>
                    <a:gd name="T53" fmla="*/ 354 h 868"/>
                    <a:gd name="T54" fmla="*/ 558 w 563"/>
                    <a:gd name="T55" fmla="*/ 320 h 868"/>
                    <a:gd name="T56" fmla="*/ 535 w 563"/>
                    <a:gd name="T57" fmla="*/ 306 h 868"/>
                    <a:gd name="T58" fmla="*/ 536 w 563"/>
                    <a:gd name="T59" fmla="*/ 268 h 868"/>
                    <a:gd name="T60" fmla="*/ 549 w 563"/>
                    <a:gd name="T61" fmla="*/ 149 h 868"/>
                    <a:gd name="T62" fmla="*/ 503 w 563"/>
                    <a:gd name="T63" fmla="*/ 28 h 868"/>
                    <a:gd name="T64" fmla="*/ 405 w 563"/>
                    <a:gd name="T65" fmla="*/ 0 h 868"/>
                    <a:gd name="T66" fmla="*/ 311 w 563"/>
                    <a:gd name="T67" fmla="*/ 44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868">
                      <a:moveTo>
                        <a:pt x="311" y="44"/>
                      </a:moveTo>
                      <a:lnTo>
                        <a:pt x="275" y="89"/>
                      </a:lnTo>
                      <a:lnTo>
                        <a:pt x="261" y="110"/>
                      </a:lnTo>
                      <a:lnTo>
                        <a:pt x="250" y="135"/>
                      </a:lnTo>
                      <a:lnTo>
                        <a:pt x="239" y="168"/>
                      </a:lnTo>
                      <a:lnTo>
                        <a:pt x="229" y="208"/>
                      </a:lnTo>
                      <a:lnTo>
                        <a:pt x="221" y="240"/>
                      </a:lnTo>
                      <a:lnTo>
                        <a:pt x="216" y="262"/>
                      </a:lnTo>
                      <a:lnTo>
                        <a:pt x="205" y="276"/>
                      </a:lnTo>
                      <a:lnTo>
                        <a:pt x="174" y="289"/>
                      </a:lnTo>
                      <a:lnTo>
                        <a:pt x="137" y="300"/>
                      </a:lnTo>
                      <a:lnTo>
                        <a:pt x="98" y="315"/>
                      </a:lnTo>
                      <a:lnTo>
                        <a:pt x="61" y="331"/>
                      </a:lnTo>
                      <a:lnTo>
                        <a:pt x="36" y="345"/>
                      </a:lnTo>
                      <a:lnTo>
                        <a:pt x="17" y="361"/>
                      </a:lnTo>
                      <a:lnTo>
                        <a:pt x="5" y="381"/>
                      </a:lnTo>
                      <a:lnTo>
                        <a:pt x="0" y="404"/>
                      </a:lnTo>
                      <a:lnTo>
                        <a:pt x="1" y="427"/>
                      </a:lnTo>
                      <a:lnTo>
                        <a:pt x="7" y="448"/>
                      </a:lnTo>
                      <a:lnTo>
                        <a:pt x="21" y="466"/>
                      </a:lnTo>
                      <a:lnTo>
                        <a:pt x="41" y="479"/>
                      </a:lnTo>
                      <a:lnTo>
                        <a:pt x="69" y="488"/>
                      </a:lnTo>
                      <a:lnTo>
                        <a:pt x="105" y="493"/>
                      </a:lnTo>
                      <a:lnTo>
                        <a:pt x="141" y="494"/>
                      </a:lnTo>
                      <a:lnTo>
                        <a:pt x="181" y="491"/>
                      </a:lnTo>
                      <a:lnTo>
                        <a:pt x="211" y="484"/>
                      </a:lnTo>
                      <a:lnTo>
                        <a:pt x="205" y="517"/>
                      </a:lnTo>
                      <a:lnTo>
                        <a:pt x="203" y="572"/>
                      </a:lnTo>
                      <a:lnTo>
                        <a:pt x="205" y="630"/>
                      </a:lnTo>
                      <a:lnTo>
                        <a:pt x="215" y="697"/>
                      </a:lnTo>
                      <a:lnTo>
                        <a:pt x="228" y="756"/>
                      </a:lnTo>
                      <a:lnTo>
                        <a:pt x="236" y="780"/>
                      </a:lnTo>
                      <a:lnTo>
                        <a:pt x="249" y="803"/>
                      </a:lnTo>
                      <a:lnTo>
                        <a:pt x="267" y="828"/>
                      </a:lnTo>
                      <a:lnTo>
                        <a:pt x="293" y="851"/>
                      </a:lnTo>
                      <a:lnTo>
                        <a:pt x="308" y="861"/>
                      </a:lnTo>
                      <a:lnTo>
                        <a:pt x="335" y="867"/>
                      </a:lnTo>
                      <a:lnTo>
                        <a:pt x="356" y="861"/>
                      </a:lnTo>
                      <a:lnTo>
                        <a:pt x="379" y="851"/>
                      </a:lnTo>
                      <a:lnTo>
                        <a:pt x="411" y="822"/>
                      </a:lnTo>
                      <a:lnTo>
                        <a:pt x="430" y="787"/>
                      </a:lnTo>
                      <a:lnTo>
                        <a:pt x="445" y="747"/>
                      </a:lnTo>
                      <a:lnTo>
                        <a:pt x="464" y="685"/>
                      </a:lnTo>
                      <a:lnTo>
                        <a:pt x="477" y="634"/>
                      </a:lnTo>
                      <a:lnTo>
                        <a:pt x="490" y="584"/>
                      </a:lnTo>
                      <a:lnTo>
                        <a:pt x="497" y="549"/>
                      </a:lnTo>
                      <a:lnTo>
                        <a:pt x="505" y="492"/>
                      </a:lnTo>
                      <a:lnTo>
                        <a:pt x="510" y="441"/>
                      </a:lnTo>
                      <a:lnTo>
                        <a:pt x="513" y="409"/>
                      </a:lnTo>
                      <a:lnTo>
                        <a:pt x="510" y="391"/>
                      </a:lnTo>
                      <a:lnTo>
                        <a:pt x="523" y="394"/>
                      </a:lnTo>
                      <a:lnTo>
                        <a:pt x="539" y="387"/>
                      </a:lnTo>
                      <a:lnTo>
                        <a:pt x="551" y="371"/>
                      </a:lnTo>
                      <a:lnTo>
                        <a:pt x="559" y="354"/>
                      </a:lnTo>
                      <a:lnTo>
                        <a:pt x="562" y="337"/>
                      </a:lnTo>
                      <a:lnTo>
                        <a:pt x="558" y="320"/>
                      </a:lnTo>
                      <a:lnTo>
                        <a:pt x="549" y="309"/>
                      </a:lnTo>
                      <a:lnTo>
                        <a:pt x="535" y="306"/>
                      </a:lnTo>
                      <a:lnTo>
                        <a:pt x="519" y="306"/>
                      </a:lnTo>
                      <a:lnTo>
                        <a:pt x="536" y="268"/>
                      </a:lnTo>
                      <a:lnTo>
                        <a:pt x="546" y="211"/>
                      </a:lnTo>
                      <a:lnTo>
                        <a:pt x="549" y="149"/>
                      </a:lnTo>
                      <a:lnTo>
                        <a:pt x="546" y="78"/>
                      </a:lnTo>
                      <a:lnTo>
                        <a:pt x="503" y="28"/>
                      </a:lnTo>
                      <a:lnTo>
                        <a:pt x="464" y="5"/>
                      </a:lnTo>
                      <a:lnTo>
                        <a:pt x="405" y="0"/>
                      </a:lnTo>
                      <a:lnTo>
                        <a:pt x="353" y="13"/>
                      </a:lnTo>
                      <a:lnTo>
                        <a:pt x="311" y="44"/>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Freeform 5"/>
                <p:cNvSpPr>
                  <a:spLocks/>
                </p:cNvSpPr>
                <p:nvPr/>
              </p:nvSpPr>
              <p:spPr bwMode="auto">
                <a:xfrm>
                  <a:off x="1302" y="1994"/>
                  <a:ext cx="107" cy="57"/>
                </a:xfrm>
                <a:custGeom>
                  <a:avLst/>
                  <a:gdLst>
                    <a:gd name="T0" fmla="*/ 0 w 107"/>
                    <a:gd name="T1" fmla="*/ 56 h 57"/>
                    <a:gd name="T2" fmla="*/ 23 w 107"/>
                    <a:gd name="T3" fmla="*/ 51 h 57"/>
                    <a:gd name="T4" fmla="*/ 51 w 107"/>
                    <a:gd name="T5" fmla="*/ 40 h 57"/>
                    <a:gd name="T6" fmla="*/ 72 w 107"/>
                    <a:gd name="T7" fmla="*/ 31 h 57"/>
                    <a:gd name="T8" fmla="*/ 92 w 107"/>
                    <a:gd name="T9" fmla="*/ 17 h 57"/>
                    <a:gd name="T10" fmla="*/ 106 w 107"/>
                    <a:gd name="T11" fmla="*/ 0 h 57"/>
                  </a:gdLst>
                  <a:ahLst/>
                  <a:cxnLst>
                    <a:cxn ang="0">
                      <a:pos x="T0" y="T1"/>
                    </a:cxn>
                    <a:cxn ang="0">
                      <a:pos x="T2" y="T3"/>
                    </a:cxn>
                    <a:cxn ang="0">
                      <a:pos x="T4" y="T5"/>
                    </a:cxn>
                    <a:cxn ang="0">
                      <a:pos x="T6" y="T7"/>
                    </a:cxn>
                    <a:cxn ang="0">
                      <a:pos x="T8" y="T9"/>
                    </a:cxn>
                    <a:cxn ang="0">
                      <a:pos x="T10" y="T11"/>
                    </a:cxn>
                  </a:cxnLst>
                  <a:rect l="0" t="0" r="r" b="b"/>
                  <a:pathLst>
                    <a:path w="107" h="57">
                      <a:moveTo>
                        <a:pt x="0" y="56"/>
                      </a:moveTo>
                      <a:lnTo>
                        <a:pt x="23" y="51"/>
                      </a:lnTo>
                      <a:lnTo>
                        <a:pt x="51" y="40"/>
                      </a:lnTo>
                      <a:lnTo>
                        <a:pt x="72" y="31"/>
                      </a:lnTo>
                      <a:lnTo>
                        <a:pt x="92" y="17"/>
                      </a:lnTo>
                      <a:lnTo>
                        <a:pt x="106"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4" name="Group 14"/>
              <p:cNvGrpSpPr>
                <a:grpSpLocks/>
              </p:cNvGrpSpPr>
              <p:nvPr/>
            </p:nvGrpSpPr>
            <p:grpSpPr bwMode="auto">
              <a:xfrm>
                <a:off x="1305" y="1512"/>
                <a:ext cx="411" cy="368"/>
                <a:chOff x="1305" y="1512"/>
                <a:chExt cx="411" cy="368"/>
              </a:xfrm>
            </p:grpSpPr>
            <p:sp>
              <p:nvSpPr>
                <p:cNvPr id="125" name="Freeform 7"/>
                <p:cNvSpPr>
                  <a:spLocks/>
                </p:cNvSpPr>
                <p:nvPr/>
              </p:nvSpPr>
              <p:spPr bwMode="auto">
                <a:xfrm>
                  <a:off x="1305" y="1512"/>
                  <a:ext cx="411" cy="368"/>
                </a:xfrm>
                <a:custGeom>
                  <a:avLst/>
                  <a:gdLst>
                    <a:gd name="T0" fmla="*/ 2 w 411"/>
                    <a:gd name="T1" fmla="*/ 94 h 368"/>
                    <a:gd name="T2" fmla="*/ 18 w 411"/>
                    <a:gd name="T3" fmla="*/ 69 h 368"/>
                    <a:gd name="T4" fmla="*/ 55 w 411"/>
                    <a:gd name="T5" fmla="*/ 46 h 368"/>
                    <a:gd name="T6" fmla="*/ 110 w 411"/>
                    <a:gd name="T7" fmla="*/ 28 h 368"/>
                    <a:gd name="T8" fmla="*/ 154 w 411"/>
                    <a:gd name="T9" fmla="*/ 14 h 368"/>
                    <a:gd name="T10" fmla="*/ 198 w 411"/>
                    <a:gd name="T11" fmla="*/ 1 h 368"/>
                    <a:gd name="T12" fmla="*/ 248 w 411"/>
                    <a:gd name="T13" fmla="*/ 2 h 368"/>
                    <a:gd name="T14" fmla="*/ 289 w 411"/>
                    <a:gd name="T15" fmla="*/ 12 h 368"/>
                    <a:gd name="T16" fmla="*/ 314 w 411"/>
                    <a:gd name="T17" fmla="*/ 35 h 368"/>
                    <a:gd name="T18" fmla="*/ 329 w 411"/>
                    <a:gd name="T19" fmla="*/ 76 h 368"/>
                    <a:gd name="T20" fmla="*/ 355 w 411"/>
                    <a:gd name="T21" fmla="*/ 103 h 368"/>
                    <a:gd name="T22" fmla="*/ 385 w 411"/>
                    <a:gd name="T23" fmla="*/ 114 h 368"/>
                    <a:gd name="T24" fmla="*/ 407 w 411"/>
                    <a:gd name="T25" fmla="*/ 135 h 368"/>
                    <a:gd name="T26" fmla="*/ 409 w 411"/>
                    <a:gd name="T27" fmla="*/ 175 h 368"/>
                    <a:gd name="T28" fmla="*/ 399 w 411"/>
                    <a:gd name="T29" fmla="*/ 217 h 368"/>
                    <a:gd name="T30" fmla="*/ 408 w 411"/>
                    <a:gd name="T31" fmla="*/ 252 h 368"/>
                    <a:gd name="T32" fmla="*/ 402 w 411"/>
                    <a:gd name="T33" fmla="*/ 287 h 368"/>
                    <a:gd name="T34" fmla="*/ 372 w 411"/>
                    <a:gd name="T35" fmla="*/ 326 h 368"/>
                    <a:gd name="T36" fmla="*/ 344 w 411"/>
                    <a:gd name="T37" fmla="*/ 349 h 368"/>
                    <a:gd name="T38" fmla="*/ 308 w 411"/>
                    <a:gd name="T39" fmla="*/ 367 h 368"/>
                    <a:gd name="T40" fmla="*/ 277 w 411"/>
                    <a:gd name="T41" fmla="*/ 356 h 368"/>
                    <a:gd name="T42" fmla="*/ 283 w 411"/>
                    <a:gd name="T43" fmla="*/ 318 h 368"/>
                    <a:gd name="T44" fmla="*/ 273 w 411"/>
                    <a:gd name="T45" fmla="*/ 289 h 368"/>
                    <a:gd name="T46" fmla="*/ 246 w 411"/>
                    <a:gd name="T47" fmla="*/ 266 h 368"/>
                    <a:gd name="T48" fmla="*/ 240 w 411"/>
                    <a:gd name="T49" fmla="*/ 227 h 368"/>
                    <a:gd name="T50" fmla="*/ 244 w 411"/>
                    <a:gd name="T51" fmla="*/ 183 h 368"/>
                    <a:gd name="T52" fmla="*/ 260 w 411"/>
                    <a:gd name="T53" fmla="*/ 150 h 368"/>
                    <a:gd name="T54" fmla="*/ 254 w 411"/>
                    <a:gd name="T55" fmla="*/ 141 h 368"/>
                    <a:gd name="T56" fmla="*/ 218 w 411"/>
                    <a:gd name="T57" fmla="*/ 149 h 368"/>
                    <a:gd name="T58" fmla="*/ 189 w 411"/>
                    <a:gd name="T59" fmla="*/ 141 h 368"/>
                    <a:gd name="T60" fmla="*/ 164 w 411"/>
                    <a:gd name="T61" fmla="*/ 133 h 368"/>
                    <a:gd name="T62" fmla="*/ 137 w 411"/>
                    <a:gd name="T63" fmla="*/ 122 h 368"/>
                    <a:gd name="T64" fmla="*/ 101 w 411"/>
                    <a:gd name="T65" fmla="*/ 133 h 368"/>
                    <a:gd name="T66" fmla="*/ 56 w 411"/>
                    <a:gd name="T67" fmla="*/ 135 h 368"/>
                    <a:gd name="T68" fmla="*/ 18 w 411"/>
                    <a:gd name="T69" fmla="*/ 128 h 368"/>
                    <a:gd name="T70" fmla="*/ 0 w 411"/>
                    <a:gd name="T71" fmla="*/ 1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368">
                      <a:moveTo>
                        <a:pt x="0" y="106"/>
                      </a:moveTo>
                      <a:lnTo>
                        <a:pt x="2" y="94"/>
                      </a:lnTo>
                      <a:lnTo>
                        <a:pt x="6" y="84"/>
                      </a:lnTo>
                      <a:lnTo>
                        <a:pt x="18" y="69"/>
                      </a:lnTo>
                      <a:lnTo>
                        <a:pt x="35" y="57"/>
                      </a:lnTo>
                      <a:lnTo>
                        <a:pt x="55" y="46"/>
                      </a:lnTo>
                      <a:lnTo>
                        <a:pt x="79" y="36"/>
                      </a:lnTo>
                      <a:lnTo>
                        <a:pt x="110" y="28"/>
                      </a:lnTo>
                      <a:lnTo>
                        <a:pt x="135" y="25"/>
                      </a:lnTo>
                      <a:lnTo>
                        <a:pt x="154" y="14"/>
                      </a:lnTo>
                      <a:lnTo>
                        <a:pt x="173" y="7"/>
                      </a:lnTo>
                      <a:lnTo>
                        <a:pt x="198" y="1"/>
                      </a:lnTo>
                      <a:lnTo>
                        <a:pt x="228" y="0"/>
                      </a:lnTo>
                      <a:lnTo>
                        <a:pt x="248" y="2"/>
                      </a:lnTo>
                      <a:lnTo>
                        <a:pt x="271" y="7"/>
                      </a:lnTo>
                      <a:lnTo>
                        <a:pt x="289" y="12"/>
                      </a:lnTo>
                      <a:lnTo>
                        <a:pt x="300" y="20"/>
                      </a:lnTo>
                      <a:lnTo>
                        <a:pt x="314" y="35"/>
                      </a:lnTo>
                      <a:lnTo>
                        <a:pt x="325" y="56"/>
                      </a:lnTo>
                      <a:lnTo>
                        <a:pt x="329" y="76"/>
                      </a:lnTo>
                      <a:lnTo>
                        <a:pt x="339" y="92"/>
                      </a:lnTo>
                      <a:lnTo>
                        <a:pt x="355" y="103"/>
                      </a:lnTo>
                      <a:lnTo>
                        <a:pt x="370" y="108"/>
                      </a:lnTo>
                      <a:lnTo>
                        <a:pt x="385" y="114"/>
                      </a:lnTo>
                      <a:lnTo>
                        <a:pt x="399" y="124"/>
                      </a:lnTo>
                      <a:lnTo>
                        <a:pt x="407" y="135"/>
                      </a:lnTo>
                      <a:lnTo>
                        <a:pt x="410" y="156"/>
                      </a:lnTo>
                      <a:lnTo>
                        <a:pt x="409" y="175"/>
                      </a:lnTo>
                      <a:lnTo>
                        <a:pt x="405" y="199"/>
                      </a:lnTo>
                      <a:lnTo>
                        <a:pt x="399" y="217"/>
                      </a:lnTo>
                      <a:lnTo>
                        <a:pt x="405" y="231"/>
                      </a:lnTo>
                      <a:lnTo>
                        <a:pt x="408" y="252"/>
                      </a:lnTo>
                      <a:lnTo>
                        <a:pt x="407" y="271"/>
                      </a:lnTo>
                      <a:lnTo>
                        <a:pt x="402" y="287"/>
                      </a:lnTo>
                      <a:lnTo>
                        <a:pt x="385" y="312"/>
                      </a:lnTo>
                      <a:lnTo>
                        <a:pt x="372" y="326"/>
                      </a:lnTo>
                      <a:lnTo>
                        <a:pt x="360" y="337"/>
                      </a:lnTo>
                      <a:lnTo>
                        <a:pt x="344" y="349"/>
                      </a:lnTo>
                      <a:lnTo>
                        <a:pt x="329" y="359"/>
                      </a:lnTo>
                      <a:lnTo>
                        <a:pt x="308" y="367"/>
                      </a:lnTo>
                      <a:lnTo>
                        <a:pt x="292" y="361"/>
                      </a:lnTo>
                      <a:lnTo>
                        <a:pt x="277" y="356"/>
                      </a:lnTo>
                      <a:lnTo>
                        <a:pt x="284" y="336"/>
                      </a:lnTo>
                      <a:lnTo>
                        <a:pt x="283" y="318"/>
                      </a:lnTo>
                      <a:lnTo>
                        <a:pt x="279" y="304"/>
                      </a:lnTo>
                      <a:lnTo>
                        <a:pt x="273" y="289"/>
                      </a:lnTo>
                      <a:lnTo>
                        <a:pt x="258" y="280"/>
                      </a:lnTo>
                      <a:lnTo>
                        <a:pt x="246" y="266"/>
                      </a:lnTo>
                      <a:lnTo>
                        <a:pt x="242" y="247"/>
                      </a:lnTo>
                      <a:lnTo>
                        <a:pt x="240" y="227"/>
                      </a:lnTo>
                      <a:lnTo>
                        <a:pt x="242" y="203"/>
                      </a:lnTo>
                      <a:lnTo>
                        <a:pt x="244" y="183"/>
                      </a:lnTo>
                      <a:lnTo>
                        <a:pt x="254" y="164"/>
                      </a:lnTo>
                      <a:lnTo>
                        <a:pt x="260" y="150"/>
                      </a:lnTo>
                      <a:lnTo>
                        <a:pt x="267" y="137"/>
                      </a:lnTo>
                      <a:lnTo>
                        <a:pt x="254" y="141"/>
                      </a:lnTo>
                      <a:lnTo>
                        <a:pt x="231" y="148"/>
                      </a:lnTo>
                      <a:lnTo>
                        <a:pt x="218" y="149"/>
                      </a:lnTo>
                      <a:lnTo>
                        <a:pt x="202" y="148"/>
                      </a:lnTo>
                      <a:lnTo>
                        <a:pt x="189" y="141"/>
                      </a:lnTo>
                      <a:lnTo>
                        <a:pt x="180" y="134"/>
                      </a:lnTo>
                      <a:lnTo>
                        <a:pt x="164" y="133"/>
                      </a:lnTo>
                      <a:lnTo>
                        <a:pt x="147" y="129"/>
                      </a:lnTo>
                      <a:lnTo>
                        <a:pt x="137" y="122"/>
                      </a:lnTo>
                      <a:lnTo>
                        <a:pt x="124" y="127"/>
                      </a:lnTo>
                      <a:lnTo>
                        <a:pt x="101" y="133"/>
                      </a:lnTo>
                      <a:lnTo>
                        <a:pt x="79" y="134"/>
                      </a:lnTo>
                      <a:lnTo>
                        <a:pt x="56" y="135"/>
                      </a:lnTo>
                      <a:lnTo>
                        <a:pt x="37" y="134"/>
                      </a:lnTo>
                      <a:lnTo>
                        <a:pt x="18" y="128"/>
                      </a:lnTo>
                      <a:lnTo>
                        <a:pt x="6" y="120"/>
                      </a:lnTo>
                      <a:lnTo>
                        <a:pt x="0" y="106"/>
                      </a:lnTo>
                    </a:path>
                  </a:pathLst>
                </a:custGeom>
                <a:solidFill>
                  <a:srgbClr val="A04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26" name="Group 13"/>
                <p:cNvGrpSpPr>
                  <a:grpSpLocks/>
                </p:cNvGrpSpPr>
                <p:nvPr/>
              </p:nvGrpSpPr>
              <p:grpSpPr bwMode="auto">
                <a:xfrm>
                  <a:off x="1438" y="1605"/>
                  <a:ext cx="169" cy="228"/>
                  <a:chOff x="1438" y="1605"/>
                  <a:chExt cx="169" cy="228"/>
                </a:xfrm>
              </p:grpSpPr>
              <p:grpSp>
                <p:nvGrpSpPr>
                  <p:cNvPr id="127" name="Group 11"/>
                  <p:cNvGrpSpPr>
                    <a:grpSpLocks/>
                  </p:cNvGrpSpPr>
                  <p:nvPr/>
                </p:nvGrpSpPr>
                <p:grpSpPr bwMode="auto">
                  <a:xfrm>
                    <a:off x="1441" y="1614"/>
                    <a:ext cx="166" cy="219"/>
                    <a:chOff x="1441" y="1614"/>
                    <a:chExt cx="166" cy="219"/>
                  </a:xfrm>
                </p:grpSpPr>
                <p:sp>
                  <p:nvSpPr>
                    <p:cNvPr id="129" name="Freeform 8"/>
                    <p:cNvSpPr>
                      <a:spLocks/>
                    </p:cNvSpPr>
                    <p:nvPr/>
                  </p:nvSpPr>
                  <p:spPr bwMode="auto">
                    <a:xfrm>
                      <a:off x="1547" y="1614"/>
                      <a:ext cx="60" cy="65"/>
                    </a:xfrm>
                    <a:custGeom>
                      <a:avLst/>
                      <a:gdLst>
                        <a:gd name="T0" fmla="*/ 0 w 60"/>
                        <a:gd name="T1" fmla="*/ 42 h 65"/>
                        <a:gd name="T2" fmla="*/ 22 w 60"/>
                        <a:gd name="T3" fmla="*/ 30 h 65"/>
                        <a:gd name="T4" fmla="*/ 31 w 60"/>
                        <a:gd name="T5" fmla="*/ 19 h 65"/>
                        <a:gd name="T6" fmla="*/ 29 w 60"/>
                        <a:gd name="T7" fmla="*/ 9 h 65"/>
                        <a:gd name="T8" fmla="*/ 24 w 60"/>
                        <a:gd name="T9" fmla="*/ 0 h 65"/>
                        <a:gd name="T10" fmla="*/ 35 w 60"/>
                        <a:gd name="T11" fmla="*/ 5 h 65"/>
                        <a:gd name="T12" fmla="*/ 39 w 60"/>
                        <a:gd name="T13" fmla="*/ 12 h 65"/>
                        <a:gd name="T14" fmla="*/ 37 w 60"/>
                        <a:gd name="T15" fmla="*/ 22 h 65"/>
                        <a:gd name="T16" fmla="*/ 32 w 60"/>
                        <a:gd name="T17" fmla="*/ 33 h 65"/>
                        <a:gd name="T18" fmla="*/ 48 w 60"/>
                        <a:gd name="T19" fmla="*/ 32 h 65"/>
                        <a:gd name="T20" fmla="*/ 59 w 60"/>
                        <a:gd name="T21" fmla="*/ 46 h 65"/>
                        <a:gd name="T22" fmla="*/ 52 w 60"/>
                        <a:gd name="T23" fmla="*/ 42 h 65"/>
                        <a:gd name="T24" fmla="*/ 46 w 60"/>
                        <a:gd name="T25" fmla="*/ 40 h 65"/>
                        <a:gd name="T26" fmla="*/ 38 w 60"/>
                        <a:gd name="T27" fmla="*/ 42 h 65"/>
                        <a:gd name="T28" fmla="*/ 40 w 60"/>
                        <a:gd name="T29" fmla="*/ 52 h 65"/>
                        <a:gd name="T30" fmla="*/ 36 w 60"/>
                        <a:gd name="T31" fmla="*/ 58 h 65"/>
                        <a:gd name="T32" fmla="*/ 27 w 60"/>
                        <a:gd name="T33" fmla="*/ 64 h 65"/>
                        <a:gd name="T34" fmla="*/ 35 w 60"/>
                        <a:gd name="T35" fmla="*/ 52 h 65"/>
                        <a:gd name="T36" fmla="*/ 33 w 60"/>
                        <a:gd name="T37" fmla="*/ 41 h 65"/>
                        <a:gd name="T38" fmla="*/ 27 w 60"/>
                        <a:gd name="T39" fmla="*/ 37 h 65"/>
                        <a:gd name="T40" fmla="*/ 21 w 60"/>
                        <a:gd name="T41" fmla="*/ 40 h 65"/>
                        <a:gd name="T42" fmla="*/ 8 w 60"/>
                        <a:gd name="T43" fmla="*/ 57 h 65"/>
                        <a:gd name="T44" fmla="*/ 15 w 60"/>
                        <a:gd name="T45" fmla="*/ 38 h 65"/>
                        <a:gd name="T46" fmla="*/ 0 w 60"/>
                        <a:gd name="T47"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65">
                          <a:moveTo>
                            <a:pt x="0" y="42"/>
                          </a:moveTo>
                          <a:lnTo>
                            <a:pt x="22" y="30"/>
                          </a:lnTo>
                          <a:lnTo>
                            <a:pt x="31" y="19"/>
                          </a:lnTo>
                          <a:lnTo>
                            <a:pt x="29" y="9"/>
                          </a:lnTo>
                          <a:lnTo>
                            <a:pt x="24" y="0"/>
                          </a:lnTo>
                          <a:lnTo>
                            <a:pt x="35" y="5"/>
                          </a:lnTo>
                          <a:lnTo>
                            <a:pt x="39" y="12"/>
                          </a:lnTo>
                          <a:lnTo>
                            <a:pt x="37" y="22"/>
                          </a:lnTo>
                          <a:lnTo>
                            <a:pt x="32" y="33"/>
                          </a:lnTo>
                          <a:lnTo>
                            <a:pt x="48" y="32"/>
                          </a:lnTo>
                          <a:lnTo>
                            <a:pt x="59" y="46"/>
                          </a:lnTo>
                          <a:lnTo>
                            <a:pt x="52" y="42"/>
                          </a:lnTo>
                          <a:lnTo>
                            <a:pt x="46" y="40"/>
                          </a:lnTo>
                          <a:lnTo>
                            <a:pt x="38" y="42"/>
                          </a:lnTo>
                          <a:lnTo>
                            <a:pt x="40" y="52"/>
                          </a:lnTo>
                          <a:lnTo>
                            <a:pt x="36" y="58"/>
                          </a:lnTo>
                          <a:lnTo>
                            <a:pt x="27" y="64"/>
                          </a:lnTo>
                          <a:lnTo>
                            <a:pt x="35" y="52"/>
                          </a:lnTo>
                          <a:lnTo>
                            <a:pt x="33" y="41"/>
                          </a:lnTo>
                          <a:lnTo>
                            <a:pt x="27" y="37"/>
                          </a:lnTo>
                          <a:lnTo>
                            <a:pt x="21" y="40"/>
                          </a:lnTo>
                          <a:lnTo>
                            <a:pt x="8" y="57"/>
                          </a:lnTo>
                          <a:lnTo>
                            <a:pt x="15" y="38"/>
                          </a:lnTo>
                          <a:lnTo>
                            <a:pt x="0" y="42"/>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0" name="Freeform 9"/>
                    <p:cNvSpPr>
                      <a:spLocks/>
                    </p:cNvSpPr>
                    <p:nvPr/>
                  </p:nvSpPr>
                  <p:spPr bwMode="auto">
                    <a:xfrm>
                      <a:off x="1575" y="1771"/>
                      <a:ext cx="28" cy="62"/>
                    </a:xfrm>
                    <a:custGeom>
                      <a:avLst/>
                      <a:gdLst>
                        <a:gd name="T0" fmla="*/ 0 w 28"/>
                        <a:gd name="T1" fmla="*/ 30 h 62"/>
                        <a:gd name="T2" fmla="*/ 10 w 28"/>
                        <a:gd name="T3" fmla="*/ 30 h 62"/>
                        <a:gd name="T4" fmla="*/ 18 w 28"/>
                        <a:gd name="T5" fmla="*/ 24 h 62"/>
                        <a:gd name="T6" fmla="*/ 23 w 28"/>
                        <a:gd name="T7" fmla="*/ 12 h 62"/>
                        <a:gd name="T8" fmla="*/ 27 w 28"/>
                        <a:gd name="T9" fmla="*/ 0 h 62"/>
                        <a:gd name="T10" fmla="*/ 26 w 28"/>
                        <a:gd name="T11" fmla="*/ 14 h 62"/>
                        <a:gd name="T12" fmla="*/ 23 w 28"/>
                        <a:gd name="T13" fmla="*/ 27 h 62"/>
                        <a:gd name="T14" fmla="*/ 18 w 28"/>
                        <a:gd name="T15" fmla="*/ 34 h 62"/>
                        <a:gd name="T16" fmla="*/ 12 w 28"/>
                        <a:gd name="T17" fmla="*/ 39 h 62"/>
                        <a:gd name="T18" fmla="*/ 11 w 28"/>
                        <a:gd name="T19" fmla="*/ 48 h 62"/>
                        <a:gd name="T20" fmla="*/ 11 w 28"/>
                        <a:gd name="T21" fmla="*/ 55 h 62"/>
                        <a:gd name="T22" fmla="*/ 26 w 28"/>
                        <a:gd name="T23" fmla="*/ 54 h 62"/>
                        <a:gd name="T24" fmla="*/ 8 w 28"/>
                        <a:gd name="T25" fmla="*/ 61 h 62"/>
                        <a:gd name="T26" fmla="*/ 5 w 28"/>
                        <a:gd name="T27" fmla="*/ 49 h 62"/>
                        <a:gd name="T28" fmla="*/ 0 w 28"/>
                        <a:gd name="T29"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2">
                          <a:moveTo>
                            <a:pt x="0" y="30"/>
                          </a:moveTo>
                          <a:lnTo>
                            <a:pt x="10" y="30"/>
                          </a:lnTo>
                          <a:lnTo>
                            <a:pt x="18" y="24"/>
                          </a:lnTo>
                          <a:lnTo>
                            <a:pt x="23" y="12"/>
                          </a:lnTo>
                          <a:lnTo>
                            <a:pt x="27" y="0"/>
                          </a:lnTo>
                          <a:lnTo>
                            <a:pt x="26" y="14"/>
                          </a:lnTo>
                          <a:lnTo>
                            <a:pt x="23" y="27"/>
                          </a:lnTo>
                          <a:lnTo>
                            <a:pt x="18" y="34"/>
                          </a:lnTo>
                          <a:lnTo>
                            <a:pt x="12" y="39"/>
                          </a:lnTo>
                          <a:lnTo>
                            <a:pt x="11" y="48"/>
                          </a:lnTo>
                          <a:lnTo>
                            <a:pt x="11" y="55"/>
                          </a:lnTo>
                          <a:lnTo>
                            <a:pt x="26" y="54"/>
                          </a:lnTo>
                          <a:lnTo>
                            <a:pt x="8" y="61"/>
                          </a:lnTo>
                          <a:lnTo>
                            <a:pt x="5" y="49"/>
                          </a:lnTo>
                          <a:lnTo>
                            <a:pt x="0" y="30"/>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1" name="Freeform 10"/>
                    <p:cNvSpPr>
                      <a:spLocks/>
                    </p:cNvSpPr>
                    <p:nvPr/>
                  </p:nvSpPr>
                  <p:spPr bwMode="auto">
                    <a:xfrm>
                      <a:off x="1441" y="1634"/>
                      <a:ext cx="43" cy="7"/>
                    </a:xfrm>
                    <a:custGeom>
                      <a:avLst/>
                      <a:gdLst>
                        <a:gd name="T0" fmla="*/ 15 w 43"/>
                        <a:gd name="T1" fmla="*/ 3 h 7"/>
                        <a:gd name="T2" fmla="*/ 23 w 43"/>
                        <a:gd name="T3" fmla="*/ 3 h 7"/>
                        <a:gd name="T4" fmla="*/ 42 w 43"/>
                        <a:gd name="T5" fmla="*/ 0 h 7"/>
                        <a:gd name="T6" fmla="*/ 28 w 43"/>
                        <a:gd name="T7" fmla="*/ 5 h 7"/>
                        <a:gd name="T8" fmla="*/ 18 w 43"/>
                        <a:gd name="T9" fmla="*/ 6 h 7"/>
                        <a:gd name="T10" fmla="*/ 8 w 43"/>
                        <a:gd name="T11" fmla="*/ 5 h 7"/>
                        <a:gd name="T12" fmla="*/ 0 w 43"/>
                        <a:gd name="T13" fmla="*/ 2 h 7"/>
                        <a:gd name="T14" fmla="*/ 15 w 4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
                          <a:moveTo>
                            <a:pt x="15" y="3"/>
                          </a:moveTo>
                          <a:lnTo>
                            <a:pt x="23" y="3"/>
                          </a:lnTo>
                          <a:lnTo>
                            <a:pt x="42" y="0"/>
                          </a:lnTo>
                          <a:lnTo>
                            <a:pt x="28" y="5"/>
                          </a:lnTo>
                          <a:lnTo>
                            <a:pt x="18" y="6"/>
                          </a:lnTo>
                          <a:lnTo>
                            <a:pt x="8" y="5"/>
                          </a:lnTo>
                          <a:lnTo>
                            <a:pt x="0" y="2"/>
                          </a:lnTo>
                          <a:lnTo>
                            <a:pt x="15" y="3"/>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8" name="Freeform 12"/>
                  <p:cNvSpPr>
                    <a:spLocks/>
                  </p:cNvSpPr>
                  <p:nvPr/>
                </p:nvSpPr>
                <p:spPr bwMode="auto">
                  <a:xfrm>
                    <a:off x="1438" y="1605"/>
                    <a:ext cx="29" cy="29"/>
                  </a:xfrm>
                  <a:custGeom>
                    <a:avLst/>
                    <a:gdLst>
                      <a:gd name="T0" fmla="*/ 0 w 29"/>
                      <a:gd name="T1" fmla="*/ 28 h 29"/>
                      <a:gd name="T2" fmla="*/ 9 w 29"/>
                      <a:gd name="T3" fmla="*/ 28 h 29"/>
                      <a:gd name="T4" fmla="*/ 17 w 29"/>
                      <a:gd name="T5" fmla="*/ 24 h 29"/>
                      <a:gd name="T6" fmla="*/ 22 w 29"/>
                      <a:gd name="T7" fmla="*/ 14 h 29"/>
                      <a:gd name="T8" fmla="*/ 28 w 29"/>
                      <a:gd name="T9" fmla="*/ 0 h 29"/>
                      <a:gd name="T10" fmla="*/ 12 w 29"/>
                      <a:gd name="T11" fmla="*/ 22 h 29"/>
                      <a:gd name="T12" fmla="*/ 0 w 29"/>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28"/>
                        </a:moveTo>
                        <a:lnTo>
                          <a:pt x="9" y="28"/>
                        </a:lnTo>
                        <a:lnTo>
                          <a:pt x="17" y="24"/>
                        </a:lnTo>
                        <a:lnTo>
                          <a:pt x="22" y="14"/>
                        </a:lnTo>
                        <a:lnTo>
                          <a:pt x="28" y="0"/>
                        </a:lnTo>
                        <a:lnTo>
                          <a:pt x="12" y="22"/>
                        </a:lnTo>
                        <a:lnTo>
                          <a:pt x="0" y="28"/>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sp>
          <p:nvSpPr>
            <p:cNvPr id="7" name="Freeform 16"/>
            <p:cNvSpPr>
              <a:spLocks/>
            </p:cNvSpPr>
            <p:nvPr/>
          </p:nvSpPr>
          <p:spPr bwMode="auto">
            <a:xfrm>
              <a:off x="1653" y="2321"/>
              <a:ext cx="172" cy="172"/>
            </a:xfrm>
            <a:custGeom>
              <a:avLst/>
              <a:gdLst>
                <a:gd name="T0" fmla="*/ 0 w 172"/>
                <a:gd name="T1" fmla="*/ 102 h 172"/>
                <a:gd name="T2" fmla="*/ 11 w 172"/>
                <a:gd name="T3" fmla="*/ 63 h 172"/>
                <a:gd name="T4" fmla="*/ 23 w 172"/>
                <a:gd name="T5" fmla="*/ 39 h 172"/>
                <a:gd name="T6" fmla="*/ 38 w 172"/>
                <a:gd name="T7" fmla="*/ 1 h 172"/>
                <a:gd name="T8" fmla="*/ 70 w 172"/>
                <a:gd name="T9" fmla="*/ 0 h 172"/>
                <a:gd name="T10" fmla="*/ 88 w 172"/>
                <a:gd name="T11" fmla="*/ 23 h 172"/>
                <a:gd name="T12" fmla="*/ 105 w 172"/>
                <a:gd name="T13" fmla="*/ 18 h 172"/>
                <a:gd name="T14" fmla="*/ 154 w 172"/>
                <a:gd name="T15" fmla="*/ 51 h 172"/>
                <a:gd name="T16" fmla="*/ 159 w 172"/>
                <a:gd name="T17" fmla="*/ 117 h 172"/>
                <a:gd name="T18" fmla="*/ 171 w 172"/>
                <a:gd name="T19" fmla="*/ 68 h 172"/>
                <a:gd name="T20" fmla="*/ 160 w 172"/>
                <a:gd name="T21" fmla="*/ 149 h 172"/>
                <a:gd name="T22" fmla="*/ 141 w 172"/>
                <a:gd name="T23" fmla="*/ 171 h 172"/>
                <a:gd name="T24" fmla="*/ 88 w 172"/>
                <a:gd name="T25" fmla="*/ 153 h 172"/>
                <a:gd name="T26" fmla="*/ 0 w 172"/>
                <a:gd name="T27"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72">
                  <a:moveTo>
                    <a:pt x="0" y="102"/>
                  </a:moveTo>
                  <a:lnTo>
                    <a:pt x="11" y="63"/>
                  </a:lnTo>
                  <a:lnTo>
                    <a:pt x="23" y="39"/>
                  </a:lnTo>
                  <a:lnTo>
                    <a:pt x="38" y="1"/>
                  </a:lnTo>
                  <a:lnTo>
                    <a:pt x="70" y="0"/>
                  </a:lnTo>
                  <a:lnTo>
                    <a:pt x="88" y="23"/>
                  </a:lnTo>
                  <a:lnTo>
                    <a:pt x="105" y="18"/>
                  </a:lnTo>
                  <a:lnTo>
                    <a:pt x="154" y="51"/>
                  </a:lnTo>
                  <a:lnTo>
                    <a:pt x="159" y="117"/>
                  </a:lnTo>
                  <a:lnTo>
                    <a:pt x="171" y="68"/>
                  </a:lnTo>
                  <a:lnTo>
                    <a:pt x="160" y="149"/>
                  </a:lnTo>
                  <a:lnTo>
                    <a:pt x="141" y="171"/>
                  </a:lnTo>
                  <a:lnTo>
                    <a:pt x="88" y="153"/>
                  </a:lnTo>
                  <a:lnTo>
                    <a:pt x="0" y="102"/>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Rectangle 17"/>
            <p:cNvSpPr>
              <a:spLocks noChangeArrowheads="1"/>
            </p:cNvSpPr>
            <p:nvPr/>
          </p:nvSpPr>
          <p:spPr bwMode="auto">
            <a:xfrm>
              <a:off x="910" y="3493"/>
              <a:ext cx="4834" cy="93"/>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Line 18"/>
            <p:cNvSpPr>
              <a:spLocks noChangeShapeType="1"/>
            </p:cNvSpPr>
            <p:nvPr/>
          </p:nvSpPr>
          <p:spPr bwMode="auto">
            <a:xfrm>
              <a:off x="558" y="2227"/>
              <a:ext cx="5023"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19"/>
            <p:cNvSpPr>
              <a:spLocks noChangeShapeType="1"/>
            </p:cNvSpPr>
            <p:nvPr/>
          </p:nvSpPr>
          <p:spPr bwMode="auto">
            <a:xfrm flipV="1">
              <a:off x="602" y="2384"/>
              <a:ext cx="4973" cy="36"/>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Rectangle 20"/>
            <p:cNvSpPr>
              <a:spLocks noChangeArrowheads="1"/>
            </p:cNvSpPr>
            <p:nvPr/>
          </p:nvSpPr>
          <p:spPr bwMode="auto">
            <a:xfrm>
              <a:off x="485" y="1931"/>
              <a:ext cx="35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a:t>PH</a:t>
              </a:r>
            </a:p>
          </p:txBody>
        </p:sp>
        <p:sp>
          <p:nvSpPr>
            <p:cNvPr id="12" name="Rectangle 21"/>
            <p:cNvSpPr>
              <a:spLocks noChangeArrowheads="1"/>
            </p:cNvSpPr>
            <p:nvPr/>
          </p:nvSpPr>
          <p:spPr bwMode="auto">
            <a:xfrm>
              <a:off x="552" y="2503"/>
              <a:ext cx="24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a:t>N</a:t>
              </a:r>
            </a:p>
          </p:txBody>
        </p:sp>
        <p:sp>
          <p:nvSpPr>
            <p:cNvPr id="13" name="Line 22"/>
            <p:cNvSpPr>
              <a:spLocks noChangeShapeType="1"/>
            </p:cNvSpPr>
            <p:nvPr/>
          </p:nvSpPr>
          <p:spPr bwMode="auto">
            <a:xfrm>
              <a:off x="2301" y="3606"/>
              <a:ext cx="0" cy="119"/>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Line 23"/>
            <p:cNvSpPr>
              <a:spLocks noChangeShapeType="1"/>
            </p:cNvSpPr>
            <p:nvPr/>
          </p:nvSpPr>
          <p:spPr bwMode="auto">
            <a:xfrm>
              <a:off x="2189" y="3734"/>
              <a:ext cx="220"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 name="Line 24"/>
            <p:cNvSpPr>
              <a:spLocks noChangeShapeType="1"/>
            </p:cNvSpPr>
            <p:nvPr/>
          </p:nvSpPr>
          <p:spPr bwMode="auto">
            <a:xfrm>
              <a:off x="2222" y="3781"/>
              <a:ext cx="169"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 name="Line 25"/>
            <p:cNvSpPr>
              <a:spLocks noChangeShapeType="1"/>
            </p:cNvSpPr>
            <p:nvPr/>
          </p:nvSpPr>
          <p:spPr bwMode="auto">
            <a:xfrm>
              <a:off x="2274" y="3814"/>
              <a:ext cx="62"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Freeform 26"/>
            <p:cNvSpPr>
              <a:spLocks/>
            </p:cNvSpPr>
            <p:nvPr/>
          </p:nvSpPr>
          <p:spPr bwMode="auto">
            <a:xfrm>
              <a:off x="1087" y="2466"/>
              <a:ext cx="149" cy="139"/>
            </a:xfrm>
            <a:custGeom>
              <a:avLst/>
              <a:gdLst>
                <a:gd name="T0" fmla="*/ 0 w 149"/>
                <a:gd name="T1" fmla="*/ 85 h 139"/>
                <a:gd name="T2" fmla="*/ 41 w 149"/>
                <a:gd name="T3" fmla="*/ 138 h 139"/>
                <a:gd name="T4" fmla="*/ 77 w 149"/>
                <a:gd name="T5" fmla="*/ 130 h 139"/>
                <a:gd name="T6" fmla="*/ 110 w 149"/>
                <a:gd name="T7" fmla="*/ 109 h 139"/>
                <a:gd name="T8" fmla="*/ 143 w 149"/>
                <a:gd name="T9" fmla="*/ 85 h 139"/>
                <a:gd name="T10" fmla="*/ 148 w 149"/>
                <a:gd name="T11" fmla="*/ 54 h 139"/>
                <a:gd name="T12" fmla="*/ 83 w 149"/>
                <a:gd name="T13" fmla="*/ 0 h 139"/>
                <a:gd name="T14" fmla="*/ 46 w 149"/>
                <a:gd name="T15" fmla="*/ 39 h 139"/>
                <a:gd name="T16" fmla="*/ 0 w 149"/>
                <a:gd name="T17"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39">
                  <a:moveTo>
                    <a:pt x="0" y="85"/>
                  </a:moveTo>
                  <a:lnTo>
                    <a:pt x="41" y="138"/>
                  </a:lnTo>
                  <a:lnTo>
                    <a:pt x="77" y="130"/>
                  </a:lnTo>
                  <a:lnTo>
                    <a:pt x="110" y="109"/>
                  </a:lnTo>
                  <a:lnTo>
                    <a:pt x="143" y="85"/>
                  </a:lnTo>
                  <a:lnTo>
                    <a:pt x="148" y="54"/>
                  </a:lnTo>
                  <a:lnTo>
                    <a:pt x="83" y="0"/>
                  </a:lnTo>
                  <a:lnTo>
                    <a:pt x="46" y="39"/>
                  </a:lnTo>
                  <a:lnTo>
                    <a:pt x="0" y="85"/>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Line 27"/>
            <p:cNvSpPr>
              <a:spLocks noChangeShapeType="1"/>
            </p:cNvSpPr>
            <p:nvPr/>
          </p:nvSpPr>
          <p:spPr bwMode="auto">
            <a:xfrm flipV="1">
              <a:off x="1511" y="2770"/>
              <a:ext cx="133" cy="36"/>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9" name="Group 31"/>
            <p:cNvGrpSpPr>
              <a:grpSpLocks/>
            </p:cNvGrpSpPr>
            <p:nvPr/>
          </p:nvGrpSpPr>
          <p:grpSpPr bwMode="auto">
            <a:xfrm>
              <a:off x="1325" y="2402"/>
              <a:ext cx="195" cy="223"/>
              <a:chOff x="1325" y="2402"/>
              <a:chExt cx="195" cy="223"/>
            </a:xfrm>
          </p:grpSpPr>
          <p:sp>
            <p:nvSpPr>
              <p:cNvPr id="120" name="Freeform 28"/>
              <p:cNvSpPr>
                <a:spLocks/>
              </p:cNvSpPr>
              <p:nvPr/>
            </p:nvSpPr>
            <p:spPr bwMode="auto">
              <a:xfrm>
                <a:off x="1325" y="2402"/>
                <a:ext cx="195" cy="223"/>
              </a:xfrm>
              <a:custGeom>
                <a:avLst/>
                <a:gdLst>
                  <a:gd name="T0" fmla="*/ 55 w 195"/>
                  <a:gd name="T1" fmla="*/ 18 h 223"/>
                  <a:gd name="T2" fmla="*/ 0 w 195"/>
                  <a:gd name="T3" fmla="*/ 53 h 223"/>
                  <a:gd name="T4" fmla="*/ 24 w 195"/>
                  <a:gd name="T5" fmla="*/ 131 h 223"/>
                  <a:gd name="T6" fmla="*/ 95 w 195"/>
                  <a:gd name="T7" fmla="*/ 222 h 223"/>
                  <a:gd name="T8" fmla="*/ 121 w 195"/>
                  <a:gd name="T9" fmla="*/ 190 h 223"/>
                  <a:gd name="T10" fmla="*/ 194 w 195"/>
                  <a:gd name="T11" fmla="*/ 39 h 223"/>
                  <a:gd name="T12" fmla="*/ 160 w 195"/>
                  <a:gd name="T13" fmla="*/ 0 h 223"/>
                  <a:gd name="T14" fmla="*/ 105 w 195"/>
                  <a:gd name="T15" fmla="*/ 39 h 223"/>
                  <a:gd name="T16" fmla="*/ 55 w 195"/>
                  <a:gd name="T17" fmla="*/ 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23">
                    <a:moveTo>
                      <a:pt x="55" y="18"/>
                    </a:moveTo>
                    <a:lnTo>
                      <a:pt x="0" y="53"/>
                    </a:lnTo>
                    <a:lnTo>
                      <a:pt x="24" y="131"/>
                    </a:lnTo>
                    <a:lnTo>
                      <a:pt x="95" y="222"/>
                    </a:lnTo>
                    <a:lnTo>
                      <a:pt x="121" y="190"/>
                    </a:lnTo>
                    <a:lnTo>
                      <a:pt x="194" y="39"/>
                    </a:lnTo>
                    <a:lnTo>
                      <a:pt x="160" y="0"/>
                    </a:lnTo>
                    <a:lnTo>
                      <a:pt x="105" y="39"/>
                    </a:lnTo>
                    <a:lnTo>
                      <a:pt x="55" y="18"/>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 name="Freeform 29"/>
              <p:cNvSpPr>
                <a:spLocks/>
              </p:cNvSpPr>
              <p:nvPr/>
            </p:nvSpPr>
            <p:spPr bwMode="auto">
              <a:xfrm>
                <a:off x="1427" y="2488"/>
                <a:ext cx="55" cy="26"/>
              </a:xfrm>
              <a:custGeom>
                <a:avLst/>
                <a:gdLst>
                  <a:gd name="T0" fmla="*/ 0 w 55"/>
                  <a:gd name="T1" fmla="*/ 0 h 26"/>
                  <a:gd name="T2" fmla="*/ 54 w 55"/>
                  <a:gd name="T3" fmla="*/ 25 h 26"/>
                  <a:gd name="T4" fmla="*/ 25 w 55"/>
                  <a:gd name="T5" fmla="*/ 21 h 26"/>
                  <a:gd name="T6" fmla="*/ 0 w 55"/>
                  <a:gd name="T7" fmla="*/ 0 h 26"/>
                </a:gdLst>
                <a:ahLst/>
                <a:cxnLst>
                  <a:cxn ang="0">
                    <a:pos x="T0" y="T1"/>
                  </a:cxn>
                  <a:cxn ang="0">
                    <a:pos x="T2" y="T3"/>
                  </a:cxn>
                  <a:cxn ang="0">
                    <a:pos x="T4" y="T5"/>
                  </a:cxn>
                  <a:cxn ang="0">
                    <a:pos x="T6" y="T7"/>
                  </a:cxn>
                </a:cxnLst>
                <a:rect l="0" t="0" r="r" b="b"/>
                <a:pathLst>
                  <a:path w="55" h="26">
                    <a:moveTo>
                      <a:pt x="0" y="0"/>
                    </a:moveTo>
                    <a:lnTo>
                      <a:pt x="54" y="25"/>
                    </a:lnTo>
                    <a:lnTo>
                      <a:pt x="25" y="21"/>
                    </a:lnTo>
                    <a:lnTo>
                      <a:pt x="0"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2" name="Freeform 30"/>
              <p:cNvSpPr>
                <a:spLocks/>
              </p:cNvSpPr>
              <p:nvPr/>
            </p:nvSpPr>
            <p:spPr bwMode="auto">
              <a:xfrm>
                <a:off x="1339" y="2498"/>
                <a:ext cx="23" cy="14"/>
              </a:xfrm>
              <a:custGeom>
                <a:avLst/>
                <a:gdLst>
                  <a:gd name="T0" fmla="*/ 22 w 23"/>
                  <a:gd name="T1" fmla="*/ 0 h 14"/>
                  <a:gd name="T2" fmla="*/ 0 w 23"/>
                  <a:gd name="T3" fmla="*/ 13 h 14"/>
                  <a:gd name="T4" fmla="*/ 15 w 23"/>
                  <a:gd name="T5" fmla="*/ 9 h 14"/>
                  <a:gd name="T6" fmla="*/ 22 w 23"/>
                  <a:gd name="T7" fmla="*/ 0 h 14"/>
                </a:gdLst>
                <a:ahLst/>
                <a:cxnLst>
                  <a:cxn ang="0">
                    <a:pos x="T0" y="T1"/>
                  </a:cxn>
                  <a:cxn ang="0">
                    <a:pos x="T2" y="T3"/>
                  </a:cxn>
                  <a:cxn ang="0">
                    <a:pos x="T4" y="T5"/>
                  </a:cxn>
                  <a:cxn ang="0">
                    <a:pos x="T6" y="T7"/>
                  </a:cxn>
                </a:cxnLst>
                <a:rect l="0" t="0" r="r" b="b"/>
                <a:pathLst>
                  <a:path w="23" h="14">
                    <a:moveTo>
                      <a:pt x="22" y="0"/>
                    </a:moveTo>
                    <a:lnTo>
                      <a:pt x="0" y="13"/>
                    </a:lnTo>
                    <a:lnTo>
                      <a:pt x="15" y="9"/>
                    </a:lnTo>
                    <a:lnTo>
                      <a:pt x="22"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0" name="Group 34"/>
            <p:cNvGrpSpPr>
              <a:grpSpLocks/>
            </p:cNvGrpSpPr>
            <p:nvPr/>
          </p:nvGrpSpPr>
          <p:grpSpPr bwMode="auto">
            <a:xfrm>
              <a:off x="1365" y="2465"/>
              <a:ext cx="90" cy="226"/>
              <a:chOff x="1365" y="2465"/>
              <a:chExt cx="90" cy="226"/>
            </a:xfrm>
          </p:grpSpPr>
          <p:sp>
            <p:nvSpPr>
              <p:cNvPr id="118" name="Freeform 32"/>
              <p:cNvSpPr>
                <a:spLocks/>
              </p:cNvSpPr>
              <p:nvPr/>
            </p:nvSpPr>
            <p:spPr bwMode="auto">
              <a:xfrm>
                <a:off x="1365" y="2465"/>
                <a:ext cx="90" cy="226"/>
              </a:xfrm>
              <a:custGeom>
                <a:avLst/>
                <a:gdLst>
                  <a:gd name="T0" fmla="*/ 23 w 90"/>
                  <a:gd name="T1" fmla="*/ 0 h 226"/>
                  <a:gd name="T2" fmla="*/ 57 w 90"/>
                  <a:gd name="T3" fmla="*/ 25 h 226"/>
                  <a:gd name="T4" fmla="*/ 49 w 90"/>
                  <a:gd name="T5" fmla="*/ 68 h 226"/>
                  <a:gd name="T6" fmla="*/ 89 w 90"/>
                  <a:gd name="T7" fmla="*/ 136 h 226"/>
                  <a:gd name="T8" fmla="*/ 49 w 90"/>
                  <a:gd name="T9" fmla="*/ 225 h 226"/>
                  <a:gd name="T10" fmla="*/ 0 w 90"/>
                  <a:gd name="T11" fmla="*/ 157 h 226"/>
                  <a:gd name="T12" fmla="*/ 19 w 90"/>
                  <a:gd name="T13" fmla="*/ 68 h 226"/>
                  <a:gd name="T14" fmla="*/ 4 w 90"/>
                  <a:gd name="T15" fmla="*/ 35 h 226"/>
                  <a:gd name="T16" fmla="*/ 23 w 90"/>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26">
                    <a:moveTo>
                      <a:pt x="23" y="0"/>
                    </a:moveTo>
                    <a:lnTo>
                      <a:pt x="57" y="25"/>
                    </a:lnTo>
                    <a:lnTo>
                      <a:pt x="49" y="68"/>
                    </a:lnTo>
                    <a:lnTo>
                      <a:pt x="89" y="136"/>
                    </a:lnTo>
                    <a:lnTo>
                      <a:pt x="49" y="225"/>
                    </a:lnTo>
                    <a:lnTo>
                      <a:pt x="0" y="157"/>
                    </a:lnTo>
                    <a:lnTo>
                      <a:pt x="19" y="68"/>
                    </a:lnTo>
                    <a:lnTo>
                      <a:pt x="4" y="35"/>
                    </a:lnTo>
                    <a:lnTo>
                      <a:pt x="23" y="0"/>
                    </a:lnTo>
                  </a:path>
                </a:pathLst>
              </a:custGeom>
              <a:solidFill>
                <a:srgbClr val="FF0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9" name="Freeform 33"/>
              <p:cNvSpPr>
                <a:spLocks/>
              </p:cNvSpPr>
              <p:nvPr/>
            </p:nvSpPr>
            <p:spPr bwMode="auto">
              <a:xfrm>
                <a:off x="1384" y="2530"/>
                <a:ext cx="29" cy="7"/>
              </a:xfrm>
              <a:custGeom>
                <a:avLst/>
                <a:gdLst>
                  <a:gd name="T0" fmla="*/ 0 w 29"/>
                  <a:gd name="T1" fmla="*/ 2 h 7"/>
                  <a:gd name="T2" fmla="*/ 16 w 29"/>
                  <a:gd name="T3" fmla="*/ 4 h 7"/>
                  <a:gd name="T4" fmla="*/ 28 w 29"/>
                  <a:gd name="T5" fmla="*/ 0 h 7"/>
                  <a:gd name="T6" fmla="*/ 17 w 29"/>
                  <a:gd name="T7" fmla="*/ 6 h 7"/>
                  <a:gd name="T8" fmla="*/ 0 w 29"/>
                  <a:gd name="T9" fmla="*/ 2 h 7"/>
                </a:gdLst>
                <a:ahLst/>
                <a:cxnLst>
                  <a:cxn ang="0">
                    <a:pos x="T0" y="T1"/>
                  </a:cxn>
                  <a:cxn ang="0">
                    <a:pos x="T2" y="T3"/>
                  </a:cxn>
                  <a:cxn ang="0">
                    <a:pos x="T4" y="T5"/>
                  </a:cxn>
                  <a:cxn ang="0">
                    <a:pos x="T6" y="T7"/>
                  </a:cxn>
                  <a:cxn ang="0">
                    <a:pos x="T8" y="T9"/>
                  </a:cxn>
                </a:cxnLst>
                <a:rect l="0" t="0" r="r" b="b"/>
                <a:pathLst>
                  <a:path w="29" h="7">
                    <a:moveTo>
                      <a:pt x="0" y="2"/>
                    </a:moveTo>
                    <a:lnTo>
                      <a:pt x="16" y="4"/>
                    </a:lnTo>
                    <a:lnTo>
                      <a:pt x="28" y="0"/>
                    </a:lnTo>
                    <a:lnTo>
                      <a:pt x="17" y="6"/>
                    </a:lnTo>
                    <a:lnTo>
                      <a:pt x="0" y="2"/>
                    </a:lnTo>
                  </a:path>
                </a:pathLst>
              </a:custGeom>
              <a:solidFill>
                <a:srgbClr val="E04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1" name="Freeform 35"/>
            <p:cNvSpPr>
              <a:spLocks/>
            </p:cNvSpPr>
            <p:nvPr/>
          </p:nvSpPr>
          <p:spPr bwMode="auto">
            <a:xfrm>
              <a:off x="1259" y="2514"/>
              <a:ext cx="80" cy="91"/>
            </a:xfrm>
            <a:custGeom>
              <a:avLst/>
              <a:gdLst>
                <a:gd name="T0" fmla="*/ 0 w 80"/>
                <a:gd name="T1" fmla="*/ 22 h 91"/>
                <a:gd name="T2" fmla="*/ 14 w 80"/>
                <a:gd name="T3" fmla="*/ 36 h 91"/>
                <a:gd name="T4" fmla="*/ 16 w 80"/>
                <a:gd name="T5" fmla="*/ 45 h 91"/>
                <a:gd name="T6" fmla="*/ 24 w 80"/>
                <a:gd name="T7" fmla="*/ 54 h 91"/>
                <a:gd name="T8" fmla="*/ 34 w 80"/>
                <a:gd name="T9" fmla="*/ 60 h 91"/>
                <a:gd name="T10" fmla="*/ 43 w 80"/>
                <a:gd name="T11" fmla="*/ 69 h 91"/>
                <a:gd name="T12" fmla="*/ 50 w 80"/>
                <a:gd name="T13" fmla="*/ 80 h 91"/>
                <a:gd name="T14" fmla="*/ 68 w 80"/>
                <a:gd name="T15" fmla="*/ 85 h 91"/>
                <a:gd name="T16" fmla="*/ 79 w 80"/>
                <a:gd name="T17" fmla="*/ 90 h 91"/>
                <a:gd name="T18" fmla="*/ 58 w 80"/>
                <a:gd name="T19" fmla="*/ 75 h 91"/>
                <a:gd name="T20" fmla="*/ 47 w 80"/>
                <a:gd name="T21" fmla="*/ 63 h 91"/>
                <a:gd name="T22" fmla="*/ 39 w 80"/>
                <a:gd name="T23" fmla="*/ 54 h 91"/>
                <a:gd name="T24" fmla="*/ 38 w 80"/>
                <a:gd name="T25" fmla="*/ 38 h 91"/>
                <a:gd name="T26" fmla="*/ 31 w 80"/>
                <a:gd name="T27" fmla="*/ 41 h 91"/>
                <a:gd name="T28" fmla="*/ 24 w 80"/>
                <a:gd name="T29" fmla="*/ 36 h 91"/>
                <a:gd name="T30" fmla="*/ 17 w 80"/>
                <a:gd name="T31" fmla="*/ 23 h 91"/>
                <a:gd name="T32" fmla="*/ 14 w 80"/>
                <a:gd name="T33" fmla="*/ 13 h 91"/>
                <a:gd name="T34" fmla="*/ 15 w 80"/>
                <a:gd name="T35" fmla="*/ 0 h 91"/>
                <a:gd name="T36" fmla="*/ 7 w 80"/>
                <a:gd name="T37" fmla="*/ 8 h 91"/>
                <a:gd name="T38" fmla="*/ 0 w 80"/>
                <a:gd name="T3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1">
                  <a:moveTo>
                    <a:pt x="0" y="22"/>
                  </a:moveTo>
                  <a:lnTo>
                    <a:pt x="14" y="36"/>
                  </a:lnTo>
                  <a:lnTo>
                    <a:pt x="16" y="45"/>
                  </a:lnTo>
                  <a:lnTo>
                    <a:pt x="24" y="54"/>
                  </a:lnTo>
                  <a:lnTo>
                    <a:pt x="34" y="60"/>
                  </a:lnTo>
                  <a:lnTo>
                    <a:pt x="43" y="69"/>
                  </a:lnTo>
                  <a:lnTo>
                    <a:pt x="50" y="80"/>
                  </a:lnTo>
                  <a:lnTo>
                    <a:pt x="68" y="85"/>
                  </a:lnTo>
                  <a:lnTo>
                    <a:pt x="79" y="90"/>
                  </a:lnTo>
                  <a:lnTo>
                    <a:pt x="58" y="75"/>
                  </a:lnTo>
                  <a:lnTo>
                    <a:pt x="47" y="63"/>
                  </a:lnTo>
                  <a:lnTo>
                    <a:pt x="39" y="54"/>
                  </a:lnTo>
                  <a:lnTo>
                    <a:pt x="38" y="38"/>
                  </a:lnTo>
                  <a:lnTo>
                    <a:pt x="31" y="41"/>
                  </a:lnTo>
                  <a:lnTo>
                    <a:pt x="24" y="36"/>
                  </a:lnTo>
                  <a:lnTo>
                    <a:pt x="17" y="23"/>
                  </a:lnTo>
                  <a:lnTo>
                    <a:pt x="14" y="13"/>
                  </a:lnTo>
                  <a:lnTo>
                    <a:pt x="15" y="0"/>
                  </a:lnTo>
                  <a:lnTo>
                    <a:pt x="7" y="8"/>
                  </a:lnTo>
                  <a:lnTo>
                    <a:pt x="0" y="22"/>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Freeform 36"/>
            <p:cNvSpPr>
              <a:spLocks/>
            </p:cNvSpPr>
            <p:nvPr/>
          </p:nvSpPr>
          <p:spPr bwMode="auto">
            <a:xfrm>
              <a:off x="1315" y="2748"/>
              <a:ext cx="86" cy="75"/>
            </a:xfrm>
            <a:custGeom>
              <a:avLst/>
              <a:gdLst>
                <a:gd name="T0" fmla="*/ 0 w 86"/>
                <a:gd name="T1" fmla="*/ 0 h 75"/>
                <a:gd name="T2" fmla="*/ 10 w 86"/>
                <a:gd name="T3" fmla="*/ 11 h 75"/>
                <a:gd name="T4" fmla="*/ 18 w 86"/>
                <a:gd name="T5" fmla="*/ 19 h 75"/>
                <a:gd name="T6" fmla="*/ 29 w 86"/>
                <a:gd name="T7" fmla="*/ 28 h 75"/>
                <a:gd name="T8" fmla="*/ 38 w 86"/>
                <a:gd name="T9" fmla="*/ 38 h 75"/>
                <a:gd name="T10" fmla="*/ 50 w 86"/>
                <a:gd name="T11" fmla="*/ 48 h 75"/>
                <a:gd name="T12" fmla="*/ 57 w 86"/>
                <a:gd name="T13" fmla="*/ 74 h 75"/>
                <a:gd name="T14" fmla="*/ 56 w 86"/>
                <a:gd name="T15" fmla="*/ 50 h 75"/>
                <a:gd name="T16" fmla="*/ 52 w 86"/>
                <a:gd name="T17" fmla="*/ 38 h 75"/>
                <a:gd name="T18" fmla="*/ 41 w 86"/>
                <a:gd name="T19" fmla="*/ 31 h 75"/>
                <a:gd name="T20" fmla="*/ 38 w 86"/>
                <a:gd name="T21" fmla="*/ 25 h 75"/>
                <a:gd name="T22" fmla="*/ 49 w 86"/>
                <a:gd name="T23" fmla="*/ 28 h 75"/>
                <a:gd name="T24" fmla="*/ 68 w 86"/>
                <a:gd name="T25" fmla="*/ 29 h 75"/>
                <a:gd name="T26" fmla="*/ 85 w 86"/>
                <a:gd name="T27" fmla="*/ 25 h 75"/>
                <a:gd name="T28" fmla="*/ 65 w 86"/>
                <a:gd name="T29" fmla="*/ 23 h 75"/>
                <a:gd name="T30" fmla="*/ 39 w 86"/>
                <a:gd name="T31" fmla="*/ 20 h 75"/>
                <a:gd name="T32" fmla="*/ 21 w 86"/>
                <a:gd name="T33" fmla="*/ 13 h 75"/>
                <a:gd name="T34" fmla="*/ 0 w 86"/>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75">
                  <a:moveTo>
                    <a:pt x="0" y="0"/>
                  </a:moveTo>
                  <a:lnTo>
                    <a:pt x="10" y="11"/>
                  </a:lnTo>
                  <a:lnTo>
                    <a:pt x="18" y="19"/>
                  </a:lnTo>
                  <a:lnTo>
                    <a:pt x="29" y="28"/>
                  </a:lnTo>
                  <a:lnTo>
                    <a:pt x="38" y="38"/>
                  </a:lnTo>
                  <a:lnTo>
                    <a:pt x="50" y="48"/>
                  </a:lnTo>
                  <a:lnTo>
                    <a:pt x="57" y="74"/>
                  </a:lnTo>
                  <a:lnTo>
                    <a:pt x="56" y="50"/>
                  </a:lnTo>
                  <a:lnTo>
                    <a:pt x="52" y="38"/>
                  </a:lnTo>
                  <a:lnTo>
                    <a:pt x="41" y="31"/>
                  </a:lnTo>
                  <a:lnTo>
                    <a:pt x="38" y="25"/>
                  </a:lnTo>
                  <a:lnTo>
                    <a:pt x="49" y="28"/>
                  </a:lnTo>
                  <a:lnTo>
                    <a:pt x="68" y="29"/>
                  </a:lnTo>
                  <a:lnTo>
                    <a:pt x="85" y="25"/>
                  </a:lnTo>
                  <a:lnTo>
                    <a:pt x="65" y="23"/>
                  </a:lnTo>
                  <a:lnTo>
                    <a:pt x="39" y="20"/>
                  </a:lnTo>
                  <a:lnTo>
                    <a:pt x="21" y="13"/>
                  </a:lnTo>
                  <a:lnTo>
                    <a:pt x="0" y="0"/>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3" name="Group 41"/>
            <p:cNvGrpSpPr>
              <a:grpSpLocks/>
            </p:cNvGrpSpPr>
            <p:nvPr/>
          </p:nvGrpSpPr>
          <p:grpSpPr bwMode="auto">
            <a:xfrm>
              <a:off x="1184" y="2827"/>
              <a:ext cx="443" cy="705"/>
              <a:chOff x="1184" y="2827"/>
              <a:chExt cx="443" cy="705"/>
            </a:xfrm>
          </p:grpSpPr>
          <p:grpSp>
            <p:nvGrpSpPr>
              <p:cNvPr id="114" name="Group 39"/>
              <p:cNvGrpSpPr>
                <a:grpSpLocks/>
              </p:cNvGrpSpPr>
              <p:nvPr/>
            </p:nvGrpSpPr>
            <p:grpSpPr bwMode="auto">
              <a:xfrm>
                <a:off x="1184" y="3366"/>
                <a:ext cx="397" cy="166"/>
                <a:chOff x="1184" y="3366"/>
                <a:chExt cx="397" cy="166"/>
              </a:xfrm>
            </p:grpSpPr>
            <p:sp>
              <p:nvSpPr>
                <p:cNvPr id="116" name="Freeform 37"/>
                <p:cNvSpPr>
                  <a:spLocks/>
                </p:cNvSpPr>
                <p:nvPr/>
              </p:nvSpPr>
              <p:spPr bwMode="auto">
                <a:xfrm>
                  <a:off x="1354" y="3395"/>
                  <a:ext cx="227" cy="137"/>
                </a:xfrm>
                <a:custGeom>
                  <a:avLst/>
                  <a:gdLst>
                    <a:gd name="T0" fmla="*/ 132 w 227"/>
                    <a:gd name="T1" fmla="*/ 22 h 137"/>
                    <a:gd name="T2" fmla="*/ 124 w 227"/>
                    <a:gd name="T3" fmla="*/ 34 h 137"/>
                    <a:gd name="T4" fmla="*/ 111 w 227"/>
                    <a:gd name="T5" fmla="*/ 42 h 137"/>
                    <a:gd name="T6" fmla="*/ 92 w 227"/>
                    <a:gd name="T7" fmla="*/ 48 h 137"/>
                    <a:gd name="T8" fmla="*/ 70 w 227"/>
                    <a:gd name="T9" fmla="*/ 57 h 137"/>
                    <a:gd name="T10" fmla="*/ 56 w 227"/>
                    <a:gd name="T11" fmla="*/ 74 h 137"/>
                    <a:gd name="T12" fmla="*/ 36 w 227"/>
                    <a:gd name="T13" fmla="*/ 89 h 137"/>
                    <a:gd name="T14" fmla="*/ 19 w 227"/>
                    <a:gd name="T15" fmla="*/ 102 h 137"/>
                    <a:gd name="T16" fmla="*/ 8 w 227"/>
                    <a:gd name="T17" fmla="*/ 115 h 137"/>
                    <a:gd name="T18" fmla="*/ 0 w 227"/>
                    <a:gd name="T19" fmla="*/ 126 h 137"/>
                    <a:gd name="T20" fmla="*/ 4 w 227"/>
                    <a:gd name="T21" fmla="*/ 134 h 137"/>
                    <a:gd name="T22" fmla="*/ 11 w 227"/>
                    <a:gd name="T23" fmla="*/ 136 h 137"/>
                    <a:gd name="T24" fmla="*/ 47 w 227"/>
                    <a:gd name="T25" fmla="*/ 127 h 137"/>
                    <a:gd name="T26" fmla="*/ 91 w 227"/>
                    <a:gd name="T27" fmla="*/ 111 h 137"/>
                    <a:gd name="T28" fmla="*/ 130 w 227"/>
                    <a:gd name="T29" fmla="*/ 92 h 137"/>
                    <a:gd name="T30" fmla="*/ 162 w 227"/>
                    <a:gd name="T31" fmla="*/ 71 h 137"/>
                    <a:gd name="T32" fmla="*/ 179 w 227"/>
                    <a:gd name="T33" fmla="*/ 56 h 137"/>
                    <a:gd name="T34" fmla="*/ 182 w 227"/>
                    <a:gd name="T35" fmla="*/ 65 h 137"/>
                    <a:gd name="T36" fmla="*/ 206 w 227"/>
                    <a:gd name="T37" fmla="*/ 55 h 137"/>
                    <a:gd name="T38" fmla="*/ 224 w 227"/>
                    <a:gd name="T39" fmla="*/ 51 h 137"/>
                    <a:gd name="T40" fmla="*/ 226 w 227"/>
                    <a:gd name="T41" fmla="*/ 41 h 137"/>
                    <a:gd name="T42" fmla="*/ 225 w 227"/>
                    <a:gd name="T43" fmla="*/ 30 h 137"/>
                    <a:gd name="T44" fmla="*/ 222 w 227"/>
                    <a:gd name="T45" fmla="*/ 20 h 137"/>
                    <a:gd name="T46" fmla="*/ 218 w 227"/>
                    <a:gd name="T47" fmla="*/ 11 h 137"/>
                    <a:gd name="T48" fmla="*/ 211 w 227"/>
                    <a:gd name="T49" fmla="*/ 0 h 137"/>
                    <a:gd name="T50" fmla="*/ 200 w 227"/>
                    <a:gd name="T51" fmla="*/ 10 h 137"/>
                    <a:gd name="T52" fmla="*/ 182 w 227"/>
                    <a:gd name="T53" fmla="*/ 15 h 137"/>
                    <a:gd name="T54" fmla="*/ 160 w 227"/>
                    <a:gd name="T55" fmla="*/ 17 h 137"/>
                    <a:gd name="T56" fmla="*/ 132 w 227"/>
                    <a:gd name="T57"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137">
                      <a:moveTo>
                        <a:pt x="132" y="22"/>
                      </a:moveTo>
                      <a:lnTo>
                        <a:pt x="124" y="34"/>
                      </a:lnTo>
                      <a:lnTo>
                        <a:pt x="111" y="42"/>
                      </a:lnTo>
                      <a:lnTo>
                        <a:pt x="92" y="48"/>
                      </a:lnTo>
                      <a:lnTo>
                        <a:pt x="70" y="57"/>
                      </a:lnTo>
                      <a:lnTo>
                        <a:pt x="56" y="74"/>
                      </a:lnTo>
                      <a:lnTo>
                        <a:pt x="36" y="89"/>
                      </a:lnTo>
                      <a:lnTo>
                        <a:pt x="19" y="102"/>
                      </a:lnTo>
                      <a:lnTo>
                        <a:pt x="8" y="115"/>
                      </a:lnTo>
                      <a:lnTo>
                        <a:pt x="0" y="126"/>
                      </a:lnTo>
                      <a:lnTo>
                        <a:pt x="4" y="134"/>
                      </a:lnTo>
                      <a:lnTo>
                        <a:pt x="11" y="136"/>
                      </a:lnTo>
                      <a:lnTo>
                        <a:pt x="47" y="127"/>
                      </a:lnTo>
                      <a:lnTo>
                        <a:pt x="91" y="111"/>
                      </a:lnTo>
                      <a:lnTo>
                        <a:pt x="130" y="92"/>
                      </a:lnTo>
                      <a:lnTo>
                        <a:pt x="162" y="71"/>
                      </a:lnTo>
                      <a:lnTo>
                        <a:pt x="179" y="56"/>
                      </a:lnTo>
                      <a:lnTo>
                        <a:pt x="182" y="65"/>
                      </a:lnTo>
                      <a:lnTo>
                        <a:pt x="206" y="55"/>
                      </a:lnTo>
                      <a:lnTo>
                        <a:pt x="224" y="51"/>
                      </a:lnTo>
                      <a:lnTo>
                        <a:pt x="226" y="41"/>
                      </a:lnTo>
                      <a:lnTo>
                        <a:pt x="225" y="30"/>
                      </a:lnTo>
                      <a:lnTo>
                        <a:pt x="222" y="20"/>
                      </a:lnTo>
                      <a:lnTo>
                        <a:pt x="218" y="11"/>
                      </a:lnTo>
                      <a:lnTo>
                        <a:pt x="211" y="0"/>
                      </a:lnTo>
                      <a:lnTo>
                        <a:pt x="200" y="10"/>
                      </a:lnTo>
                      <a:lnTo>
                        <a:pt x="182" y="15"/>
                      </a:lnTo>
                      <a:lnTo>
                        <a:pt x="160" y="17"/>
                      </a:lnTo>
                      <a:lnTo>
                        <a:pt x="132" y="22"/>
                      </a:lnTo>
                    </a:path>
                  </a:pathLst>
                </a:custGeom>
                <a:solidFill>
                  <a:srgbClr val="606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 name="Freeform 38"/>
                <p:cNvSpPr>
                  <a:spLocks/>
                </p:cNvSpPr>
                <p:nvPr/>
              </p:nvSpPr>
              <p:spPr bwMode="auto">
                <a:xfrm>
                  <a:off x="1184" y="3366"/>
                  <a:ext cx="225" cy="141"/>
                </a:xfrm>
                <a:custGeom>
                  <a:avLst/>
                  <a:gdLst>
                    <a:gd name="T0" fmla="*/ 131 w 225"/>
                    <a:gd name="T1" fmla="*/ 23 h 141"/>
                    <a:gd name="T2" fmla="*/ 123 w 225"/>
                    <a:gd name="T3" fmla="*/ 35 h 141"/>
                    <a:gd name="T4" fmla="*/ 111 w 225"/>
                    <a:gd name="T5" fmla="*/ 43 h 141"/>
                    <a:gd name="T6" fmla="*/ 91 w 225"/>
                    <a:gd name="T7" fmla="*/ 48 h 141"/>
                    <a:gd name="T8" fmla="*/ 70 w 225"/>
                    <a:gd name="T9" fmla="*/ 58 h 141"/>
                    <a:gd name="T10" fmla="*/ 55 w 225"/>
                    <a:gd name="T11" fmla="*/ 74 h 141"/>
                    <a:gd name="T12" fmla="*/ 36 w 225"/>
                    <a:gd name="T13" fmla="*/ 91 h 141"/>
                    <a:gd name="T14" fmla="*/ 19 w 225"/>
                    <a:gd name="T15" fmla="*/ 104 h 141"/>
                    <a:gd name="T16" fmla="*/ 7 w 225"/>
                    <a:gd name="T17" fmla="*/ 117 h 141"/>
                    <a:gd name="T18" fmla="*/ 0 w 225"/>
                    <a:gd name="T19" fmla="*/ 129 h 141"/>
                    <a:gd name="T20" fmla="*/ 3 w 225"/>
                    <a:gd name="T21" fmla="*/ 137 h 141"/>
                    <a:gd name="T22" fmla="*/ 11 w 225"/>
                    <a:gd name="T23" fmla="*/ 140 h 141"/>
                    <a:gd name="T24" fmla="*/ 47 w 225"/>
                    <a:gd name="T25" fmla="*/ 129 h 141"/>
                    <a:gd name="T26" fmla="*/ 91 w 225"/>
                    <a:gd name="T27" fmla="*/ 112 h 141"/>
                    <a:gd name="T28" fmla="*/ 129 w 225"/>
                    <a:gd name="T29" fmla="*/ 93 h 141"/>
                    <a:gd name="T30" fmla="*/ 161 w 225"/>
                    <a:gd name="T31" fmla="*/ 71 h 141"/>
                    <a:gd name="T32" fmla="*/ 176 w 225"/>
                    <a:gd name="T33" fmla="*/ 56 h 141"/>
                    <a:gd name="T34" fmla="*/ 180 w 225"/>
                    <a:gd name="T35" fmla="*/ 67 h 141"/>
                    <a:gd name="T36" fmla="*/ 203 w 225"/>
                    <a:gd name="T37" fmla="*/ 55 h 141"/>
                    <a:gd name="T38" fmla="*/ 223 w 225"/>
                    <a:gd name="T39" fmla="*/ 52 h 141"/>
                    <a:gd name="T40" fmla="*/ 224 w 225"/>
                    <a:gd name="T41" fmla="*/ 42 h 141"/>
                    <a:gd name="T42" fmla="*/ 223 w 225"/>
                    <a:gd name="T43" fmla="*/ 31 h 141"/>
                    <a:gd name="T44" fmla="*/ 221 w 225"/>
                    <a:gd name="T45" fmla="*/ 20 h 141"/>
                    <a:gd name="T46" fmla="*/ 217 w 225"/>
                    <a:gd name="T47" fmla="*/ 11 h 141"/>
                    <a:gd name="T48" fmla="*/ 210 w 225"/>
                    <a:gd name="T49" fmla="*/ 0 h 141"/>
                    <a:gd name="T50" fmla="*/ 198 w 225"/>
                    <a:gd name="T51" fmla="*/ 10 h 141"/>
                    <a:gd name="T52" fmla="*/ 179 w 225"/>
                    <a:gd name="T53" fmla="*/ 15 h 141"/>
                    <a:gd name="T54" fmla="*/ 160 w 225"/>
                    <a:gd name="T55" fmla="*/ 18 h 141"/>
                    <a:gd name="T56" fmla="*/ 131 w 225"/>
                    <a:gd name="T57" fmla="*/ 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 h="141">
                      <a:moveTo>
                        <a:pt x="131" y="23"/>
                      </a:moveTo>
                      <a:lnTo>
                        <a:pt x="123" y="35"/>
                      </a:lnTo>
                      <a:lnTo>
                        <a:pt x="111" y="43"/>
                      </a:lnTo>
                      <a:lnTo>
                        <a:pt x="91" y="48"/>
                      </a:lnTo>
                      <a:lnTo>
                        <a:pt x="70" y="58"/>
                      </a:lnTo>
                      <a:lnTo>
                        <a:pt x="55" y="74"/>
                      </a:lnTo>
                      <a:lnTo>
                        <a:pt x="36" y="91"/>
                      </a:lnTo>
                      <a:lnTo>
                        <a:pt x="19" y="104"/>
                      </a:lnTo>
                      <a:lnTo>
                        <a:pt x="7" y="117"/>
                      </a:lnTo>
                      <a:lnTo>
                        <a:pt x="0" y="129"/>
                      </a:lnTo>
                      <a:lnTo>
                        <a:pt x="3" y="137"/>
                      </a:lnTo>
                      <a:lnTo>
                        <a:pt x="11" y="140"/>
                      </a:lnTo>
                      <a:lnTo>
                        <a:pt x="47" y="129"/>
                      </a:lnTo>
                      <a:lnTo>
                        <a:pt x="91" y="112"/>
                      </a:lnTo>
                      <a:lnTo>
                        <a:pt x="129" y="93"/>
                      </a:lnTo>
                      <a:lnTo>
                        <a:pt x="161" y="71"/>
                      </a:lnTo>
                      <a:lnTo>
                        <a:pt x="176" y="56"/>
                      </a:lnTo>
                      <a:lnTo>
                        <a:pt x="180" y="67"/>
                      </a:lnTo>
                      <a:lnTo>
                        <a:pt x="203" y="55"/>
                      </a:lnTo>
                      <a:lnTo>
                        <a:pt x="223" y="52"/>
                      </a:lnTo>
                      <a:lnTo>
                        <a:pt x="224" y="42"/>
                      </a:lnTo>
                      <a:lnTo>
                        <a:pt x="223" y="31"/>
                      </a:lnTo>
                      <a:lnTo>
                        <a:pt x="221" y="20"/>
                      </a:lnTo>
                      <a:lnTo>
                        <a:pt x="217" y="11"/>
                      </a:lnTo>
                      <a:lnTo>
                        <a:pt x="210" y="0"/>
                      </a:lnTo>
                      <a:lnTo>
                        <a:pt x="198" y="10"/>
                      </a:lnTo>
                      <a:lnTo>
                        <a:pt x="179" y="15"/>
                      </a:lnTo>
                      <a:lnTo>
                        <a:pt x="160" y="18"/>
                      </a:lnTo>
                      <a:lnTo>
                        <a:pt x="131" y="23"/>
                      </a:lnTo>
                    </a:path>
                  </a:pathLst>
                </a:custGeom>
                <a:solidFill>
                  <a:srgbClr val="606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5" name="Freeform 40"/>
              <p:cNvSpPr>
                <a:spLocks/>
              </p:cNvSpPr>
              <p:nvPr/>
            </p:nvSpPr>
            <p:spPr bwMode="auto">
              <a:xfrm>
                <a:off x="1242" y="2827"/>
                <a:ext cx="385" cy="636"/>
              </a:xfrm>
              <a:custGeom>
                <a:avLst/>
                <a:gdLst>
                  <a:gd name="T0" fmla="*/ 132 w 385"/>
                  <a:gd name="T1" fmla="*/ 16 h 636"/>
                  <a:gd name="T2" fmla="*/ 91 w 385"/>
                  <a:gd name="T3" fmla="*/ 80 h 636"/>
                  <a:gd name="T4" fmla="*/ 75 w 385"/>
                  <a:gd name="T5" fmla="*/ 140 h 636"/>
                  <a:gd name="T6" fmla="*/ 65 w 385"/>
                  <a:gd name="T7" fmla="*/ 198 h 636"/>
                  <a:gd name="T8" fmla="*/ 56 w 385"/>
                  <a:gd name="T9" fmla="*/ 246 h 636"/>
                  <a:gd name="T10" fmla="*/ 33 w 385"/>
                  <a:gd name="T11" fmla="*/ 285 h 636"/>
                  <a:gd name="T12" fmla="*/ 27 w 385"/>
                  <a:gd name="T13" fmla="*/ 319 h 636"/>
                  <a:gd name="T14" fmla="*/ 33 w 385"/>
                  <a:gd name="T15" fmla="*/ 354 h 636"/>
                  <a:gd name="T16" fmla="*/ 48 w 385"/>
                  <a:gd name="T17" fmla="*/ 408 h 636"/>
                  <a:gd name="T18" fmla="*/ 50 w 385"/>
                  <a:gd name="T19" fmla="*/ 453 h 636"/>
                  <a:gd name="T20" fmla="*/ 41 w 385"/>
                  <a:gd name="T21" fmla="*/ 492 h 636"/>
                  <a:gd name="T22" fmla="*/ 27 w 385"/>
                  <a:gd name="T23" fmla="*/ 537 h 636"/>
                  <a:gd name="T24" fmla="*/ 10 w 385"/>
                  <a:gd name="T25" fmla="*/ 580 h 636"/>
                  <a:gd name="T26" fmla="*/ 0 w 385"/>
                  <a:gd name="T27" fmla="*/ 613 h 636"/>
                  <a:gd name="T28" fmla="*/ 34 w 385"/>
                  <a:gd name="T29" fmla="*/ 600 h 636"/>
                  <a:gd name="T30" fmla="*/ 76 w 385"/>
                  <a:gd name="T31" fmla="*/ 577 h 636"/>
                  <a:gd name="T32" fmla="*/ 125 w 385"/>
                  <a:gd name="T33" fmla="*/ 567 h 636"/>
                  <a:gd name="T34" fmla="*/ 156 w 385"/>
                  <a:gd name="T35" fmla="*/ 556 h 636"/>
                  <a:gd name="T36" fmla="*/ 162 w 385"/>
                  <a:gd name="T37" fmla="*/ 528 h 636"/>
                  <a:gd name="T38" fmla="*/ 155 w 385"/>
                  <a:gd name="T39" fmla="*/ 496 h 636"/>
                  <a:gd name="T40" fmla="*/ 162 w 385"/>
                  <a:gd name="T41" fmla="*/ 452 h 636"/>
                  <a:gd name="T42" fmla="*/ 169 w 385"/>
                  <a:gd name="T43" fmla="*/ 403 h 636"/>
                  <a:gd name="T44" fmla="*/ 161 w 385"/>
                  <a:gd name="T45" fmla="*/ 365 h 636"/>
                  <a:gd name="T46" fmla="*/ 148 w 385"/>
                  <a:gd name="T47" fmla="*/ 332 h 636"/>
                  <a:gd name="T48" fmla="*/ 151 w 385"/>
                  <a:gd name="T49" fmla="*/ 310 h 636"/>
                  <a:gd name="T50" fmla="*/ 161 w 385"/>
                  <a:gd name="T51" fmla="*/ 277 h 636"/>
                  <a:gd name="T52" fmla="*/ 177 w 385"/>
                  <a:gd name="T53" fmla="*/ 242 h 636"/>
                  <a:gd name="T54" fmla="*/ 199 w 385"/>
                  <a:gd name="T55" fmla="*/ 203 h 636"/>
                  <a:gd name="T56" fmla="*/ 214 w 385"/>
                  <a:gd name="T57" fmla="*/ 149 h 636"/>
                  <a:gd name="T58" fmla="*/ 230 w 385"/>
                  <a:gd name="T59" fmla="*/ 91 h 636"/>
                  <a:gd name="T60" fmla="*/ 226 w 385"/>
                  <a:gd name="T61" fmla="*/ 149 h 636"/>
                  <a:gd name="T62" fmla="*/ 230 w 385"/>
                  <a:gd name="T63" fmla="*/ 214 h 636"/>
                  <a:gd name="T64" fmla="*/ 233 w 385"/>
                  <a:gd name="T65" fmla="*/ 243 h 636"/>
                  <a:gd name="T66" fmla="*/ 230 w 385"/>
                  <a:gd name="T67" fmla="*/ 287 h 636"/>
                  <a:gd name="T68" fmla="*/ 220 w 385"/>
                  <a:gd name="T69" fmla="*/ 332 h 636"/>
                  <a:gd name="T70" fmla="*/ 222 w 385"/>
                  <a:gd name="T71" fmla="*/ 381 h 636"/>
                  <a:gd name="T72" fmla="*/ 225 w 385"/>
                  <a:gd name="T73" fmla="*/ 429 h 636"/>
                  <a:gd name="T74" fmla="*/ 222 w 385"/>
                  <a:gd name="T75" fmla="*/ 494 h 636"/>
                  <a:gd name="T76" fmla="*/ 212 w 385"/>
                  <a:gd name="T77" fmla="*/ 541 h 636"/>
                  <a:gd name="T78" fmla="*/ 198 w 385"/>
                  <a:gd name="T79" fmla="*/ 586 h 636"/>
                  <a:gd name="T80" fmla="*/ 175 w 385"/>
                  <a:gd name="T81" fmla="*/ 635 h 636"/>
                  <a:gd name="T82" fmla="*/ 217 w 385"/>
                  <a:gd name="T83" fmla="*/ 616 h 636"/>
                  <a:gd name="T84" fmla="*/ 252 w 385"/>
                  <a:gd name="T85" fmla="*/ 598 h 636"/>
                  <a:gd name="T86" fmla="*/ 291 w 385"/>
                  <a:gd name="T87" fmla="*/ 590 h 636"/>
                  <a:gd name="T88" fmla="*/ 324 w 385"/>
                  <a:gd name="T89" fmla="*/ 583 h 636"/>
                  <a:gd name="T90" fmla="*/ 327 w 385"/>
                  <a:gd name="T91" fmla="*/ 560 h 636"/>
                  <a:gd name="T92" fmla="*/ 330 w 385"/>
                  <a:gd name="T93" fmla="*/ 532 h 636"/>
                  <a:gd name="T94" fmla="*/ 326 w 385"/>
                  <a:gd name="T95" fmla="*/ 501 h 636"/>
                  <a:gd name="T96" fmla="*/ 322 w 385"/>
                  <a:gd name="T97" fmla="*/ 468 h 636"/>
                  <a:gd name="T98" fmla="*/ 334 w 385"/>
                  <a:gd name="T99" fmla="*/ 428 h 636"/>
                  <a:gd name="T100" fmla="*/ 343 w 385"/>
                  <a:gd name="T101" fmla="*/ 392 h 636"/>
                  <a:gd name="T102" fmla="*/ 351 w 385"/>
                  <a:gd name="T103" fmla="*/ 348 h 636"/>
                  <a:gd name="T104" fmla="*/ 359 w 385"/>
                  <a:gd name="T105" fmla="*/ 309 h 636"/>
                  <a:gd name="T106" fmla="*/ 363 w 385"/>
                  <a:gd name="T107" fmla="*/ 276 h 636"/>
                  <a:gd name="T108" fmla="*/ 360 w 385"/>
                  <a:gd name="T109" fmla="*/ 243 h 636"/>
                  <a:gd name="T110" fmla="*/ 354 w 385"/>
                  <a:gd name="T111" fmla="*/ 214 h 636"/>
                  <a:gd name="T112" fmla="*/ 359 w 385"/>
                  <a:gd name="T113" fmla="*/ 172 h 636"/>
                  <a:gd name="T114" fmla="*/ 368 w 385"/>
                  <a:gd name="T115" fmla="*/ 137 h 636"/>
                  <a:gd name="T116" fmla="*/ 381 w 385"/>
                  <a:gd name="T117" fmla="*/ 91 h 636"/>
                  <a:gd name="T118" fmla="*/ 384 w 385"/>
                  <a:gd name="T119" fmla="*/ 0 h 636"/>
                  <a:gd name="T120" fmla="*/ 162 w 385"/>
                  <a:gd name="T121" fmla="*/ 29 h 636"/>
                  <a:gd name="T122" fmla="*/ 132 w 385"/>
                  <a:gd name="T123" fmla="*/ 1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36">
                    <a:moveTo>
                      <a:pt x="132" y="16"/>
                    </a:moveTo>
                    <a:lnTo>
                      <a:pt x="91" y="80"/>
                    </a:lnTo>
                    <a:lnTo>
                      <a:pt x="75" y="140"/>
                    </a:lnTo>
                    <a:lnTo>
                      <a:pt x="65" y="198"/>
                    </a:lnTo>
                    <a:lnTo>
                      <a:pt x="56" y="246"/>
                    </a:lnTo>
                    <a:lnTo>
                      <a:pt x="33" y="285"/>
                    </a:lnTo>
                    <a:lnTo>
                      <a:pt x="27" y="319"/>
                    </a:lnTo>
                    <a:lnTo>
                      <a:pt x="33" y="354"/>
                    </a:lnTo>
                    <a:lnTo>
                      <a:pt x="48" y="408"/>
                    </a:lnTo>
                    <a:lnTo>
                      <a:pt x="50" y="453"/>
                    </a:lnTo>
                    <a:lnTo>
                      <a:pt x="41" y="492"/>
                    </a:lnTo>
                    <a:lnTo>
                      <a:pt x="27" y="537"/>
                    </a:lnTo>
                    <a:lnTo>
                      <a:pt x="10" y="580"/>
                    </a:lnTo>
                    <a:lnTo>
                      <a:pt x="0" y="613"/>
                    </a:lnTo>
                    <a:lnTo>
                      <a:pt x="34" y="600"/>
                    </a:lnTo>
                    <a:lnTo>
                      <a:pt x="76" y="577"/>
                    </a:lnTo>
                    <a:lnTo>
                      <a:pt x="125" y="567"/>
                    </a:lnTo>
                    <a:lnTo>
                      <a:pt x="156" y="556"/>
                    </a:lnTo>
                    <a:lnTo>
                      <a:pt x="162" y="528"/>
                    </a:lnTo>
                    <a:lnTo>
                      <a:pt x="155" y="496"/>
                    </a:lnTo>
                    <a:lnTo>
                      <a:pt x="162" y="452"/>
                    </a:lnTo>
                    <a:lnTo>
                      <a:pt x="169" y="403"/>
                    </a:lnTo>
                    <a:lnTo>
                      <a:pt x="161" y="365"/>
                    </a:lnTo>
                    <a:lnTo>
                      <a:pt x="148" y="332"/>
                    </a:lnTo>
                    <a:lnTo>
                      <a:pt x="151" y="310"/>
                    </a:lnTo>
                    <a:lnTo>
                      <a:pt x="161" y="277"/>
                    </a:lnTo>
                    <a:lnTo>
                      <a:pt x="177" y="242"/>
                    </a:lnTo>
                    <a:lnTo>
                      <a:pt x="199" y="203"/>
                    </a:lnTo>
                    <a:lnTo>
                      <a:pt x="214" y="149"/>
                    </a:lnTo>
                    <a:lnTo>
                      <a:pt x="230" y="91"/>
                    </a:lnTo>
                    <a:lnTo>
                      <a:pt x="226" y="149"/>
                    </a:lnTo>
                    <a:lnTo>
                      <a:pt x="230" y="214"/>
                    </a:lnTo>
                    <a:lnTo>
                      <a:pt x="233" y="243"/>
                    </a:lnTo>
                    <a:lnTo>
                      <a:pt x="230" y="287"/>
                    </a:lnTo>
                    <a:lnTo>
                      <a:pt x="220" y="332"/>
                    </a:lnTo>
                    <a:lnTo>
                      <a:pt x="222" y="381"/>
                    </a:lnTo>
                    <a:lnTo>
                      <a:pt x="225" y="429"/>
                    </a:lnTo>
                    <a:lnTo>
                      <a:pt x="222" y="494"/>
                    </a:lnTo>
                    <a:lnTo>
                      <a:pt x="212" y="541"/>
                    </a:lnTo>
                    <a:lnTo>
                      <a:pt x="198" y="586"/>
                    </a:lnTo>
                    <a:lnTo>
                      <a:pt x="175" y="635"/>
                    </a:lnTo>
                    <a:lnTo>
                      <a:pt x="217" y="616"/>
                    </a:lnTo>
                    <a:lnTo>
                      <a:pt x="252" y="598"/>
                    </a:lnTo>
                    <a:lnTo>
                      <a:pt x="291" y="590"/>
                    </a:lnTo>
                    <a:lnTo>
                      <a:pt x="324" y="583"/>
                    </a:lnTo>
                    <a:lnTo>
                      <a:pt x="327" y="560"/>
                    </a:lnTo>
                    <a:lnTo>
                      <a:pt x="330" y="532"/>
                    </a:lnTo>
                    <a:lnTo>
                      <a:pt x="326" y="501"/>
                    </a:lnTo>
                    <a:lnTo>
                      <a:pt x="322" y="468"/>
                    </a:lnTo>
                    <a:lnTo>
                      <a:pt x="334" y="428"/>
                    </a:lnTo>
                    <a:lnTo>
                      <a:pt x="343" y="392"/>
                    </a:lnTo>
                    <a:lnTo>
                      <a:pt x="351" y="348"/>
                    </a:lnTo>
                    <a:lnTo>
                      <a:pt x="359" y="309"/>
                    </a:lnTo>
                    <a:lnTo>
                      <a:pt x="363" y="276"/>
                    </a:lnTo>
                    <a:lnTo>
                      <a:pt x="360" y="243"/>
                    </a:lnTo>
                    <a:lnTo>
                      <a:pt x="354" y="214"/>
                    </a:lnTo>
                    <a:lnTo>
                      <a:pt x="359" y="172"/>
                    </a:lnTo>
                    <a:lnTo>
                      <a:pt x="368" y="137"/>
                    </a:lnTo>
                    <a:lnTo>
                      <a:pt x="381" y="91"/>
                    </a:lnTo>
                    <a:lnTo>
                      <a:pt x="384" y="0"/>
                    </a:lnTo>
                    <a:lnTo>
                      <a:pt x="162" y="29"/>
                    </a:lnTo>
                    <a:lnTo>
                      <a:pt x="132" y="16"/>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 name="Freeform 42"/>
            <p:cNvSpPr>
              <a:spLocks/>
            </p:cNvSpPr>
            <p:nvPr/>
          </p:nvSpPr>
          <p:spPr bwMode="auto">
            <a:xfrm>
              <a:off x="1584" y="2476"/>
              <a:ext cx="61" cy="116"/>
            </a:xfrm>
            <a:custGeom>
              <a:avLst/>
              <a:gdLst>
                <a:gd name="T0" fmla="*/ 33 w 61"/>
                <a:gd name="T1" fmla="*/ 0 h 116"/>
                <a:gd name="T2" fmla="*/ 38 w 61"/>
                <a:gd name="T3" fmla="*/ 7 h 116"/>
                <a:gd name="T4" fmla="*/ 41 w 61"/>
                <a:gd name="T5" fmla="*/ 15 h 116"/>
                <a:gd name="T6" fmla="*/ 49 w 61"/>
                <a:gd name="T7" fmla="*/ 14 h 116"/>
                <a:gd name="T8" fmla="*/ 55 w 61"/>
                <a:gd name="T9" fmla="*/ 14 h 116"/>
                <a:gd name="T10" fmla="*/ 60 w 61"/>
                <a:gd name="T11" fmla="*/ 16 h 116"/>
                <a:gd name="T12" fmla="*/ 51 w 61"/>
                <a:gd name="T13" fmla="*/ 20 h 116"/>
                <a:gd name="T14" fmla="*/ 42 w 61"/>
                <a:gd name="T15" fmla="*/ 28 h 116"/>
                <a:gd name="T16" fmla="*/ 38 w 61"/>
                <a:gd name="T17" fmla="*/ 37 h 116"/>
                <a:gd name="T18" fmla="*/ 38 w 61"/>
                <a:gd name="T19" fmla="*/ 44 h 116"/>
                <a:gd name="T20" fmla="*/ 39 w 61"/>
                <a:gd name="T21" fmla="*/ 54 h 116"/>
                <a:gd name="T22" fmla="*/ 38 w 61"/>
                <a:gd name="T23" fmla="*/ 64 h 116"/>
                <a:gd name="T24" fmla="*/ 29 w 61"/>
                <a:gd name="T25" fmla="*/ 75 h 116"/>
                <a:gd name="T26" fmla="*/ 16 w 61"/>
                <a:gd name="T27" fmla="*/ 81 h 116"/>
                <a:gd name="T28" fmla="*/ 21 w 61"/>
                <a:gd name="T29" fmla="*/ 76 h 116"/>
                <a:gd name="T30" fmla="*/ 27 w 61"/>
                <a:gd name="T31" fmla="*/ 71 h 116"/>
                <a:gd name="T32" fmla="*/ 34 w 61"/>
                <a:gd name="T33" fmla="*/ 54 h 116"/>
                <a:gd name="T34" fmla="*/ 35 w 61"/>
                <a:gd name="T35" fmla="*/ 48 h 116"/>
                <a:gd name="T36" fmla="*/ 25 w 61"/>
                <a:gd name="T37" fmla="*/ 54 h 116"/>
                <a:gd name="T38" fmla="*/ 15 w 61"/>
                <a:gd name="T39" fmla="*/ 65 h 116"/>
                <a:gd name="T40" fmla="*/ 10 w 61"/>
                <a:gd name="T41" fmla="*/ 78 h 116"/>
                <a:gd name="T42" fmla="*/ 9 w 61"/>
                <a:gd name="T43" fmla="*/ 90 h 116"/>
                <a:gd name="T44" fmla="*/ 13 w 61"/>
                <a:gd name="T45" fmla="*/ 106 h 116"/>
                <a:gd name="T46" fmla="*/ 19 w 61"/>
                <a:gd name="T47" fmla="*/ 115 h 116"/>
                <a:gd name="T48" fmla="*/ 8 w 61"/>
                <a:gd name="T49" fmla="*/ 104 h 116"/>
                <a:gd name="T50" fmla="*/ 5 w 61"/>
                <a:gd name="T51" fmla="*/ 90 h 116"/>
                <a:gd name="T52" fmla="*/ 5 w 61"/>
                <a:gd name="T53" fmla="*/ 78 h 116"/>
                <a:gd name="T54" fmla="*/ 8 w 61"/>
                <a:gd name="T55" fmla="*/ 65 h 116"/>
                <a:gd name="T56" fmla="*/ 14 w 61"/>
                <a:gd name="T57" fmla="*/ 57 h 116"/>
                <a:gd name="T58" fmla="*/ 23 w 61"/>
                <a:gd name="T59" fmla="*/ 44 h 116"/>
                <a:gd name="T60" fmla="*/ 27 w 61"/>
                <a:gd name="T61" fmla="*/ 33 h 116"/>
                <a:gd name="T62" fmla="*/ 14 w 61"/>
                <a:gd name="T63" fmla="*/ 41 h 116"/>
                <a:gd name="T64" fmla="*/ 0 w 61"/>
                <a:gd name="T65" fmla="*/ 41 h 116"/>
                <a:gd name="T66" fmla="*/ 12 w 61"/>
                <a:gd name="T67" fmla="*/ 38 h 116"/>
                <a:gd name="T68" fmla="*/ 18 w 61"/>
                <a:gd name="T69" fmla="*/ 33 h 116"/>
                <a:gd name="T70" fmla="*/ 25 w 61"/>
                <a:gd name="T71" fmla="*/ 29 h 116"/>
                <a:gd name="T72" fmla="*/ 30 w 61"/>
                <a:gd name="T73" fmla="*/ 19 h 116"/>
                <a:gd name="T74" fmla="*/ 34 w 61"/>
                <a:gd name="T75" fmla="*/ 11 h 116"/>
                <a:gd name="T76" fmla="*/ 33 w 61"/>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116">
                  <a:moveTo>
                    <a:pt x="33" y="0"/>
                  </a:moveTo>
                  <a:lnTo>
                    <a:pt x="38" y="7"/>
                  </a:lnTo>
                  <a:lnTo>
                    <a:pt x="41" y="15"/>
                  </a:lnTo>
                  <a:lnTo>
                    <a:pt x="49" y="14"/>
                  </a:lnTo>
                  <a:lnTo>
                    <a:pt x="55" y="14"/>
                  </a:lnTo>
                  <a:lnTo>
                    <a:pt x="60" y="16"/>
                  </a:lnTo>
                  <a:lnTo>
                    <a:pt x="51" y="20"/>
                  </a:lnTo>
                  <a:lnTo>
                    <a:pt x="42" y="28"/>
                  </a:lnTo>
                  <a:lnTo>
                    <a:pt x="38" y="37"/>
                  </a:lnTo>
                  <a:lnTo>
                    <a:pt x="38" y="44"/>
                  </a:lnTo>
                  <a:lnTo>
                    <a:pt x="39" y="54"/>
                  </a:lnTo>
                  <a:lnTo>
                    <a:pt x="38" y="64"/>
                  </a:lnTo>
                  <a:lnTo>
                    <a:pt x="29" y="75"/>
                  </a:lnTo>
                  <a:lnTo>
                    <a:pt x="16" y="81"/>
                  </a:lnTo>
                  <a:lnTo>
                    <a:pt x="21" y="76"/>
                  </a:lnTo>
                  <a:lnTo>
                    <a:pt x="27" y="71"/>
                  </a:lnTo>
                  <a:lnTo>
                    <a:pt x="34" y="54"/>
                  </a:lnTo>
                  <a:lnTo>
                    <a:pt x="35" y="48"/>
                  </a:lnTo>
                  <a:lnTo>
                    <a:pt x="25" y="54"/>
                  </a:lnTo>
                  <a:lnTo>
                    <a:pt x="15" y="65"/>
                  </a:lnTo>
                  <a:lnTo>
                    <a:pt x="10" y="78"/>
                  </a:lnTo>
                  <a:lnTo>
                    <a:pt x="9" y="90"/>
                  </a:lnTo>
                  <a:lnTo>
                    <a:pt x="13" y="106"/>
                  </a:lnTo>
                  <a:lnTo>
                    <a:pt x="19" y="115"/>
                  </a:lnTo>
                  <a:lnTo>
                    <a:pt x="8" y="104"/>
                  </a:lnTo>
                  <a:lnTo>
                    <a:pt x="5" y="90"/>
                  </a:lnTo>
                  <a:lnTo>
                    <a:pt x="5" y="78"/>
                  </a:lnTo>
                  <a:lnTo>
                    <a:pt x="8" y="65"/>
                  </a:lnTo>
                  <a:lnTo>
                    <a:pt x="14" y="57"/>
                  </a:lnTo>
                  <a:lnTo>
                    <a:pt x="23" y="44"/>
                  </a:lnTo>
                  <a:lnTo>
                    <a:pt x="27" y="33"/>
                  </a:lnTo>
                  <a:lnTo>
                    <a:pt x="14" y="41"/>
                  </a:lnTo>
                  <a:lnTo>
                    <a:pt x="0" y="41"/>
                  </a:lnTo>
                  <a:lnTo>
                    <a:pt x="12" y="38"/>
                  </a:lnTo>
                  <a:lnTo>
                    <a:pt x="18" y="33"/>
                  </a:lnTo>
                  <a:lnTo>
                    <a:pt x="25" y="29"/>
                  </a:lnTo>
                  <a:lnTo>
                    <a:pt x="30" y="19"/>
                  </a:lnTo>
                  <a:lnTo>
                    <a:pt x="34" y="11"/>
                  </a:lnTo>
                  <a:lnTo>
                    <a:pt x="33" y="0"/>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Freeform 43"/>
            <p:cNvSpPr>
              <a:spLocks/>
            </p:cNvSpPr>
            <p:nvPr/>
          </p:nvSpPr>
          <p:spPr bwMode="auto">
            <a:xfrm>
              <a:off x="1592" y="2634"/>
              <a:ext cx="63" cy="105"/>
            </a:xfrm>
            <a:custGeom>
              <a:avLst/>
              <a:gdLst>
                <a:gd name="T0" fmla="*/ 62 w 63"/>
                <a:gd name="T1" fmla="*/ 62 h 105"/>
                <a:gd name="T2" fmla="*/ 54 w 63"/>
                <a:gd name="T3" fmla="*/ 58 h 105"/>
                <a:gd name="T4" fmla="*/ 46 w 63"/>
                <a:gd name="T5" fmla="*/ 46 h 105"/>
                <a:gd name="T6" fmla="*/ 43 w 63"/>
                <a:gd name="T7" fmla="*/ 30 h 105"/>
                <a:gd name="T8" fmla="*/ 42 w 63"/>
                <a:gd name="T9" fmla="*/ 16 h 105"/>
                <a:gd name="T10" fmla="*/ 44 w 63"/>
                <a:gd name="T11" fmla="*/ 0 h 105"/>
                <a:gd name="T12" fmla="*/ 40 w 63"/>
                <a:gd name="T13" fmla="*/ 9 h 105"/>
                <a:gd name="T14" fmla="*/ 36 w 63"/>
                <a:gd name="T15" fmla="*/ 26 h 105"/>
                <a:gd name="T16" fmla="*/ 36 w 63"/>
                <a:gd name="T17" fmla="*/ 35 h 105"/>
                <a:gd name="T18" fmla="*/ 38 w 63"/>
                <a:gd name="T19" fmla="*/ 44 h 105"/>
                <a:gd name="T20" fmla="*/ 26 w 63"/>
                <a:gd name="T21" fmla="*/ 45 h 105"/>
                <a:gd name="T22" fmla="*/ 12 w 63"/>
                <a:gd name="T23" fmla="*/ 52 h 105"/>
                <a:gd name="T24" fmla="*/ 0 w 63"/>
                <a:gd name="T25" fmla="*/ 62 h 105"/>
                <a:gd name="T26" fmla="*/ 14 w 63"/>
                <a:gd name="T27" fmla="*/ 57 h 105"/>
                <a:gd name="T28" fmla="*/ 27 w 63"/>
                <a:gd name="T29" fmla="*/ 52 h 105"/>
                <a:gd name="T30" fmla="*/ 40 w 63"/>
                <a:gd name="T31" fmla="*/ 52 h 105"/>
                <a:gd name="T32" fmla="*/ 28 w 63"/>
                <a:gd name="T33" fmla="*/ 59 h 105"/>
                <a:gd name="T34" fmla="*/ 22 w 63"/>
                <a:gd name="T35" fmla="*/ 68 h 105"/>
                <a:gd name="T36" fmla="*/ 17 w 63"/>
                <a:gd name="T37" fmla="*/ 78 h 105"/>
                <a:gd name="T38" fmla="*/ 14 w 63"/>
                <a:gd name="T39" fmla="*/ 87 h 105"/>
                <a:gd name="T40" fmla="*/ 20 w 63"/>
                <a:gd name="T41" fmla="*/ 80 h 105"/>
                <a:gd name="T42" fmla="*/ 29 w 63"/>
                <a:gd name="T43" fmla="*/ 69 h 105"/>
                <a:gd name="T44" fmla="*/ 42 w 63"/>
                <a:gd name="T45" fmla="*/ 62 h 105"/>
                <a:gd name="T46" fmla="*/ 46 w 63"/>
                <a:gd name="T47" fmla="*/ 61 h 105"/>
                <a:gd name="T48" fmla="*/ 45 w 63"/>
                <a:gd name="T49" fmla="*/ 70 h 105"/>
                <a:gd name="T50" fmla="*/ 48 w 63"/>
                <a:gd name="T51" fmla="*/ 79 h 105"/>
                <a:gd name="T52" fmla="*/ 50 w 63"/>
                <a:gd name="T53" fmla="*/ 87 h 105"/>
                <a:gd name="T54" fmla="*/ 53 w 63"/>
                <a:gd name="T55" fmla="*/ 98 h 105"/>
                <a:gd name="T56" fmla="*/ 58 w 63"/>
                <a:gd name="T57" fmla="*/ 104 h 105"/>
                <a:gd name="T58" fmla="*/ 57 w 63"/>
                <a:gd name="T59" fmla="*/ 95 h 105"/>
                <a:gd name="T60" fmla="*/ 56 w 63"/>
                <a:gd name="T61" fmla="*/ 87 h 105"/>
                <a:gd name="T62" fmla="*/ 56 w 63"/>
                <a:gd name="T63" fmla="*/ 80 h 105"/>
                <a:gd name="T64" fmla="*/ 58 w 63"/>
                <a:gd name="T65" fmla="*/ 74 h 105"/>
                <a:gd name="T66" fmla="*/ 62 w 63"/>
                <a:gd name="T67"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05">
                  <a:moveTo>
                    <a:pt x="62" y="62"/>
                  </a:moveTo>
                  <a:lnTo>
                    <a:pt x="54" y="58"/>
                  </a:lnTo>
                  <a:lnTo>
                    <a:pt x="46" y="46"/>
                  </a:lnTo>
                  <a:lnTo>
                    <a:pt x="43" y="30"/>
                  </a:lnTo>
                  <a:lnTo>
                    <a:pt x="42" y="16"/>
                  </a:lnTo>
                  <a:lnTo>
                    <a:pt x="44" y="0"/>
                  </a:lnTo>
                  <a:lnTo>
                    <a:pt x="40" y="9"/>
                  </a:lnTo>
                  <a:lnTo>
                    <a:pt x="36" y="26"/>
                  </a:lnTo>
                  <a:lnTo>
                    <a:pt x="36" y="35"/>
                  </a:lnTo>
                  <a:lnTo>
                    <a:pt x="38" y="44"/>
                  </a:lnTo>
                  <a:lnTo>
                    <a:pt x="26" y="45"/>
                  </a:lnTo>
                  <a:lnTo>
                    <a:pt x="12" y="52"/>
                  </a:lnTo>
                  <a:lnTo>
                    <a:pt x="0" y="62"/>
                  </a:lnTo>
                  <a:lnTo>
                    <a:pt x="14" y="57"/>
                  </a:lnTo>
                  <a:lnTo>
                    <a:pt x="27" y="52"/>
                  </a:lnTo>
                  <a:lnTo>
                    <a:pt x="40" y="52"/>
                  </a:lnTo>
                  <a:lnTo>
                    <a:pt x="28" y="59"/>
                  </a:lnTo>
                  <a:lnTo>
                    <a:pt x="22" y="68"/>
                  </a:lnTo>
                  <a:lnTo>
                    <a:pt x="17" y="78"/>
                  </a:lnTo>
                  <a:lnTo>
                    <a:pt x="14" y="87"/>
                  </a:lnTo>
                  <a:lnTo>
                    <a:pt x="20" y="80"/>
                  </a:lnTo>
                  <a:lnTo>
                    <a:pt x="29" y="69"/>
                  </a:lnTo>
                  <a:lnTo>
                    <a:pt x="42" y="62"/>
                  </a:lnTo>
                  <a:lnTo>
                    <a:pt x="46" y="61"/>
                  </a:lnTo>
                  <a:lnTo>
                    <a:pt x="45" y="70"/>
                  </a:lnTo>
                  <a:lnTo>
                    <a:pt x="48" y="79"/>
                  </a:lnTo>
                  <a:lnTo>
                    <a:pt x="50" y="87"/>
                  </a:lnTo>
                  <a:lnTo>
                    <a:pt x="53" y="98"/>
                  </a:lnTo>
                  <a:lnTo>
                    <a:pt x="58" y="104"/>
                  </a:lnTo>
                  <a:lnTo>
                    <a:pt x="57" y="95"/>
                  </a:lnTo>
                  <a:lnTo>
                    <a:pt x="56" y="87"/>
                  </a:lnTo>
                  <a:lnTo>
                    <a:pt x="56" y="80"/>
                  </a:lnTo>
                  <a:lnTo>
                    <a:pt x="58" y="74"/>
                  </a:lnTo>
                  <a:lnTo>
                    <a:pt x="62" y="62"/>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 name="Group 50"/>
            <p:cNvGrpSpPr>
              <a:grpSpLocks/>
            </p:cNvGrpSpPr>
            <p:nvPr/>
          </p:nvGrpSpPr>
          <p:grpSpPr bwMode="auto">
            <a:xfrm>
              <a:off x="1329" y="1734"/>
              <a:ext cx="134" cy="175"/>
              <a:chOff x="1329" y="1734"/>
              <a:chExt cx="134" cy="175"/>
            </a:xfrm>
          </p:grpSpPr>
          <p:grpSp>
            <p:nvGrpSpPr>
              <p:cNvPr id="108" name="Group 46"/>
              <p:cNvGrpSpPr>
                <a:grpSpLocks/>
              </p:cNvGrpSpPr>
              <p:nvPr/>
            </p:nvGrpSpPr>
            <p:grpSpPr bwMode="auto">
              <a:xfrm>
                <a:off x="1329" y="1734"/>
                <a:ext cx="134" cy="28"/>
                <a:chOff x="1329" y="1734"/>
                <a:chExt cx="134" cy="28"/>
              </a:xfrm>
            </p:grpSpPr>
            <p:sp>
              <p:nvSpPr>
                <p:cNvPr id="112" name="Freeform 44"/>
                <p:cNvSpPr>
                  <a:spLocks/>
                </p:cNvSpPr>
                <p:nvPr/>
              </p:nvSpPr>
              <p:spPr bwMode="auto">
                <a:xfrm>
                  <a:off x="1402" y="1734"/>
                  <a:ext cx="61" cy="28"/>
                </a:xfrm>
                <a:custGeom>
                  <a:avLst/>
                  <a:gdLst>
                    <a:gd name="T0" fmla="*/ 0 w 61"/>
                    <a:gd name="T1" fmla="*/ 5 h 28"/>
                    <a:gd name="T2" fmla="*/ 14 w 61"/>
                    <a:gd name="T3" fmla="*/ 0 h 28"/>
                    <a:gd name="T4" fmla="*/ 27 w 61"/>
                    <a:gd name="T5" fmla="*/ 1 h 28"/>
                    <a:gd name="T6" fmla="*/ 40 w 61"/>
                    <a:gd name="T7" fmla="*/ 6 h 28"/>
                    <a:gd name="T8" fmla="*/ 52 w 61"/>
                    <a:gd name="T9" fmla="*/ 14 h 28"/>
                    <a:gd name="T10" fmla="*/ 60 w 61"/>
                    <a:gd name="T11" fmla="*/ 27 h 28"/>
                  </a:gdLst>
                  <a:ahLst/>
                  <a:cxnLst>
                    <a:cxn ang="0">
                      <a:pos x="T0" y="T1"/>
                    </a:cxn>
                    <a:cxn ang="0">
                      <a:pos x="T2" y="T3"/>
                    </a:cxn>
                    <a:cxn ang="0">
                      <a:pos x="T4" y="T5"/>
                    </a:cxn>
                    <a:cxn ang="0">
                      <a:pos x="T6" y="T7"/>
                    </a:cxn>
                    <a:cxn ang="0">
                      <a:pos x="T8" y="T9"/>
                    </a:cxn>
                    <a:cxn ang="0">
                      <a:pos x="T10" y="T11"/>
                    </a:cxn>
                  </a:cxnLst>
                  <a:rect l="0" t="0" r="r" b="b"/>
                  <a:pathLst>
                    <a:path w="61" h="28">
                      <a:moveTo>
                        <a:pt x="0" y="5"/>
                      </a:moveTo>
                      <a:lnTo>
                        <a:pt x="14" y="0"/>
                      </a:lnTo>
                      <a:lnTo>
                        <a:pt x="27" y="1"/>
                      </a:lnTo>
                      <a:lnTo>
                        <a:pt x="40" y="6"/>
                      </a:lnTo>
                      <a:lnTo>
                        <a:pt x="52" y="14"/>
                      </a:lnTo>
                      <a:lnTo>
                        <a:pt x="60" y="27"/>
                      </a:lnTo>
                    </a:path>
                  </a:pathLst>
                </a:custGeom>
                <a:noFill/>
                <a:ln w="25399" cap="rnd" cmpd="sng">
                  <a:solidFill>
                    <a:srgbClr val="6040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 name="Freeform 45"/>
                <p:cNvSpPr>
                  <a:spLocks/>
                </p:cNvSpPr>
                <p:nvPr/>
              </p:nvSpPr>
              <p:spPr bwMode="auto">
                <a:xfrm>
                  <a:off x="1329" y="1734"/>
                  <a:ext cx="49" cy="19"/>
                </a:xfrm>
                <a:custGeom>
                  <a:avLst/>
                  <a:gdLst>
                    <a:gd name="T0" fmla="*/ 0 w 49"/>
                    <a:gd name="T1" fmla="*/ 18 h 19"/>
                    <a:gd name="T2" fmla="*/ 8 w 49"/>
                    <a:gd name="T3" fmla="*/ 9 h 19"/>
                    <a:gd name="T4" fmla="*/ 20 w 49"/>
                    <a:gd name="T5" fmla="*/ 4 h 19"/>
                    <a:gd name="T6" fmla="*/ 35 w 49"/>
                    <a:gd name="T7" fmla="*/ 0 h 19"/>
                    <a:gd name="T8" fmla="*/ 48 w 49"/>
                    <a:gd name="T9" fmla="*/ 2 h 19"/>
                  </a:gdLst>
                  <a:ahLst/>
                  <a:cxnLst>
                    <a:cxn ang="0">
                      <a:pos x="T0" y="T1"/>
                    </a:cxn>
                    <a:cxn ang="0">
                      <a:pos x="T2" y="T3"/>
                    </a:cxn>
                    <a:cxn ang="0">
                      <a:pos x="T4" y="T5"/>
                    </a:cxn>
                    <a:cxn ang="0">
                      <a:pos x="T6" y="T7"/>
                    </a:cxn>
                    <a:cxn ang="0">
                      <a:pos x="T8" y="T9"/>
                    </a:cxn>
                  </a:cxnLst>
                  <a:rect l="0" t="0" r="r" b="b"/>
                  <a:pathLst>
                    <a:path w="49" h="19">
                      <a:moveTo>
                        <a:pt x="0" y="18"/>
                      </a:moveTo>
                      <a:lnTo>
                        <a:pt x="8" y="9"/>
                      </a:lnTo>
                      <a:lnTo>
                        <a:pt x="20" y="4"/>
                      </a:lnTo>
                      <a:lnTo>
                        <a:pt x="35" y="0"/>
                      </a:lnTo>
                      <a:lnTo>
                        <a:pt x="48" y="2"/>
                      </a:lnTo>
                    </a:path>
                  </a:pathLst>
                </a:custGeom>
                <a:noFill/>
                <a:ln w="25399" cap="rnd" cmpd="sng">
                  <a:solidFill>
                    <a:srgbClr val="6040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9" name="Group 49"/>
              <p:cNvGrpSpPr>
                <a:grpSpLocks/>
              </p:cNvGrpSpPr>
              <p:nvPr/>
            </p:nvGrpSpPr>
            <p:grpSpPr bwMode="auto">
              <a:xfrm>
                <a:off x="1332" y="1756"/>
                <a:ext cx="114" cy="153"/>
                <a:chOff x="1332" y="1756"/>
                <a:chExt cx="114" cy="153"/>
              </a:xfrm>
            </p:grpSpPr>
            <p:sp>
              <p:nvSpPr>
                <p:cNvPr id="110" name="Oval 47"/>
                <p:cNvSpPr>
                  <a:spLocks noChangeArrowheads="1"/>
                </p:cNvSpPr>
                <p:nvPr/>
              </p:nvSpPr>
              <p:spPr bwMode="auto">
                <a:xfrm>
                  <a:off x="1332" y="1756"/>
                  <a:ext cx="36" cy="153"/>
                </a:xfrm>
                <a:prstGeom prst="ellipse">
                  <a:avLst/>
                </a:prstGeom>
                <a:solidFill>
                  <a:srgbClr val="000000"/>
                </a:solidFill>
                <a:ln>
                  <a:noFill/>
                </a:ln>
                <a:effectLst/>
                <a:extLst>
                  <a:ext uri="{91240B29-F687-4F45-9708-019B960494DF}">
                    <a14:hiddenLine xmlns:a14="http://schemas.microsoft.com/office/drawing/2010/main" w="12699">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1" name="Oval 48"/>
                <p:cNvSpPr>
                  <a:spLocks noChangeArrowheads="1"/>
                </p:cNvSpPr>
                <p:nvPr/>
              </p:nvSpPr>
              <p:spPr bwMode="auto">
                <a:xfrm>
                  <a:off x="1410" y="1756"/>
                  <a:ext cx="36" cy="153"/>
                </a:xfrm>
                <a:prstGeom prst="ellipse">
                  <a:avLst/>
                </a:prstGeom>
                <a:solidFill>
                  <a:srgbClr val="000000"/>
                </a:solidFill>
                <a:ln>
                  <a:noFill/>
                </a:ln>
                <a:effectLst/>
                <a:extLst>
                  <a:ext uri="{91240B29-F687-4F45-9708-019B960494DF}">
                    <a14:hiddenLine xmlns:a14="http://schemas.microsoft.com/office/drawing/2010/main" w="12699">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27" name="Group 53"/>
            <p:cNvGrpSpPr>
              <a:grpSpLocks/>
            </p:cNvGrpSpPr>
            <p:nvPr/>
          </p:nvGrpSpPr>
          <p:grpSpPr bwMode="auto">
            <a:xfrm>
              <a:off x="1325" y="2129"/>
              <a:ext cx="168" cy="143"/>
              <a:chOff x="1325" y="2129"/>
              <a:chExt cx="168" cy="143"/>
            </a:xfrm>
          </p:grpSpPr>
          <p:sp>
            <p:nvSpPr>
              <p:cNvPr id="106" name="Freeform 51"/>
              <p:cNvSpPr>
                <a:spLocks/>
              </p:cNvSpPr>
              <p:nvPr/>
            </p:nvSpPr>
            <p:spPr bwMode="auto">
              <a:xfrm>
                <a:off x="1325" y="2236"/>
                <a:ext cx="168" cy="36"/>
              </a:xfrm>
              <a:custGeom>
                <a:avLst/>
                <a:gdLst>
                  <a:gd name="T0" fmla="*/ 167 w 168"/>
                  <a:gd name="T1" fmla="*/ 27 h 36"/>
                  <a:gd name="T2" fmla="*/ 151 w 168"/>
                  <a:gd name="T3" fmla="*/ 18 h 36"/>
                  <a:gd name="T4" fmla="*/ 127 w 168"/>
                  <a:gd name="T5" fmla="*/ 7 h 36"/>
                  <a:gd name="T6" fmla="*/ 105 w 168"/>
                  <a:gd name="T7" fmla="*/ 3 h 36"/>
                  <a:gd name="T8" fmla="*/ 76 w 168"/>
                  <a:gd name="T9" fmla="*/ 0 h 36"/>
                  <a:gd name="T10" fmla="*/ 51 w 168"/>
                  <a:gd name="T11" fmla="*/ 1 h 36"/>
                  <a:gd name="T12" fmla="*/ 34 w 168"/>
                  <a:gd name="T13" fmla="*/ 10 h 36"/>
                  <a:gd name="T14" fmla="*/ 16 w 168"/>
                  <a:gd name="T15" fmla="*/ 22 h 36"/>
                  <a:gd name="T16" fmla="*/ 0 w 168"/>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36">
                    <a:moveTo>
                      <a:pt x="167" y="27"/>
                    </a:moveTo>
                    <a:lnTo>
                      <a:pt x="151" y="18"/>
                    </a:lnTo>
                    <a:lnTo>
                      <a:pt x="127" y="7"/>
                    </a:lnTo>
                    <a:lnTo>
                      <a:pt x="105" y="3"/>
                    </a:lnTo>
                    <a:lnTo>
                      <a:pt x="76" y="0"/>
                    </a:lnTo>
                    <a:lnTo>
                      <a:pt x="51" y="1"/>
                    </a:lnTo>
                    <a:lnTo>
                      <a:pt x="34" y="10"/>
                    </a:lnTo>
                    <a:lnTo>
                      <a:pt x="16" y="22"/>
                    </a:lnTo>
                    <a:lnTo>
                      <a:pt x="0" y="35"/>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 name="Freeform 52"/>
              <p:cNvSpPr>
                <a:spLocks/>
              </p:cNvSpPr>
              <p:nvPr/>
            </p:nvSpPr>
            <p:spPr bwMode="auto">
              <a:xfrm>
                <a:off x="1361" y="2129"/>
                <a:ext cx="72" cy="113"/>
              </a:xfrm>
              <a:custGeom>
                <a:avLst/>
                <a:gdLst>
                  <a:gd name="T0" fmla="*/ 66 w 72"/>
                  <a:gd name="T1" fmla="*/ 0 h 113"/>
                  <a:gd name="T2" fmla="*/ 32 w 72"/>
                  <a:gd name="T3" fmla="*/ 13 h 113"/>
                  <a:gd name="T4" fmla="*/ 0 w 72"/>
                  <a:gd name="T5" fmla="*/ 10 h 113"/>
                  <a:gd name="T6" fmla="*/ 9 w 72"/>
                  <a:gd name="T7" fmla="*/ 41 h 113"/>
                  <a:gd name="T8" fmla="*/ 12 w 72"/>
                  <a:gd name="T9" fmla="*/ 58 h 113"/>
                  <a:gd name="T10" fmla="*/ 10 w 72"/>
                  <a:gd name="T11" fmla="*/ 79 h 113"/>
                  <a:gd name="T12" fmla="*/ 3 w 72"/>
                  <a:gd name="T13" fmla="*/ 112 h 113"/>
                  <a:gd name="T14" fmla="*/ 20 w 72"/>
                  <a:gd name="T15" fmla="*/ 106 h 113"/>
                  <a:gd name="T16" fmla="*/ 37 w 72"/>
                  <a:gd name="T17" fmla="*/ 105 h 113"/>
                  <a:gd name="T18" fmla="*/ 56 w 72"/>
                  <a:gd name="T19" fmla="*/ 106 h 113"/>
                  <a:gd name="T20" fmla="*/ 71 w 72"/>
                  <a:gd name="T21" fmla="*/ 107 h 113"/>
                  <a:gd name="T22" fmla="*/ 62 w 72"/>
                  <a:gd name="T23" fmla="*/ 89 h 113"/>
                  <a:gd name="T24" fmla="*/ 56 w 72"/>
                  <a:gd name="T25" fmla="*/ 68 h 113"/>
                  <a:gd name="T26" fmla="*/ 55 w 72"/>
                  <a:gd name="T27" fmla="*/ 47 h 113"/>
                  <a:gd name="T28" fmla="*/ 59 w 72"/>
                  <a:gd name="T29" fmla="*/ 27 h 113"/>
                  <a:gd name="T30" fmla="*/ 66 w 72"/>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13">
                    <a:moveTo>
                      <a:pt x="66" y="0"/>
                    </a:moveTo>
                    <a:lnTo>
                      <a:pt x="32" y="13"/>
                    </a:lnTo>
                    <a:lnTo>
                      <a:pt x="0" y="10"/>
                    </a:lnTo>
                    <a:lnTo>
                      <a:pt x="9" y="41"/>
                    </a:lnTo>
                    <a:lnTo>
                      <a:pt x="12" y="58"/>
                    </a:lnTo>
                    <a:lnTo>
                      <a:pt x="10" y="79"/>
                    </a:lnTo>
                    <a:lnTo>
                      <a:pt x="3" y="112"/>
                    </a:lnTo>
                    <a:lnTo>
                      <a:pt x="20" y="106"/>
                    </a:lnTo>
                    <a:lnTo>
                      <a:pt x="37" y="105"/>
                    </a:lnTo>
                    <a:lnTo>
                      <a:pt x="56" y="106"/>
                    </a:lnTo>
                    <a:lnTo>
                      <a:pt x="71" y="107"/>
                    </a:lnTo>
                    <a:lnTo>
                      <a:pt x="62" y="89"/>
                    </a:lnTo>
                    <a:lnTo>
                      <a:pt x="56" y="68"/>
                    </a:lnTo>
                    <a:lnTo>
                      <a:pt x="55" y="47"/>
                    </a:lnTo>
                    <a:lnTo>
                      <a:pt x="59" y="27"/>
                    </a:lnTo>
                    <a:lnTo>
                      <a:pt x="66" y="0"/>
                    </a:lnTo>
                  </a:path>
                </a:pathLst>
              </a:custGeom>
              <a:solidFill>
                <a:srgbClr val="000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8" name="Group 56"/>
            <p:cNvGrpSpPr>
              <a:grpSpLocks/>
            </p:cNvGrpSpPr>
            <p:nvPr/>
          </p:nvGrpSpPr>
          <p:grpSpPr bwMode="auto">
            <a:xfrm>
              <a:off x="1007" y="2336"/>
              <a:ext cx="192" cy="214"/>
              <a:chOff x="1007" y="2336"/>
              <a:chExt cx="192" cy="214"/>
            </a:xfrm>
          </p:grpSpPr>
          <p:sp>
            <p:nvSpPr>
              <p:cNvPr id="104" name="Freeform 54"/>
              <p:cNvSpPr>
                <a:spLocks/>
              </p:cNvSpPr>
              <p:nvPr/>
            </p:nvSpPr>
            <p:spPr bwMode="auto">
              <a:xfrm>
                <a:off x="1007" y="2336"/>
                <a:ext cx="192" cy="214"/>
              </a:xfrm>
              <a:custGeom>
                <a:avLst/>
                <a:gdLst>
                  <a:gd name="T0" fmla="*/ 44 w 192"/>
                  <a:gd name="T1" fmla="*/ 177 h 214"/>
                  <a:gd name="T2" fmla="*/ 39 w 192"/>
                  <a:gd name="T3" fmla="*/ 170 h 214"/>
                  <a:gd name="T4" fmla="*/ 27 w 192"/>
                  <a:gd name="T5" fmla="*/ 158 h 214"/>
                  <a:gd name="T6" fmla="*/ 20 w 192"/>
                  <a:gd name="T7" fmla="*/ 150 h 214"/>
                  <a:gd name="T8" fmla="*/ 13 w 192"/>
                  <a:gd name="T9" fmla="*/ 140 h 214"/>
                  <a:gd name="T10" fmla="*/ 3 w 192"/>
                  <a:gd name="T11" fmla="*/ 122 h 214"/>
                  <a:gd name="T12" fmla="*/ 0 w 192"/>
                  <a:gd name="T13" fmla="*/ 101 h 214"/>
                  <a:gd name="T14" fmla="*/ 4 w 192"/>
                  <a:gd name="T15" fmla="*/ 66 h 214"/>
                  <a:gd name="T16" fmla="*/ 9 w 192"/>
                  <a:gd name="T17" fmla="*/ 45 h 214"/>
                  <a:gd name="T18" fmla="*/ 15 w 192"/>
                  <a:gd name="T19" fmla="*/ 40 h 214"/>
                  <a:gd name="T20" fmla="*/ 21 w 192"/>
                  <a:gd name="T21" fmla="*/ 34 h 214"/>
                  <a:gd name="T22" fmla="*/ 31 w 192"/>
                  <a:gd name="T23" fmla="*/ 27 h 214"/>
                  <a:gd name="T24" fmla="*/ 61 w 192"/>
                  <a:gd name="T25" fmla="*/ 18 h 214"/>
                  <a:gd name="T26" fmla="*/ 73 w 192"/>
                  <a:gd name="T27" fmla="*/ 16 h 214"/>
                  <a:gd name="T28" fmla="*/ 80 w 192"/>
                  <a:gd name="T29" fmla="*/ 15 h 214"/>
                  <a:gd name="T30" fmla="*/ 88 w 192"/>
                  <a:gd name="T31" fmla="*/ 16 h 214"/>
                  <a:gd name="T32" fmla="*/ 94 w 192"/>
                  <a:gd name="T33" fmla="*/ 8 h 214"/>
                  <a:gd name="T34" fmla="*/ 102 w 192"/>
                  <a:gd name="T35" fmla="*/ 8 h 214"/>
                  <a:gd name="T36" fmla="*/ 111 w 192"/>
                  <a:gd name="T37" fmla="*/ 7 h 214"/>
                  <a:gd name="T38" fmla="*/ 121 w 192"/>
                  <a:gd name="T39" fmla="*/ 7 h 214"/>
                  <a:gd name="T40" fmla="*/ 127 w 192"/>
                  <a:gd name="T41" fmla="*/ 0 h 214"/>
                  <a:gd name="T42" fmla="*/ 138 w 192"/>
                  <a:gd name="T43" fmla="*/ 2 h 214"/>
                  <a:gd name="T44" fmla="*/ 149 w 192"/>
                  <a:gd name="T45" fmla="*/ 4 h 214"/>
                  <a:gd name="T46" fmla="*/ 156 w 192"/>
                  <a:gd name="T47" fmla="*/ 11 h 214"/>
                  <a:gd name="T48" fmla="*/ 164 w 192"/>
                  <a:gd name="T49" fmla="*/ 28 h 214"/>
                  <a:gd name="T50" fmla="*/ 167 w 192"/>
                  <a:gd name="T51" fmla="*/ 16 h 214"/>
                  <a:gd name="T52" fmla="*/ 169 w 192"/>
                  <a:gd name="T53" fmla="*/ 12 h 214"/>
                  <a:gd name="T54" fmla="*/ 174 w 192"/>
                  <a:gd name="T55" fmla="*/ 9 h 214"/>
                  <a:gd name="T56" fmla="*/ 183 w 192"/>
                  <a:gd name="T57" fmla="*/ 12 h 214"/>
                  <a:gd name="T58" fmla="*/ 188 w 192"/>
                  <a:gd name="T59" fmla="*/ 19 h 214"/>
                  <a:gd name="T60" fmla="*/ 190 w 192"/>
                  <a:gd name="T61" fmla="*/ 27 h 214"/>
                  <a:gd name="T62" fmla="*/ 191 w 192"/>
                  <a:gd name="T63" fmla="*/ 41 h 214"/>
                  <a:gd name="T64" fmla="*/ 175 w 192"/>
                  <a:gd name="T65" fmla="*/ 80 h 214"/>
                  <a:gd name="T66" fmla="*/ 173 w 192"/>
                  <a:gd name="T67" fmla="*/ 97 h 214"/>
                  <a:gd name="T68" fmla="*/ 172 w 192"/>
                  <a:gd name="T69" fmla="*/ 119 h 214"/>
                  <a:gd name="T70" fmla="*/ 169 w 192"/>
                  <a:gd name="T71" fmla="*/ 132 h 214"/>
                  <a:gd name="T72" fmla="*/ 159 w 192"/>
                  <a:gd name="T73" fmla="*/ 149 h 214"/>
                  <a:gd name="T74" fmla="*/ 148 w 192"/>
                  <a:gd name="T75" fmla="*/ 156 h 214"/>
                  <a:gd name="T76" fmla="*/ 133 w 192"/>
                  <a:gd name="T77" fmla="*/ 170 h 214"/>
                  <a:gd name="T78" fmla="*/ 123 w 192"/>
                  <a:gd name="T79" fmla="*/ 181 h 214"/>
                  <a:gd name="T80" fmla="*/ 119 w 192"/>
                  <a:gd name="T81" fmla="*/ 213 h 214"/>
                  <a:gd name="T82" fmla="*/ 45 w 192"/>
                  <a:gd name="T83" fmla="*/ 205 h 214"/>
                  <a:gd name="T84" fmla="*/ 48 w 192"/>
                  <a:gd name="T85" fmla="*/ 186 h 214"/>
                  <a:gd name="T86" fmla="*/ 44 w 192"/>
                  <a:gd name="T87" fmla="*/ 17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214">
                    <a:moveTo>
                      <a:pt x="44" y="177"/>
                    </a:moveTo>
                    <a:lnTo>
                      <a:pt x="39" y="170"/>
                    </a:lnTo>
                    <a:lnTo>
                      <a:pt x="27" y="158"/>
                    </a:lnTo>
                    <a:lnTo>
                      <a:pt x="20" y="150"/>
                    </a:lnTo>
                    <a:lnTo>
                      <a:pt x="13" y="140"/>
                    </a:lnTo>
                    <a:lnTo>
                      <a:pt x="3" y="122"/>
                    </a:lnTo>
                    <a:lnTo>
                      <a:pt x="0" y="101"/>
                    </a:lnTo>
                    <a:lnTo>
                      <a:pt x="4" y="66"/>
                    </a:lnTo>
                    <a:lnTo>
                      <a:pt x="9" y="45"/>
                    </a:lnTo>
                    <a:lnTo>
                      <a:pt x="15" y="40"/>
                    </a:lnTo>
                    <a:lnTo>
                      <a:pt x="21" y="34"/>
                    </a:lnTo>
                    <a:lnTo>
                      <a:pt x="31" y="27"/>
                    </a:lnTo>
                    <a:lnTo>
                      <a:pt x="61" y="18"/>
                    </a:lnTo>
                    <a:lnTo>
                      <a:pt x="73" y="16"/>
                    </a:lnTo>
                    <a:lnTo>
                      <a:pt x="80" y="15"/>
                    </a:lnTo>
                    <a:lnTo>
                      <a:pt x="88" y="16"/>
                    </a:lnTo>
                    <a:lnTo>
                      <a:pt x="94" y="8"/>
                    </a:lnTo>
                    <a:lnTo>
                      <a:pt x="102" y="8"/>
                    </a:lnTo>
                    <a:lnTo>
                      <a:pt x="111" y="7"/>
                    </a:lnTo>
                    <a:lnTo>
                      <a:pt x="121" y="7"/>
                    </a:lnTo>
                    <a:lnTo>
                      <a:pt x="127" y="0"/>
                    </a:lnTo>
                    <a:lnTo>
                      <a:pt x="138" y="2"/>
                    </a:lnTo>
                    <a:lnTo>
                      <a:pt x="149" y="4"/>
                    </a:lnTo>
                    <a:lnTo>
                      <a:pt x="156" y="11"/>
                    </a:lnTo>
                    <a:lnTo>
                      <a:pt x="164" y="28"/>
                    </a:lnTo>
                    <a:lnTo>
                      <a:pt x="167" y="16"/>
                    </a:lnTo>
                    <a:lnTo>
                      <a:pt x="169" y="12"/>
                    </a:lnTo>
                    <a:lnTo>
                      <a:pt x="174" y="9"/>
                    </a:lnTo>
                    <a:lnTo>
                      <a:pt x="183" y="12"/>
                    </a:lnTo>
                    <a:lnTo>
                      <a:pt x="188" y="19"/>
                    </a:lnTo>
                    <a:lnTo>
                      <a:pt x="190" y="27"/>
                    </a:lnTo>
                    <a:lnTo>
                      <a:pt x="191" y="41"/>
                    </a:lnTo>
                    <a:lnTo>
                      <a:pt x="175" y="80"/>
                    </a:lnTo>
                    <a:lnTo>
                      <a:pt x="173" y="97"/>
                    </a:lnTo>
                    <a:lnTo>
                      <a:pt x="172" y="119"/>
                    </a:lnTo>
                    <a:lnTo>
                      <a:pt x="169" y="132"/>
                    </a:lnTo>
                    <a:lnTo>
                      <a:pt x="159" y="149"/>
                    </a:lnTo>
                    <a:lnTo>
                      <a:pt x="148" y="156"/>
                    </a:lnTo>
                    <a:lnTo>
                      <a:pt x="133" y="170"/>
                    </a:lnTo>
                    <a:lnTo>
                      <a:pt x="123" y="181"/>
                    </a:lnTo>
                    <a:lnTo>
                      <a:pt x="119" y="213"/>
                    </a:lnTo>
                    <a:lnTo>
                      <a:pt x="45" y="205"/>
                    </a:lnTo>
                    <a:lnTo>
                      <a:pt x="48" y="186"/>
                    </a:lnTo>
                    <a:lnTo>
                      <a:pt x="44" y="177"/>
                    </a:lnTo>
                  </a:path>
                </a:pathLst>
              </a:custGeom>
              <a:solidFill>
                <a:srgbClr val="FFE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 name="Freeform 55"/>
              <p:cNvSpPr>
                <a:spLocks/>
              </p:cNvSpPr>
              <p:nvPr/>
            </p:nvSpPr>
            <p:spPr bwMode="auto">
              <a:xfrm>
                <a:off x="1095" y="2432"/>
                <a:ext cx="49" cy="52"/>
              </a:xfrm>
              <a:custGeom>
                <a:avLst/>
                <a:gdLst>
                  <a:gd name="T0" fmla="*/ 48 w 49"/>
                  <a:gd name="T1" fmla="*/ 0 h 52"/>
                  <a:gd name="T2" fmla="*/ 21 w 49"/>
                  <a:gd name="T3" fmla="*/ 21 h 52"/>
                  <a:gd name="T4" fmla="*/ 12 w 49"/>
                  <a:gd name="T5" fmla="*/ 29 h 52"/>
                  <a:gd name="T6" fmla="*/ 4 w 49"/>
                  <a:gd name="T7" fmla="*/ 42 h 52"/>
                  <a:gd name="T8" fmla="*/ 0 w 49"/>
                  <a:gd name="T9" fmla="*/ 51 h 52"/>
                </a:gdLst>
                <a:ahLst/>
                <a:cxnLst>
                  <a:cxn ang="0">
                    <a:pos x="T0" y="T1"/>
                  </a:cxn>
                  <a:cxn ang="0">
                    <a:pos x="T2" y="T3"/>
                  </a:cxn>
                  <a:cxn ang="0">
                    <a:pos x="T4" y="T5"/>
                  </a:cxn>
                  <a:cxn ang="0">
                    <a:pos x="T6" y="T7"/>
                  </a:cxn>
                  <a:cxn ang="0">
                    <a:pos x="T8" y="T9"/>
                  </a:cxn>
                </a:cxnLst>
                <a:rect l="0" t="0" r="r" b="b"/>
                <a:pathLst>
                  <a:path w="49" h="52">
                    <a:moveTo>
                      <a:pt x="48" y="0"/>
                    </a:moveTo>
                    <a:lnTo>
                      <a:pt x="21" y="21"/>
                    </a:lnTo>
                    <a:lnTo>
                      <a:pt x="12" y="29"/>
                    </a:lnTo>
                    <a:lnTo>
                      <a:pt x="4" y="42"/>
                    </a:lnTo>
                    <a:lnTo>
                      <a:pt x="0" y="5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9" name="Group 62"/>
            <p:cNvGrpSpPr>
              <a:grpSpLocks/>
            </p:cNvGrpSpPr>
            <p:nvPr/>
          </p:nvGrpSpPr>
          <p:grpSpPr bwMode="auto">
            <a:xfrm>
              <a:off x="1006" y="2340"/>
              <a:ext cx="166" cy="107"/>
              <a:chOff x="1006" y="2340"/>
              <a:chExt cx="166" cy="107"/>
            </a:xfrm>
          </p:grpSpPr>
          <p:sp>
            <p:nvSpPr>
              <p:cNvPr id="99" name="Freeform 57"/>
              <p:cNvSpPr>
                <a:spLocks/>
              </p:cNvSpPr>
              <p:nvPr/>
            </p:nvSpPr>
            <p:spPr bwMode="auto">
              <a:xfrm>
                <a:off x="1006" y="2340"/>
                <a:ext cx="166" cy="107"/>
              </a:xfrm>
              <a:custGeom>
                <a:avLst/>
                <a:gdLst>
                  <a:gd name="T0" fmla="*/ 19 w 166"/>
                  <a:gd name="T1" fmla="*/ 105 h 107"/>
                  <a:gd name="T2" fmla="*/ 12 w 166"/>
                  <a:gd name="T3" fmla="*/ 104 h 107"/>
                  <a:gd name="T4" fmla="*/ 6 w 166"/>
                  <a:gd name="T5" fmla="*/ 100 h 107"/>
                  <a:gd name="T6" fmla="*/ 3 w 166"/>
                  <a:gd name="T7" fmla="*/ 93 h 107"/>
                  <a:gd name="T8" fmla="*/ 0 w 166"/>
                  <a:gd name="T9" fmla="*/ 81 h 107"/>
                  <a:gd name="T10" fmla="*/ 4 w 166"/>
                  <a:gd name="T11" fmla="*/ 46 h 107"/>
                  <a:gd name="T12" fmla="*/ 12 w 166"/>
                  <a:gd name="T13" fmla="*/ 30 h 107"/>
                  <a:gd name="T14" fmla="*/ 17 w 166"/>
                  <a:gd name="T15" fmla="*/ 22 h 107"/>
                  <a:gd name="T16" fmla="*/ 23 w 166"/>
                  <a:gd name="T17" fmla="*/ 18 h 107"/>
                  <a:gd name="T18" fmla="*/ 32 w 166"/>
                  <a:gd name="T19" fmla="*/ 14 h 107"/>
                  <a:gd name="T20" fmla="*/ 65 w 166"/>
                  <a:gd name="T21" fmla="*/ 8 h 107"/>
                  <a:gd name="T22" fmla="*/ 76 w 166"/>
                  <a:gd name="T23" fmla="*/ 7 h 107"/>
                  <a:gd name="T24" fmla="*/ 84 w 166"/>
                  <a:gd name="T25" fmla="*/ 8 h 107"/>
                  <a:gd name="T26" fmla="*/ 92 w 166"/>
                  <a:gd name="T27" fmla="*/ 8 h 107"/>
                  <a:gd name="T28" fmla="*/ 98 w 166"/>
                  <a:gd name="T29" fmla="*/ 4 h 107"/>
                  <a:gd name="T30" fmla="*/ 107 w 166"/>
                  <a:gd name="T31" fmla="*/ 3 h 107"/>
                  <a:gd name="T32" fmla="*/ 116 w 166"/>
                  <a:gd name="T33" fmla="*/ 2 h 107"/>
                  <a:gd name="T34" fmla="*/ 126 w 166"/>
                  <a:gd name="T35" fmla="*/ 4 h 107"/>
                  <a:gd name="T36" fmla="*/ 133 w 166"/>
                  <a:gd name="T37" fmla="*/ 0 h 107"/>
                  <a:gd name="T38" fmla="*/ 142 w 166"/>
                  <a:gd name="T39" fmla="*/ 1 h 107"/>
                  <a:gd name="T40" fmla="*/ 152 w 166"/>
                  <a:gd name="T41" fmla="*/ 6 h 107"/>
                  <a:gd name="T42" fmla="*/ 159 w 166"/>
                  <a:gd name="T43" fmla="*/ 11 h 107"/>
                  <a:gd name="T44" fmla="*/ 165 w 166"/>
                  <a:gd name="T45" fmla="*/ 30 h 107"/>
                  <a:gd name="T46" fmla="*/ 165 w 166"/>
                  <a:gd name="T47" fmla="*/ 57 h 107"/>
                  <a:gd name="T48" fmla="*/ 163 w 166"/>
                  <a:gd name="T49" fmla="*/ 68 h 107"/>
                  <a:gd name="T50" fmla="*/ 160 w 166"/>
                  <a:gd name="T51" fmla="*/ 79 h 107"/>
                  <a:gd name="T52" fmla="*/ 157 w 166"/>
                  <a:gd name="T53" fmla="*/ 84 h 107"/>
                  <a:gd name="T54" fmla="*/ 154 w 166"/>
                  <a:gd name="T55" fmla="*/ 90 h 107"/>
                  <a:gd name="T56" fmla="*/ 148 w 166"/>
                  <a:gd name="T57" fmla="*/ 97 h 107"/>
                  <a:gd name="T58" fmla="*/ 141 w 166"/>
                  <a:gd name="T59" fmla="*/ 99 h 107"/>
                  <a:gd name="T60" fmla="*/ 131 w 166"/>
                  <a:gd name="T61" fmla="*/ 98 h 107"/>
                  <a:gd name="T62" fmla="*/ 123 w 166"/>
                  <a:gd name="T63" fmla="*/ 92 h 107"/>
                  <a:gd name="T64" fmla="*/ 119 w 166"/>
                  <a:gd name="T65" fmla="*/ 83 h 107"/>
                  <a:gd name="T66" fmla="*/ 116 w 166"/>
                  <a:gd name="T67" fmla="*/ 91 h 107"/>
                  <a:gd name="T68" fmla="*/ 112 w 166"/>
                  <a:gd name="T69" fmla="*/ 98 h 107"/>
                  <a:gd name="T70" fmla="*/ 107 w 166"/>
                  <a:gd name="T71" fmla="*/ 102 h 107"/>
                  <a:gd name="T72" fmla="*/ 100 w 166"/>
                  <a:gd name="T73" fmla="*/ 106 h 107"/>
                  <a:gd name="T74" fmla="*/ 95 w 166"/>
                  <a:gd name="T75" fmla="*/ 106 h 107"/>
                  <a:gd name="T76" fmla="*/ 91 w 166"/>
                  <a:gd name="T77" fmla="*/ 105 h 107"/>
                  <a:gd name="T78" fmla="*/ 83 w 166"/>
                  <a:gd name="T79" fmla="*/ 100 h 107"/>
                  <a:gd name="T80" fmla="*/ 80 w 166"/>
                  <a:gd name="T81" fmla="*/ 95 h 107"/>
                  <a:gd name="T82" fmla="*/ 75 w 166"/>
                  <a:gd name="T83" fmla="*/ 86 h 107"/>
                  <a:gd name="T84" fmla="*/ 74 w 166"/>
                  <a:gd name="T85" fmla="*/ 97 h 107"/>
                  <a:gd name="T86" fmla="*/ 66 w 166"/>
                  <a:gd name="T87" fmla="*/ 103 h 107"/>
                  <a:gd name="T88" fmla="*/ 57 w 166"/>
                  <a:gd name="T89" fmla="*/ 106 h 107"/>
                  <a:gd name="T90" fmla="*/ 49 w 166"/>
                  <a:gd name="T91" fmla="*/ 104 h 107"/>
                  <a:gd name="T92" fmla="*/ 42 w 166"/>
                  <a:gd name="T93" fmla="*/ 100 h 107"/>
                  <a:gd name="T94" fmla="*/ 36 w 166"/>
                  <a:gd name="T95" fmla="*/ 89 h 107"/>
                  <a:gd name="T96" fmla="*/ 33 w 166"/>
                  <a:gd name="T97" fmla="*/ 97 h 107"/>
                  <a:gd name="T98" fmla="*/ 29 w 166"/>
                  <a:gd name="T99" fmla="*/ 102 h 107"/>
                  <a:gd name="T100" fmla="*/ 19 w 166"/>
                  <a:gd name="T101"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07">
                    <a:moveTo>
                      <a:pt x="19" y="105"/>
                    </a:moveTo>
                    <a:lnTo>
                      <a:pt x="12" y="104"/>
                    </a:lnTo>
                    <a:lnTo>
                      <a:pt x="6" y="100"/>
                    </a:lnTo>
                    <a:lnTo>
                      <a:pt x="3" y="93"/>
                    </a:lnTo>
                    <a:lnTo>
                      <a:pt x="0" y="81"/>
                    </a:lnTo>
                    <a:lnTo>
                      <a:pt x="4" y="46"/>
                    </a:lnTo>
                    <a:lnTo>
                      <a:pt x="12" y="30"/>
                    </a:lnTo>
                    <a:lnTo>
                      <a:pt x="17" y="22"/>
                    </a:lnTo>
                    <a:lnTo>
                      <a:pt x="23" y="18"/>
                    </a:lnTo>
                    <a:lnTo>
                      <a:pt x="32" y="14"/>
                    </a:lnTo>
                    <a:lnTo>
                      <a:pt x="65" y="8"/>
                    </a:lnTo>
                    <a:lnTo>
                      <a:pt x="76" y="7"/>
                    </a:lnTo>
                    <a:lnTo>
                      <a:pt x="84" y="8"/>
                    </a:lnTo>
                    <a:lnTo>
                      <a:pt x="92" y="8"/>
                    </a:lnTo>
                    <a:lnTo>
                      <a:pt x="98" y="4"/>
                    </a:lnTo>
                    <a:lnTo>
                      <a:pt x="107" y="3"/>
                    </a:lnTo>
                    <a:lnTo>
                      <a:pt x="116" y="2"/>
                    </a:lnTo>
                    <a:lnTo>
                      <a:pt x="126" y="4"/>
                    </a:lnTo>
                    <a:lnTo>
                      <a:pt x="133" y="0"/>
                    </a:lnTo>
                    <a:lnTo>
                      <a:pt x="142" y="1"/>
                    </a:lnTo>
                    <a:lnTo>
                      <a:pt x="152" y="6"/>
                    </a:lnTo>
                    <a:lnTo>
                      <a:pt x="159" y="11"/>
                    </a:lnTo>
                    <a:lnTo>
                      <a:pt x="165" y="30"/>
                    </a:lnTo>
                    <a:lnTo>
                      <a:pt x="165" y="57"/>
                    </a:lnTo>
                    <a:lnTo>
                      <a:pt x="163" y="68"/>
                    </a:lnTo>
                    <a:lnTo>
                      <a:pt x="160" y="79"/>
                    </a:lnTo>
                    <a:lnTo>
                      <a:pt x="157" y="84"/>
                    </a:lnTo>
                    <a:lnTo>
                      <a:pt x="154" y="90"/>
                    </a:lnTo>
                    <a:lnTo>
                      <a:pt x="148" y="97"/>
                    </a:lnTo>
                    <a:lnTo>
                      <a:pt x="141" y="99"/>
                    </a:lnTo>
                    <a:lnTo>
                      <a:pt x="131" y="98"/>
                    </a:lnTo>
                    <a:lnTo>
                      <a:pt x="123" y="92"/>
                    </a:lnTo>
                    <a:lnTo>
                      <a:pt x="119" y="83"/>
                    </a:lnTo>
                    <a:lnTo>
                      <a:pt x="116" y="91"/>
                    </a:lnTo>
                    <a:lnTo>
                      <a:pt x="112" y="98"/>
                    </a:lnTo>
                    <a:lnTo>
                      <a:pt x="107" y="102"/>
                    </a:lnTo>
                    <a:lnTo>
                      <a:pt x="100" y="106"/>
                    </a:lnTo>
                    <a:lnTo>
                      <a:pt x="95" y="106"/>
                    </a:lnTo>
                    <a:lnTo>
                      <a:pt x="91" y="105"/>
                    </a:lnTo>
                    <a:lnTo>
                      <a:pt x="83" y="100"/>
                    </a:lnTo>
                    <a:lnTo>
                      <a:pt x="80" y="95"/>
                    </a:lnTo>
                    <a:lnTo>
                      <a:pt x="75" y="86"/>
                    </a:lnTo>
                    <a:lnTo>
                      <a:pt x="74" y="97"/>
                    </a:lnTo>
                    <a:lnTo>
                      <a:pt x="66" y="103"/>
                    </a:lnTo>
                    <a:lnTo>
                      <a:pt x="57" y="106"/>
                    </a:lnTo>
                    <a:lnTo>
                      <a:pt x="49" y="104"/>
                    </a:lnTo>
                    <a:lnTo>
                      <a:pt x="42" y="100"/>
                    </a:lnTo>
                    <a:lnTo>
                      <a:pt x="36" y="89"/>
                    </a:lnTo>
                    <a:lnTo>
                      <a:pt x="33" y="97"/>
                    </a:lnTo>
                    <a:lnTo>
                      <a:pt x="29" y="102"/>
                    </a:lnTo>
                    <a:lnTo>
                      <a:pt x="19" y="105"/>
                    </a:lnTo>
                  </a:path>
                </a:pathLst>
              </a:custGeom>
              <a:solidFill>
                <a:srgbClr val="FFE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00" name="Group 61"/>
              <p:cNvGrpSpPr>
                <a:grpSpLocks/>
              </p:cNvGrpSpPr>
              <p:nvPr/>
            </p:nvGrpSpPr>
            <p:grpSpPr bwMode="auto">
              <a:xfrm>
                <a:off x="1040" y="2378"/>
                <a:ext cx="92" cy="55"/>
                <a:chOff x="1040" y="2378"/>
                <a:chExt cx="92" cy="55"/>
              </a:xfrm>
            </p:grpSpPr>
            <p:sp>
              <p:nvSpPr>
                <p:cNvPr id="101" name="Line 58"/>
                <p:cNvSpPr>
                  <a:spLocks noChangeShapeType="1"/>
                </p:cNvSpPr>
                <p:nvPr/>
              </p:nvSpPr>
              <p:spPr bwMode="auto">
                <a:xfrm flipH="1">
                  <a:off x="1040" y="2385"/>
                  <a:ext cx="10" cy="48"/>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 name="Line 59"/>
                <p:cNvSpPr>
                  <a:spLocks noChangeShapeType="1"/>
                </p:cNvSpPr>
                <p:nvPr/>
              </p:nvSpPr>
              <p:spPr bwMode="auto">
                <a:xfrm flipH="1">
                  <a:off x="1078" y="2381"/>
                  <a:ext cx="13" cy="49"/>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 name="Line 60"/>
                <p:cNvSpPr>
                  <a:spLocks noChangeShapeType="1"/>
                </p:cNvSpPr>
                <p:nvPr/>
              </p:nvSpPr>
              <p:spPr bwMode="auto">
                <a:xfrm flipH="1">
                  <a:off x="1121" y="2378"/>
                  <a:ext cx="11" cy="49"/>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0" name="Freeform 63"/>
            <p:cNvSpPr>
              <a:spLocks/>
            </p:cNvSpPr>
            <p:nvPr/>
          </p:nvSpPr>
          <p:spPr bwMode="auto">
            <a:xfrm>
              <a:off x="1697" y="2181"/>
              <a:ext cx="191" cy="202"/>
            </a:xfrm>
            <a:custGeom>
              <a:avLst/>
              <a:gdLst>
                <a:gd name="T0" fmla="*/ 26 w 191"/>
                <a:gd name="T1" fmla="*/ 149 h 202"/>
                <a:gd name="T2" fmla="*/ 23 w 191"/>
                <a:gd name="T3" fmla="*/ 139 h 202"/>
                <a:gd name="T4" fmla="*/ 12 w 191"/>
                <a:gd name="T5" fmla="*/ 125 h 202"/>
                <a:gd name="T6" fmla="*/ 8 w 191"/>
                <a:gd name="T7" fmla="*/ 115 h 202"/>
                <a:gd name="T8" fmla="*/ 5 w 191"/>
                <a:gd name="T9" fmla="*/ 105 h 202"/>
                <a:gd name="T10" fmla="*/ 0 w 191"/>
                <a:gd name="T11" fmla="*/ 82 h 202"/>
                <a:gd name="T12" fmla="*/ 3 w 191"/>
                <a:gd name="T13" fmla="*/ 65 h 202"/>
                <a:gd name="T14" fmla="*/ 16 w 191"/>
                <a:gd name="T15" fmla="*/ 30 h 202"/>
                <a:gd name="T16" fmla="*/ 27 w 191"/>
                <a:gd name="T17" fmla="*/ 14 h 202"/>
                <a:gd name="T18" fmla="*/ 34 w 191"/>
                <a:gd name="T19" fmla="*/ 7 h 202"/>
                <a:gd name="T20" fmla="*/ 40 w 191"/>
                <a:gd name="T21" fmla="*/ 4 h 202"/>
                <a:gd name="T22" fmla="*/ 49 w 191"/>
                <a:gd name="T23" fmla="*/ 2 h 202"/>
                <a:gd name="T24" fmla="*/ 83 w 191"/>
                <a:gd name="T25" fmla="*/ 0 h 202"/>
                <a:gd name="T26" fmla="*/ 94 w 191"/>
                <a:gd name="T27" fmla="*/ 1 h 202"/>
                <a:gd name="T28" fmla="*/ 102 w 191"/>
                <a:gd name="T29" fmla="*/ 1 h 202"/>
                <a:gd name="T30" fmla="*/ 109 w 191"/>
                <a:gd name="T31" fmla="*/ 4 h 202"/>
                <a:gd name="T32" fmla="*/ 117 w 191"/>
                <a:gd name="T33" fmla="*/ 0 h 202"/>
                <a:gd name="T34" fmla="*/ 125 w 191"/>
                <a:gd name="T35" fmla="*/ 1 h 202"/>
                <a:gd name="T36" fmla="*/ 133 w 191"/>
                <a:gd name="T37" fmla="*/ 2 h 202"/>
                <a:gd name="T38" fmla="*/ 143 w 191"/>
                <a:gd name="T39" fmla="*/ 5 h 202"/>
                <a:gd name="T40" fmla="*/ 152 w 191"/>
                <a:gd name="T41" fmla="*/ 2 h 202"/>
                <a:gd name="T42" fmla="*/ 160 w 191"/>
                <a:gd name="T43" fmla="*/ 5 h 202"/>
                <a:gd name="T44" fmla="*/ 170 w 191"/>
                <a:gd name="T45" fmla="*/ 9 h 202"/>
                <a:gd name="T46" fmla="*/ 176 w 191"/>
                <a:gd name="T47" fmla="*/ 18 h 202"/>
                <a:gd name="T48" fmla="*/ 180 w 191"/>
                <a:gd name="T49" fmla="*/ 36 h 202"/>
                <a:gd name="T50" fmla="*/ 183 w 191"/>
                <a:gd name="T51" fmla="*/ 26 h 202"/>
                <a:gd name="T52" fmla="*/ 189 w 191"/>
                <a:gd name="T53" fmla="*/ 23 h 202"/>
                <a:gd name="T54" fmla="*/ 179 w 191"/>
                <a:gd name="T55" fmla="*/ 18 h 202"/>
                <a:gd name="T56" fmla="*/ 179 w 191"/>
                <a:gd name="T57" fmla="*/ 23 h 202"/>
                <a:gd name="T58" fmla="*/ 190 w 191"/>
                <a:gd name="T59" fmla="*/ 18 h 202"/>
                <a:gd name="T60" fmla="*/ 168 w 191"/>
                <a:gd name="T61" fmla="*/ 46 h 202"/>
                <a:gd name="T62" fmla="*/ 190 w 191"/>
                <a:gd name="T63" fmla="*/ 51 h 202"/>
                <a:gd name="T64" fmla="*/ 176 w 191"/>
                <a:gd name="T65" fmla="*/ 90 h 202"/>
                <a:gd name="T66" fmla="*/ 171 w 191"/>
                <a:gd name="T67" fmla="*/ 106 h 202"/>
                <a:gd name="T68" fmla="*/ 162 w 191"/>
                <a:gd name="T69" fmla="*/ 125 h 202"/>
                <a:gd name="T70" fmla="*/ 156 w 191"/>
                <a:gd name="T71" fmla="*/ 137 h 202"/>
                <a:gd name="T72" fmla="*/ 143 w 191"/>
                <a:gd name="T73" fmla="*/ 150 h 202"/>
                <a:gd name="T74" fmla="*/ 131 w 191"/>
                <a:gd name="T75" fmla="*/ 155 h 202"/>
                <a:gd name="T76" fmla="*/ 113 w 191"/>
                <a:gd name="T77" fmla="*/ 164 h 202"/>
                <a:gd name="T78" fmla="*/ 99 w 191"/>
                <a:gd name="T79" fmla="*/ 173 h 202"/>
                <a:gd name="T80" fmla="*/ 88 w 191"/>
                <a:gd name="T81" fmla="*/ 201 h 202"/>
                <a:gd name="T82" fmla="*/ 20 w 191"/>
                <a:gd name="T83" fmla="*/ 176 h 202"/>
                <a:gd name="T84" fmla="*/ 25 w 191"/>
                <a:gd name="T85" fmla="*/ 155 h 202"/>
                <a:gd name="T86" fmla="*/ 26 w 191"/>
                <a:gd name="T87" fmla="*/ 14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 h="202">
                  <a:moveTo>
                    <a:pt x="26" y="149"/>
                  </a:moveTo>
                  <a:lnTo>
                    <a:pt x="23" y="139"/>
                  </a:lnTo>
                  <a:lnTo>
                    <a:pt x="12" y="125"/>
                  </a:lnTo>
                  <a:lnTo>
                    <a:pt x="8" y="115"/>
                  </a:lnTo>
                  <a:lnTo>
                    <a:pt x="5" y="105"/>
                  </a:lnTo>
                  <a:lnTo>
                    <a:pt x="0" y="82"/>
                  </a:lnTo>
                  <a:lnTo>
                    <a:pt x="3" y="65"/>
                  </a:lnTo>
                  <a:lnTo>
                    <a:pt x="16" y="30"/>
                  </a:lnTo>
                  <a:lnTo>
                    <a:pt x="27" y="14"/>
                  </a:lnTo>
                  <a:lnTo>
                    <a:pt x="34" y="7"/>
                  </a:lnTo>
                  <a:lnTo>
                    <a:pt x="40" y="4"/>
                  </a:lnTo>
                  <a:lnTo>
                    <a:pt x="49" y="2"/>
                  </a:lnTo>
                  <a:lnTo>
                    <a:pt x="83" y="0"/>
                  </a:lnTo>
                  <a:lnTo>
                    <a:pt x="94" y="1"/>
                  </a:lnTo>
                  <a:lnTo>
                    <a:pt x="102" y="1"/>
                  </a:lnTo>
                  <a:lnTo>
                    <a:pt x="109" y="4"/>
                  </a:lnTo>
                  <a:lnTo>
                    <a:pt x="117" y="0"/>
                  </a:lnTo>
                  <a:lnTo>
                    <a:pt x="125" y="1"/>
                  </a:lnTo>
                  <a:lnTo>
                    <a:pt x="133" y="2"/>
                  </a:lnTo>
                  <a:lnTo>
                    <a:pt x="143" y="5"/>
                  </a:lnTo>
                  <a:lnTo>
                    <a:pt x="152" y="2"/>
                  </a:lnTo>
                  <a:lnTo>
                    <a:pt x="160" y="5"/>
                  </a:lnTo>
                  <a:lnTo>
                    <a:pt x="170" y="9"/>
                  </a:lnTo>
                  <a:lnTo>
                    <a:pt x="176" y="18"/>
                  </a:lnTo>
                  <a:lnTo>
                    <a:pt x="180" y="36"/>
                  </a:lnTo>
                  <a:lnTo>
                    <a:pt x="183" y="26"/>
                  </a:lnTo>
                  <a:lnTo>
                    <a:pt x="189" y="23"/>
                  </a:lnTo>
                  <a:lnTo>
                    <a:pt x="179" y="18"/>
                  </a:lnTo>
                  <a:lnTo>
                    <a:pt x="179" y="23"/>
                  </a:lnTo>
                  <a:lnTo>
                    <a:pt x="190" y="18"/>
                  </a:lnTo>
                  <a:lnTo>
                    <a:pt x="168" y="46"/>
                  </a:lnTo>
                  <a:lnTo>
                    <a:pt x="190" y="51"/>
                  </a:lnTo>
                  <a:lnTo>
                    <a:pt x="176" y="90"/>
                  </a:lnTo>
                  <a:lnTo>
                    <a:pt x="171" y="106"/>
                  </a:lnTo>
                  <a:lnTo>
                    <a:pt x="162" y="125"/>
                  </a:lnTo>
                  <a:lnTo>
                    <a:pt x="156" y="137"/>
                  </a:lnTo>
                  <a:lnTo>
                    <a:pt x="143" y="150"/>
                  </a:lnTo>
                  <a:lnTo>
                    <a:pt x="131" y="155"/>
                  </a:lnTo>
                  <a:lnTo>
                    <a:pt x="113" y="164"/>
                  </a:lnTo>
                  <a:lnTo>
                    <a:pt x="99" y="173"/>
                  </a:lnTo>
                  <a:lnTo>
                    <a:pt x="88" y="201"/>
                  </a:lnTo>
                  <a:lnTo>
                    <a:pt x="20" y="176"/>
                  </a:lnTo>
                  <a:lnTo>
                    <a:pt x="25" y="155"/>
                  </a:lnTo>
                  <a:lnTo>
                    <a:pt x="26" y="149"/>
                  </a:lnTo>
                </a:path>
              </a:pathLst>
            </a:custGeom>
            <a:solidFill>
              <a:srgbClr val="FFE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Freeform 64"/>
            <p:cNvSpPr>
              <a:spLocks/>
            </p:cNvSpPr>
            <p:nvPr/>
          </p:nvSpPr>
          <p:spPr bwMode="auto">
            <a:xfrm>
              <a:off x="1774" y="2273"/>
              <a:ext cx="59" cy="41"/>
            </a:xfrm>
            <a:custGeom>
              <a:avLst/>
              <a:gdLst>
                <a:gd name="T0" fmla="*/ 58 w 59"/>
                <a:gd name="T1" fmla="*/ 0 h 41"/>
                <a:gd name="T2" fmla="*/ 26 w 59"/>
                <a:gd name="T3" fmla="*/ 13 h 41"/>
                <a:gd name="T4" fmla="*/ 17 w 59"/>
                <a:gd name="T5" fmla="*/ 20 h 41"/>
                <a:gd name="T6" fmla="*/ 6 w 59"/>
                <a:gd name="T7" fmla="*/ 30 h 41"/>
                <a:gd name="T8" fmla="*/ 0 w 59"/>
                <a:gd name="T9" fmla="*/ 40 h 41"/>
              </a:gdLst>
              <a:ahLst/>
              <a:cxnLst>
                <a:cxn ang="0">
                  <a:pos x="T0" y="T1"/>
                </a:cxn>
                <a:cxn ang="0">
                  <a:pos x="T2" y="T3"/>
                </a:cxn>
                <a:cxn ang="0">
                  <a:pos x="T4" y="T5"/>
                </a:cxn>
                <a:cxn ang="0">
                  <a:pos x="T6" y="T7"/>
                </a:cxn>
                <a:cxn ang="0">
                  <a:pos x="T8" y="T9"/>
                </a:cxn>
              </a:cxnLst>
              <a:rect l="0" t="0" r="r" b="b"/>
              <a:pathLst>
                <a:path w="59" h="41">
                  <a:moveTo>
                    <a:pt x="58" y="0"/>
                  </a:moveTo>
                  <a:lnTo>
                    <a:pt x="26" y="13"/>
                  </a:lnTo>
                  <a:lnTo>
                    <a:pt x="17" y="20"/>
                  </a:lnTo>
                  <a:lnTo>
                    <a:pt x="6" y="30"/>
                  </a:lnTo>
                  <a:lnTo>
                    <a:pt x="0" y="4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2" name="Group 70"/>
            <p:cNvGrpSpPr>
              <a:grpSpLocks/>
            </p:cNvGrpSpPr>
            <p:nvPr/>
          </p:nvGrpSpPr>
          <p:grpSpPr bwMode="auto">
            <a:xfrm>
              <a:off x="1703" y="2181"/>
              <a:ext cx="173" cy="103"/>
              <a:chOff x="1703" y="2181"/>
              <a:chExt cx="173" cy="103"/>
            </a:xfrm>
          </p:grpSpPr>
          <p:sp>
            <p:nvSpPr>
              <p:cNvPr id="94" name="Freeform 65"/>
              <p:cNvSpPr>
                <a:spLocks/>
              </p:cNvSpPr>
              <p:nvPr/>
            </p:nvSpPr>
            <p:spPr bwMode="auto">
              <a:xfrm>
                <a:off x="1703" y="2181"/>
                <a:ext cx="173" cy="103"/>
              </a:xfrm>
              <a:custGeom>
                <a:avLst/>
                <a:gdLst>
                  <a:gd name="T0" fmla="*/ 17 w 173"/>
                  <a:gd name="T1" fmla="*/ 90 h 103"/>
                  <a:gd name="T2" fmla="*/ 8 w 173"/>
                  <a:gd name="T3" fmla="*/ 87 h 103"/>
                  <a:gd name="T4" fmla="*/ 3 w 173"/>
                  <a:gd name="T5" fmla="*/ 82 h 103"/>
                  <a:gd name="T6" fmla="*/ 2 w 173"/>
                  <a:gd name="T7" fmla="*/ 76 h 103"/>
                  <a:gd name="T8" fmla="*/ 0 w 173"/>
                  <a:gd name="T9" fmla="*/ 64 h 103"/>
                  <a:gd name="T10" fmla="*/ 8 w 173"/>
                  <a:gd name="T11" fmla="*/ 30 h 103"/>
                  <a:gd name="T12" fmla="*/ 20 w 173"/>
                  <a:gd name="T13" fmla="*/ 14 h 103"/>
                  <a:gd name="T14" fmla="*/ 26 w 173"/>
                  <a:gd name="T15" fmla="*/ 7 h 103"/>
                  <a:gd name="T16" fmla="*/ 33 w 173"/>
                  <a:gd name="T17" fmla="*/ 4 h 103"/>
                  <a:gd name="T18" fmla="*/ 42 w 173"/>
                  <a:gd name="T19" fmla="*/ 2 h 103"/>
                  <a:gd name="T20" fmla="*/ 75 w 173"/>
                  <a:gd name="T21" fmla="*/ 0 h 103"/>
                  <a:gd name="T22" fmla="*/ 86 w 173"/>
                  <a:gd name="T23" fmla="*/ 1 h 103"/>
                  <a:gd name="T24" fmla="*/ 95 w 173"/>
                  <a:gd name="T25" fmla="*/ 1 h 103"/>
                  <a:gd name="T26" fmla="*/ 101 w 173"/>
                  <a:gd name="T27" fmla="*/ 4 h 103"/>
                  <a:gd name="T28" fmla="*/ 110 w 173"/>
                  <a:gd name="T29" fmla="*/ 0 h 103"/>
                  <a:gd name="T30" fmla="*/ 117 w 173"/>
                  <a:gd name="T31" fmla="*/ 1 h 103"/>
                  <a:gd name="T32" fmla="*/ 126 w 173"/>
                  <a:gd name="T33" fmla="*/ 2 h 103"/>
                  <a:gd name="T34" fmla="*/ 135 w 173"/>
                  <a:gd name="T35" fmla="*/ 5 h 103"/>
                  <a:gd name="T36" fmla="*/ 144 w 173"/>
                  <a:gd name="T37" fmla="*/ 2 h 103"/>
                  <a:gd name="T38" fmla="*/ 152 w 173"/>
                  <a:gd name="T39" fmla="*/ 5 h 103"/>
                  <a:gd name="T40" fmla="*/ 162 w 173"/>
                  <a:gd name="T41" fmla="*/ 9 h 103"/>
                  <a:gd name="T42" fmla="*/ 168 w 173"/>
                  <a:gd name="T43" fmla="*/ 18 h 103"/>
                  <a:gd name="T44" fmla="*/ 172 w 173"/>
                  <a:gd name="T45" fmla="*/ 36 h 103"/>
                  <a:gd name="T46" fmla="*/ 167 w 173"/>
                  <a:gd name="T47" fmla="*/ 63 h 103"/>
                  <a:gd name="T48" fmla="*/ 164 w 173"/>
                  <a:gd name="T49" fmla="*/ 75 h 103"/>
                  <a:gd name="T50" fmla="*/ 161 w 173"/>
                  <a:gd name="T51" fmla="*/ 84 h 103"/>
                  <a:gd name="T52" fmla="*/ 155 w 173"/>
                  <a:gd name="T53" fmla="*/ 90 h 103"/>
                  <a:gd name="T54" fmla="*/ 152 w 173"/>
                  <a:gd name="T55" fmla="*/ 95 h 103"/>
                  <a:gd name="T56" fmla="*/ 145 w 173"/>
                  <a:gd name="T57" fmla="*/ 100 h 103"/>
                  <a:gd name="T58" fmla="*/ 139 w 173"/>
                  <a:gd name="T59" fmla="*/ 101 h 103"/>
                  <a:gd name="T60" fmla="*/ 128 w 173"/>
                  <a:gd name="T61" fmla="*/ 97 h 103"/>
                  <a:gd name="T62" fmla="*/ 121 w 173"/>
                  <a:gd name="T63" fmla="*/ 94 h 103"/>
                  <a:gd name="T64" fmla="*/ 118 w 173"/>
                  <a:gd name="T65" fmla="*/ 83 h 103"/>
                  <a:gd name="T66" fmla="*/ 114 w 173"/>
                  <a:gd name="T67" fmla="*/ 91 h 103"/>
                  <a:gd name="T68" fmla="*/ 110 w 173"/>
                  <a:gd name="T69" fmla="*/ 95 h 103"/>
                  <a:gd name="T70" fmla="*/ 104 w 173"/>
                  <a:gd name="T71" fmla="*/ 100 h 103"/>
                  <a:gd name="T72" fmla="*/ 96 w 173"/>
                  <a:gd name="T73" fmla="*/ 102 h 103"/>
                  <a:gd name="T74" fmla="*/ 92 w 173"/>
                  <a:gd name="T75" fmla="*/ 102 h 103"/>
                  <a:gd name="T76" fmla="*/ 86 w 173"/>
                  <a:gd name="T77" fmla="*/ 99 h 103"/>
                  <a:gd name="T78" fmla="*/ 80 w 173"/>
                  <a:gd name="T79" fmla="*/ 94 h 103"/>
                  <a:gd name="T80" fmla="*/ 78 w 173"/>
                  <a:gd name="T81" fmla="*/ 88 h 103"/>
                  <a:gd name="T82" fmla="*/ 74 w 173"/>
                  <a:gd name="T83" fmla="*/ 79 h 103"/>
                  <a:gd name="T84" fmla="*/ 71 w 173"/>
                  <a:gd name="T85" fmla="*/ 90 h 103"/>
                  <a:gd name="T86" fmla="*/ 62 w 173"/>
                  <a:gd name="T87" fmla="*/ 95 h 103"/>
                  <a:gd name="T88" fmla="*/ 54 w 173"/>
                  <a:gd name="T89" fmla="*/ 96 h 103"/>
                  <a:gd name="T90" fmla="*/ 46 w 173"/>
                  <a:gd name="T91" fmla="*/ 94 h 103"/>
                  <a:gd name="T92" fmla="*/ 38 w 173"/>
                  <a:gd name="T93" fmla="*/ 87 h 103"/>
                  <a:gd name="T94" fmla="*/ 34 w 173"/>
                  <a:gd name="T95" fmla="*/ 77 h 103"/>
                  <a:gd name="T96" fmla="*/ 31 w 173"/>
                  <a:gd name="T97" fmla="*/ 83 h 103"/>
                  <a:gd name="T98" fmla="*/ 26 w 173"/>
                  <a:gd name="T99" fmla="*/ 89 h 103"/>
                  <a:gd name="T100" fmla="*/ 17 w 173"/>
                  <a:gd name="T101"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03">
                    <a:moveTo>
                      <a:pt x="17" y="90"/>
                    </a:moveTo>
                    <a:lnTo>
                      <a:pt x="8" y="87"/>
                    </a:lnTo>
                    <a:lnTo>
                      <a:pt x="3" y="82"/>
                    </a:lnTo>
                    <a:lnTo>
                      <a:pt x="2" y="76"/>
                    </a:lnTo>
                    <a:lnTo>
                      <a:pt x="0" y="64"/>
                    </a:lnTo>
                    <a:lnTo>
                      <a:pt x="8" y="30"/>
                    </a:lnTo>
                    <a:lnTo>
                      <a:pt x="20" y="14"/>
                    </a:lnTo>
                    <a:lnTo>
                      <a:pt x="26" y="7"/>
                    </a:lnTo>
                    <a:lnTo>
                      <a:pt x="33" y="4"/>
                    </a:lnTo>
                    <a:lnTo>
                      <a:pt x="42" y="2"/>
                    </a:lnTo>
                    <a:lnTo>
                      <a:pt x="75" y="0"/>
                    </a:lnTo>
                    <a:lnTo>
                      <a:pt x="86" y="1"/>
                    </a:lnTo>
                    <a:lnTo>
                      <a:pt x="95" y="1"/>
                    </a:lnTo>
                    <a:lnTo>
                      <a:pt x="101" y="4"/>
                    </a:lnTo>
                    <a:lnTo>
                      <a:pt x="110" y="0"/>
                    </a:lnTo>
                    <a:lnTo>
                      <a:pt x="117" y="1"/>
                    </a:lnTo>
                    <a:lnTo>
                      <a:pt x="126" y="2"/>
                    </a:lnTo>
                    <a:lnTo>
                      <a:pt x="135" y="5"/>
                    </a:lnTo>
                    <a:lnTo>
                      <a:pt x="144" y="2"/>
                    </a:lnTo>
                    <a:lnTo>
                      <a:pt x="152" y="5"/>
                    </a:lnTo>
                    <a:lnTo>
                      <a:pt x="162" y="9"/>
                    </a:lnTo>
                    <a:lnTo>
                      <a:pt x="168" y="18"/>
                    </a:lnTo>
                    <a:lnTo>
                      <a:pt x="172" y="36"/>
                    </a:lnTo>
                    <a:lnTo>
                      <a:pt x="167" y="63"/>
                    </a:lnTo>
                    <a:lnTo>
                      <a:pt x="164" y="75"/>
                    </a:lnTo>
                    <a:lnTo>
                      <a:pt x="161" y="84"/>
                    </a:lnTo>
                    <a:lnTo>
                      <a:pt x="155" y="90"/>
                    </a:lnTo>
                    <a:lnTo>
                      <a:pt x="152" y="95"/>
                    </a:lnTo>
                    <a:lnTo>
                      <a:pt x="145" y="100"/>
                    </a:lnTo>
                    <a:lnTo>
                      <a:pt x="139" y="101"/>
                    </a:lnTo>
                    <a:lnTo>
                      <a:pt x="128" y="97"/>
                    </a:lnTo>
                    <a:lnTo>
                      <a:pt x="121" y="94"/>
                    </a:lnTo>
                    <a:lnTo>
                      <a:pt x="118" y="83"/>
                    </a:lnTo>
                    <a:lnTo>
                      <a:pt x="114" y="91"/>
                    </a:lnTo>
                    <a:lnTo>
                      <a:pt x="110" y="95"/>
                    </a:lnTo>
                    <a:lnTo>
                      <a:pt x="104" y="100"/>
                    </a:lnTo>
                    <a:lnTo>
                      <a:pt x="96" y="102"/>
                    </a:lnTo>
                    <a:lnTo>
                      <a:pt x="92" y="102"/>
                    </a:lnTo>
                    <a:lnTo>
                      <a:pt x="86" y="99"/>
                    </a:lnTo>
                    <a:lnTo>
                      <a:pt x="80" y="94"/>
                    </a:lnTo>
                    <a:lnTo>
                      <a:pt x="78" y="88"/>
                    </a:lnTo>
                    <a:lnTo>
                      <a:pt x="74" y="79"/>
                    </a:lnTo>
                    <a:lnTo>
                      <a:pt x="71" y="90"/>
                    </a:lnTo>
                    <a:lnTo>
                      <a:pt x="62" y="95"/>
                    </a:lnTo>
                    <a:lnTo>
                      <a:pt x="54" y="96"/>
                    </a:lnTo>
                    <a:lnTo>
                      <a:pt x="46" y="94"/>
                    </a:lnTo>
                    <a:lnTo>
                      <a:pt x="38" y="87"/>
                    </a:lnTo>
                    <a:lnTo>
                      <a:pt x="34" y="77"/>
                    </a:lnTo>
                    <a:lnTo>
                      <a:pt x="31" y="83"/>
                    </a:lnTo>
                    <a:lnTo>
                      <a:pt x="26" y="89"/>
                    </a:lnTo>
                    <a:lnTo>
                      <a:pt x="17" y="90"/>
                    </a:lnTo>
                  </a:path>
                </a:pathLst>
              </a:custGeom>
              <a:solidFill>
                <a:srgbClr val="FFE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5" name="Group 69"/>
              <p:cNvGrpSpPr>
                <a:grpSpLocks/>
              </p:cNvGrpSpPr>
              <p:nvPr/>
            </p:nvGrpSpPr>
            <p:grpSpPr bwMode="auto">
              <a:xfrm>
                <a:off x="1734" y="2215"/>
                <a:ext cx="103" cy="52"/>
                <a:chOff x="1734" y="2215"/>
                <a:chExt cx="103" cy="52"/>
              </a:xfrm>
            </p:grpSpPr>
            <p:sp>
              <p:nvSpPr>
                <p:cNvPr id="96" name="Line 66"/>
                <p:cNvSpPr>
                  <a:spLocks noChangeShapeType="1"/>
                </p:cNvSpPr>
                <p:nvPr/>
              </p:nvSpPr>
              <p:spPr bwMode="auto">
                <a:xfrm flipH="1">
                  <a:off x="1734" y="2215"/>
                  <a:ext cx="20" cy="46"/>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7" name="Line 67"/>
                <p:cNvSpPr>
                  <a:spLocks noChangeShapeType="1"/>
                </p:cNvSpPr>
                <p:nvPr/>
              </p:nvSpPr>
              <p:spPr bwMode="auto">
                <a:xfrm flipH="1">
                  <a:off x="1774" y="2218"/>
                  <a:ext cx="20" cy="45"/>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 name="Line 68"/>
                <p:cNvSpPr>
                  <a:spLocks noChangeShapeType="1"/>
                </p:cNvSpPr>
                <p:nvPr/>
              </p:nvSpPr>
              <p:spPr bwMode="auto">
                <a:xfrm flipH="1">
                  <a:off x="1819" y="2220"/>
                  <a:ext cx="18" cy="47"/>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3" name="Line 71"/>
            <p:cNvSpPr>
              <a:spLocks noChangeShapeType="1"/>
            </p:cNvSpPr>
            <p:nvPr/>
          </p:nvSpPr>
          <p:spPr bwMode="auto">
            <a:xfrm>
              <a:off x="1181" y="2418"/>
              <a:ext cx="52"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Arc 72"/>
            <p:cNvSpPr>
              <a:spLocks/>
            </p:cNvSpPr>
            <p:nvPr/>
          </p:nvSpPr>
          <p:spPr bwMode="auto">
            <a:xfrm>
              <a:off x="888" y="2277"/>
              <a:ext cx="1014" cy="732"/>
            </a:xfrm>
            <a:custGeom>
              <a:avLst/>
              <a:gdLst>
                <a:gd name="G0" fmla="+- 18769 0 0"/>
                <a:gd name="G1" fmla="+- 30 0 0"/>
                <a:gd name="G2" fmla="+- 21600 0 0"/>
                <a:gd name="T0" fmla="*/ 40369 w 40369"/>
                <a:gd name="T1" fmla="*/ 0 h 21630"/>
                <a:gd name="T2" fmla="*/ 0 w 40369"/>
                <a:gd name="T3" fmla="*/ 10720 h 21630"/>
                <a:gd name="T4" fmla="*/ 18769 w 40369"/>
                <a:gd name="T5" fmla="*/ 30 h 21630"/>
              </a:gdLst>
              <a:ahLst/>
              <a:cxnLst>
                <a:cxn ang="0">
                  <a:pos x="T0" y="T1"/>
                </a:cxn>
                <a:cxn ang="0">
                  <a:pos x="T2" y="T3"/>
                </a:cxn>
                <a:cxn ang="0">
                  <a:pos x="T4" y="T5"/>
                </a:cxn>
              </a:cxnLst>
              <a:rect l="0" t="0" r="r" b="b"/>
              <a:pathLst>
                <a:path w="40369" h="21630" fill="none" extrusionOk="0">
                  <a:moveTo>
                    <a:pt x="40368" y="0"/>
                  </a:moveTo>
                  <a:cubicBezTo>
                    <a:pt x="40368" y="10"/>
                    <a:pt x="40369" y="20"/>
                    <a:pt x="40369" y="30"/>
                  </a:cubicBezTo>
                  <a:cubicBezTo>
                    <a:pt x="40369" y="11959"/>
                    <a:pt x="30698" y="21630"/>
                    <a:pt x="18769" y="21630"/>
                  </a:cubicBezTo>
                  <a:cubicBezTo>
                    <a:pt x="11006" y="21630"/>
                    <a:pt x="3841" y="17465"/>
                    <a:pt x="-1" y="10720"/>
                  </a:cubicBezTo>
                </a:path>
                <a:path w="40369" h="21630" stroke="0" extrusionOk="0">
                  <a:moveTo>
                    <a:pt x="40368" y="0"/>
                  </a:moveTo>
                  <a:cubicBezTo>
                    <a:pt x="40368" y="10"/>
                    <a:pt x="40369" y="20"/>
                    <a:pt x="40369" y="30"/>
                  </a:cubicBezTo>
                  <a:cubicBezTo>
                    <a:pt x="40369" y="11959"/>
                    <a:pt x="30698" y="21630"/>
                    <a:pt x="18769" y="21630"/>
                  </a:cubicBezTo>
                  <a:cubicBezTo>
                    <a:pt x="11006" y="21630"/>
                    <a:pt x="3841" y="17465"/>
                    <a:pt x="-1" y="10720"/>
                  </a:cubicBezTo>
                  <a:lnTo>
                    <a:pt x="18769" y="3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Freeform 73"/>
            <p:cNvSpPr>
              <a:spLocks/>
            </p:cNvSpPr>
            <p:nvPr/>
          </p:nvSpPr>
          <p:spPr bwMode="auto">
            <a:xfrm>
              <a:off x="855" y="2541"/>
              <a:ext cx="63" cy="148"/>
            </a:xfrm>
            <a:custGeom>
              <a:avLst/>
              <a:gdLst>
                <a:gd name="T0" fmla="*/ 0 w 63"/>
                <a:gd name="T1" fmla="*/ 0 h 148"/>
                <a:gd name="T2" fmla="*/ 0 w 63"/>
                <a:gd name="T3" fmla="*/ 147 h 148"/>
                <a:gd name="T4" fmla="*/ 62 w 63"/>
                <a:gd name="T5" fmla="*/ 107 h 148"/>
                <a:gd name="T6" fmla="*/ 0 w 63"/>
                <a:gd name="T7" fmla="*/ 0 h 148"/>
              </a:gdLst>
              <a:ahLst/>
              <a:cxnLst>
                <a:cxn ang="0">
                  <a:pos x="T0" y="T1"/>
                </a:cxn>
                <a:cxn ang="0">
                  <a:pos x="T2" y="T3"/>
                </a:cxn>
                <a:cxn ang="0">
                  <a:pos x="T4" y="T5"/>
                </a:cxn>
                <a:cxn ang="0">
                  <a:pos x="T6" y="T7"/>
                </a:cxn>
              </a:cxnLst>
              <a:rect l="0" t="0" r="r" b="b"/>
              <a:pathLst>
                <a:path w="63" h="148">
                  <a:moveTo>
                    <a:pt x="0" y="0"/>
                  </a:moveTo>
                  <a:lnTo>
                    <a:pt x="0" y="147"/>
                  </a:lnTo>
                  <a:lnTo>
                    <a:pt x="62" y="107"/>
                  </a:lnTo>
                  <a:lnTo>
                    <a:pt x="0" y="0"/>
                  </a:lnTo>
                </a:path>
              </a:pathLst>
            </a:custGeom>
            <a:solidFill>
              <a:schemeClr val="accent1"/>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6" name="Group 126"/>
            <p:cNvGrpSpPr>
              <a:grpSpLocks/>
            </p:cNvGrpSpPr>
            <p:nvPr/>
          </p:nvGrpSpPr>
          <p:grpSpPr bwMode="auto">
            <a:xfrm>
              <a:off x="4255" y="1594"/>
              <a:ext cx="1053" cy="1878"/>
              <a:chOff x="4255" y="1594"/>
              <a:chExt cx="1053" cy="1878"/>
            </a:xfrm>
          </p:grpSpPr>
          <p:grpSp>
            <p:nvGrpSpPr>
              <p:cNvPr id="42" name="Group 92"/>
              <p:cNvGrpSpPr>
                <a:grpSpLocks/>
              </p:cNvGrpSpPr>
              <p:nvPr/>
            </p:nvGrpSpPr>
            <p:grpSpPr bwMode="auto">
              <a:xfrm>
                <a:off x="4510" y="1594"/>
                <a:ext cx="798" cy="875"/>
                <a:chOff x="4510" y="1594"/>
                <a:chExt cx="798" cy="875"/>
              </a:xfrm>
            </p:grpSpPr>
            <p:grpSp>
              <p:nvGrpSpPr>
                <p:cNvPr id="76" name="Group 88"/>
                <p:cNvGrpSpPr>
                  <a:grpSpLocks/>
                </p:cNvGrpSpPr>
                <p:nvPr/>
              </p:nvGrpSpPr>
              <p:grpSpPr bwMode="auto">
                <a:xfrm>
                  <a:off x="4510" y="1594"/>
                  <a:ext cx="798" cy="875"/>
                  <a:chOff x="4510" y="1594"/>
                  <a:chExt cx="798" cy="875"/>
                </a:xfrm>
              </p:grpSpPr>
              <p:grpSp>
                <p:nvGrpSpPr>
                  <p:cNvPr id="80" name="Group 78"/>
                  <p:cNvGrpSpPr>
                    <a:grpSpLocks/>
                  </p:cNvGrpSpPr>
                  <p:nvPr/>
                </p:nvGrpSpPr>
                <p:grpSpPr bwMode="auto">
                  <a:xfrm>
                    <a:off x="4510" y="1635"/>
                    <a:ext cx="729" cy="834"/>
                    <a:chOff x="4510" y="1635"/>
                    <a:chExt cx="729" cy="834"/>
                  </a:xfrm>
                </p:grpSpPr>
                <p:sp>
                  <p:nvSpPr>
                    <p:cNvPr id="90" name="Freeform 74"/>
                    <p:cNvSpPr>
                      <a:spLocks/>
                    </p:cNvSpPr>
                    <p:nvPr/>
                  </p:nvSpPr>
                  <p:spPr bwMode="auto">
                    <a:xfrm>
                      <a:off x="4510" y="1635"/>
                      <a:ext cx="729" cy="834"/>
                    </a:xfrm>
                    <a:custGeom>
                      <a:avLst/>
                      <a:gdLst>
                        <a:gd name="T0" fmla="*/ 639 w 729"/>
                        <a:gd name="T1" fmla="*/ 407 h 834"/>
                        <a:gd name="T2" fmla="*/ 688 w 729"/>
                        <a:gd name="T3" fmla="*/ 325 h 834"/>
                        <a:gd name="T4" fmla="*/ 722 w 729"/>
                        <a:gd name="T5" fmla="*/ 217 h 834"/>
                        <a:gd name="T6" fmla="*/ 725 w 729"/>
                        <a:gd name="T7" fmla="*/ 123 h 834"/>
                        <a:gd name="T8" fmla="*/ 678 w 729"/>
                        <a:gd name="T9" fmla="*/ 43 h 834"/>
                        <a:gd name="T10" fmla="*/ 592 w 729"/>
                        <a:gd name="T11" fmla="*/ 4 h 834"/>
                        <a:gd name="T12" fmla="*/ 501 w 729"/>
                        <a:gd name="T13" fmla="*/ 7 h 834"/>
                        <a:gd name="T14" fmla="*/ 444 w 729"/>
                        <a:gd name="T15" fmla="*/ 36 h 834"/>
                        <a:gd name="T16" fmla="*/ 427 w 729"/>
                        <a:gd name="T17" fmla="*/ 68 h 834"/>
                        <a:gd name="T18" fmla="*/ 391 w 729"/>
                        <a:gd name="T19" fmla="*/ 124 h 834"/>
                        <a:gd name="T20" fmla="*/ 357 w 729"/>
                        <a:gd name="T21" fmla="*/ 172 h 834"/>
                        <a:gd name="T22" fmla="*/ 282 w 729"/>
                        <a:gd name="T23" fmla="*/ 180 h 834"/>
                        <a:gd name="T24" fmla="*/ 198 w 729"/>
                        <a:gd name="T25" fmla="*/ 161 h 834"/>
                        <a:gd name="T26" fmla="*/ 96 w 729"/>
                        <a:gd name="T27" fmla="*/ 150 h 834"/>
                        <a:gd name="T28" fmla="*/ 44 w 729"/>
                        <a:gd name="T29" fmla="*/ 161 h 834"/>
                        <a:gd name="T30" fmla="*/ 6 w 729"/>
                        <a:gd name="T31" fmla="*/ 200 h 834"/>
                        <a:gd name="T32" fmla="*/ 6 w 729"/>
                        <a:gd name="T33" fmla="*/ 259 h 834"/>
                        <a:gd name="T34" fmla="*/ 36 w 729"/>
                        <a:gd name="T35" fmla="*/ 292 h 834"/>
                        <a:gd name="T36" fmla="*/ 124 w 729"/>
                        <a:gd name="T37" fmla="*/ 317 h 834"/>
                        <a:gd name="T38" fmla="*/ 229 w 729"/>
                        <a:gd name="T39" fmla="*/ 334 h 834"/>
                        <a:gd name="T40" fmla="*/ 288 w 729"/>
                        <a:gd name="T41" fmla="*/ 334 h 834"/>
                        <a:gd name="T42" fmla="*/ 288 w 729"/>
                        <a:gd name="T43" fmla="*/ 381 h 834"/>
                        <a:gd name="T44" fmla="*/ 365 w 729"/>
                        <a:gd name="T45" fmla="*/ 387 h 834"/>
                        <a:gd name="T46" fmla="*/ 360 w 729"/>
                        <a:gd name="T47" fmla="*/ 420 h 834"/>
                        <a:gd name="T48" fmla="*/ 357 w 729"/>
                        <a:gd name="T49" fmla="*/ 450 h 834"/>
                        <a:gd name="T50" fmla="*/ 280 w 729"/>
                        <a:gd name="T51" fmla="*/ 444 h 834"/>
                        <a:gd name="T52" fmla="*/ 248 w 729"/>
                        <a:gd name="T53" fmla="*/ 541 h 834"/>
                        <a:gd name="T54" fmla="*/ 229 w 729"/>
                        <a:gd name="T55" fmla="*/ 651 h 834"/>
                        <a:gd name="T56" fmla="*/ 227 w 729"/>
                        <a:gd name="T57" fmla="*/ 746 h 834"/>
                        <a:gd name="T58" fmla="*/ 246 w 729"/>
                        <a:gd name="T59" fmla="*/ 813 h 834"/>
                        <a:gd name="T60" fmla="*/ 282 w 729"/>
                        <a:gd name="T61" fmla="*/ 833 h 834"/>
                        <a:gd name="T62" fmla="*/ 349 w 729"/>
                        <a:gd name="T63" fmla="*/ 825 h 834"/>
                        <a:gd name="T64" fmla="*/ 406 w 729"/>
                        <a:gd name="T65" fmla="*/ 799 h 834"/>
                        <a:gd name="T66" fmla="*/ 444 w 729"/>
                        <a:gd name="T67" fmla="*/ 749 h 834"/>
                        <a:gd name="T68" fmla="*/ 466 w 729"/>
                        <a:gd name="T69" fmla="*/ 698 h 834"/>
                        <a:gd name="T70" fmla="*/ 499 w 729"/>
                        <a:gd name="T71" fmla="*/ 639 h 834"/>
                        <a:gd name="T72" fmla="*/ 544 w 729"/>
                        <a:gd name="T73" fmla="*/ 592 h 834"/>
                        <a:gd name="T74" fmla="*/ 580 w 729"/>
                        <a:gd name="T75" fmla="*/ 542 h 834"/>
                        <a:gd name="T76" fmla="*/ 616 w 729"/>
                        <a:gd name="T77" fmla="*/ 46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834">
                          <a:moveTo>
                            <a:pt x="616" y="467"/>
                          </a:moveTo>
                          <a:lnTo>
                            <a:pt x="639" y="407"/>
                          </a:lnTo>
                          <a:lnTo>
                            <a:pt x="669" y="365"/>
                          </a:lnTo>
                          <a:lnTo>
                            <a:pt x="688" y="325"/>
                          </a:lnTo>
                          <a:lnTo>
                            <a:pt x="708" y="280"/>
                          </a:lnTo>
                          <a:lnTo>
                            <a:pt x="722" y="217"/>
                          </a:lnTo>
                          <a:lnTo>
                            <a:pt x="728" y="173"/>
                          </a:lnTo>
                          <a:lnTo>
                            <a:pt x="725" y="123"/>
                          </a:lnTo>
                          <a:lnTo>
                            <a:pt x="703" y="77"/>
                          </a:lnTo>
                          <a:lnTo>
                            <a:pt x="678" y="43"/>
                          </a:lnTo>
                          <a:lnTo>
                            <a:pt x="644" y="18"/>
                          </a:lnTo>
                          <a:lnTo>
                            <a:pt x="592" y="4"/>
                          </a:lnTo>
                          <a:lnTo>
                            <a:pt x="546" y="0"/>
                          </a:lnTo>
                          <a:lnTo>
                            <a:pt x="501" y="7"/>
                          </a:lnTo>
                          <a:lnTo>
                            <a:pt x="467" y="20"/>
                          </a:lnTo>
                          <a:lnTo>
                            <a:pt x="444" y="36"/>
                          </a:lnTo>
                          <a:lnTo>
                            <a:pt x="440" y="54"/>
                          </a:lnTo>
                          <a:lnTo>
                            <a:pt x="427" y="68"/>
                          </a:lnTo>
                          <a:lnTo>
                            <a:pt x="405" y="96"/>
                          </a:lnTo>
                          <a:lnTo>
                            <a:pt x="391" y="124"/>
                          </a:lnTo>
                          <a:lnTo>
                            <a:pt x="374" y="155"/>
                          </a:lnTo>
                          <a:lnTo>
                            <a:pt x="357" y="172"/>
                          </a:lnTo>
                          <a:lnTo>
                            <a:pt x="320" y="183"/>
                          </a:lnTo>
                          <a:lnTo>
                            <a:pt x="282" y="180"/>
                          </a:lnTo>
                          <a:lnTo>
                            <a:pt x="240" y="169"/>
                          </a:lnTo>
                          <a:lnTo>
                            <a:pt x="198" y="161"/>
                          </a:lnTo>
                          <a:lnTo>
                            <a:pt x="142" y="152"/>
                          </a:lnTo>
                          <a:lnTo>
                            <a:pt x="96" y="150"/>
                          </a:lnTo>
                          <a:lnTo>
                            <a:pt x="69" y="153"/>
                          </a:lnTo>
                          <a:lnTo>
                            <a:pt x="44" y="161"/>
                          </a:lnTo>
                          <a:lnTo>
                            <a:pt x="20" y="179"/>
                          </a:lnTo>
                          <a:lnTo>
                            <a:pt x="6" y="200"/>
                          </a:lnTo>
                          <a:lnTo>
                            <a:pt x="0" y="230"/>
                          </a:lnTo>
                          <a:lnTo>
                            <a:pt x="6" y="259"/>
                          </a:lnTo>
                          <a:lnTo>
                            <a:pt x="20" y="279"/>
                          </a:lnTo>
                          <a:lnTo>
                            <a:pt x="36" y="292"/>
                          </a:lnTo>
                          <a:lnTo>
                            <a:pt x="67" y="305"/>
                          </a:lnTo>
                          <a:lnTo>
                            <a:pt x="124" y="317"/>
                          </a:lnTo>
                          <a:lnTo>
                            <a:pt x="171" y="325"/>
                          </a:lnTo>
                          <a:lnTo>
                            <a:pt x="229" y="334"/>
                          </a:lnTo>
                          <a:lnTo>
                            <a:pt x="271" y="337"/>
                          </a:lnTo>
                          <a:lnTo>
                            <a:pt x="288" y="334"/>
                          </a:lnTo>
                          <a:lnTo>
                            <a:pt x="294" y="357"/>
                          </a:lnTo>
                          <a:lnTo>
                            <a:pt x="288" y="381"/>
                          </a:lnTo>
                          <a:lnTo>
                            <a:pt x="325" y="393"/>
                          </a:lnTo>
                          <a:lnTo>
                            <a:pt x="365" y="387"/>
                          </a:lnTo>
                          <a:lnTo>
                            <a:pt x="363" y="404"/>
                          </a:lnTo>
                          <a:lnTo>
                            <a:pt x="360" y="420"/>
                          </a:lnTo>
                          <a:lnTo>
                            <a:pt x="358" y="437"/>
                          </a:lnTo>
                          <a:lnTo>
                            <a:pt x="357" y="450"/>
                          </a:lnTo>
                          <a:lnTo>
                            <a:pt x="316" y="455"/>
                          </a:lnTo>
                          <a:lnTo>
                            <a:pt x="280" y="444"/>
                          </a:lnTo>
                          <a:lnTo>
                            <a:pt x="263" y="485"/>
                          </a:lnTo>
                          <a:lnTo>
                            <a:pt x="248" y="541"/>
                          </a:lnTo>
                          <a:lnTo>
                            <a:pt x="238" y="588"/>
                          </a:lnTo>
                          <a:lnTo>
                            <a:pt x="229" y="651"/>
                          </a:lnTo>
                          <a:lnTo>
                            <a:pt x="225" y="699"/>
                          </a:lnTo>
                          <a:lnTo>
                            <a:pt x="227" y="746"/>
                          </a:lnTo>
                          <a:lnTo>
                            <a:pt x="232" y="781"/>
                          </a:lnTo>
                          <a:lnTo>
                            <a:pt x="246" y="813"/>
                          </a:lnTo>
                          <a:lnTo>
                            <a:pt x="260" y="830"/>
                          </a:lnTo>
                          <a:lnTo>
                            <a:pt x="282" y="833"/>
                          </a:lnTo>
                          <a:lnTo>
                            <a:pt x="316" y="827"/>
                          </a:lnTo>
                          <a:lnTo>
                            <a:pt x="349" y="825"/>
                          </a:lnTo>
                          <a:lnTo>
                            <a:pt x="379" y="814"/>
                          </a:lnTo>
                          <a:lnTo>
                            <a:pt x="406" y="799"/>
                          </a:lnTo>
                          <a:lnTo>
                            <a:pt x="427" y="775"/>
                          </a:lnTo>
                          <a:lnTo>
                            <a:pt x="444" y="749"/>
                          </a:lnTo>
                          <a:lnTo>
                            <a:pt x="457" y="724"/>
                          </a:lnTo>
                          <a:lnTo>
                            <a:pt x="466" y="698"/>
                          </a:lnTo>
                          <a:lnTo>
                            <a:pt x="479" y="665"/>
                          </a:lnTo>
                          <a:lnTo>
                            <a:pt x="499" y="639"/>
                          </a:lnTo>
                          <a:lnTo>
                            <a:pt x="521" y="617"/>
                          </a:lnTo>
                          <a:lnTo>
                            <a:pt x="544" y="592"/>
                          </a:lnTo>
                          <a:lnTo>
                            <a:pt x="562" y="570"/>
                          </a:lnTo>
                          <a:lnTo>
                            <a:pt x="580" y="542"/>
                          </a:lnTo>
                          <a:lnTo>
                            <a:pt x="596" y="509"/>
                          </a:lnTo>
                          <a:lnTo>
                            <a:pt x="616" y="467"/>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91" name="Group 77"/>
                    <p:cNvGrpSpPr>
                      <a:grpSpLocks/>
                    </p:cNvGrpSpPr>
                    <p:nvPr/>
                  </p:nvGrpSpPr>
                  <p:grpSpPr bwMode="auto">
                    <a:xfrm>
                      <a:off x="4794" y="1934"/>
                      <a:ext cx="120" cy="233"/>
                      <a:chOff x="4794" y="1934"/>
                      <a:chExt cx="120" cy="233"/>
                    </a:xfrm>
                  </p:grpSpPr>
                  <p:sp>
                    <p:nvSpPr>
                      <p:cNvPr id="92" name="Freeform 75"/>
                      <p:cNvSpPr>
                        <a:spLocks/>
                      </p:cNvSpPr>
                      <p:nvPr/>
                    </p:nvSpPr>
                    <p:spPr bwMode="auto">
                      <a:xfrm>
                        <a:off x="4868" y="1941"/>
                        <a:ext cx="46" cy="226"/>
                      </a:xfrm>
                      <a:custGeom>
                        <a:avLst/>
                        <a:gdLst>
                          <a:gd name="T0" fmla="*/ 19 w 46"/>
                          <a:gd name="T1" fmla="*/ 225 h 226"/>
                          <a:gd name="T2" fmla="*/ 8 w 46"/>
                          <a:gd name="T3" fmla="*/ 194 h 226"/>
                          <a:gd name="T4" fmla="*/ 3 w 46"/>
                          <a:gd name="T5" fmla="*/ 163 h 226"/>
                          <a:gd name="T6" fmla="*/ 0 w 46"/>
                          <a:gd name="T7" fmla="*/ 132 h 226"/>
                          <a:gd name="T8" fmla="*/ 3 w 46"/>
                          <a:gd name="T9" fmla="*/ 92 h 226"/>
                          <a:gd name="T10" fmla="*/ 13 w 46"/>
                          <a:gd name="T11" fmla="*/ 56 h 226"/>
                          <a:gd name="T12" fmla="*/ 28 w 46"/>
                          <a:gd name="T13" fmla="*/ 25 h 226"/>
                          <a:gd name="T14" fmla="*/ 45 w 46"/>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26">
                            <a:moveTo>
                              <a:pt x="19" y="225"/>
                            </a:moveTo>
                            <a:lnTo>
                              <a:pt x="8" y="194"/>
                            </a:lnTo>
                            <a:lnTo>
                              <a:pt x="3" y="163"/>
                            </a:lnTo>
                            <a:lnTo>
                              <a:pt x="0" y="132"/>
                            </a:lnTo>
                            <a:lnTo>
                              <a:pt x="3" y="92"/>
                            </a:lnTo>
                            <a:lnTo>
                              <a:pt x="13" y="56"/>
                            </a:lnTo>
                            <a:lnTo>
                              <a:pt x="28" y="25"/>
                            </a:lnTo>
                            <a:lnTo>
                              <a:pt x="45"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Freeform 76"/>
                      <p:cNvSpPr>
                        <a:spLocks/>
                      </p:cNvSpPr>
                      <p:nvPr/>
                    </p:nvSpPr>
                    <p:spPr bwMode="auto">
                      <a:xfrm>
                        <a:off x="4794" y="1934"/>
                        <a:ext cx="57" cy="42"/>
                      </a:xfrm>
                      <a:custGeom>
                        <a:avLst/>
                        <a:gdLst>
                          <a:gd name="T0" fmla="*/ 0 w 57"/>
                          <a:gd name="T1" fmla="*/ 41 h 42"/>
                          <a:gd name="T2" fmla="*/ 26 w 57"/>
                          <a:gd name="T3" fmla="*/ 38 h 42"/>
                          <a:gd name="T4" fmla="*/ 51 w 57"/>
                          <a:gd name="T5" fmla="*/ 28 h 42"/>
                          <a:gd name="T6" fmla="*/ 56 w 57"/>
                          <a:gd name="T7" fmla="*/ 9 h 42"/>
                          <a:gd name="T8" fmla="*/ 42 w 57"/>
                          <a:gd name="T9" fmla="*/ 0 h 42"/>
                        </a:gdLst>
                        <a:ahLst/>
                        <a:cxnLst>
                          <a:cxn ang="0">
                            <a:pos x="T0" y="T1"/>
                          </a:cxn>
                          <a:cxn ang="0">
                            <a:pos x="T2" y="T3"/>
                          </a:cxn>
                          <a:cxn ang="0">
                            <a:pos x="T4" y="T5"/>
                          </a:cxn>
                          <a:cxn ang="0">
                            <a:pos x="T6" y="T7"/>
                          </a:cxn>
                          <a:cxn ang="0">
                            <a:pos x="T8" y="T9"/>
                          </a:cxn>
                        </a:cxnLst>
                        <a:rect l="0" t="0" r="r" b="b"/>
                        <a:pathLst>
                          <a:path w="57" h="42">
                            <a:moveTo>
                              <a:pt x="0" y="41"/>
                            </a:moveTo>
                            <a:lnTo>
                              <a:pt x="26" y="38"/>
                            </a:lnTo>
                            <a:lnTo>
                              <a:pt x="51" y="28"/>
                            </a:lnTo>
                            <a:lnTo>
                              <a:pt x="56" y="9"/>
                            </a:lnTo>
                            <a:lnTo>
                              <a:pt x="42"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81" name="Group 87"/>
                  <p:cNvGrpSpPr>
                    <a:grpSpLocks/>
                  </p:cNvGrpSpPr>
                  <p:nvPr/>
                </p:nvGrpSpPr>
                <p:grpSpPr bwMode="auto">
                  <a:xfrm>
                    <a:off x="4923" y="1594"/>
                    <a:ext cx="385" cy="440"/>
                    <a:chOff x="4923" y="1594"/>
                    <a:chExt cx="385" cy="440"/>
                  </a:xfrm>
                </p:grpSpPr>
                <p:sp>
                  <p:nvSpPr>
                    <p:cNvPr id="82" name="Freeform 79"/>
                    <p:cNvSpPr>
                      <a:spLocks/>
                    </p:cNvSpPr>
                    <p:nvPr/>
                  </p:nvSpPr>
                  <p:spPr bwMode="auto">
                    <a:xfrm>
                      <a:off x="4923" y="1594"/>
                      <a:ext cx="385" cy="440"/>
                    </a:xfrm>
                    <a:custGeom>
                      <a:avLst/>
                      <a:gdLst>
                        <a:gd name="T0" fmla="*/ 14 w 385"/>
                        <a:gd name="T1" fmla="*/ 49 h 440"/>
                        <a:gd name="T2" fmla="*/ 66 w 385"/>
                        <a:gd name="T3" fmla="*/ 34 h 440"/>
                        <a:gd name="T4" fmla="*/ 103 w 385"/>
                        <a:gd name="T5" fmla="*/ 9 h 440"/>
                        <a:gd name="T6" fmla="*/ 136 w 385"/>
                        <a:gd name="T7" fmla="*/ 0 h 440"/>
                        <a:gd name="T8" fmla="*/ 171 w 385"/>
                        <a:gd name="T9" fmla="*/ 13 h 440"/>
                        <a:gd name="T10" fmla="*/ 217 w 385"/>
                        <a:gd name="T11" fmla="*/ 27 h 440"/>
                        <a:gd name="T12" fmla="*/ 257 w 385"/>
                        <a:gd name="T13" fmla="*/ 21 h 440"/>
                        <a:gd name="T14" fmla="*/ 294 w 385"/>
                        <a:gd name="T15" fmla="*/ 34 h 440"/>
                        <a:gd name="T16" fmla="*/ 333 w 385"/>
                        <a:gd name="T17" fmla="*/ 54 h 440"/>
                        <a:gd name="T18" fmla="*/ 376 w 385"/>
                        <a:gd name="T19" fmla="*/ 94 h 440"/>
                        <a:gd name="T20" fmla="*/ 384 w 385"/>
                        <a:gd name="T21" fmla="*/ 174 h 440"/>
                        <a:gd name="T22" fmla="*/ 367 w 385"/>
                        <a:gd name="T23" fmla="*/ 261 h 440"/>
                        <a:gd name="T24" fmla="*/ 359 w 385"/>
                        <a:gd name="T25" fmla="*/ 309 h 440"/>
                        <a:gd name="T26" fmla="*/ 325 w 385"/>
                        <a:gd name="T27" fmla="*/ 322 h 440"/>
                        <a:gd name="T28" fmla="*/ 303 w 385"/>
                        <a:gd name="T29" fmla="*/ 352 h 440"/>
                        <a:gd name="T30" fmla="*/ 292 w 385"/>
                        <a:gd name="T31" fmla="*/ 400 h 440"/>
                        <a:gd name="T32" fmla="*/ 247 w 385"/>
                        <a:gd name="T33" fmla="*/ 429 h 440"/>
                        <a:gd name="T34" fmla="*/ 196 w 385"/>
                        <a:gd name="T35" fmla="*/ 439 h 440"/>
                        <a:gd name="T36" fmla="*/ 168 w 385"/>
                        <a:gd name="T37" fmla="*/ 431 h 440"/>
                        <a:gd name="T38" fmla="*/ 163 w 385"/>
                        <a:gd name="T39" fmla="*/ 401 h 440"/>
                        <a:gd name="T40" fmla="*/ 177 w 385"/>
                        <a:gd name="T41" fmla="*/ 370 h 440"/>
                        <a:gd name="T42" fmla="*/ 159 w 385"/>
                        <a:gd name="T43" fmla="*/ 343 h 440"/>
                        <a:gd name="T44" fmla="*/ 106 w 385"/>
                        <a:gd name="T45" fmla="*/ 350 h 440"/>
                        <a:gd name="T46" fmla="*/ 76 w 385"/>
                        <a:gd name="T47" fmla="*/ 334 h 440"/>
                        <a:gd name="T48" fmla="*/ 115 w 385"/>
                        <a:gd name="T49" fmla="*/ 309 h 440"/>
                        <a:gd name="T50" fmla="*/ 131 w 385"/>
                        <a:gd name="T51" fmla="*/ 280 h 440"/>
                        <a:gd name="T52" fmla="*/ 126 w 385"/>
                        <a:gd name="T53" fmla="*/ 256 h 440"/>
                        <a:gd name="T54" fmla="*/ 103 w 385"/>
                        <a:gd name="T55" fmla="*/ 222 h 440"/>
                        <a:gd name="T56" fmla="*/ 100 w 385"/>
                        <a:gd name="T57" fmla="*/ 188 h 440"/>
                        <a:gd name="T58" fmla="*/ 114 w 385"/>
                        <a:gd name="T59" fmla="*/ 166 h 440"/>
                        <a:gd name="T60" fmla="*/ 149 w 385"/>
                        <a:gd name="T61" fmla="*/ 147 h 440"/>
                        <a:gd name="T62" fmla="*/ 178 w 385"/>
                        <a:gd name="T63" fmla="*/ 130 h 440"/>
                        <a:gd name="T64" fmla="*/ 179 w 385"/>
                        <a:gd name="T65" fmla="*/ 116 h 440"/>
                        <a:gd name="T66" fmla="*/ 168 w 385"/>
                        <a:gd name="T67" fmla="*/ 102 h 440"/>
                        <a:gd name="T68" fmla="*/ 160 w 385"/>
                        <a:gd name="T69" fmla="*/ 99 h 440"/>
                        <a:gd name="T70" fmla="*/ 121 w 385"/>
                        <a:gd name="T71" fmla="*/ 103 h 440"/>
                        <a:gd name="T72" fmla="*/ 86 w 385"/>
                        <a:gd name="T73" fmla="*/ 99 h 440"/>
                        <a:gd name="T74" fmla="*/ 63 w 385"/>
                        <a:gd name="T75" fmla="*/ 88 h 440"/>
                        <a:gd name="T76" fmla="*/ 40 w 385"/>
                        <a:gd name="T77" fmla="*/ 72 h 440"/>
                        <a:gd name="T78" fmla="*/ 0 w 385"/>
                        <a:gd name="T79" fmla="*/ 6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5" h="440">
                          <a:moveTo>
                            <a:pt x="0" y="66"/>
                          </a:moveTo>
                          <a:lnTo>
                            <a:pt x="14" y="49"/>
                          </a:lnTo>
                          <a:lnTo>
                            <a:pt x="36" y="37"/>
                          </a:lnTo>
                          <a:lnTo>
                            <a:pt x="66" y="34"/>
                          </a:lnTo>
                          <a:lnTo>
                            <a:pt x="84" y="21"/>
                          </a:lnTo>
                          <a:lnTo>
                            <a:pt x="103" y="9"/>
                          </a:lnTo>
                          <a:lnTo>
                            <a:pt x="118" y="3"/>
                          </a:lnTo>
                          <a:lnTo>
                            <a:pt x="136" y="0"/>
                          </a:lnTo>
                          <a:lnTo>
                            <a:pt x="152" y="1"/>
                          </a:lnTo>
                          <a:lnTo>
                            <a:pt x="171" y="13"/>
                          </a:lnTo>
                          <a:lnTo>
                            <a:pt x="191" y="22"/>
                          </a:lnTo>
                          <a:lnTo>
                            <a:pt x="217" y="27"/>
                          </a:lnTo>
                          <a:lnTo>
                            <a:pt x="236" y="24"/>
                          </a:lnTo>
                          <a:lnTo>
                            <a:pt x="257" y="21"/>
                          </a:lnTo>
                          <a:lnTo>
                            <a:pt x="277" y="26"/>
                          </a:lnTo>
                          <a:lnTo>
                            <a:pt x="294" y="34"/>
                          </a:lnTo>
                          <a:lnTo>
                            <a:pt x="315" y="43"/>
                          </a:lnTo>
                          <a:lnTo>
                            <a:pt x="333" y="54"/>
                          </a:lnTo>
                          <a:lnTo>
                            <a:pt x="355" y="72"/>
                          </a:lnTo>
                          <a:lnTo>
                            <a:pt x="376" y="94"/>
                          </a:lnTo>
                          <a:lnTo>
                            <a:pt x="382" y="128"/>
                          </a:lnTo>
                          <a:lnTo>
                            <a:pt x="384" y="174"/>
                          </a:lnTo>
                          <a:lnTo>
                            <a:pt x="379" y="224"/>
                          </a:lnTo>
                          <a:lnTo>
                            <a:pt x="367" y="261"/>
                          </a:lnTo>
                          <a:lnTo>
                            <a:pt x="364" y="287"/>
                          </a:lnTo>
                          <a:lnTo>
                            <a:pt x="359" y="309"/>
                          </a:lnTo>
                          <a:lnTo>
                            <a:pt x="342" y="319"/>
                          </a:lnTo>
                          <a:lnTo>
                            <a:pt x="325" y="322"/>
                          </a:lnTo>
                          <a:lnTo>
                            <a:pt x="311" y="336"/>
                          </a:lnTo>
                          <a:lnTo>
                            <a:pt x="303" y="352"/>
                          </a:lnTo>
                          <a:lnTo>
                            <a:pt x="300" y="377"/>
                          </a:lnTo>
                          <a:lnTo>
                            <a:pt x="292" y="400"/>
                          </a:lnTo>
                          <a:lnTo>
                            <a:pt x="274" y="416"/>
                          </a:lnTo>
                          <a:lnTo>
                            <a:pt x="247" y="429"/>
                          </a:lnTo>
                          <a:lnTo>
                            <a:pt x="221" y="435"/>
                          </a:lnTo>
                          <a:lnTo>
                            <a:pt x="196" y="439"/>
                          </a:lnTo>
                          <a:lnTo>
                            <a:pt x="178" y="436"/>
                          </a:lnTo>
                          <a:lnTo>
                            <a:pt x="168" y="431"/>
                          </a:lnTo>
                          <a:lnTo>
                            <a:pt x="163" y="418"/>
                          </a:lnTo>
                          <a:lnTo>
                            <a:pt x="163" y="401"/>
                          </a:lnTo>
                          <a:lnTo>
                            <a:pt x="171" y="387"/>
                          </a:lnTo>
                          <a:lnTo>
                            <a:pt x="177" y="370"/>
                          </a:lnTo>
                          <a:lnTo>
                            <a:pt x="174" y="352"/>
                          </a:lnTo>
                          <a:lnTo>
                            <a:pt x="159" y="343"/>
                          </a:lnTo>
                          <a:lnTo>
                            <a:pt x="142" y="341"/>
                          </a:lnTo>
                          <a:lnTo>
                            <a:pt x="106" y="350"/>
                          </a:lnTo>
                          <a:lnTo>
                            <a:pt x="92" y="339"/>
                          </a:lnTo>
                          <a:lnTo>
                            <a:pt x="76" y="334"/>
                          </a:lnTo>
                          <a:lnTo>
                            <a:pt x="95" y="322"/>
                          </a:lnTo>
                          <a:lnTo>
                            <a:pt x="115" y="309"/>
                          </a:lnTo>
                          <a:lnTo>
                            <a:pt x="125" y="295"/>
                          </a:lnTo>
                          <a:lnTo>
                            <a:pt x="131" y="280"/>
                          </a:lnTo>
                          <a:lnTo>
                            <a:pt x="130" y="268"/>
                          </a:lnTo>
                          <a:lnTo>
                            <a:pt x="126" y="256"/>
                          </a:lnTo>
                          <a:lnTo>
                            <a:pt x="114" y="240"/>
                          </a:lnTo>
                          <a:lnTo>
                            <a:pt x="103" y="222"/>
                          </a:lnTo>
                          <a:lnTo>
                            <a:pt x="100" y="206"/>
                          </a:lnTo>
                          <a:lnTo>
                            <a:pt x="100" y="188"/>
                          </a:lnTo>
                          <a:lnTo>
                            <a:pt x="104" y="174"/>
                          </a:lnTo>
                          <a:lnTo>
                            <a:pt x="114" y="166"/>
                          </a:lnTo>
                          <a:lnTo>
                            <a:pt x="131" y="156"/>
                          </a:lnTo>
                          <a:lnTo>
                            <a:pt x="149" y="147"/>
                          </a:lnTo>
                          <a:lnTo>
                            <a:pt x="164" y="139"/>
                          </a:lnTo>
                          <a:lnTo>
                            <a:pt x="178" y="130"/>
                          </a:lnTo>
                          <a:lnTo>
                            <a:pt x="188" y="116"/>
                          </a:lnTo>
                          <a:lnTo>
                            <a:pt x="179" y="116"/>
                          </a:lnTo>
                          <a:lnTo>
                            <a:pt x="171" y="107"/>
                          </a:lnTo>
                          <a:lnTo>
                            <a:pt x="168" y="102"/>
                          </a:lnTo>
                          <a:lnTo>
                            <a:pt x="166" y="96"/>
                          </a:lnTo>
                          <a:lnTo>
                            <a:pt x="160" y="99"/>
                          </a:lnTo>
                          <a:lnTo>
                            <a:pt x="139" y="100"/>
                          </a:lnTo>
                          <a:lnTo>
                            <a:pt x="121" y="103"/>
                          </a:lnTo>
                          <a:lnTo>
                            <a:pt x="105" y="102"/>
                          </a:lnTo>
                          <a:lnTo>
                            <a:pt x="86" y="99"/>
                          </a:lnTo>
                          <a:lnTo>
                            <a:pt x="74" y="95"/>
                          </a:lnTo>
                          <a:lnTo>
                            <a:pt x="63" y="88"/>
                          </a:lnTo>
                          <a:lnTo>
                            <a:pt x="51" y="79"/>
                          </a:lnTo>
                          <a:lnTo>
                            <a:pt x="40" y="72"/>
                          </a:lnTo>
                          <a:lnTo>
                            <a:pt x="21" y="71"/>
                          </a:lnTo>
                          <a:lnTo>
                            <a:pt x="0" y="66"/>
                          </a:lnTo>
                        </a:path>
                      </a:pathLst>
                    </a:custGeom>
                    <a:solidFill>
                      <a:srgbClr val="A04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83" name="Group 86"/>
                    <p:cNvGrpSpPr>
                      <a:grpSpLocks/>
                    </p:cNvGrpSpPr>
                    <p:nvPr/>
                  </p:nvGrpSpPr>
                  <p:grpSpPr bwMode="auto">
                    <a:xfrm>
                      <a:off x="4935" y="1640"/>
                      <a:ext cx="199" cy="306"/>
                      <a:chOff x="4935" y="1640"/>
                      <a:chExt cx="199" cy="306"/>
                    </a:xfrm>
                  </p:grpSpPr>
                  <p:sp>
                    <p:nvSpPr>
                      <p:cNvPr id="84" name="Freeform 80"/>
                      <p:cNvSpPr>
                        <a:spLocks/>
                      </p:cNvSpPr>
                      <p:nvPr/>
                    </p:nvSpPr>
                    <p:spPr bwMode="auto">
                      <a:xfrm>
                        <a:off x="5102" y="1680"/>
                        <a:ext cx="32" cy="42"/>
                      </a:xfrm>
                      <a:custGeom>
                        <a:avLst/>
                        <a:gdLst>
                          <a:gd name="T0" fmla="*/ 0 w 32"/>
                          <a:gd name="T1" fmla="*/ 31 h 42"/>
                          <a:gd name="T2" fmla="*/ 19 w 32"/>
                          <a:gd name="T3" fmla="*/ 24 h 42"/>
                          <a:gd name="T4" fmla="*/ 25 w 32"/>
                          <a:gd name="T5" fmla="*/ 12 h 42"/>
                          <a:gd name="T6" fmla="*/ 28 w 32"/>
                          <a:gd name="T7" fmla="*/ 0 h 42"/>
                          <a:gd name="T8" fmla="*/ 30 w 32"/>
                          <a:gd name="T9" fmla="*/ 16 h 42"/>
                          <a:gd name="T10" fmla="*/ 23 w 32"/>
                          <a:gd name="T11" fmla="*/ 29 h 42"/>
                          <a:gd name="T12" fmla="*/ 14 w 32"/>
                          <a:gd name="T13" fmla="*/ 34 h 42"/>
                          <a:gd name="T14" fmla="*/ 23 w 32"/>
                          <a:gd name="T15" fmla="*/ 38 h 42"/>
                          <a:gd name="T16" fmla="*/ 31 w 32"/>
                          <a:gd name="T17" fmla="*/ 38 h 42"/>
                          <a:gd name="T18" fmla="*/ 23 w 32"/>
                          <a:gd name="T19" fmla="*/ 41 h 42"/>
                          <a:gd name="T20" fmla="*/ 0 w 32"/>
                          <a:gd name="T2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0" y="31"/>
                            </a:moveTo>
                            <a:lnTo>
                              <a:pt x="19" y="24"/>
                            </a:lnTo>
                            <a:lnTo>
                              <a:pt x="25" y="12"/>
                            </a:lnTo>
                            <a:lnTo>
                              <a:pt x="28" y="0"/>
                            </a:lnTo>
                            <a:lnTo>
                              <a:pt x="30" y="16"/>
                            </a:lnTo>
                            <a:lnTo>
                              <a:pt x="23" y="29"/>
                            </a:lnTo>
                            <a:lnTo>
                              <a:pt x="14" y="34"/>
                            </a:lnTo>
                            <a:lnTo>
                              <a:pt x="23" y="38"/>
                            </a:lnTo>
                            <a:lnTo>
                              <a:pt x="31" y="38"/>
                            </a:lnTo>
                            <a:lnTo>
                              <a:pt x="23" y="41"/>
                            </a:lnTo>
                            <a:lnTo>
                              <a:pt x="0" y="31"/>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 name="Freeform 81"/>
                      <p:cNvSpPr>
                        <a:spLocks/>
                      </p:cNvSpPr>
                      <p:nvPr/>
                    </p:nvSpPr>
                    <p:spPr bwMode="auto">
                      <a:xfrm>
                        <a:off x="5052" y="1866"/>
                        <a:ext cx="17" cy="8"/>
                      </a:xfrm>
                      <a:custGeom>
                        <a:avLst/>
                        <a:gdLst>
                          <a:gd name="T0" fmla="*/ 0 w 17"/>
                          <a:gd name="T1" fmla="*/ 6 h 8"/>
                          <a:gd name="T2" fmla="*/ 9 w 17"/>
                          <a:gd name="T3" fmla="*/ 5 h 8"/>
                          <a:gd name="T4" fmla="*/ 16 w 17"/>
                          <a:gd name="T5" fmla="*/ 0 h 8"/>
                          <a:gd name="T6" fmla="*/ 14 w 17"/>
                          <a:gd name="T7" fmla="*/ 7 h 8"/>
                          <a:gd name="T8" fmla="*/ 0 w 17"/>
                          <a:gd name="T9" fmla="*/ 6 h 8"/>
                        </a:gdLst>
                        <a:ahLst/>
                        <a:cxnLst>
                          <a:cxn ang="0">
                            <a:pos x="T0" y="T1"/>
                          </a:cxn>
                          <a:cxn ang="0">
                            <a:pos x="T2" y="T3"/>
                          </a:cxn>
                          <a:cxn ang="0">
                            <a:pos x="T4" y="T5"/>
                          </a:cxn>
                          <a:cxn ang="0">
                            <a:pos x="T6" y="T7"/>
                          </a:cxn>
                          <a:cxn ang="0">
                            <a:pos x="T8" y="T9"/>
                          </a:cxn>
                        </a:cxnLst>
                        <a:rect l="0" t="0" r="r" b="b"/>
                        <a:pathLst>
                          <a:path w="17" h="8">
                            <a:moveTo>
                              <a:pt x="0" y="6"/>
                            </a:moveTo>
                            <a:lnTo>
                              <a:pt x="9" y="5"/>
                            </a:lnTo>
                            <a:lnTo>
                              <a:pt x="16" y="0"/>
                            </a:lnTo>
                            <a:lnTo>
                              <a:pt x="14" y="7"/>
                            </a:lnTo>
                            <a:lnTo>
                              <a:pt x="0" y="6"/>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 name="Freeform 82"/>
                      <p:cNvSpPr>
                        <a:spLocks/>
                      </p:cNvSpPr>
                      <p:nvPr/>
                    </p:nvSpPr>
                    <p:spPr bwMode="auto">
                      <a:xfrm>
                        <a:off x="5037" y="1876"/>
                        <a:ext cx="53" cy="37"/>
                      </a:xfrm>
                      <a:custGeom>
                        <a:avLst/>
                        <a:gdLst>
                          <a:gd name="T0" fmla="*/ 13 w 53"/>
                          <a:gd name="T1" fmla="*/ 0 h 37"/>
                          <a:gd name="T2" fmla="*/ 22 w 53"/>
                          <a:gd name="T3" fmla="*/ 13 h 37"/>
                          <a:gd name="T4" fmla="*/ 38 w 53"/>
                          <a:gd name="T5" fmla="*/ 18 h 37"/>
                          <a:gd name="T6" fmla="*/ 52 w 53"/>
                          <a:gd name="T7" fmla="*/ 19 h 37"/>
                          <a:gd name="T8" fmla="*/ 38 w 53"/>
                          <a:gd name="T9" fmla="*/ 22 h 37"/>
                          <a:gd name="T10" fmla="*/ 25 w 53"/>
                          <a:gd name="T11" fmla="*/ 20 h 37"/>
                          <a:gd name="T12" fmla="*/ 17 w 53"/>
                          <a:gd name="T13" fmla="*/ 18 h 37"/>
                          <a:gd name="T14" fmla="*/ 13 w 53"/>
                          <a:gd name="T15" fmla="*/ 29 h 37"/>
                          <a:gd name="T16" fmla="*/ 0 w 53"/>
                          <a:gd name="T17" fmla="*/ 36 h 37"/>
                          <a:gd name="T18" fmla="*/ 7 w 53"/>
                          <a:gd name="T19" fmla="*/ 27 h 37"/>
                          <a:gd name="T20" fmla="*/ 10 w 53"/>
                          <a:gd name="T21" fmla="*/ 20 h 37"/>
                          <a:gd name="T22" fmla="*/ 7 w 53"/>
                          <a:gd name="T23" fmla="*/ 13 h 37"/>
                          <a:gd name="T24" fmla="*/ 13 w 5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7">
                            <a:moveTo>
                              <a:pt x="13" y="0"/>
                            </a:moveTo>
                            <a:lnTo>
                              <a:pt x="22" y="13"/>
                            </a:lnTo>
                            <a:lnTo>
                              <a:pt x="38" y="18"/>
                            </a:lnTo>
                            <a:lnTo>
                              <a:pt x="52" y="19"/>
                            </a:lnTo>
                            <a:lnTo>
                              <a:pt x="38" y="22"/>
                            </a:lnTo>
                            <a:lnTo>
                              <a:pt x="25" y="20"/>
                            </a:lnTo>
                            <a:lnTo>
                              <a:pt x="17" y="18"/>
                            </a:lnTo>
                            <a:lnTo>
                              <a:pt x="13" y="29"/>
                            </a:lnTo>
                            <a:lnTo>
                              <a:pt x="0" y="36"/>
                            </a:lnTo>
                            <a:lnTo>
                              <a:pt x="7" y="27"/>
                            </a:lnTo>
                            <a:lnTo>
                              <a:pt x="10" y="20"/>
                            </a:lnTo>
                            <a:lnTo>
                              <a:pt x="7" y="13"/>
                            </a:lnTo>
                            <a:lnTo>
                              <a:pt x="13" y="0"/>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 name="Freeform 83"/>
                      <p:cNvSpPr>
                        <a:spLocks/>
                      </p:cNvSpPr>
                      <p:nvPr/>
                    </p:nvSpPr>
                    <p:spPr bwMode="auto">
                      <a:xfrm>
                        <a:off x="5064" y="1921"/>
                        <a:ext cx="40" cy="25"/>
                      </a:xfrm>
                      <a:custGeom>
                        <a:avLst/>
                        <a:gdLst>
                          <a:gd name="T0" fmla="*/ 0 w 40"/>
                          <a:gd name="T1" fmla="*/ 14 h 25"/>
                          <a:gd name="T2" fmla="*/ 20 w 40"/>
                          <a:gd name="T3" fmla="*/ 12 h 25"/>
                          <a:gd name="T4" fmla="*/ 30 w 40"/>
                          <a:gd name="T5" fmla="*/ 6 h 25"/>
                          <a:gd name="T6" fmla="*/ 34 w 40"/>
                          <a:gd name="T7" fmla="*/ 0 h 25"/>
                          <a:gd name="T8" fmla="*/ 30 w 40"/>
                          <a:gd name="T9" fmla="*/ 10 h 25"/>
                          <a:gd name="T10" fmla="*/ 27 w 40"/>
                          <a:gd name="T11" fmla="*/ 14 h 25"/>
                          <a:gd name="T12" fmla="*/ 32 w 40"/>
                          <a:gd name="T13" fmla="*/ 18 h 25"/>
                          <a:gd name="T14" fmla="*/ 39 w 40"/>
                          <a:gd name="T15" fmla="*/ 19 h 25"/>
                          <a:gd name="T16" fmla="*/ 30 w 40"/>
                          <a:gd name="T17" fmla="*/ 23 h 25"/>
                          <a:gd name="T18" fmla="*/ 25 w 40"/>
                          <a:gd name="T19" fmla="*/ 24 h 25"/>
                          <a:gd name="T20" fmla="*/ 21 w 40"/>
                          <a:gd name="T21" fmla="*/ 23 h 25"/>
                          <a:gd name="T22" fmla="*/ 16 w 40"/>
                          <a:gd name="T23" fmla="*/ 18 h 25"/>
                          <a:gd name="T24" fmla="*/ 0 w 40"/>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5">
                            <a:moveTo>
                              <a:pt x="0" y="14"/>
                            </a:moveTo>
                            <a:lnTo>
                              <a:pt x="20" y="12"/>
                            </a:lnTo>
                            <a:lnTo>
                              <a:pt x="30" y="6"/>
                            </a:lnTo>
                            <a:lnTo>
                              <a:pt x="34" y="0"/>
                            </a:lnTo>
                            <a:lnTo>
                              <a:pt x="30" y="10"/>
                            </a:lnTo>
                            <a:lnTo>
                              <a:pt x="27" y="14"/>
                            </a:lnTo>
                            <a:lnTo>
                              <a:pt x="32" y="18"/>
                            </a:lnTo>
                            <a:lnTo>
                              <a:pt x="39" y="19"/>
                            </a:lnTo>
                            <a:lnTo>
                              <a:pt x="30" y="23"/>
                            </a:lnTo>
                            <a:lnTo>
                              <a:pt x="25" y="24"/>
                            </a:lnTo>
                            <a:lnTo>
                              <a:pt x="21" y="23"/>
                            </a:lnTo>
                            <a:lnTo>
                              <a:pt x="16" y="18"/>
                            </a:lnTo>
                            <a:lnTo>
                              <a:pt x="0" y="14"/>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Freeform 84"/>
                      <p:cNvSpPr>
                        <a:spLocks/>
                      </p:cNvSpPr>
                      <p:nvPr/>
                    </p:nvSpPr>
                    <p:spPr bwMode="auto">
                      <a:xfrm>
                        <a:off x="4935" y="1640"/>
                        <a:ext cx="41" cy="27"/>
                      </a:xfrm>
                      <a:custGeom>
                        <a:avLst/>
                        <a:gdLst>
                          <a:gd name="T0" fmla="*/ 0 w 41"/>
                          <a:gd name="T1" fmla="*/ 9 h 27"/>
                          <a:gd name="T2" fmla="*/ 17 w 41"/>
                          <a:gd name="T3" fmla="*/ 11 h 27"/>
                          <a:gd name="T4" fmla="*/ 23 w 41"/>
                          <a:gd name="T5" fmla="*/ 15 h 27"/>
                          <a:gd name="T6" fmla="*/ 25 w 41"/>
                          <a:gd name="T7" fmla="*/ 23 h 27"/>
                          <a:gd name="T8" fmla="*/ 30 w 41"/>
                          <a:gd name="T9" fmla="*/ 26 h 27"/>
                          <a:gd name="T10" fmla="*/ 37 w 41"/>
                          <a:gd name="T11" fmla="*/ 23 h 27"/>
                          <a:gd name="T12" fmla="*/ 40 w 41"/>
                          <a:gd name="T13" fmla="*/ 11 h 27"/>
                          <a:gd name="T14" fmla="*/ 37 w 41"/>
                          <a:gd name="T15" fmla="*/ 0 h 27"/>
                          <a:gd name="T16" fmla="*/ 31 w 41"/>
                          <a:gd name="T17" fmla="*/ 0 h 27"/>
                          <a:gd name="T18" fmla="*/ 32 w 41"/>
                          <a:gd name="T19" fmla="*/ 6 h 27"/>
                          <a:gd name="T20" fmla="*/ 31 w 41"/>
                          <a:gd name="T21" fmla="*/ 14 h 27"/>
                          <a:gd name="T22" fmla="*/ 24 w 41"/>
                          <a:gd name="T23" fmla="*/ 7 h 27"/>
                          <a:gd name="T24" fmla="*/ 14 w 41"/>
                          <a:gd name="T25" fmla="*/ 5 h 27"/>
                          <a:gd name="T26" fmla="*/ 0 w 41"/>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7">
                            <a:moveTo>
                              <a:pt x="0" y="9"/>
                            </a:moveTo>
                            <a:lnTo>
                              <a:pt x="17" y="11"/>
                            </a:lnTo>
                            <a:lnTo>
                              <a:pt x="23" y="15"/>
                            </a:lnTo>
                            <a:lnTo>
                              <a:pt x="25" y="23"/>
                            </a:lnTo>
                            <a:lnTo>
                              <a:pt x="30" y="26"/>
                            </a:lnTo>
                            <a:lnTo>
                              <a:pt x="37" y="23"/>
                            </a:lnTo>
                            <a:lnTo>
                              <a:pt x="40" y="11"/>
                            </a:lnTo>
                            <a:lnTo>
                              <a:pt x="37" y="0"/>
                            </a:lnTo>
                            <a:lnTo>
                              <a:pt x="31" y="0"/>
                            </a:lnTo>
                            <a:lnTo>
                              <a:pt x="32" y="6"/>
                            </a:lnTo>
                            <a:lnTo>
                              <a:pt x="31" y="14"/>
                            </a:lnTo>
                            <a:lnTo>
                              <a:pt x="24" y="7"/>
                            </a:lnTo>
                            <a:lnTo>
                              <a:pt x="14" y="5"/>
                            </a:lnTo>
                            <a:lnTo>
                              <a:pt x="0" y="9"/>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Freeform 85"/>
                      <p:cNvSpPr>
                        <a:spLocks/>
                      </p:cNvSpPr>
                      <p:nvPr/>
                    </p:nvSpPr>
                    <p:spPr bwMode="auto">
                      <a:xfrm>
                        <a:off x="4965" y="1670"/>
                        <a:ext cx="35" cy="11"/>
                      </a:xfrm>
                      <a:custGeom>
                        <a:avLst/>
                        <a:gdLst>
                          <a:gd name="T0" fmla="*/ 0 w 35"/>
                          <a:gd name="T1" fmla="*/ 0 h 11"/>
                          <a:gd name="T2" fmla="*/ 16 w 35"/>
                          <a:gd name="T3" fmla="*/ 9 h 11"/>
                          <a:gd name="T4" fmla="*/ 26 w 35"/>
                          <a:gd name="T5" fmla="*/ 10 h 11"/>
                          <a:gd name="T6" fmla="*/ 34 w 35"/>
                          <a:gd name="T7" fmla="*/ 5 h 11"/>
                          <a:gd name="T8" fmla="*/ 22 w 35"/>
                          <a:gd name="T9" fmla="*/ 6 h 11"/>
                          <a:gd name="T10" fmla="*/ 14 w 35"/>
                          <a:gd name="T11" fmla="*/ 4 h 11"/>
                          <a:gd name="T12" fmla="*/ 0 w 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0" y="0"/>
                            </a:moveTo>
                            <a:lnTo>
                              <a:pt x="16" y="9"/>
                            </a:lnTo>
                            <a:lnTo>
                              <a:pt x="26" y="10"/>
                            </a:lnTo>
                            <a:lnTo>
                              <a:pt x="34" y="5"/>
                            </a:lnTo>
                            <a:lnTo>
                              <a:pt x="22" y="6"/>
                            </a:lnTo>
                            <a:lnTo>
                              <a:pt x="14" y="4"/>
                            </a:lnTo>
                            <a:lnTo>
                              <a:pt x="0" y="0"/>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nvGrpSpPr>
                <p:cNvPr id="77" name="Group 91"/>
                <p:cNvGrpSpPr>
                  <a:grpSpLocks/>
                </p:cNvGrpSpPr>
                <p:nvPr/>
              </p:nvGrpSpPr>
              <p:grpSpPr bwMode="auto">
                <a:xfrm>
                  <a:off x="4894" y="1738"/>
                  <a:ext cx="87" cy="79"/>
                  <a:chOff x="4894" y="1738"/>
                  <a:chExt cx="87" cy="79"/>
                </a:xfrm>
              </p:grpSpPr>
              <p:sp>
                <p:nvSpPr>
                  <p:cNvPr id="78" name="Freeform 89"/>
                  <p:cNvSpPr>
                    <a:spLocks/>
                  </p:cNvSpPr>
                  <p:nvPr/>
                </p:nvSpPr>
                <p:spPr bwMode="auto">
                  <a:xfrm>
                    <a:off x="4929" y="1738"/>
                    <a:ext cx="52" cy="38"/>
                  </a:xfrm>
                  <a:custGeom>
                    <a:avLst/>
                    <a:gdLst>
                      <a:gd name="T0" fmla="*/ 0 w 52"/>
                      <a:gd name="T1" fmla="*/ 0 h 38"/>
                      <a:gd name="T2" fmla="*/ 16 w 52"/>
                      <a:gd name="T3" fmla="*/ 1 h 38"/>
                      <a:gd name="T4" fmla="*/ 34 w 52"/>
                      <a:gd name="T5" fmla="*/ 8 h 38"/>
                      <a:gd name="T6" fmla="*/ 45 w 52"/>
                      <a:gd name="T7" fmla="*/ 20 h 38"/>
                      <a:gd name="T8" fmla="*/ 51 w 52"/>
                      <a:gd name="T9" fmla="*/ 37 h 38"/>
                    </a:gdLst>
                    <a:ahLst/>
                    <a:cxnLst>
                      <a:cxn ang="0">
                        <a:pos x="T0" y="T1"/>
                      </a:cxn>
                      <a:cxn ang="0">
                        <a:pos x="T2" y="T3"/>
                      </a:cxn>
                      <a:cxn ang="0">
                        <a:pos x="T4" y="T5"/>
                      </a:cxn>
                      <a:cxn ang="0">
                        <a:pos x="T6" y="T7"/>
                      </a:cxn>
                      <a:cxn ang="0">
                        <a:pos x="T8" y="T9"/>
                      </a:cxn>
                    </a:cxnLst>
                    <a:rect l="0" t="0" r="r" b="b"/>
                    <a:pathLst>
                      <a:path w="52" h="38">
                        <a:moveTo>
                          <a:pt x="0" y="0"/>
                        </a:moveTo>
                        <a:lnTo>
                          <a:pt x="16" y="1"/>
                        </a:lnTo>
                        <a:lnTo>
                          <a:pt x="34" y="8"/>
                        </a:lnTo>
                        <a:lnTo>
                          <a:pt x="45" y="20"/>
                        </a:lnTo>
                        <a:lnTo>
                          <a:pt x="51" y="37"/>
                        </a:lnTo>
                      </a:path>
                    </a:pathLst>
                  </a:custGeom>
                  <a:noFill/>
                  <a:ln w="50799" cap="rnd" cmpd="sng">
                    <a:solidFill>
                      <a:srgbClr val="A04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Freeform 90"/>
                  <p:cNvSpPr>
                    <a:spLocks/>
                  </p:cNvSpPr>
                  <p:nvPr/>
                </p:nvSpPr>
                <p:spPr bwMode="auto">
                  <a:xfrm>
                    <a:off x="4894" y="1766"/>
                    <a:ext cx="42" cy="51"/>
                  </a:xfrm>
                  <a:custGeom>
                    <a:avLst/>
                    <a:gdLst>
                      <a:gd name="T0" fmla="*/ 41 w 42"/>
                      <a:gd name="T1" fmla="*/ 0 h 51"/>
                      <a:gd name="T2" fmla="*/ 32 w 42"/>
                      <a:gd name="T3" fmla="*/ 1 h 51"/>
                      <a:gd name="T4" fmla="*/ 21 w 42"/>
                      <a:gd name="T5" fmla="*/ 7 h 51"/>
                      <a:gd name="T6" fmla="*/ 12 w 42"/>
                      <a:gd name="T7" fmla="*/ 16 h 51"/>
                      <a:gd name="T8" fmla="*/ 4 w 42"/>
                      <a:gd name="T9" fmla="*/ 27 h 51"/>
                      <a:gd name="T10" fmla="*/ 0 w 42"/>
                      <a:gd name="T11" fmla="*/ 40 h 51"/>
                      <a:gd name="T12" fmla="*/ 1 w 42"/>
                      <a:gd name="T13" fmla="*/ 50 h 51"/>
                      <a:gd name="T14" fmla="*/ 9 w 42"/>
                      <a:gd name="T15" fmla="*/ 49 h 51"/>
                      <a:gd name="T16" fmla="*/ 21 w 42"/>
                      <a:gd name="T17" fmla="*/ 45 h 51"/>
                      <a:gd name="T18" fmla="*/ 32 w 42"/>
                      <a:gd name="T19" fmla="*/ 37 h 51"/>
                      <a:gd name="T20" fmla="*/ 37 w 42"/>
                      <a:gd name="T21" fmla="*/ 26 h 51"/>
                      <a:gd name="T22" fmla="*/ 41 w 42"/>
                      <a:gd name="T23" fmla="*/ 11 h 51"/>
                      <a:gd name="T24" fmla="*/ 41 w 4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1">
                        <a:moveTo>
                          <a:pt x="41" y="0"/>
                        </a:moveTo>
                        <a:lnTo>
                          <a:pt x="32" y="1"/>
                        </a:lnTo>
                        <a:lnTo>
                          <a:pt x="21" y="7"/>
                        </a:lnTo>
                        <a:lnTo>
                          <a:pt x="12" y="16"/>
                        </a:lnTo>
                        <a:lnTo>
                          <a:pt x="4" y="27"/>
                        </a:lnTo>
                        <a:lnTo>
                          <a:pt x="0" y="40"/>
                        </a:lnTo>
                        <a:lnTo>
                          <a:pt x="1" y="50"/>
                        </a:lnTo>
                        <a:lnTo>
                          <a:pt x="9" y="49"/>
                        </a:lnTo>
                        <a:lnTo>
                          <a:pt x="21" y="45"/>
                        </a:lnTo>
                        <a:lnTo>
                          <a:pt x="32" y="37"/>
                        </a:lnTo>
                        <a:lnTo>
                          <a:pt x="37" y="26"/>
                        </a:lnTo>
                        <a:lnTo>
                          <a:pt x="41" y="11"/>
                        </a:lnTo>
                        <a:lnTo>
                          <a:pt x="41" y="0"/>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3" name="Group 105"/>
              <p:cNvGrpSpPr>
                <a:grpSpLocks/>
              </p:cNvGrpSpPr>
              <p:nvPr/>
            </p:nvGrpSpPr>
            <p:grpSpPr bwMode="auto">
              <a:xfrm>
                <a:off x="4520" y="2813"/>
                <a:ext cx="424" cy="659"/>
                <a:chOff x="4520" y="2813"/>
                <a:chExt cx="424" cy="659"/>
              </a:xfrm>
            </p:grpSpPr>
            <p:grpSp>
              <p:nvGrpSpPr>
                <p:cNvPr id="64" name="Group 95"/>
                <p:cNvGrpSpPr>
                  <a:grpSpLocks/>
                </p:cNvGrpSpPr>
                <p:nvPr/>
              </p:nvGrpSpPr>
              <p:grpSpPr bwMode="auto">
                <a:xfrm>
                  <a:off x="4520" y="3304"/>
                  <a:ext cx="424" cy="168"/>
                  <a:chOff x="4520" y="3304"/>
                  <a:chExt cx="424" cy="168"/>
                </a:xfrm>
              </p:grpSpPr>
              <p:sp>
                <p:nvSpPr>
                  <p:cNvPr id="74" name="Freeform 93"/>
                  <p:cNvSpPr>
                    <a:spLocks/>
                  </p:cNvSpPr>
                  <p:nvPr/>
                </p:nvSpPr>
                <p:spPr bwMode="auto">
                  <a:xfrm>
                    <a:off x="4520" y="3413"/>
                    <a:ext cx="221" cy="56"/>
                  </a:xfrm>
                  <a:custGeom>
                    <a:avLst/>
                    <a:gdLst>
                      <a:gd name="T0" fmla="*/ 199 w 221"/>
                      <a:gd name="T1" fmla="*/ 0 h 56"/>
                      <a:gd name="T2" fmla="*/ 123 w 221"/>
                      <a:gd name="T3" fmla="*/ 6 h 56"/>
                      <a:gd name="T4" fmla="*/ 88 w 221"/>
                      <a:gd name="T5" fmla="*/ 23 h 56"/>
                      <a:gd name="T6" fmla="*/ 65 w 221"/>
                      <a:gd name="T7" fmla="*/ 27 h 56"/>
                      <a:gd name="T8" fmla="*/ 43 w 221"/>
                      <a:gd name="T9" fmla="*/ 31 h 56"/>
                      <a:gd name="T10" fmla="*/ 6 w 221"/>
                      <a:gd name="T11" fmla="*/ 43 h 56"/>
                      <a:gd name="T12" fmla="*/ 0 w 221"/>
                      <a:gd name="T13" fmla="*/ 47 h 56"/>
                      <a:gd name="T14" fmla="*/ 0 w 221"/>
                      <a:gd name="T15" fmla="*/ 55 h 56"/>
                      <a:gd name="T16" fmla="*/ 98 w 221"/>
                      <a:gd name="T17" fmla="*/ 55 h 56"/>
                      <a:gd name="T18" fmla="*/ 180 w 221"/>
                      <a:gd name="T19" fmla="*/ 37 h 56"/>
                      <a:gd name="T20" fmla="*/ 185 w 221"/>
                      <a:gd name="T21" fmla="*/ 46 h 56"/>
                      <a:gd name="T22" fmla="*/ 216 w 221"/>
                      <a:gd name="T23" fmla="*/ 45 h 56"/>
                      <a:gd name="T24" fmla="*/ 219 w 221"/>
                      <a:gd name="T25" fmla="*/ 38 h 56"/>
                      <a:gd name="T26" fmla="*/ 220 w 221"/>
                      <a:gd name="T27" fmla="*/ 27 h 56"/>
                      <a:gd name="T28" fmla="*/ 218 w 221"/>
                      <a:gd name="T29" fmla="*/ 17 h 56"/>
                      <a:gd name="T30" fmla="*/ 213 w 221"/>
                      <a:gd name="T31" fmla="*/ 6 h 56"/>
                      <a:gd name="T32" fmla="*/ 199 w 221"/>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56">
                        <a:moveTo>
                          <a:pt x="199" y="0"/>
                        </a:moveTo>
                        <a:lnTo>
                          <a:pt x="123" y="6"/>
                        </a:lnTo>
                        <a:lnTo>
                          <a:pt x="88" y="23"/>
                        </a:lnTo>
                        <a:lnTo>
                          <a:pt x="65" y="27"/>
                        </a:lnTo>
                        <a:lnTo>
                          <a:pt x="43" y="31"/>
                        </a:lnTo>
                        <a:lnTo>
                          <a:pt x="6" y="43"/>
                        </a:lnTo>
                        <a:lnTo>
                          <a:pt x="0" y="47"/>
                        </a:lnTo>
                        <a:lnTo>
                          <a:pt x="0" y="55"/>
                        </a:lnTo>
                        <a:lnTo>
                          <a:pt x="98" y="55"/>
                        </a:lnTo>
                        <a:lnTo>
                          <a:pt x="180" y="37"/>
                        </a:lnTo>
                        <a:lnTo>
                          <a:pt x="185" y="46"/>
                        </a:lnTo>
                        <a:lnTo>
                          <a:pt x="216" y="45"/>
                        </a:lnTo>
                        <a:lnTo>
                          <a:pt x="219" y="38"/>
                        </a:lnTo>
                        <a:lnTo>
                          <a:pt x="220" y="27"/>
                        </a:lnTo>
                        <a:lnTo>
                          <a:pt x="218" y="17"/>
                        </a:lnTo>
                        <a:lnTo>
                          <a:pt x="213" y="6"/>
                        </a:lnTo>
                        <a:lnTo>
                          <a:pt x="199" y="0"/>
                        </a:lnTo>
                      </a:path>
                    </a:pathLst>
                  </a:custGeom>
                  <a:solidFill>
                    <a:srgbClr val="30303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 name="Freeform 94"/>
                  <p:cNvSpPr>
                    <a:spLocks/>
                  </p:cNvSpPr>
                  <p:nvPr/>
                </p:nvSpPr>
                <p:spPr bwMode="auto">
                  <a:xfrm>
                    <a:off x="4778" y="3304"/>
                    <a:ext cx="166" cy="168"/>
                  </a:xfrm>
                  <a:custGeom>
                    <a:avLst/>
                    <a:gdLst>
                      <a:gd name="T0" fmla="*/ 75 w 166"/>
                      <a:gd name="T1" fmla="*/ 61 h 168"/>
                      <a:gd name="T2" fmla="*/ 54 w 166"/>
                      <a:gd name="T3" fmla="*/ 56 h 168"/>
                      <a:gd name="T4" fmla="*/ 45 w 166"/>
                      <a:gd name="T5" fmla="*/ 90 h 168"/>
                      <a:gd name="T6" fmla="*/ 8 w 166"/>
                      <a:gd name="T7" fmla="*/ 136 h 168"/>
                      <a:gd name="T8" fmla="*/ 1 w 166"/>
                      <a:gd name="T9" fmla="*/ 153 h 168"/>
                      <a:gd name="T10" fmla="*/ 0 w 166"/>
                      <a:gd name="T11" fmla="*/ 163 h 168"/>
                      <a:gd name="T12" fmla="*/ 6 w 166"/>
                      <a:gd name="T13" fmla="*/ 167 h 168"/>
                      <a:gd name="T14" fmla="*/ 87 w 166"/>
                      <a:gd name="T15" fmla="*/ 104 h 168"/>
                      <a:gd name="T16" fmla="*/ 130 w 166"/>
                      <a:gd name="T17" fmla="*/ 56 h 168"/>
                      <a:gd name="T18" fmla="*/ 137 w 166"/>
                      <a:gd name="T19" fmla="*/ 62 h 168"/>
                      <a:gd name="T20" fmla="*/ 165 w 166"/>
                      <a:gd name="T21" fmla="*/ 37 h 168"/>
                      <a:gd name="T22" fmla="*/ 165 w 166"/>
                      <a:gd name="T23" fmla="*/ 22 h 168"/>
                      <a:gd name="T24" fmla="*/ 161 w 166"/>
                      <a:gd name="T25" fmla="*/ 12 h 168"/>
                      <a:gd name="T26" fmla="*/ 151 w 166"/>
                      <a:gd name="T27" fmla="*/ 5 h 168"/>
                      <a:gd name="T28" fmla="*/ 138 w 166"/>
                      <a:gd name="T29" fmla="*/ 0 h 168"/>
                      <a:gd name="T30" fmla="*/ 75 w 166"/>
                      <a:gd name="T31"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8">
                        <a:moveTo>
                          <a:pt x="75" y="61"/>
                        </a:moveTo>
                        <a:lnTo>
                          <a:pt x="54" y="56"/>
                        </a:lnTo>
                        <a:lnTo>
                          <a:pt x="45" y="90"/>
                        </a:lnTo>
                        <a:lnTo>
                          <a:pt x="8" y="136"/>
                        </a:lnTo>
                        <a:lnTo>
                          <a:pt x="1" y="153"/>
                        </a:lnTo>
                        <a:lnTo>
                          <a:pt x="0" y="163"/>
                        </a:lnTo>
                        <a:lnTo>
                          <a:pt x="6" y="167"/>
                        </a:lnTo>
                        <a:lnTo>
                          <a:pt x="87" y="104"/>
                        </a:lnTo>
                        <a:lnTo>
                          <a:pt x="130" y="56"/>
                        </a:lnTo>
                        <a:lnTo>
                          <a:pt x="137" y="62"/>
                        </a:lnTo>
                        <a:lnTo>
                          <a:pt x="165" y="37"/>
                        </a:lnTo>
                        <a:lnTo>
                          <a:pt x="165" y="22"/>
                        </a:lnTo>
                        <a:lnTo>
                          <a:pt x="161" y="12"/>
                        </a:lnTo>
                        <a:lnTo>
                          <a:pt x="151" y="5"/>
                        </a:lnTo>
                        <a:lnTo>
                          <a:pt x="138" y="0"/>
                        </a:lnTo>
                        <a:lnTo>
                          <a:pt x="75" y="61"/>
                        </a:lnTo>
                      </a:path>
                    </a:pathLst>
                  </a:custGeom>
                  <a:solidFill>
                    <a:srgbClr val="30303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5" name="Group 104"/>
                <p:cNvGrpSpPr>
                  <a:grpSpLocks/>
                </p:cNvGrpSpPr>
                <p:nvPr/>
              </p:nvGrpSpPr>
              <p:grpSpPr bwMode="auto">
                <a:xfrm>
                  <a:off x="4554" y="2813"/>
                  <a:ext cx="380" cy="615"/>
                  <a:chOff x="4554" y="2813"/>
                  <a:chExt cx="380" cy="615"/>
                </a:xfrm>
              </p:grpSpPr>
              <p:sp>
                <p:nvSpPr>
                  <p:cNvPr id="66" name="Freeform 96"/>
                  <p:cNvSpPr>
                    <a:spLocks/>
                  </p:cNvSpPr>
                  <p:nvPr/>
                </p:nvSpPr>
                <p:spPr bwMode="auto">
                  <a:xfrm>
                    <a:off x="4554" y="2813"/>
                    <a:ext cx="380" cy="615"/>
                  </a:xfrm>
                  <a:custGeom>
                    <a:avLst/>
                    <a:gdLst>
                      <a:gd name="T0" fmla="*/ 34 w 380"/>
                      <a:gd name="T1" fmla="*/ 0 h 615"/>
                      <a:gd name="T2" fmla="*/ 112 w 380"/>
                      <a:gd name="T3" fmla="*/ 24 h 615"/>
                      <a:gd name="T4" fmla="*/ 145 w 380"/>
                      <a:gd name="T5" fmla="*/ 30 h 615"/>
                      <a:gd name="T6" fmla="*/ 176 w 380"/>
                      <a:gd name="T7" fmla="*/ 51 h 615"/>
                      <a:gd name="T8" fmla="*/ 215 w 380"/>
                      <a:gd name="T9" fmla="*/ 77 h 615"/>
                      <a:gd name="T10" fmla="*/ 251 w 380"/>
                      <a:gd name="T11" fmla="*/ 85 h 615"/>
                      <a:gd name="T12" fmla="*/ 281 w 380"/>
                      <a:gd name="T13" fmla="*/ 96 h 615"/>
                      <a:gd name="T14" fmla="*/ 298 w 380"/>
                      <a:gd name="T15" fmla="*/ 130 h 615"/>
                      <a:gd name="T16" fmla="*/ 305 w 380"/>
                      <a:gd name="T17" fmla="*/ 150 h 615"/>
                      <a:gd name="T18" fmla="*/ 310 w 380"/>
                      <a:gd name="T19" fmla="*/ 170 h 615"/>
                      <a:gd name="T20" fmla="*/ 307 w 380"/>
                      <a:gd name="T21" fmla="*/ 193 h 615"/>
                      <a:gd name="T22" fmla="*/ 303 w 380"/>
                      <a:gd name="T23" fmla="*/ 223 h 615"/>
                      <a:gd name="T24" fmla="*/ 305 w 380"/>
                      <a:gd name="T25" fmla="*/ 264 h 615"/>
                      <a:gd name="T26" fmla="*/ 308 w 380"/>
                      <a:gd name="T27" fmla="*/ 321 h 615"/>
                      <a:gd name="T28" fmla="*/ 319 w 380"/>
                      <a:gd name="T29" fmla="*/ 371 h 615"/>
                      <a:gd name="T30" fmla="*/ 331 w 380"/>
                      <a:gd name="T31" fmla="*/ 417 h 615"/>
                      <a:gd name="T32" fmla="*/ 355 w 380"/>
                      <a:gd name="T33" fmla="*/ 458 h 615"/>
                      <a:gd name="T34" fmla="*/ 379 w 380"/>
                      <a:gd name="T35" fmla="*/ 488 h 615"/>
                      <a:gd name="T36" fmla="*/ 344 w 380"/>
                      <a:gd name="T37" fmla="*/ 514 h 615"/>
                      <a:gd name="T38" fmla="*/ 317 w 380"/>
                      <a:gd name="T39" fmla="*/ 542 h 615"/>
                      <a:gd name="T40" fmla="*/ 276 w 380"/>
                      <a:gd name="T41" fmla="*/ 571 h 615"/>
                      <a:gd name="T42" fmla="*/ 263 w 380"/>
                      <a:gd name="T43" fmla="*/ 551 h 615"/>
                      <a:gd name="T44" fmla="*/ 255 w 380"/>
                      <a:gd name="T45" fmla="*/ 515 h 615"/>
                      <a:gd name="T46" fmla="*/ 238 w 380"/>
                      <a:gd name="T47" fmla="*/ 483 h 615"/>
                      <a:gd name="T48" fmla="*/ 223 w 380"/>
                      <a:gd name="T49" fmla="*/ 447 h 615"/>
                      <a:gd name="T50" fmla="*/ 210 w 380"/>
                      <a:gd name="T51" fmla="*/ 416 h 615"/>
                      <a:gd name="T52" fmla="*/ 193 w 380"/>
                      <a:gd name="T53" fmla="*/ 382 h 615"/>
                      <a:gd name="T54" fmla="*/ 188 w 380"/>
                      <a:gd name="T55" fmla="*/ 352 h 615"/>
                      <a:gd name="T56" fmla="*/ 184 w 380"/>
                      <a:gd name="T57" fmla="*/ 324 h 615"/>
                      <a:gd name="T58" fmla="*/ 178 w 380"/>
                      <a:gd name="T59" fmla="*/ 296 h 615"/>
                      <a:gd name="T60" fmla="*/ 172 w 380"/>
                      <a:gd name="T61" fmla="*/ 261 h 615"/>
                      <a:gd name="T62" fmla="*/ 154 w 380"/>
                      <a:gd name="T63" fmla="*/ 164 h 615"/>
                      <a:gd name="T64" fmla="*/ 150 w 380"/>
                      <a:gd name="T65" fmla="*/ 221 h 615"/>
                      <a:gd name="T66" fmla="*/ 168 w 380"/>
                      <a:gd name="T67" fmla="*/ 308 h 615"/>
                      <a:gd name="T68" fmla="*/ 170 w 380"/>
                      <a:gd name="T69" fmla="*/ 363 h 615"/>
                      <a:gd name="T70" fmla="*/ 173 w 380"/>
                      <a:gd name="T71" fmla="*/ 402 h 615"/>
                      <a:gd name="T72" fmla="*/ 179 w 380"/>
                      <a:gd name="T73" fmla="*/ 436 h 615"/>
                      <a:gd name="T74" fmla="*/ 184 w 380"/>
                      <a:gd name="T75" fmla="*/ 483 h 615"/>
                      <a:gd name="T76" fmla="*/ 187 w 380"/>
                      <a:gd name="T77" fmla="*/ 539 h 615"/>
                      <a:gd name="T78" fmla="*/ 184 w 380"/>
                      <a:gd name="T79" fmla="*/ 587 h 615"/>
                      <a:gd name="T80" fmla="*/ 176 w 380"/>
                      <a:gd name="T81" fmla="*/ 604 h 615"/>
                      <a:gd name="T82" fmla="*/ 151 w 380"/>
                      <a:gd name="T83" fmla="*/ 604 h 615"/>
                      <a:gd name="T84" fmla="*/ 125 w 380"/>
                      <a:gd name="T85" fmla="*/ 602 h 615"/>
                      <a:gd name="T86" fmla="*/ 94 w 380"/>
                      <a:gd name="T87" fmla="*/ 609 h 615"/>
                      <a:gd name="T88" fmla="*/ 66 w 380"/>
                      <a:gd name="T89" fmla="*/ 614 h 615"/>
                      <a:gd name="T90" fmla="*/ 56 w 380"/>
                      <a:gd name="T91" fmla="*/ 607 h 615"/>
                      <a:gd name="T92" fmla="*/ 52 w 380"/>
                      <a:gd name="T93" fmla="*/ 572 h 615"/>
                      <a:gd name="T94" fmla="*/ 59 w 380"/>
                      <a:gd name="T95" fmla="*/ 518 h 615"/>
                      <a:gd name="T96" fmla="*/ 62 w 380"/>
                      <a:gd name="T97" fmla="*/ 461 h 615"/>
                      <a:gd name="T98" fmla="*/ 66 w 380"/>
                      <a:gd name="T99" fmla="*/ 423 h 615"/>
                      <a:gd name="T100" fmla="*/ 60 w 380"/>
                      <a:gd name="T101" fmla="*/ 400 h 615"/>
                      <a:gd name="T102" fmla="*/ 54 w 380"/>
                      <a:gd name="T103" fmla="*/ 376 h 615"/>
                      <a:gd name="T104" fmla="*/ 46 w 380"/>
                      <a:gd name="T105" fmla="*/ 334 h 615"/>
                      <a:gd name="T106" fmla="*/ 35 w 380"/>
                      <a:gd name="T107" fmla="*/ 295 h 615"/>
                      <a:gd name="T108" fmla="*/ 15 w 380"/>
                      <a:gd name="T109" fmla="*/ 238 h 615"/>
                      <a:gd name="T110" fmla="*/ 7 w 380"/>
                      <a:gd name="T111" fmla="*/ 216 h 615"/>
                      <a:gd name="T112" fmla="*/ 2 w 380"/>
                      <a:gd name="T113" fmla="*/ 187 h 615"/>
                      <a:gd name="T114" fmla="*/ 1 w 380"/>
                      <a:gd name="T115" fmla="*/ 167 h 615"/>
                      <a:gd name="T116" fmla="*/ 0 w 380"/>
                      <a:gd name="T117" fmla="*/ 142 h 615"/>
                      <a:gd name="T118" fmla="*/ 2 w 380"/>
                      <a:gd name="T119" fmla="*/ 113 h 615"/>
                      <a:gd name="T120" fmla="*/ 7 w 380"/>
                      <a:gd name="T121" fmla="*/ 79 h 615"/>
                      <a:gd name="T122" fmla="*/ 15 w 380"/>
                      <a:gd name="T123" fmla="*/ 41 h 615"/>
                      <a:gd name="T124" fmla="*/ 34 w 380"/>
                      <a:gd name="T125"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615">
                        <a:moveTo>
                          <a:pt x="34" y="0"/>
                        </a:moveTo>
                        <a:lnTo>
                          <a:pt x="112" y="24"/>
                        </a:lnTo>
                        <a:lnTo>
                          <a:pt x="145" y="30"/>
                        </a:lnTo>
                        <a:lnTo>
                          <a:pt x="176" y="51"/>
                        </a:lnTo>
                        <a:lnTo>
                          <a:pt x="215" y="77"/>
                        </a:lnTo>
                        <a:lnTo>
                          <a:pt x="251" y="85"/>
                        </a:lnTo>
                        <a:lnTo>
                          <a:pt x="281" y="96"/>
                        </a:lnTo>
                        <a:lnTo>
                          <a:pt x="298" y="130"/>
                        </a:lnTo>
                        <a:lnTo>
                          <a:pt x="305" y="150"/>
                        </a:lnTo>
                        <a:lnTo>
                          <a:pt x="310" y="170"/>
                        </a:lnTo>
                        <a:lnTo>
                          <a:pt x="307" y="193"/>
                        </a:lnTo>
                        <a:lnTo>
                          <a:pt x="303" y="223"/>
                        </a:lnTo>
                        <a:lnTo>
                          <a:pt x="305" y="264"/>
                        </a:lnTo>
                        <a:lnTo>
                          <a:pt x="308" y="321"/>
                        </a:lnTo>
                        <a:lnTo>
                          <a:pt x="319" y="371"/>
                        </a:lnTo>
                        <a:lnTo>
                          <a:pt x="331" y="417"/>
                        </a:lnTo>
                        <a:lnTo>
                          <a:pt x="355" y="458"/>
                        </a:lnTo>
                        <a:lnTo>
                          <a:pt x="379" y="488"/>
                        </a:lnTo>
                        <a:lnTo>
                          <a:pt x="344" y="514"/>
                        </a:lnTo>
                        <a:lnTo>
                          <a:pt x="317" y="542"/>
                        </a:lnTo>
                        <a:lnTo>
                          <a:pt x="276" y="571"/>
                        </a:lnTo>
                        <a:lnTo>
                          <a:pt x="263" y="551"/>
                        </a:lnTo>
                        <a:lnTo>
                          <a:pt x="255" y="515"/>
                        </a:lnTo>
                        <a:lnTo>
                          <a:pt x="238" y="483"/>
                        </a:lnTo>
                        <a:lnTo>
                          <a:pt x="223" y="447"/>
                        </a:lnTo>
                        <a:lnTo>
                          <a:pt x="210" y="416"/>
                        </a:lnTo>
                        <a:lnTo>
                          <a:pt x="193" y="382"/>
                        </a:lnTo>
                        <a:lnTo>
                          <a:pt x="188" y="352"/>
                        </a:lnTo>
                        <a:lnTo>
                          <a:pt x="184" y="324"/>
                        </a:lnTo>
                        <a:lnTo>
                          <a:pt x="178" y="296"/>
                        </a:lnTo>
                        <a:lnTo>
                          <a:pt x="172" y="261"/>
                        </a:lnTo>
                        <a:lnTo>
                          <a:pt x="154" y="164"/>
                        </a:lnTo>
                        <a:lnTo>
                          <a:pt x="150" y="221"/>
                        </a:lnTo>
                        <a:lnTo>
                          <a:pt x="168" y="308"/>
                        </a:lnTo>
                        <a:lnTo>
                          <a:pt x="170" y="363"/>
                        </a:lnTo>
                        <a:lnTo>
                          <a:pt x="173" y="402"/>
                        </a:lnTo>
                        <a:lnTo>
                          <a:pt x="179" y="436"/>
                        </a:lnTo>
                        <a:lnTo>
                          <a:pt x="184" y="483"/>
                        </a:lnTo>
                        <a:lnTo>
                          <a:pt x="187" y="539"/>
                        </a:lnTo>
                        <a:lnTo>
                          <a:pt x="184" y="587"/>
                        </a:lnTo>
                        <a:lnTo>
                          <a:pt x="176" y="604"/>
                        </a:lnTo>
                        <a:lnTo>
                          <a:pt x="151" y="604"/>
                        </a:lnTo>
                        <a:lnTo>
                          <a:pt x="125" y="602"/>
                        </a:lnTo>
                        <a:lnTo>
                          <a:pt x="94" y="609"/>
                        </a:lnTo>
                        <a:lnTo>
                          <a:pt x="66" y="614"/>
                        </a:lnTo>
                        <a:lnTo>
                          <a:pt x="56" y="607"/>
                        </a:lnTo>
                        <a:lnTo>
                          <a:pt x="52" y="572"/>
                        </a:lnTo>
                        <a:lnTo>
                          <a:pt x="59" y="518"/>
                        </a:lnTo>
                        <a:lnTo>
                          <a:pt x="62" y="461"/>
                        </a:lnTo>
                        <a:lnTo>
                          <a:pt x="66" y="423"/>
                        </a:lnTo>
                        <a:lnTo>
                          <a:pt x="60" y="400"/>
                        </a:lnTo>
                        <a:lnTo>
                          <a:pt x="54" y="376"/>
                        </a:lnTo>
                        <a:lnTo>
                          <a:pt x="46" y="334"/>
                        </a:lnTo>
                        <a:lnTo>
                          <a:pt x="35" y="295"/>
                        </a:lnTo>
                        <a:lnTo>
                          <a:pt x="15" y="238"/>
                        </a:lnTo>
                        <a:lnTo>
                          <a:pt x="7" y="216"/>
                        </a:lnTo>
                        <a:lnTo>
                          <a:pt x="2" y="187"/>
                        </a:lnTo>
                        <a:lnTo>
                          <a:pt x="1" y="167"/>
                        </a:lnTo>
                        <a:lnTo>
                          <a:pt x="0" y="142"/>
                        </a:lnTo>
                        <a:lnTo>
                          <a:pt x="2" y="113"/>
                        </a:lnTo>
                        <a:lnTo>
                          <a:pt x="7" y="79"/>
                        </a:lnTo>
                        <a:lnTo>
                          <a:pt x="15" y="41"/>
                        </a:lnTo>
                        <a:lnTo>
                          <a:pt x="34" y="0"/>
                        </a:lnTo>
                      </a:path>
                    </a:pathLst>
                  </a:custGeom>
                  <a:solidFill>
                    <a:srgbClr val="0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7" name="Group 103"/>
                  <p:cNvGrpSpPr>
                    <a:grpSpLocks/>
                  </p:cNvGrpSpPr>
                  <p:nvPr/>
                </p:nvGrpSpPr>
                <p:grpSpPr bwMode="auto">
                  <a:xfrm>
                    <a:off x="4567" y="2832"/>
                    <a:ext cx="301" cy="419"/>
                    <a:chOff x="4567" y="2832"/>
                    <a:chExt cx="301" cy="419"/>
                  </a:xfrm>
                </p:grpSpPr>
                <p:sp>
                  <p:nvSpPr>
                    <p:cNvPr id="68" name="Freeform 97"/>
                    <p:cNvSpPr>
                      <a:spLocks/>
                    </p:cNvSpPr>
                    <p:nvPr/>
                  </p:nvSpPr>
                  <p:spPr bwMode="auto">
                    <a:xfrm>
                      <a:off x="4567" y="2832"/>
                      <a:ext cx="284" cy="109"/>
                    </a:xfrm>
                    <a:custGeom>
                      <a:avLst/>
                      <a:gdLst>
                        <a:gd name="T0" fmla="*/ 11 w 284"/>
                        <a:gd name="T1" fmla="*/ 0 h 109"/>
                        <a:gd name="T2" fmla="*/ 137 w 284"/>
                        <a:gd name="T3" fmla="*/ 24 h 109"/>
                        <a:gd name="T4" fmla="*/ 283 w 284"/>
                        <a:gd name="T5" fmla="*/ 103 h 109"/>
                        <a:gd name="T6" fmla="*/ 276 w 284"/>
                        <a:gd name="T7" fmla="*/ 108 h 109"/>
                        <a:gd name="T8" fmla="*/ 259 w 284"/>
                        <a:gd name="T9" fmla="*/ 100 h 109"/>
                        <a:gd name="T10" fmla="*/ 250 w 284"/>
                        <a:gd name="T11" fmla="*/ 92 h 109"/>
                        <a:gd name="T12" fmla="*/ 231 w 284"/>
                        <a:gd name="T13" fmla="*/ 85 h 109"/>
                        <a:gd name="T14" fmla="*/ 217 w 284"/>
                        <a:gd name="T15" fmla="*/ 84 h 109"/>
                        <a:gd name="T16" fmla="*/ 206 w 284"/>
                        <a:gd name="T17" fmla="*/ 84 h 109"/>
                        <a:gd name="T18" fmla="*/ 191 w 284"/>
                        <a:gd name="T19" fmla="*/ 82 h 109"/>
                        <a:gd name="T20" fmla="*/ 172 w 284"/>
                        <a:gd name="T21" fmla="*/ 79 h 109"/>
                        <a:gd name="T22" fmla="*/ 157 w 284"/>
                        <a:gd name="T23" fmla="*/ 72 h 109"/>
                        <a:gd name="T24" fmla="*/ 149 w 284"/>
                        <a:gd name="T25" fmla="*/ 65 h 109"/>
                        <a:gd name="T26" fmla="*/ 141 w 284"/>
                        <a:gd name="T27" fmla="*/ 56 h 109"/>
                        <a:gd name="T28" fmla="*/ 130 w 284"/>
                        <a:gd name="T29" fmla="*/ 43 h 109"/>
                        <a:gd name="T30" fmla="*/ 119 w 284"/>
                        <a:gd name="T31" fmla="*/ 39 h 109"/>
                        <a:gd name="T32" fmla="*/ 102 w 284"/>
                        <a:gd name="T33" fmla="*/ 34 h 109"/>
                        <a:gd name="T34" fmla="*/ 86 w 284"/>
                        <a:gd name="T35" fmla="*/ 34 h 109"/>
                        <a:gd name="T36" fmla="*/ 68 w 284"/>
                        <a:gd name="T37" fmla="*/ 36 h 109"/>
                        <a:gd name="T38" fmla="*/ 52 w 284"/>
                        <a:gd name="T39" fmla="*/ 39 h 109"/>
                        <a:gd name="T40" fmla="*/ 35 w 284"/>
                        <a:gd name="T41" fmla="*/ 34 h 109"/>
                        <a:gd name="T42" fmla="*/ 17 w 284"/>
                        <a:gd name="T43" fmla="*/ 33 h 109"/>
                        <a:gd name="T44" fmla="*/ 0 w 284"/>
                        <a:gd name="T45" fmla="*/ 41 h 109"/>
                        <a:gd name="T46" fmla="*/ 4 w 284"/>
                        <a:gd name="T47" fmla="*/ 24 h 109"/>
                        <a:gd name="T48" fmla="*/ 8 w 284"/>
                        <a:gd name="T49" fmla="*/ 12 h 109"/>
                        <a:gd name="T50" fmla="*/ 11 w 284"/>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 h="109">
                          <a:moveTo>
                            <a:pt x="11" y="0"/>
                          </a:moveTo>
                          <a:lnTo>
                            <a:pt x="137" y="24"/>
                          </a:lnTo>
                          <a:lnTo>
                            <a:pt x="283" y="103"/>
                          </a:lnTo>
                          <a:lnTo>
                            <a:pt x="276" y="108"/>
                          </a:lnTo>
                          <a:lnTo>
                            <a:pt x="259" y="100"/>
                          </a:lnTo>
                          <a:lnTo>
                            <a:pt x="250" y="92"/>
                          </a:lnTo>
                          <a:lnTo>
                            <a:pt x="231" y="85"/>
                          </a:lnTo>
                          <a:lnTo>
                            <a:pt x="217" y="84"/>
                          </a:lnTo>
                          <a:lnTo>
                            <a:pt x="206" y="84"/>
                          </a:lnTo>
                          <a:lnTo>
                            <a:pt x="191" y="82"/>
                          </a:lnTo>
                          <a:lnTo>
                            <a:pt x="172" y="79"/>
                          </a:lnTo>
                          <a:lnTo>
                            <a:pt x="157" y="72"/>
                          </a:lnTo>
                          <a:lnTo>
                            <a:pt x="149" y="65"/>
                          </a:lnTo>
                          <a:lnTo>
                            <a:pt x="141" y="56"/>
                          </a:lnTo>
                          <a:lnTo>
                            <a:pt x="130" y="43"/>
                          </a:lnTo>
                          <a:lnTo>
                            <a:pt x="119" y="39"/>
                          </a:lnTo>
                          <a:lnTo>
                            <a:pt x="102" y="34"/>
                          </a:lnTo>
                          <a:lnTo>
                            <a:pt x="86" y="34"/>
                          </a:lnTo>
                          <a:lnTo>
                            <a:pt x="68" y="36"/>
                          </a:lnTo>
                          <a:lnTo>
                            <a:pt x="52" y="39"/>
                          </a:lnTo>
                          <a:lnTo>
                            <a:pt x="35" y="34"/>
                          </a:lnTo>
                          <a:lnTo>
                            <a:pt x="17" y="33"/>
                          </a:lnTo>
                          <a:lnTo>
                            <a:pt x="0" y="41"/>
                          </a:lnTo>
                          <a:lnTo>
                            <a:pt x="4" y="24"/>
                          </a:lnTo>
                          <a:lnTo>
                            <a:pt x="8" y="12"/>
                          </a:lnTo>
                          <a:lnTo>
                            <a:pt x="11"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 name="Freeform 98"/>
                    <p:cNvSpPr>
                      <a:spLocks/>
                    </p:cNvSpPr>
                    <p:nvPr/>
                  </p:nvSpPr>
                  <p:spPr bwMode="auto">
                    <a:xfrm>
                      <a:off x="4616" y="3217"/>
                      <a:ext cx="32" cy="16"/>
                    </a:xfrm>
                    <a:custGeom>
                      <a:avLst/>
                      <a:gdLst>
                        <a:gd name="T0" fmla="*/ 0 w 32"/>
                        <a:gd name="T1" fmla="*/ 15 h 16"/>
                        <a:gd name="T2" fmla="*/ 16 w 32"/>
                        <a:gd name="T3" fmla="*/ 13 h 16"/>
                        <a:gd name="T4" fmla="*/ 23 w 32"/>
                        <a:gd name="T5" fmla="*/ 8 h 16"/>
                        <a:gd name="T6" fmla="*/ 31 w 32"/>
                        <a:gd name="T7" fmla="*/ 0 h 16"/>
                        <a:gd name="T8" fmla="*/ 15 w 32"/>
                        <a:gd name="T9" fmla="*/ 11 h 16"/>
                        <a:gd name="T10" fmla="*/ 0 w 32"/>
                        <a:gd name="T11" fmla="*/ 15 h 16"/>
                      </a:gdLst>
                      <a:ahLst/>
                      <a:cxnLst>
                        <a:cxn ang="0">
                          <a:pos x="T0" y="T1"/>
                        </a:cxn>
                        <a:cxn ang="0">
                          <a:pos x="T2" y="T3"/>
                        </a:cxn>
                        <a:cxn ang="0">
                          <a:pos x="T4" y="T5"/>
                        </a:cxn>
                        <a:cxn ang="0">
                          <a:pos x="T6" y="T7"/>
                        </a:cxn>
                        <a:cxn ang="0">
                          <a:pos x="T8" y="T9"/>
                        </a:cxn>
                        <a:cxn ang="0">
                          <a:pos x="T10" y="T11"/>
                        </a:cxn>
                      </a:cxnLst>
                      <a:rect l="0" t="0" r="r" b="b"/>
                      <a:pathLst>
                        <a:path w="32" h="16">
                          <a:moveTo>
                            <a:pt x="0" y="15"/>
                          </a:moveTo>
                          <a:lnTo>
                            <a:pt x="16" y="13"/>
                          </a:lnTo>
                          <a:lnTo>
                            <a:pt x="23" y="8"/>
                          </a:lnTo>
                          <a:lnTo>
                            <a:pt x="31" y="0"/>
                          </a:lnTo>
                          <a:lnTo>
                            <a:pt x="15" y="11"/>
                          </a:lnTo>
                          <a:lnTo>
                            <a:pt x="0" y="15"/>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70" name="Group 101"/>
                    <p:cNvGrpSpPr>
                      <a:grpSpLocks/>
                    </p:cNvGrpSpPr>
                    <p:nvPr/>
                  </p:nvGrpSpPr>
                  <p:grpSpPr bwMode="auto">
                    <a:xfrm>
                      <a:off x="4843" y="3150"/>
                      <a:ext cx="25" cy="51"/>
                      <a:chOff x="4843" y="3150"/>
                      <a:chExt cx="25" cy="51"/>
                    </a:xfrm>
                  </p:grpSpPr>
                  <p:sp>
                    <p:nvSpPr>
                      <p:cNvPr id="72" name="Freeform 99"/>
                      <p:cNvSpPr>
                        <a:spLocks/>
                      </p:cNvSpPr>
                      <p:nvPr/>
                    </p:nvSpPr>
                    <p:spPr bwMode="auto">
                      <a:xfrm>
                        <a:off x="4843" y="3150"/>
                        <a:ext cx="22" cy="31"/>
                      </a:xfrm>
                      <a:custGeom>
                        <a:avLst/>
                        <a:gdLst>
                          <a:gd name="T0" fmla="*/ 21 w 22"/>
                          <a:gd name="T1" fmla="*/ 0 h 31"/>
                          <a:gd name="T2" fmla="*/ 14 w 22"/>
                          <a:gd name="T3" fmla="*/ 23 h 31"/>
                          <a:gd name="T4" fmla="*/ 8 w 22"/>
                          <a:gd name="T5" fmla="*/ 26 h 31"/>
                          <a:gd name="T6" fmla="*/ 0 w 22"/>
                          <a:gd name="T7" fmla="*/ 30 h 31"/>
                          <a:gd name="T8" fmla="*/ 11 w 22"/>
                          <a:gd name="T9" fmla="*/ 20 h 31"/>
                          <a:gd name="T10" fmla="*/ 21 w 22"/>
                          <a:gd name="T11" fmla="*/ 0 h 31"/>
                        </a:gdLst>
                        <a:ahLst/>
                        <a:cxnLst>
                          <a:cxn ang="0">
                            <a:pos x="T0" y="T1"/>
                          </a:cxn>
                          <a:cxn ang="0">
                            <a:pos x="T2" y="T3"/>
                          </a:cxn>
                          <a:cxn ang="0">
                            <a:pos x="T4" y="T5"/>
                          </a:cxn>
                          <a:cxn ang="0">
                            <a:pos x="T6" y="T7"/>
                          </a:cxn>
                          <a:cxn ang="0">
                            <a:pos x="T8" y="T9"/>
                          </a:cxn>
                          <a:cxn ang="0">
                            <a:pos x="T10" y="T11"/>
                          </a:cxn>
                        </a:cxnLst>
                        <a:rect l="0" t="0" r="r" b="b"/>
                        <a:pathLst>
                          <a:path w="22" h="31">
                            <a:moveTo>
                              <a:pt x="21" y="0"/>
                            </a:moveTo>
                            <a:lnTo>
                              <a:pt x="14" y="23"/>
                            </a:lnTo>
                            <a:lnTo>
                              <a:pt x="8" y="26"/>
                            </a:lnTo>
                            <a:lnTo>
                              <a:pt x="0" y="30"/>
                            </a:lnTo>
                            <a:lnTo>
                              <a:pt x="11" y="20"/>
                            </a:lnTo>
                            <a:lnTo>
                              <a:pt x="21"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 name="Freeform 100"/>
                      <p:cNvSpPr>
                        <a:spLocks/>
                      </p:cNvSpPr>
                      <p:nvPr/>
                    </p:nvSpPr>
                    <p:spPr bwMode="auto">
                      <a:xfrm>
                        <a:off x="4850" y="3153"/>
                        <a:ext cx="18" cy="48"/>
                      </a:xfrm>
                      <a:custGeom>
                        <a:avLst/>
                        <a:gdLst>
                          <a:gd name="T0" fmla="*/ 15 w 18"/>
                          <a:gd name="T1" fmla="*/ 0 h 48"/>
                          <a:gd name="T2" fmla="*/ 14 w 18"/>
                          <a:gd name="T3" fmla="*/ 20 h 48"/>
                          <a:gd name="T4" fmla="*/ 14 w 18"/>
                          <a:gd name="T5" fmla="*/ 30 h 48"/>
                          <a:gd name="T6" fmla="*/ 8 w 18"/>
                          <a:gd name="T7" fmla="*/ 40 h 48"/>
                          <a:gd name="T8" fmla="*/ 0 w 18"/>
                          <a:gd name="T9" fmla="*/ 47 h 48"/>
                          <a:gd name="T10" fmla="*/ 13 w 18"/>
                          <a:gd name="T11" fmla="*/ 40 h 48"/>
                          <a:gd name="T12" fmla="*/ 17 w 18"/>
                          <a:gd name="T13" fmla="*/ 27 h 48"/>
                          <a:gd name="T14" fmla="*/ 15 w 1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8">
                            <a:moveTo>
                              <a:pt x="15" y="0"/>
                            </a:moveTo>
                            <a:lnTo>
                              <a:pt x="14" y="20"/>
                            </a:lnTo>
                            <a:lnTo>
                              <a:pt x="14" y="30"/>
                            </a:lnTo>
                            <a:lnTo>
                              <a:pt x="8" y="40"/>
                            </a:lnTo>
                            <a:lnTo>
                              <a:pt x="0" y="47"/>
                            </a:lnTo>
                            <a:lnTo>
                              <a:pt x="13" y="40"/>
                            </a:lnTo>
                            <a:lnTo>
                              <a:pt x="17" y="27"/>
                            </a:lnTo>
                            <a:lnTo>
                              <a:pt x="15"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1" name="Freeform 102"/>
                    <p:cNvSpPr>
                      <a:spLocks/>
                    </p:cNvSpPr>
                    <p:nvPr/>
                  </p:nvSpPr>
                  <p:spPr bwMode="auto">
                    <a:xfrm>
                      <a:off x="4617" y="3236"/>
                      <a:ext cx="33" cy="15"/>
                    </a:xfrm>
                    <a:custGeom>
                      <a:avLst/>
                      <a:gdLst>
                        <a:gd name="T0" fmla="*/ 0 w 33"/>
                        <a:gd name="T1" fmla="*/ 1 h 15"/>
                        <a:gd name="T2" fmla="*/ 10 w 33"/>
                        <a:gd name="T3" fmla="*/ 1 h 15"/>
                        <a:gd name="T4" fmla="*/ 23 w 33"/>
                        <a:gd name="T5" fmla="*/ 3 h 15"/>
                        <a:gd name="T6" fmla="*/ 29 w 33"/>
                        <a:gd name="T7" fmla="*/ 4 h 15"/>
                        <a:gd name="T8" fmla="*/ 29 w 33"/>
                        <a:gd name="T9" fmla="*/ 14 h 15"/>
                        <a:gd name="T10" fmla="*/ 32 w 33"/>
                        <a:gd name="T11" fmla="*/ 3 h 15"/>
                        <a:gd name="T12" fmla="*/ 27 w 33"/>
                        <a:gd name="T13" fmla="*/ 0 h 15"/>
                        <a:gd name="T14" fmla="*/ 0 w 33"/>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5">
                          <a:moveTo>
                            <a:pt x="0" y="1"/>
                          </a:moveTo>
                          <a:lnTo>
                            <a:pt x="10" y="1"/>
                          </a:lnTo>
                          <a:lnTo>
                            <a:pt x="23" y="3"/>
                          </a:lnTo>
                          <a:lnTo>
                            <a:pt x="29" y="4"/>
                          </a:lnTo>
                          <a:lnTo>
                            <a:pt x="29" y="14"/>
                          </a:lnTo>
                          <a:lnTo>
                            <a:pt x="32" y="3"/>
                          </a:lnTo>
                          <a:lnTo>
                            <a:pt x="27" y="0"/>
                          </a:lnTo>
                          <a:lnTo>
                            <a:pt x="0" y="1"/>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nvGrpSpPr>
              <p:cNvPr id="44" name="Group 112"/>
              <p:cNvGrpSpPr>
                <a:grpSpLocks/>
              </p:cNvGrpSpPr>
              <p:nvPr/>
            </p:nvGrpSpPr>
            <p:grpSpPr bwMode="auto">
              <a:xfrm>
                <a:off x="4255" y="2202"/>
                <a:ext cx="183" cy="238"/>
                <a:chOff x="4255" y="2202"/>
                <a:chExt cx="183" cy="238"/>
              </a:xfrm>
            </p:grpSpPr>
            <p:sp>
              <p:nvSpPr>
                <p:cNvPr id="58" name="Freeform 106"/>
                <p:cNvSpPr>
                  <a:spLocks/>
                </p:cNvSpPr>
                <p:nvPr/>
              </p:nvSpPr>
              <p:spPr bwMode="auto">
                <a:xfrm>
                  <a:off x="4255" y="2202"/>
                  <a:ext cx="183" cy="238"/>
                </a:xfrm>
                <a:custGeom>
                  <a:avLst/>
                  <a:gdLst>
                    <a:gd name="T0" fmla="*/ 15 w 183"/>
                    <a:gd name="T1" fmla="*/ 2 h 238"/>
                    <a:gd name="T2" fmla="*/ 51 w 183"/>
                    <a:gd name="T3" fmla="*/ 25 h 238"/>
                    <a:gd name="T4" fmla="*/ 72 w 183"/>
                    <a:gd name="T5" fmla="*/ 41 h 238"/>
                    <a:gd name="T6" fmla="*/ 101 w 183"/>
                    <a:gd name="T7" fmla="*/ 67 h 238"/>
                    <a:gd name="T8" fmla="*/ 116 w 183"/>
                    <a:gd name="T9" fmla="*/ 65 h 238"/>
                    <a:gd name="T10" fmla="*/ 132 w 183"/>
                    <a:gd name="T11" fmla="*/ 68 h 238"/>
                    <a:gd name="T12" fmla="*/ 143 w 183"/>
                    <a:gd name="T13" fmla="*/ 76 h 238"/>
                    <a:gd name="T14" fmla="*/ 152 w 183"/>
                    <a:gd name="T15" fmla="*/ 88 h 238"/>
                    <a:gd name="T16" fmla="*/ 164 w 183"/>
                    <a:gd name="T17" fmla="*/ 103 h 238"/>
                    <a:gd name="T18" fmla="*/ 178 w 183"/>
                    <a:gd name="T19" fmla="*/ 114 h 238"/>
                    <a:gd name="T20" fmla="*/ 182 w 183"/>
                    <a:gd name="T21" fmla="*/ 132 h 238"/>
                    <a:gd name="T22" fmla="*/ 165 w 183"/>
                    <a:gd name="T23" fmla="*/ 159 h 238"/>
                    <a:gd name="T24" fmla="*/ 160 w 183"/>
                    <a:gd name="T25" fmla="*/ 184 h 238"/>
                    <a:gd name="T26" fmla="*/ 149 w 183"/>
                    <a:gd name="T27" fmla="*/ 209 h 238"/>
                    <a:gd name="T28" fmla="*/ 134 w 183"/>
                    <a:gd name="T29" fmla="*/ 226 h 238"/>
                    <a:gd name="T30" fmla="*/ 120 w 183"/>
                    <a:gd name="T31" fmla="*/ 237 h 238"/>
                    <a:gd name="T32" fmla="*/ 103 w 183"/>
                    <a:gd name="T33" fmla="*/ 237 h 238"/>
                    <a:gd name="T34" fmla="*/ 71 w 183"/>
                    <a:gd name="T35" fmla="*/ 224 h 238"/>
                    <a:gd name="T36" fmla="*/ 50 w 183"/>
                    <a:gd name="T37" fmla="*/ 210 h 238"/>
                    <a:gd name="T38" fmla="*/ 35 w 183"/>
                    <a:gd name="T39" fmla="*/ 195 h 238"/>
                    <a:gd name="T40" fmla="*/ 27 w 183"/>
                    <a:gd name="T41" fmla="*/ 182 h 238"/>
                    <a:gd name="T42" fmla="*/ 24 w 183"/>
                    <a:gd name="T43" fmla="*/ 170 h 238"/>
                    <a:gd name="T44" fmla="*/ 27 w 183"/>
                    <a:gd name="T45" fmla="*/ 160 h 238"/>
                    <a:gd name="T46" fmla="*/ 32 w 183"/>
                    <a:gd name="T47" fmla="*/ 155 h 238"/>
                    <a:gd name="T48" fmla="*/ 33 w 183"/>
                    <a:gd name="T49" fmla="*/ 146 h 238"/>
                    <a:gd name="T50" fmla="*/ 37 w 183"/>
                    <a:gd name="T51" fmla="*/ 138 h 238"/>
                    <a:gd name="T52" fmla="*/ 44 w 183"/>
                    <a:gd name="T53" fmla="*/ 135 h 238"/>
                    <a:gd name="T54" fmla="*/ 51 w 183"/>
                    <a:gd name="T55" fmla="*/ 134 h 238"/>
                    <a:gd name="T56" fmla="*/ 51 w 183"/>
                    <a:gd name="T57" fmla="*/ 123 h 238"/>
                    <a:gd name="T58" fmla="*/ 57 w 183"/>
                    <a:gd name="T59" fmla="*/ 113 h 238"/>
                    <a:gd name="T60" fmla="*/ 64 w 183"/>
                    <a:gd name="T61" fmla="*/ 108 h 238"/>
                    <a:gd name="T62" fmla="*/ 80 w 183"/>
                    <a:gd name="T63" fmla="*/ 101 h 238"/>
                    <a:gd name="T64" fmla="*/ 69 w 183"/>
                    <a:gd name="T65" fmla="*/ 95 h 238"/>
                    <a:gd name="T66" fmla="*/ 52 w 183"/>
                    <a:gd name="T67" fmla="*/ 81 h 238"/>
                    <a:gd name="T68" fmla="*/ 36 w 183"/>
                    <a:gd name="T69" fmla="*/ 65 h 238"/>
                    <a:gd name="T70" fmla="*/ 19 w 183"/>
                    <a:gd name="T71" fmla="*/ 47 h 238"/>
                    <a:gd name="T72" fmla="*/ 3 w 183"/>
                    <a:gd name="T73" fmla="*/ 24 h 238"/>
                    <a:gd name="T74" fmla="*/ 0 w 183"/>
                    <a:gd name="T75" fmla="*/ 16 h 238"/>
                    <a:gd name="T76" fmla="*/ 0 w 183"/>
                    <a:gd name="T77" fmla="*/ 7 h 238"/>
                    <a:gd name="T78" fmla="*/ 3 w 183"/>
                    <a:gd name="T79" fmla="*/ 3 h 238"/>
                    <a:gd name="T80" fmla="*/ 10 w 183"/>
                    <a:gd name="T81" fmla="*/ 0 h 238"/>
                    <a:gd name="T82" fmla="*/ 15 w 183"/>
                    <a:gd name="T83"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238">
                      <a:moveTo>
                        <a:pt x="15" y="2"/>
                      </a:moveTo>
                      <a:lnTo>
                        <a:pt x="51" y="25"/>
                      </a:lnTo>
                      <a:lnTo>
                        <a:pt x="72" y="41"/>
                      </a:lnTo>
                      <a:lnTo>
                        <a:pt x="101" y="67"/>
                      </a:lnTo>
                      <a:lnTo>
                        <a:pt x="116" y="65"/>
                      </a:lnTo>
                      <a:lnTo>
                        <a:pt x="132" y="68"/>
                      </a:lnTo>
                      <a:lnTo>
                        <a:pt x="143" y="76"/>
                      </a:lnTo>
                      <a:lnTo>
                        <a:pt x="152" y="88"/>
                      </a:lnTo>
                      <a:lnTo>
                        <a:pt x="164" y="103"/>
                      </a:lnTo>
                      <a:lnTo>
                        <a:pt x="178" y="114"/>
                      </a:lnTo>
                      <a:lnTo>
                        <a:pt x="182" y="132"/>
                      </a:lnTo>
                      <a:lnTo>
                        <a:pt x="165" y="159"/>
                      </a:lnTo>
                      <a:lnTo>
                        <a:pt x="160" y="184"/>
                      </a:lnTo>
                      <a:lnTo>
                        <a:pt x="149" y="209"/>
                      </a:lnTo>
                      <a:lnTo>
                        <a:pt x="134" y="226"/>
                      </a:lnTo>
                      <a:lnTo>
                        <a:pt x="120" y="237"/>
                      </a:lnTo>
                      <a:lnTo>
                        <a:pt x="103" y="237"/>
                      </a:lnTo>
                      <a:lnTo>
                        <a:pt x="71" y="224"/>
                      </a:lnTo>
                      <a:lnTo>
                        <a:pt x="50" y="210"/>
                      </a:lnTo>
                      <a:lnTo>
                        <a:pt x="35" y="195"/>
                      </a:lnTo>
                      <a:lnTo>
                        <a:pt x="27" y="182"/>
                      </a:lnTo>
                      <a:lnTo>
                        <a:pt x="24" y="170"/>
                      </a:lnTo>
                      <a:lnTo>
                        <a:pt x="27" y="160"/>
                      </a:lnTo>
                      <a:lnTo>
                        <a:pt x="32" y="155"/>
                      </a:lnTo>
                      <a:lnTo>
                        <a:pt x="33" y="146"/>
                      </a:lnTo>
                      <a:lnTo>
                        <a:pt x="37" y="138"/>
                      </a:lnTo>
                      <a:lnTo>
                        <a:pt x="44" y="135"/>
                      </a:lnTo>
                      <a:lnTo>
                        <a:pt x="51" y="134"/>
                      </a:lnTo>
                      <a:lnTo>
                        <a:pt x="51" y="123"/>
                      </a:lnTo>
                      <a:lnTo>
                        <a:pt x="57" y="113"/>
                      </a:lnTo>
                      <a:lnTo>
                        <a:pt x="64" y="108"/>
                      </a:lnTo>
                      <a:lnTo>
                        <a:pt x="80" y="101"/>
                      </a:lnTo>
                      <a:lnTo>
                        <a:pt x="69" y="95"/>
                      </a:lnTo>
                      <a:lnTo>
                        <a:pt x="52" y="81"/>
                      </a:lnTo>
                      <a:lnTo>
                        <a:pt x="36" y="65"/>
                      </a:lnTo>
                      <a:lnTo>
                        <a:pt x="19" y="47"/>
                      </a:lnTo>
                      <a:lnTo>
                        <a:pt x="3" y="24"/>
                      </a:lnTo>
                      <a:lnTo>
                        <a:pt x="0" y="16"/>
                      </a:lnTo>
                      <a:lnTo>
                        <a:pt x="0" y="7"/>
                      </a:lnTo>
                      <a:lnTo>
                        <a:pt x="3" y="3"/>
                      </a:lnTo>
                      <a:lnTo>
                        <a:pt x="10" y="0"/>
                      </a:lnTo>
                      <a:lnTo>
                        <a:pt x="15" y="2"/>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9" name="Group 111"/>
                <p:cNvGrpSpPr>
                  <a:grpSpLocks/>
                </p:cNvGrpSpPr>
                <p:nvPr/>
              </p:nvGrpSpPr>
              <p:grpSpPr bwMode="auto">
                <a:xfrm>
                  <a:off x="4285" y="2267"/>
                  <a:ext cx="116" cy="104"/>
                  <a:chOff x="4285" y="2267"/>
                  <a:chExt cx="116" cy="104"/>
                </a:xfrm>
              </p:grpSpPr>
              <p:sp>
                <p:nvSpPr>
                  <p:cNvPr id="60" name="Freeform 107"/>
                  <p:cNvSpPr>
                    <a:spLocks/>
                  </p:cNvSpPr>
                  <p:nvPr/>
                </p:nvSpPr>
                <p:spPr bwMode="auto">
                  <a:xfrm>
                    <a:off x="4285" y="2357"/>
                    <a:ext cx="23" cy="14"/>
                  </a:xfrm>
                  <a:custGeom>
                    <a:avLst/>
                    <a:gdLst>
                      <a:gd name="T0" fmla="*/ 0 w 23"/>
                      <a:gd name="T1" fmla="*/ 0 h 14"/>
                      <a:gd name="T2" fmla="*/ 9 w 23"/>
                      <a:gd name="T3" fmla="*/ 1 h 14"/>
                      <a:gd name="T4" fmla="*/ 16 w 23"/>
                      <a:gd name="T5" fmla="*/ 5 h 14"/>
                      <a:gd name="T6" fmla="*/ 22 w 23"/>
                      <a:gd name="T7" fmla="*/ 13 h 14"/>
                    </a:gdLst>
                    <a:ahLst/>
                    <a:cxnLst>
                      <a:cxn ang="0">
                        <a:pos x="T0" y="T1"/>
                      </a:cxn>
                      <a:cxn ang="0">
                        <a:pos x="T2" y="T3"/>
                      </a:cxn>
                      <a:cxn ang="0">
                        <a:pos x="T4" y="T5"/>
                      </a:cxn>
                      <a:cxn ang="0">
                        <a:pos x="T6" y="T7"/>
                      </a:cxn>
                    </a:cxnLst>
                    <a:rect l="0" t="0" r="r" b="b"/>
                    <a:pathLst>
                      <a:path w="23" h="14">
                        <a:moveTo>
                          <a:pt x="0" y="0"/>
                        </a:moveTo>
                        <a:lnTo>
                          <a:pt x="9" y="1"/>
                        </a:lnTo>
                        <a:lnTo>
                          <a:pt x="16" y="5"/>
                        </a:lnTo>
                        <a:lnTo>
                          <a:pt x="22" y="13"/>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Freeform 108"/>
                  <p:cNvSpPr>
                    <a:spLocks/>
                  </p:cNvSpPr>
                  <p:nvPr/>
                </p:nvSpPr>
                <p:spPr bwMode="auto">
                  <a:xfrm>
                    <a:off x="4303" y="2333"/>
                    <a:ext cx="22" cy="17"/>
                  </a:xfrm>
                  <a:custGeom>
                    <a:avLst/>
                    <a:gdLst>
                      <a:gd name="T0" fmla="*/ 0 w 22"/>
                      <a:gd name="T1" fmla="*/ 0 h 17"/>
                      <a:gd name="T2" fmla="*/ 7 w 22"/>
                      <a:gd name="T3" fmla="*/ 2 h 17"/>
                      <a:gd name="T4" fmla="*/ 15 w 22"/>
                      <a:gd name="T5" fmla="*/ 4 h 17"/>
                      <a:gd name="T6" fmla="*/ 19 w 22"/>
                      <a:gd name="T7" fmla="*/ 10 h 17"/>
                      <a:gd name="T8" fmla="*/ 21 w 22"/>
                      <a:gd name="T9" fmla="*/ 16 h 17"/>
                    </a:gdLst>
                    <a:ahLst/>
                    <a:cxnLst>
                      <a:cxn ang="0">
                        <a:pos x="T0" y="T1"/>
                      </a:cxn>
                      <a:cxn ang="0">
                        <a:pos x="T2" y="T3"/>
                      </a:cxn>
                      <a:cxn ang="0">
                        <a:pos x="T4" y="T5"/>
                      </a:cxn>
                      <a:cxn ang="0">
                        <a:pos x="T6" y="T7"/>
                      </a:cxn>
                      <a:cxn ang="0">
                        <a:pos x="T8" y="T9"/>
                      </a:cxn>
                    </a:cxnLst>
                    <a:rect l="0" t="0" r="r" b="b"/>
                    <a:pathLst>
                      <a:path w="22" h="17">
                        <a:moveTo>
                          <a:pt x="0" y="0"/>
                        </a:moveTo>
                        <a:lnTo>
                          <a:pt x="7" y="2"/>
                        </a:lnTo>
                        <a:lnTo>
                          <a:pt x="15" y="4"/>
                        </a:lnTo>
                        <a:lnTo>
                          <a:pt x="19" y="10"/>
                        </a:lnTo>
                        <a:lnTo>
                          <a:pt x="21" y="16"/>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 name="Freeform 109"/>
                  <p:cNvSpPr>
                    <a:spLocks/>
                  </p:cNvSpPr>
                  <p:nvPr/>
                </p:nvSpPr>
                <p:spPr bwMode="auto">
                  <a:xfrm>
                    <a:off x="4322" y="2307"/>
                    <a:ext cx="25" cy="18"/>
                  </a:xfrm>
                  <a:custGeom>
                    <a:avLst/>
                    <a:gdLst>
                      <a:gd name="T0" fmla="*/ 0 w 25"/>
                      <a:gd name="T1" fmla="*/ 0 h 18"/>
                      <a:gd name="T2" fmla="*/ 9 w 25"/>
                      <a:gd name="T3" fmla="*/ 2 h 18"/>
                      <a:gd name="T4" fmla="*/ 19 w 25"/>
                      <a:gd name="T5" fmla="*/ 8 h 18"/>
                      <a:gd name="T6" fmla="*/ 24 w 25"/>
                      <a:gd name="T7" fmla="*/ 17 h 18"/>
                    </a:gdLst>
                    <a:ahLst/>
                    <a:cxnLst>
                      <a:cxn ang="0">
                        <a:pos x="T0" y="T1"/>
                      </a:cxn>
                      <a:cxn ang="0">
                        <a:pos x="T2" y="T3"/>
                      </a:cxn>
                      <a:cxn ang="0">
                        <a:pos x="T4" y="T5"/>
                      </a:cxn>
                      <a:cxn ang="0">
                        <a:pos x="T6" y="T7"/>
                      </a:cxn>
                    </a:cxnLst>
                    <a:rect l="0" t="0" r="r" b="b"/>
                    <a:pathLst>
                      <a:path w="25" h="18">
                        <a:moveTo>
                          <a:pt x="0" y="0"/>
                        </a:moveTo>
                        <a:lnTo>
                          <a:pt x="9" y="2"/>
                        </a:lnTo>
                        <a:lnTo>
                          <a:pt x="19" y="8"/>
                        </a:lnTo>
                        <a:lnTo>
                          <a:pt x="24" y="17"/>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 name="Freeform 110"/>
                  <p:cNvSpPr>
                    <a:spLocks/>
                  </p:cNvSpPr>
                  <p:nvPr/>
                </p:nvSpPr>
                <p:spPr bwMode="auto">
                  <a:xfrm>
                    <a:off x="4352" y="2267"/>
                    <a:ext cx="49" cy="35"/>
                  </a:xfrm>
                  <a:custGeom>
                    <a:avLst/>
                    <a:gdLst>
                      <a:gd name="T0" fmla="*/ 0 w 49"/>
                      <a:gd name="T1" fmla="*/ 0 h 35"/>
                      <a:gd name="T2" fmla="*/ 12 w 49"/>
                      <a:gd name="T3" fmla="*/ 4 h 35"/>
                      <a:gd name="T4" fmla="*/ 23 w 49"/>
                      <a:gd name="T5" fmla="*/ 8 h 35"/>
                      <a:gd name="T6" fmla="*/ 31 w 49"/>
                      <a:gd name="T7" fmla="*/ 17 h 35"/>
                      <a:gd name="T8" fmla="*/ 37 w 49"/>
                      <a:gd name="T9" fmla="*/ 28 h 35"/>
                      <a:gd name="T10" fmla="*/ 48 w 49"/>
                      <a:gd name="T11" fmla="*/ 34 h 35"/>
                    </a:gdLst>
                    <a:ahLst/>
                    <a:cxnLst>
                      <a:cxn ang="0">
                        <a:pos x="T0" y="T1"/>
                      </a:cxn>
                      <a:cxn ang="0">
                        <a:pos x="T2" y="T3"/>
                      </a:cxn>
                      <a:cxn ang="0">
                        <a:pos x="T4" y="T5"/>
                      </a:cxn>
                      <a:cxn ang="0">
                        <a:pos x="T6" y="T7"/>
                      </a:cxn>
                      <a:cxn ang="0">
                        <a:pos x="T8" y="T9"/>
                      </a:cxn>
                      <a:cxn ang="0">
                        <a:pos x="T10" y="T11"/>
                      </a:cxn>
                    </a:cxnLst>
                    <a:rect l="0" t="0" r="r" b="b"/>
                    <a:pathLst>
                      <a:path w="49" h="35">
                        <a:moveTo>
                          <a:pt x="0" y="0"/>
                        </a:moveTo>
                        <a:lnTo>
                          <a:pt x="12" y="4"/>
                        </a:lnTo>
                        <a:lnTo>
                          <a:pt x="23" y="8"/>
                        </a:lnTo>
                        <a:lnTo>
                          <a:pt x="31" y="17"/>
                        </a:lnTo>
                        <a:lnTo>
                          <a:pt x="37" y="28"/>
                        </a:lnTo>
                        <a:lnTo>
                          <a:pt x="48" y="34"/>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5" name="Group 116"/>
              <p:cNvGrpSpPr>
                <a:grpSpLocks/>
              </p:cNvGrpSpPr>
              <p:nvPr/>
            </p:nvGrpSpPr>
            <p:grpSpPr bwMode="auto">
              <a:xfrm>
                <a:off x="4716" y="2422"/>
                <a:ext cx="208" cy="110"/>
                <a:chOff x="4716" y="2422"/>
                <a:chExt cx="208" cy="110"/>
              </a:xfrm>
            </p:grpSpPr>
            <p:sp>
              <p:nvSpPr>
                <p:cNvPr id="55" name="Freeform 113"/>
                <p:cNvSpPr>
                  <a:spLocks/>
                </p:cNvSpPr>
                <p:nvPr/>
              </p:nvSpPr>
              <p:spPr bwMode="auto">
                <a:xfrm>
                  <a:off x="4737" y="2422"/>
                  <a:ext cx="187" cy="110"/>
                </a:xfrm>
                <a:custGeom>
                  <a:avLst/>
                  <a:gdLst>
                    <a:gd name="T0" fmla="*/ 0 w 187"/>
                    <a:gd name="T1" fmla="*/ 109 h 110"/>
                    <a:gd name="T2" fmla="*/ 17 w 187"/>
                    <a:gd name="T3" fmla="*/ 34 h 110"/>
                    <a:gd name="T4" fmla="*/ 64 w 187"/>
                    <a:gd name="T5" fmla="*/ 19 h 110"/>
                    <a:gd name="T6" fmla="*/ 122 w 187"/>
                    <a:gd name="T7" fmla="*/ 7 h 110"/>
                    <a:gd name="T8" fmla="*/ 186 w 187"/>
                    <a:gd name="T9" fmla="*/ 0 h 110"/>
                    <a:gd name="T10" fmla="*/ 144 w 187"/>
                    <a:gd name="T11" fmla="*/ 101 h 110"/>
                    <a:gd name="T12" fmla="*/ 91 w 187"/>
                    <a:gd name="T13" fmla="*/ 86 h 110"/>
                    <a:gd name="T14" fmla="*/ 0 w 187"/>
                    <a:gd name="T15" fmla="*/ 10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10">
                      <a:moveTo>
                        <a:pt x="0" y="109"/>
                      </a:moveTo>
                      <a:lnTo>
                        <a:pt x="17" y="34"/>
                      </a:lnTo>
                      <a:lnTo>
                        <a:pt x="64" y="19"/>
                      </a:lnTo>
                      <a:lnTo>
                        <a:pt x="122" y="7"/>
                      </a:lnTo>
                      <a:lnTo>
                        <a:pt x="186" y="0"/>
                      </a:lnTo>
                      <a:lnTo>
                        <a:pt x="144" y="101"/>
                      </a:lnTo>
                      <a:lnTo>
                        <a:pt x="91" y="86"/>
                      </a:lnTo>
                      <a:lnTo>
                        <a:pt x="0" y="109"/>
                      </a:lnTo>
                    </a:path>
                  </a:pathLst>
                </a:custGeom>
                <a:solidFill>
                  <a:srgbClr val="E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Freeform 114"/>
                <p:cNvSpPr>
                  <a:spLocks/>
                </p:cNvSpPr>
                <p:nvPr/>
              </p:nvSpPr>
              <p:spPr bwMode="auto">
                <a:xfrm>
                  <a:off x="4716" y="2458"/>
                  <a:ext cx="48" cy="53"/>
                </a:xfrm>
                <a:custGeom>
                  <a:avLst/>
                  <a:gdLst>
                    <a:gd name="T0" fmla="*/ 0 w 48"/>
                    <a:gd name="T1" fmla="*/ 34 h 53"/>
                    <a:gd name="T2" fmla="*/ 9 w 48"/>
                    <a:gd name="T3" fmla="*/ 12 h 53"/>
                    <a:gd name="T4" fmla="*/ 38 w 48"/>
                    <a:gd name="T5" fmla="*/ 0 h 53"/>
                    <a:gd name="T6" fmla="*/ 47 w 48"/>
                    <a:gd name="T7" fmla="*/ 34 h 53"/>
                    <a:gd name="T8" fmla="*/ 30 w 48"/>
                    <a:gd name="T9" fmla="*/ 52 h 53"/>
                    <a:gd name="T10" fmla="*/ 0 w 48"/>
                    <a:gd name="T11" fmla="*/ 34 h 53"/>
                  </a:gdLst>
                  <a:ahLst/>
                  <a:cxnLst>
                    <a:cxn ang="0">
                      <a:pos x="T0" y="T1"/>
                    </a:cxn>
                    <a:cxn ang="0">
                      <a:pos x="T2" y="T3"/>
                    </a:cxn>
                    <a:cxn ang="0">
                      <a:pos x="T4" y="T5"/>
                    </a:cxn>
                    <a:cxn ang="0">
                      <a:pos x="T6" y="T7"/>
                    </a:cxn>
                    <a:cxn ang="0">
                      <a:pos x="T8" y="T9"/>
                    </a:cxn>
                    <a:cxn ang="0">
                      <a:pos x="T10" y="T11"/>
                    </a:cxn>
                  </a:cxnLst>
                  <a:rect l="0" t="0" r="r" b="b"/>
                  <a:pathLst>
                    <a:path w="48" h="53">
                      <a:moveTo>
                        <a:pt x="0" y="34"/>
                      </a:moveTo>
                      <a:lnTo>
                        <a:pt x="9" y="12"/>
                      </a:lnTo>
                      <a:lnTo>
                        <a:pt x="38" y="0"/>
                      </a:lnTo>
                      <a:lnTo>
                        <a:pt x="47" y="34"/>
                      </a:lnTo>
                      <a:lnTo>
                        <a:pt x="30" y="52"/>
                      </a:lnTo>
                      <a:lnTo>
                        <a:pt x="0" y="34"/>
                      </a:lnTo>
                    </a:path>
                  </a:pathLst>
                </a:custGeom>
                <a:solidFill>
                  <a:srgbClr val="000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 name="Freeform 115"/>
                <p:cNvSpPr>
                  <a:spLocks/>
                </p:cNvSpPr>
                <p:nvPr/>
              </p:nvSpPr>
              <p:spPr bwMode="auto">
                <a:xfrm>
                  <a:off x="4753" y="2495"/>
                  <a:ext cx="13" cy="18"/>
                </a:xfrm>
                <a:custGeom>
                  <a:avLst/>
                  <a:gdLst>
                    <a:gd name="T0" fmla="*/ 8 w 13"/>
                    <a:gd name="T1" fmla="*/ 0 h 18"/>
                    <a:gd name="T2" fmla="*/ 12 w 13"/>
                    <a:gd name="T3" fmla="*/ 17 h 18"/>
                    <a:gd name="T4" fmla="*/ 0 w 13"/>
                    <a:gd name="T5" fmla="*/ 9 h 18"/>
                    <a:gd name="T6" fmla="*/ 8 w 13"/>
                    <a:gd name="T7" fmla="*/ 0 h 18"/>
                  </a:gdLst>
                  <a:ahLst/>
                  <a:cxnLst>
                    <a:cxn ang="0">
                      <a:pos x="T0" y="T1"/>
                    </a:cxn>
                    <a:cxn ang="0">
                      <a:pos x="T2" y="T3"/>
                    </a:cxn>
                    <a:cxn ang="0">
                      <a:pos x="T4" y="T5"/>
                    </a:cxn>
                    <a:cxn ang="0">
                      <a:pos x="T6" y="T7"/>
                    </a:cxn>
                  </a:cxnLst>
                  <a:rect l="0" t="0" r="r" b="b"/>
                  <a:pathLst>
                    <a:path w="13" h="18">
                      <a:moveTo>
                        <a:pt x="8" y="0"/>
                      </a:moveTo>
                      <a:lnTo>
                        <a:pt x="12" y="17"/>
                      </a:lnTo>
                      <a:lnTo>
                        <a:pt x="0" y="9"/>
                      </a:lnTo>
                      <a:lnTo>
                        <a:pt x="8" y="0"/>
                      </a:lnTo>
                    </a:path>
                  </a:pathLst>
                </a:custGeom>
                <a:solidFill>
                  <a:srgbClr val="C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 name="Freeform 117"/>
              <p:cNvSpPr>
                <a:spLocks/>
              </p:cNvSpPr>
              <p:nvPr/>
            </p:nvSpPr>
            <p:spPr bwMode="auto">
              <a:xfrm>
                <a:off x="4370" y="2334"/>
                <a:ext cx="184" cy="165"/>
              </a:xfrm>
              <a:custGeom>
                <a:avLst/>
                <a:gdLst>
                  <a:gd name="T0" fmla="*/ 0 w 184"/>
                  <a:gd name="T1" fmla="*/ 95 h 165"/>
                  <a:gd name="T2" fmla="*/ 10 w 184"/>
                  <a:gd name="T3" fmla="*/ 67 h 165"/>
                  <a:gd name="T4" fmla="*/ 35 w 184"/>
                  <a:gd name="T5" fmla="*/ 39 h 165"/>
                  <a:gd name="T6" fmla="*/ 60 w 184"/>
                  <a:gd name="T7" fmla="*/ 0 h 165"/>
                  <a:gd name="T8" fmla="*/ 95 w 184"/>
                  <a:gd name="T9" fmla="*/ 6 h 165"/>
                  <a:gd name="T10" fmla="*/ 116 w 184"/>
                  <a:gd name="T11" fmla="*/ 18 h 165"/>
                  <a:gd name="T12" fmla="*/ 147 w 184"/>
                  <a:gd name="T13" fmla="*/ 32 h 165"/>
                  <a:gd name="T14" fmla="*/ 183 w 184"/>
                  <a:gd name="T15" fmla="*/ 39 h 165"/>
                  <a:gd name="T16" fmla="*/ 128 w 184"/>
                  <a:gd name="T17" fmla="*/ 82 h 165"/>
                  <a:gd name="T18" fmla="*/ 113 w 184"/>
                  <a:gd name="T19" fmla="*/ 101 h 165"/>
                  <a:gd name="T20" fmla="*/ 105 w 184"/>
                  <a:gd name="T21" fmla="*/ 125 h 165"/>
                  <a:gd name="T22" fmla="*/ 86 w 184"/>
                  <a:gd name="T23" fmla="*/ 142 h 165"/>
                  <a:gd name="T24" fmla="*/ 77 w 184"/>
                  <a:gd name="T25" fmla="*/ 164 h 165"/>
                  <a:gd name="T26" fmla="*/ 60 w 184"/>
                  <a:gd name="T27" fmla="*/ 149 h 165"/>
                  <a:gd name="T28" fmla="*/ 38 w 184"/>
                  <a:gd name="T29" fmla="*/ 137 h 165"/>
                  <a:gd name="T30" fmla="*/ 0 w 184"/>
                  <a:gd name="T3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5">
                    <a:moveTo>
                      <a:pt x="0" y="95"/>
                    </a:moveTo>
                    <a:lnTo>
                      <a:pt x="10" y="67"/>
                    </a:lnTo>
                    <a:lnTo>
                      <a:pt x="35" y="39"/>
                    </a:lnTo>
                    <a:lnTo>
                      <a:pt x="60" y="0"/>
                    </a:lnTo>
                    <a:lnTo>
                      <a:pt x="95" y="6"/>
                    </a:lnTo>
                    <a:lnTo>
                      <a:pt x="116" y="18"/>
                    </a:lnTo>
                    <a:lnTo>
                      <a:pt x="147" y="32"/>
                    </a:lnTo>
                    <a:lnTo>
                      <a:pt x="183" y="39"/>
                    </a:lnTo>
                    <a:lnTo>
                      <a:pt x="128" y="82"/>
                    </a:lnTo>
                    <a:lnTo>
                      <a:pt x="113" y="101"/>
                    </a:lnTo>
                    <a:lnTo>
                      <a:pt x="105" y="125"/>
                    </a:lnTo>
                    <a:lnTo>
                      <a:pt x="86" y="142"/>
                    </a:lnTo>
                    <a:lnTo>
                      <a:pt x="77" y="164"/>
                    </a:lnTo>
                    <a:lnTo>
                      <a:pt x="60" y="149"/>
                    </a:lnTo>
                    <a:lnTo>
                      <a:pt x="38" y="137"/>
                    </a:lnTo>
                    <a:lnTo>
                      <a:pt x="0" y="95"/>
                    </a:lnTo>
                  </a:path>
                </a:pathLst>
              </a:custGeom>
              <a:solidFill>
                <a:srgbClr val="E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 name="Freeform 118"/>
              <p:cNvSpPr>
                <a:spLocks/>
              </p:cNvSpPr>
              <p:nvPr/>
            </p:nvSpPr>
            <p:spPr bwMode="auto">
              <a:xfrm>
                <a:off x="4454" y="2365"/>
                <a:ext cx="24" cy="20"/>
              </a:xfrm>
              <a:custGeom>
                <a:avLst/>
                <a:gdLst>
                  <a:gd name="T0" fmla="*/ 14 w 24"/>
                  <a:gd name="T1" fmla="*/ 0 h 20"/>
                  <a:gd name="T2" fmla="*/ 0 w 24"/>
                  <a:gd name="T3" fmla="*/ 14 h 20"/>
                  <a:gd name="T4" fmla="*/ 10 w 24"/>
                  <a:gd name="T5" fmla="*/ 19 h 20"/>
                  <a:gd name="T6" fmla="*/ 23 w 24"/>
                  <a:gd name="T7" fmla="*/ 5 h 20"/>
                  <a:gd name="T8" fmla="*/ 14 w 24"/>
                  <a:gd name="T9" fmla="*/ 0 h 20"/>
                </a:gdLst>
                <a:ahLst/>
                <a:cxnLst>
                  <a:cxn ang="0">
                    <a:pos x="T0" y="T1"/>
                  </a:cxn>
                  <a:cxn ang="0">
                    <a:pos x="T2" y="T3"/>
                  </a:cxn>
                  <a:cxn ang="0">
                    <a:pos x="T4" y="T5"/>
                  </a:cxn>
                  <a:cxn ang="0">
                    <a:pos x="T6" y="T7"/>
                  </a:cxn>
                  <a:cxn ang="0">
                    <a:pos x="T8" y="T9"/>
                  </a:cxn>
                </a:cxnLst>
                <a:rect l="0" t="0" r="r" b="b"/>
                <a:pathLst>
                  <a:path w="24" h="20">
                    <a:moveTo>
                      <a:pt x="14" y="0"/>
                    </a:moveTo>
                    <a:lnTo>
                      <a:pt x="0" y="14"/>
                    </a:lnTo>
                    <a:lnTo>
                      <a:pt x="10" y="19"/>
                    </a:lnTo>
                    <a:lnTo>
                      <a:pt x="23" y="5"/>
                    </a:lnTo>
                    <a:lnTo>
                      <a:pt x="14"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 name="Freeform 119"/>
              <p:cNvSpPr>
                <a:spLocks/>
              </p:cNvSpPr>
              <p:nvPr/>
            </p:nvSpPr>
            <p:spPr bwMode="auto">
              <a:xfrm>
                <a:off x="4437" y="2384"/>
                <a:ext cx="493" cy="551"/>
              </a:xfrm>
              <a:custGeom>
                <a:avLst/>
                <a:gdLst>
                  <a:gd name="T0" fmla="*/ 88 w 493"/>
                  <a:gd name="T1" fmla="*/ 156 h 551"/>
                  <a:gd name="T2" fmla="*/ 0 w 493"/>
                  <a:gd name="T3" fmla="*/ 84 h 551"/>
                  <a:gd name="T4" fmla="*/ 17 w 493"/>
                  <a:gd name="T5" fmla="*/ 106 h 551"/>
                  <a:gd name="T6" fmla="*/ 34 w 493"/>
                  <a:gd name="T7" fmla="*/ 56 h 551"/>
                  <a:gd name="T8" fmla="*/ 78 w 493"/>
                  <a:gd name="T9" fmla="*/ 11 h 551"/>
                  <a:gd name="T10" fmla="*/ 106 w 493"/>
                  <a:gd name="T11" fmla="*/ 0 h 551"/>
                  <a:gd name="T12" fmla="*/ 167 w 493"/>
                  <a:gd name="T13" fmla="*/ 39 h 551"/>
                  <a:gd name="T14" fmla="*/ 203 w 493"/>
                  <a:gd name="T15" fmla="*/ 74 h 551"/>
                  <a:gd name="T16" fmla="*/ 232 w 493"/>
                  <a:gd name="T17" fmla="*/ 91 h 551"/>
                  <a:gd name="T18" fmla="*/ 270 w 493"/>
                  <a:gd name="T19" fmla="*/ 103 h 551"/>
                  <a:gd name="T20" fmla="*/ 302 w 493"/>
                  <a:gd name="T21" fmla="*/ 122 h 551"/>
                  <a:gd name="T22" fmla="*/ 334 w 493"/>
                  <a:gd name="T23" fmla="*/ 142 h 551"/>
                  <a:gd name="T24" fmla="*/ 368 w 493"/>
                  <a:gd name="T25" fmla="*/ 128 h 551"/>
                  <a:gd name="T26" fmla="*/ 401 w 493"/>
                  <a:gd name="T27" fmla="*/ 117 h 551"/>
                  <a:gd name="T28" fmla="*/ 430 w 493"/>
                  <a:gd name="T29" fmla="*/ 114 h 551"/>
                  <a:gd name="T30" fmla="*/ 457 w 493"/>
                  <a:gd name="T31" fmla="*/ 120 h 551"/>
                  <a:gd name="T32" fmla="*/ 479 w 493"/>
                  <a:gd name="T33" fmla="*/ 135 h 551"/>
                  <a:gd name="T34" fmla="*/ 489 w 493"/>
                  <a:gd name="T35" fmla="*/ 150 h 551"/>
                  <a:gd name="T36" fmla="*/ 492 w 493"/>
                  <a:gd name="T37" fmla="*/ 165 h 551"/>
                  <a:gd name="T38" fmla="*/ 488 w 493"/>
                  <a:gd name="T39" fmla="*/ 184 h 551"/>
                  <a:gd name="T40" fmla="*/ 479 w 493"/>
                  <a:gd name="T41" fmla="*/ 207 h 551"/>
                  <a:gd name="T42" fmla="*/ 468 w 493"/>
                  <a:gd name="T43" fmla="*/ 234 h 551"/>
                  <a:gd name="T44" fmla="*/ 458 w 493"/>
                  <a:gd name="T45" fmla="*/ 261 h 551"/>
                  <a:gd name="T46" fmla="*/ 451 w 493"/>
                  <a:gd name="T47" fmla="*/ 290 h 551"/>
                  <a:gd name="T48" fmla="*/ 453 w 493"/>
                  <a:gd name="T49" fmla="*/ 322 h 551"/>
                  <a:gd name="T50" fmla="*/ 451 w 493"/>
                  <a:gd name="T51" fmla="*/ 363 h 551"/>
                  <a:gd name="T52" fmla="*/ 445 w 493"/>
                  <a:gd name="T53" fmla="*/ 407 h 551"/>
                  <a:gd name="T54" fmla="*/ 434 w 493"/>
                  <a:gd name="T55" fmla="*/ 444 h 551"/>
                  <a:gd name="T56" fmla="*/ 426 w 493"/>
                  <a:gd name="T57" fmla="*/ 466 h 551"/>
                  <a:gd name="T58" fmla="*/ 417 w 493"/>
                  <a:gd name="T59" fmla="*/ 497 h 551"/>
                  <a:gd name="T60" fmla="*/ 413 w 493"/>
                  <a:gd name="T61" fmla="*/ 550 h 551"/>
                  <a:gd name="T62" fmla="*/ 390 w 493"/>
                  <a:gd name="T63" fmla="*/ 533 h 551"/>
                  <a:gd name="T64" fmla="*/ 358 w 493"/>
                  <a:gd name="T65" fmla="*/ 518 h 551"/>
                  <a:gd name="T66" fmla="*/ 331 w 493"/>
                  <a:gd name="T67" fmla="*/ 516 h 551"/>
                  <a:gd name="T68" fmla="*/ 306 w 493"/>
                  <a:gd name="T69" fmla="*/ 508 h 551"/>
                  <a:gd name="T70" fmla="*/ 270 w 493"/>
                  <a:gd name="T71" fmla="*/ 480 h 551"/>
                  <a:gd name="T72" fmla="*/ 220 w 493"/>
                  <a:gd name="T73" fmla="*/ 466 h 551"/>
                  <a:gd name="T74" fmla="*/ 185 w 493"/>
                  <a:gd name="T75" fmla="*/ 470 h 551"/>
                  <a:gd name="T76" fmla="*/ 153 w 493"/>
                  <a:gd name="T77" fmla="*/ 459 h 551"/>
                  <a:gd name="T78" fmla="*/ 128 w 493"/>
                  <a:gd name="T79" fmla="*/ 442 h 551"/>
                  <a:gd name="T80" fmla="*/ 112 w 493"/>
                  <a:gd name="T81" fmla="*/ 433 h 551"/>
                  <a:gd name="T82" fmla="*/ 84 w 493"/>
                  <a:gd name="T83" fmla="*/ 425 h 551"/>
                  <a:gd name="T84" fmla="*/ 54 w 493"/>
                  <a:gd name="T85" fmla="*/ 420 h 551"/>
                  <a:gd name="T86" fmla="*/ 82 w 493"/>
                  <a:gd name="T87" fmla="*/ 370 h 551"/>
                  <a:gd name="T88" fmla="*/ 107 w 493"/>
                  <a:gd name="T89" fmla="*/ 339 h 551"/>
                  <a:gd name="T90" fmla="*/ 130 w 493"/>
                  <a:gd name="T91" fmla="*/ 307 h 551"/>
                  <a:gd name="T92" fmla="*/ 150 w 493"/>
                  <a:gd name="T93" fmla="*/ 285 h 551"/>
                  <a:gd name="T94" fmla="*/ 170 w 493"/>
                  <a:gd name="T95" fmla="*/ 265 h 551"/>
                  <a:gd name="T96" fmla="*/ 178 w 493"/>
                  <a:gd name="T97" fmla="*/ 240 h 551"/>
                  <a:gd name="T98" fmla="*/ 163 w 493"/>
                  <a:gd name="T99" fmla="*/ 220 h 551"/>
                  <a:gd name="T100" fmla="*/ 145 w 493"/>
                  <a:gd name="T101" fmla="*/ 206 h 551"/>
                  <a:gd name="T102" fmla="*/ 112 w 493"/>
                  <a:gd name="T103" fmla="*/ 183 h 551"/>
                  <a:gd name="T104" fmla="*/ 88 w 493"/>
                  <a:gd name="T105" fmla="*/ 15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551">
                    <a:moveTo>
                      <a:pt x="88" y="156"/>
                    </a:moveTo>
                    <a:lnTo>
                      <a:pt x="0" y="84"/>
                    </a:lnTo>
                    <a:lnTo>
                      <a:pt x="17" y="106"/>
                    </a:lnTo>
                    <a:lnTo>
                      <a:pt x="34" y="56"/>
                    </a:lnTo>
                    <a:lnTo>
                      <a:pt x="78" y="11"/>
                    </a:lnTo>
                    <a:lnTo>
                      <a:pt x="106" y="0"/>
                    </a:lnTo>
                    <a:lnTo>
                      <a:pt x="167" y="39"/>
                    </a:lnTo>
                    <a:lnTo>
                      <a:pt x="203" y="74"/>
                    </a:lnTo>
                    <a:lnTo>
                      <a:pt x="232" y="91"/>
                    </a:lnTo>
                    <a:lnTo>
                      <a:pt x="270" y="103"/>
                    </a:lnTo>
                    <a:lnTo>
                      <a:pt x="302" y="122"/>
                    </a:lnTo>
                    <a:lnTo>
                      <a:pt x="334" y="142"/>
                    </a:lnTo>
                    <a:lnTo>
                      <a:pt x="368" y="128"/>
                    </a:lnTo>
                    <a:lnTo>
                      <a:pt x="401" y="117"/>
                    </a:lnTo>
                    <a:lnTo>
                      <a:pt x="430" y="114"/>
                    </a:lnTo>
                    <a:lnTo>
                      <a:pt x="457" y="120"/>
                    </a:lnTo>
                    <a:lnTo>
                      <a:pt x="479" y="135"/>
                    </a:lnTo>
                    <a:lnTo>
                      <a:pt x="489" y="150"/>
                    </a:lnTo>
                    <a:lnTo>
                      <a:pt x="492" y="165"/>
                    </a:lnTo>
                    <a:lnTo>
                      <a:pt x="488" y="184"/>
                    </a:lnTo>
                    <a:lnTo>
                      <a:pt x="479" y="207"/>
                    </a:lnTo>
                    <a:lnTo>
                      <a:pt x="468" y="234"/>
                    </a:lnTo>
                    <a:lnTo>
                      <a:pt x="458" y="261"/>
                    </a:lnTo>
                    <a:lnTo>
                      <a:pt x="451" y="290"/>
                    </a:lnTo>
                    <a:lnTo>
                      <a:pt x="453" y="322"/>
                    </a:lnTo>
                    <a:lnTo>
                      <a:pt x="451" y="363"/>
                    </a:lnTo>
                    <a:lnTo>
                      <a:pt x="445" y="407"/>
                    </a:lnTo>
                    <a:lnTo>
                      <a:pt x="434" y="444"/>
                    </a:lnTo>
                    <a:lnTo>
                      <a:pt x="426" y="466"/>
                    </a:lnTo>
                    <a:lnTo>
                      <a:pt x="417" y="497"/>
                    </a:lnTo>
                    <a:lnTo>
                      <a:pt x="413" y="550"/>
                    </a:lnTo>
                    <a:lnTo>
                      <a:pt x="390" y="533"/>
                    </a:lnTo>
                    <a:lnTo>
                      <a:pt x="358" y="518"/>
                    </a:lnTo>
                    <a:lnTo>
                      <a:pt x="331" y="516"/>
                    </a:lnTo>
                    <a:lnTo>
                      <a:pt x="306" y="508"/>
                    </a:lnTo>
                    <a:lnTo>
                      <a:pt x="270" y="480"/>
                    </a:lnTo>
                    <a:lnTo>
                      <a:pt x="220" y="466"/>
                    </a:lnTo>
                    <a:lnTo>
                      <a:pt x="185" y="470"/>
                    </a:lnTo>
                    <a:lnTo>
                      <a:pt x="153" y="459"/>
                    </a:lnTo>
                    <a:lnTo>
                      <a:pt x="128" y="442"/>
                    </a:lnTo>
                    <a:lnTo>
                      <a:pt x="112" y="433"/>
                    </a:lnTo>
                    <a:lnTo>
                      <a:pt x="84" y="425"/>
                    </a:lnTo>
                    <a:lnTo>
                      <a:pt x="54" y="420"/>
                    </a:lnTo>
                    <a:lnTo>
                      <a:pt x="82" y="370"/>
                    </a:lnTo>
                    <a:lnTo>
                      <a:pt x="107" y="339"/>
                    </a:lnTo>
                    <a:lnTo>
                      <a:pt x="130" y="307"/>
                    </a:lnTo>
                    <a:lnTo>
                      <a:pt x="150" y="285"/>
                    </a:lnTo>
                    <a:lnTo>
                      <a:pt x="170" y="265"/>
                    </a:lnTo>
                    <a:lnTo>
                      <a:pt x="178" y="240"/>
                    </a:lnTo>
                    <a:lnTo>
                      <a:pt x="163" y="220"/>
                    </a:lnTo>
                    <a:lnTo>
                      <a:pt x="145" y="206"/>
                    </a:lnTo>
                    <a:lnTo>
                      <a:pt x="112" y="183"/>
                    </a:lnTo>
                    <a:lnTo>
                      <a:pt x="88" y="156"/>
                    </a:lnTo>
                  </a:path>
                </a:pathLst>
              </a:custGeom>
              <a:solidFill>
                <a:srgbClr val="80FF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9" name="Group 125"/>
              <p:cNvGrpSpPr>
                <a:grpSpLocks/>
              </p:cNvGrpSpPr>
              <p:nvPr/>
            </p:nvGrpSpPr>
            <p:grpSpPr bwMode="auto">
              <a:xfrm>
                <a:off x="4500" y="2404"/>
                <a:ext cx="391" cy="309"/>
                <a:chOff x="4500" y="2404"/>
                <a:chExt cx="391" cy="309"/>
              </a:xfrm>
            </p:grpSpPr>
            <p:sp>
              <p:nvSpPr>
                <p:cNvPr id="50" name="Freeform 120"/>
                <p:cNvSpPr>
                  <a:spLocks/>
                </p:cNvSpPr>
                <p:nvPr/>
              </p:nvSpPr>
              <p:spPr bwMode="auto">
                <a:xfrm>
                  <a:off x="4610" y="2627"/>
                  <a:ext cx="55" cy="86"/>
                </a:xfrm>
                <a:custGeom>
                  <a:avLst/>
                  <a:gdLst>
                    <a:gd name="T0" fmla="*/ 0 w 55"/>
                    <a:gd name="T1" fmla="*/ 0 h 86"/>
                    <a:gd name="T2" fmla="*/ 16 w 55"/>
                    <a:gd name="T3" fmla="*/ 12 h 86"/>
                    <a:gd name="T4" fmla="*/ 29 w 55"/>
                    <a:gd name="T5" fmla="*/ 22 h 86"/>
                    <a:gd name="T6" fmla="*/ 40 w 55"/>
                    <a:gd name="T7" fmla="*/ 35 h 86"/>
                    <a:gd name="T8" fmla="*/ 45 w 55"/>
                    <a:gd name="T9" fmla="*/ 50 h 86"/>
                    <a:gd name="T10" fmla="*/ 54 w 55"/>
                    <a:gd name="T11" fmla="*/ 85 h 86"/>
                    <a:gd name="T12" fmla="*/ 50 w 55"/>
                    <a:gd name="T13" fmla="*/ 50 h 86"/>
                    <a:gd name="T14" fmla="*/ 47 w 55"/>
                    <a:gd name="T15" fmla="*/ 23 h 86"/>
                    <a:gd name="T16" fmla="*/ 32 w 55"/>
                    <a:gd name="T17" fmla="*/ 18 h 86"/>
                    <a:gd name="T18" fmla="*/ 13 w 55"/>
                    <a:gd name="T19" fmla="*/ 7 h 86"/>
                    <a:gd name="T20" fmla="*/ 0 w 55"/>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6">
                      <a:moveTo>
                        <a:pt x="0" y="0"/>
                      </a:moveTo>
                      <a:lnTo>
                        <a:pt x="16" y="12"/>
                      </a:lnTo>
                      <a:lnTo>
                        <a:pt x="29" y="22"/>
                      </a:lnTo>
                      <a:lnTo>
                        <a:pt x="40" y="35"/>
                      </a:lnTo>
                      <a:lnTo>
                        <a:pt x="45" y="50"/>
                      </a:lnTo>
                      <a:lnTo>
                        <a:pt x="54" y="85"/>
                      </a:lnTo>
                      <a:lnTo>
                        <a:pt x="50" y="50"/>
                      </a:lnTo>
                      <a:lnTo>
                        <a:pt x="47" y="23"/>
                      </a:lnTo>
                      <a:lnTo>
                        <a:pt x="32" y="18"/>
                      </a:lnTo>
                      <a:lnTo>
                        <a:pt x="13" y="7"/>
                      </a:lnTo>
                      <a:lnTo>
                        <a:pt x="0" y="0"/>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Freeform 121"/>
                <p:cNvSpPr>
                  <a:spLocks/>
                </p:cNvSpPr>
                <p:nvPr/>
              </p:nvSpPr>
              <p:spPr bwMode="auto">
                <a:xfrm>
                  <a:off x="4752" y="2511"/>
                  <a:ext cx="41" cy="51"/>
                </a:xfrm>
                <a:custGeom>
                  <a:avLst/>
                  <a:gdLst>
                    <a:gd name="T0" fmla="*/ 0 w 41"/>
                    <a:gd name="T1" fmla="*/ 0 h 51"/>
                    <a:gd name="T2" fmla="*/ 7 w 41"/>
                    <a:gd name="T3" fmla="*/ 8 h 51"/>
                    <a:gd name="T4" fmla="*/ 15 w 41"/>
                    <a:gd name="T5" fmla="*/ 14 h 51"/>
                    <a:gd name="T6" fmla="*/ 20 w 41"/>
                    <a:gd name="T7" fmla="*/ 22 h 51"/>
                    <a:gd name="T8" fmla="*/ 20 w 41"/>
                    <a:gd name="T9" fmla="*/ 32 h 51"/>
                    <a:gd name="T10" fmla="*/ 17 w 41"/>
                    <a:gd name="T11" fmla="*/ 50 h 51"/>
                    <a:gd name="T12" fmla="*/ 26 w 41"/>
                    <a:gd name="T13" fmla="*/ 27 h 51"/>
                    <a:gd name="T14" fmla="*/ 28 w 41"/>
                    <a:gd name="T15" fmla="*/ 15 h 51"/>
                    <a:gd name="T16" fmla="*/ 31 w 41"/>
                    <a:gd name="T17" fmla="*/ 8 h 51"/>
                    <a:gd name="T18" fmla="*/ 40 w 41"/>
                    <a:gd name="T19" fmla="*/ 0 h 51"/>
                    <a:gd name="T20" fmla="*/ 22 w 41"/>
                    <a:gd name="T21" fmla="*/ 8 h 51"/>
                    <a:gd name="T22" fmla="*/ 17 w 41"/>
                    <a:gd name="T23" fmla="*/ 11 h 51"/>
                    <a:gd name="T24" fmla="*/ 0 w 4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51">
                      <a:moveTo>
                        <a:pt x="0" y="0"/>
                      </a:moveTo>
                      <a:lnTo>
                        <a:pt x="7" y="8"/>
                      </a:lnTo>
                      <a:lnTo>
                        <a:pt x="15" y="14"/>
                      </a:lnTo>
                      <a:lnTo>
                        <a:pt x="20" y="22"/>
                      </a:lnTo>
                      <a:lnTo>
                        <a:pt x="20" y="32"/>
                      </a:lnTo>
                      <a:lnTo>
                        <a:pt x="17" y="50"/>
                      </a:lnTo>
                      <a:lnTo>
                        <a:pt x="26" y="27"/>
                      </a:lnTo>
                      <a:lnTo>
                        <a:pt x="28" y="15"/>
                      </a:lnTo>
                      <a:lnTo>
                        <a:pt x="31" y="8"/>
                      </a:lnTo>
                      <a:lnTo>
                        <a:pt x="40" y="0"/>
                      </a:lnTo>
                      <a:lnTo>
                        <a:pt x="22" y="8"/>
                      </a:lnTo>
                      <a:lnTo>
                        <a:pt x="17" y="11"/>
                      </a:lnTo>
                      <a:lnTo>
                        <a:pt x="0" y="0"/>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 name="Freeform 122"/>
                <p:cNvSpPr>
                  <a:spLocks/>
                </p:cNvSpPr>
                <p:nvPr/>
              </p:nvSpPr>
              <p:spPr bwMode="auto">
                <a:xfrm>
                  <a:off x="4817" y="2643"/>
                  <a:ext cx="74" cy="60"/>
                </a:xfrm>
                <a:custGeom>
                  <a:avLst/>
                  <a:gdLst>
                    <a:gd name="T0" fmla="*/ 73 w 74"/>
                    <a:gd name="T1" fmla="*/ 12 h 60"/>
                    <a:gd name="T2" fmla="*/ 67 w 74"/>
                    <a:gd name="T3" fmla="*/ 18 h 60"/>
                    <a:gd name="T4" fmla="*/ 57 w 74"/>
                    <a:gd name="T5" fmla="*/ 21 h 60"/>
                    <a:gd name="T6" fmla="*/ 49 w 74"/>
                    <a:gd name="T7" fmla="*/ 18 h 60"/>
                    <a:gd name="T8" fmla="*/ 37 w 74"/>
                    <a:gd name="T9" fmla="*/ 10 h 60"/>
                    <a:gd name="T10" fmla="*/ 17 w 74"/>
                    <a:gd name="T11" fmla="*/ 2 h 60"/>
                    <a:gd name="T12" fmla="*/ 0 w 74"/>
                    <a:gd name="T13" fmla="*/ 0 h 60"/>
                    <a:gd name="T14" fmla="*/ 19 w 74"/>
                    <a:gd name="T15" fmla="*/ 5 h 60"/>
                    <a:gd name="T16" fmla="*/ 30 w 74"/>
                    <a:gd name="T17" fmla="*/ 12 h 60"/>
                    <a:gd name="T18" fmla="*/ 37 w 74"/>
                    <a:gd name="T19" fmla="*/ 20 h 60"/>
                    <a:gd name="T20" fmla="*/ 49 w 74"/>
                    <a:gd name="T21" fmla="*/ 24 h 60"/>
                    <a:gd name="T22" fmla="*/ 59 w 74"/>
                    <a:gd name="T23" fmla="*/ 28 h 60"/>
                    <a:gd name="T24" fmla="*/ 55 w 74"/>
                    <a:gd name="T25" fmla="*/ 35 h 60"/>
                    <a:gd name="T26" fmla="*/ 47 w 74"/>
                    <a:gd name="T27" fmla="*/ 37 h 60"/>
                    <a:gd name="T28" fmla="*/ 36 w 74"/>
                    <a:gd name="T29" fmla="*/ 38 h 60"/>
                    <a:gd name="T30" fmla="*/ 24 w 74"/>
                    <a:gd name="T31" fmla="*/ 41 h 60"/>
                    <a:gd name="T32" fmla="*/ 17 w 74"/>
                    <a:gd name="T33" fmla="*/ 46 h 60"/>
                    <a:gd name="T34" fmla="*/ 30 w 74"/>
                    <a:gd name="T35" fmla="*/ 44 h 60"/>
                    <a:gd name="T36" fmla="*/ 42 w 74"/>
                    <a:gd name="T37" fmla="*/ 43 h 60"/>
                    <a:gd name="T38" fmla="*/ 51 w 74"/>
                    <a:gd name="T39" fmla="*/ 44 h 60"/>
                    <a:gd name="T40" fmla="*/ 57 w 74"/>
                    <a:gd name="T41" fmla="*/ 41 h 60"/>
                    <a:gd name="T42" fmla="*/ 63 w 74"/>
                    <a:gd name="T43" fmla="*/ 37 h 60"/>
                    <a:gd name="T44" fmla="*/ 65 w 74"/>
                    <a:gd name="T45" fmla="*/ 44 h 60"/>
                    <a:gd name="T46" fmla="*/ 61 w 74"/>
                    <a:gd name="T47" fmla="*/ 52 h 60"/>
                    <a:gd name="T48" fmla="*/ 51 w 74"/>
                    <a:gd name="T49" fmla="*/ 59 h 60"/>
                    <a:gd name="T50" fmla="*/ 64 w 74"/>
                    <a:gd name="T51" fmla="*/ 53 h 60"/>
                    <a:gd name="T52" fmla="*/ 70 w 74"/>
                    <a:gd name="T53" fmla="*/ 48 h 60"/>
                    <a:gd name="T54" fmla="*/ 69 w 74"/>
                    <a:gd name="T55" fmla="*/ 31 h 60"/>
                    <a:gd name="T56" fmla="*/ 73 w 74"/>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60">
                      <a:moveTo>
                        <a:pt x="73" y="12"/>
                      </a:moveTo>
                      <a:lnTo>
                        <a:pt x="67" y="18"/>
                      </a:lnTo>
                      <a:lnTo>
                        <a:pt x="57" y="21"/>
                      </a:lnTo>
                      <a:lnTo>
                        <a:pt x="49" y="18"/>
                      </a:lnTo>
                      <a:lnTo>
                        <a:pt x="37" y="10"/>
                      </a:lnTo>
                      <a:lnTo>
                        <a:pt x="17" y="2"/>
                      </a:lnTo>
                      <a:lnTo>
                        <a:pt x="0" y="0"/>
                      </a:lnTo>
                      <a:lnTo>
                        <a:pt x="19" y="5"/>
                      </a:lnTo>
                      <a:lnTo>
                        <a:pt x="30" y="12"/>
                      </a:lnTo>
                      <a:lnTo>
                        <a:pt x="37" y="20"/>
                      </a:lnTo>
                      <a:lnTo>
                        <a:pt x="49" y="24"/>
                      </a:lnTo>
                      <a:lnTo>
                        <a:pt x="59" y="28"/>
                      </a:lnTo>
                      <a:lnTo>
                        <a:pt x="55" y="35"/>
                      </a:lnTo>
                      <a:lnTo>
                        <a:pt x="47" y="37"/>
                      </a:lnTo>
                      <a:lnTo>
                        <a:pt x="36" y="38"/>
                      </a:lnTo>
                      <a:lnTo>
                        <a:pt x="24" y="41"/>
                      </a:lnTo>
                      <a:lnTo>
                        <a:pt x="17" y="46"/>
                      </a:lnTo>
                      <a:lnTo>
                        <a:pt x="30" y="44"/>
                      </a:lnTo>
                      <a:lnTo>
                        <a:pt x="42" y="43"/>
                      </a:lnTo>
                      <a:lnTo>
                        <a:pt x="51" y="44"/>
                      </a:lnTo>
                      <a:lnTo>
                        <a:pt x="57" y="41"/>
                      </a:lnTo>
                      <a:lnTo>
                        <a:pt x="63" y="37"/>
                      </a:lnTo>
                      <a:lnTo>
                        <a:pt x="65" y="44"/>
                      </a:lnTo>
                      <a:lnTo>
                        <a:pt x="61" y="52"/>
                      </a:lnTo>
                      <a:lnTo>
                        <a:pt x="51" y="59"/>
                      </a:lnTo>
                      <a:lnTo>
                        <a:pt x="64" y="53"/>
                      </a:lnTo>
                      <a:lnTo>
                        <a:pt x="70" y="48"/>
                      </a:lnTo>
                      <a:lnTo>
                        <a:pt x="69" y="31"/>
                      </a:lnTo>
                      <a:lnTo>
                        <a:pt x="73" y="12"/>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 name="Freeform 123"/>
                <p:cNvSpPr>
                  <a:spLocks/>
                </p:cNvSpPr>
                <p:nvPr/>
              </p:nvSpPr>
              <p:spPr bwMode="auto">
                <a:xfrm>
                  <a:off x="4631" y="2470"/>
                  <a:ext cx="36" cy="19"/>
                </a:xfrm>
                <a:custGeom>
                  <a:avLst/>
                  <a:gdLst>
                    <a:gd name="T0" fmla="*/ 35 w 36"/>
                    <a:gd name="T1" fmla="*/ 2 h 19"/>
                    <a:gd name="T2" fmla="*/ 19 w 36"/>
                    <a:gd name="T3" fmla="*/ 4 h 19"/>
                    <a:gd name="T4" fmla="*/ 0 w 36"/>
                    <a:gd name="T5" fmla="*/ 18 h 19"/>
                    <a:gd name="T6" fmla="*/ 9 w 36"/>
                    <a:gd name="T7" fmla="*/ 8 h 19"/>
                    <a:gd name="T8" fmla="*/ 19 w 36"/>
                    <a:gd name="T9" fmla="*/ 0 h 19"/>
                    <a:gd name="T10" fmla="*/ 35 w 36"/>
                    <a:gd name="T11" fmla="*/ 2 h 19"/>
                  </a:gdLst>
                  <a:ahLst/>
                  <a:cxnLst>
                    <a:cxn ang="0">
                      <a:pos x="T0" y="T1"/>
                    </a:cxn>
                    <a:cxn ang="0">
                      <a:pos x="T2" y="T3"/>
                    </a:cxn>
                    <a:cxn ang="0">
                      <a:pos x="T4" y="T5"/>
                    </a:cxn>
                    <a:cxn ang="0">
                      <a:pos x="T6" y="T7"/>
                    </a:cxn>
                    <a:cxn ang="0">
                      <a:pos x="T8" y="T9"/>
                    </a:cxn>
                    <a:cxn ang="0">
                      <a:pos x="T10" y="T11"/>
                    </a:cxn>
                  </a:cxnLst>
                  <a:rect l="0" t="0" r="r" b="b"/>
                  <a:pathLst>
                    <a:path w="36" h="19">
                      <a:moveTo>
                        <a:pt x="35" y="2"/>
                      </a:moveTo>
                      <a:lnTo>
                        <a:pt x="19" y="4"/>
                      </a:lnTo>
                      <a:lnTo>
                        <a:pt x="0" y="18"/>
                      </a:lnTo>
                      <a:lnTo>
                        <a:pt x="9" y="8"/>
                      </a:lnTo>
                      <a:lnTo>
                        <a:pt x="19" y="0"/>
                      </a:lnTo>
                      <a:lnTo>
                        <a:pt x="35" y="2"/>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 name="Freeform 124"/>
                <p:cNvSpPr>
                  <a:spLocks/>
                </p:cNvSpPr>
                <p:nvPr/>
              </p:nvSpPr>
              <p:spPr bwMode="auto">
                <a:xfrm>
                  <a:off x="4500" y="2404"/>
                  <a:ext cx="80" cy="108"/>
                </a:xfrm>
                <a:custGeom>
                  <a:avLst/>
                  <a:gdLst>
                    <a:gd name="T0" fmla="*/ 0 w 80"/>
                    <a:gd name="T1" fmla="*/ 107 h 108"/>
                    <a:gd name="T2" fmla="*/ 10 w 80"/>
                    <a:gd name="T3" fmla="*/ 89 h 108"/>
                    <a:gd name="T4" fmla="*/ 16 w 80"/>
                    <a:gd name="T5" fmla="*/ 80 h 108"/>
                    <a:gd name="T6" fmla="*/ 24 w 80"/>
                    <a:gd name="T7" fmla="*/ 67 h 108"/>
                    <a:gd name="T8" fmla="*/ 32 w 80"/>
                    <a:gd name="T9" fmla="*/ 57 h 108"/>
                    <a:gd name="T10" fmla="*/ 42 w 80"/>
                    <a:gd name="T11" fmla="*/ 46 h 108"/>
                    <a:gd name="T12" fmla="*/ 49 w 80"/>
                    <a:gd name="T13" fmla="*/ 38 h 108"/>
                    <a:gd name="T14" fmla="*/ 61 w 80"/>
                    <a:gd name="T15" fmla="*/ 26 h 108"/>
                    <a:gd name="T16" fmla="*/ 69 w 80"/>
                    <a:gd name="T17" fmla="*/ 15 h 108"/>
                    <a:gd name="T18" fmla="*/ 79 w 80"/>
                    <a:gd name="T19" fmla="*/ 7 h 108"/>
                    <a:gd name="T20" fmla="*/ 78 w 80"/>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08">
                      <a:moveTo>
                        <a:pt x="0" y="107"/>
                      </a:moveTo>
                      <a:lnTo>
                        <a:pt x="10" y="89"/>
                      </a:lnTo>
                      <a:lnTo>
                        <a:pt x="16" y="80"/>
                      </a:lnTo>
                      <a:lnTo>
                        <a:pt x="24" y="67"/>
                      </a:lnTo>
                      <a:lnTo>
                        <a:pt x="32" y="57"/>
                      </a:lnTo>
                      <a:lnTo>
                        <a:pt x="42" y="46"/>
                      </a:lnTo>
                      <a:lnTo>
                        <a:pt x="49" y="38"/>
                      </a:lnTo>
                      <a:lnTo>
                        <a:pt x="61" y="26"/>
                      </a:lnTo>
                      <a:lnTo>
                        <a:pt x="69" y="15"/>
                      </a:lnTo>
                      <a:lnTo>
                        <a:pt x="79" y="7"/>
                      </a:lnTo>
                      <a:lnTo>
                        <a:pt x="78"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37" name="Arc 127"/>
            <p:cNvSpPr>
              <a:spLocks/>
            </p:cNvSpPr>
            <p:nvPr/>
          </p:nvSpPr>
          <p:spPr bwMode="auto">
            <a:xfrm>
              <a:off x="3916" y="2282"/>
              <a:ext cx="550" cy="1107"/>
            </a:xfrm>
            <a:custGeom>
              <a:avLst/>
              <a:gdLst>
                <a:gd name="G0" fmla="+- 0 0 0"/>
                <a:gd name="G1" fmla="+- 21600 0 0"/>
                <a:gd name="G2" fmla="+- 21600 0 0"/>
                <a:gd name="T0" fmla="*/ 0 w 21600"/>
                <a:gd name="T1" fmla="*/ 0 h 21600"/>
                <a:gd name="T2" fmla="*/ 21600 w 21600"/>
                <a:gd name="T3" fmla="*/ 2158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1" y="0"/>
                    <a:pt x="21588" y="9658"/>
                    <a:pt x="21599" y="21580"/>
                  </a:cubicBezTo>
                </a:path>
                <a:path w="21600" h="21600" stroke="0" extrusionOk="0">
                  <a:moveTo>
                    <a:pt x="-1" y="0"/>
                  </a:moveTo>
                  <a:cubicBezTo>
                    <a:pt x="11921" y="0"/>
                    <a:pt x="21588" y="9658"/>
                    <a:pt x="21599" y="21580"/>
                  </a:cubicBezTo>
                  <a:lnTo>
                    <a:pt x="0" y="2160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Freeform 128"/>
            <p:cNvSpPr>
              <a:spLocks/>
            </p:cNvSpPr>
            <p:nvPr/>
          </p:nvSpPr>
          <p:spPr bwMode="auto">
            <a:xfrm>
              <a:off x="4403" y="3219"/>
              <a:ext cx="102" cy="203"/>
            </a:xfrm>
            <a:custGeom>
              <a:avLst/>
              <a:gdLst>
                <a:gd name="T0" fmla="*/ 0 w 102"/>
                <a:gd name="T1" fmla="*/ 0 h 203"/>
                <a:gd name="T2" fmla="*/ 101 w 102"/>
                <a:gd name="T3" fmla="*/ 0 h 203"/>
                <a:gd name="T4" fmla="*/ 71 w 102"/>
                <a:gd name="T5" fmla="*/ 202 h 203"/>
                <a:gd name="T6" fmla="*/ 0 w 102"/>
                <a:gd name="T7" fmla="*/ 0 h 203"/>
              </a:gdLst>
              <a:ahLst/>
              <a:cxnLst>
                <a:cxn ang="0">
                  <a:pos x="T0" y="T1"/>
                </a:cxn>
                <a:cxn ang="0">
                  <a:pos x="T2" y="T3"/>
                </a:cxn>
                <a:cxn ang="0">
                  <a:pos x="T4" y="T5"/>
                </a:cxn>
                <a:cxn ang="0">
                  <a:pos x="T6" y="T7"/>
                </a:cxn>
              </a:cxnLst>
              <a:rect l="0" t="0" r="r" b="b"/>
              <a:pathLst>
                <a:path w="102" h="203">
                  <a:moveTo>
                    <a:pt x="0" y="0"/>
                  </a:moveTo>
                  <a:lnTo>
                    <a:pt x="101" y="0"/>
                  </a:lnTo>
                  <a:lnTo>
                    <a:pt x="71" y="202"/>
                  </a:lnTo>
                  <a:lnTo>
                    <a:pt x="0" y="0"/>
                  </a:lnTo>
                </a:path>
              </a:pathLst>
            </a:custGeom>
            <a:solidFill>
              <a:schemeClr val="accent1"/>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Rectangle 129"/>
            <p:cNvSpPr>
              <a:spLocks noChangeArrowheads="1"/>
            </p:cNvSpPr>
            <p:nvPr/>
          </p:nvSpPr>
          <p:spPr bwMode="auto">
            <a:xfrm>
              <a:off x="1717" y="2923"/>
              <a:ext cx="98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i="1"/>
                <a:t>FR</a:t>
              </a:r>
              <a:r>
                <a:rPr lang="fr-FR" b="1" i="1">
                  <a:effectLst>
                    <a:outerShdw blurRad="38100" dist="38100" dir="2700000" algn="tl">
                      <a:srgbClr val="C0C0C0"/>
                    </a:outerShdw>
                  </a:effectLst>
                </a:rPr>
                <a:t>É</a:t>
              </a:r>
              <a:r>
                <a:rPr lang="fr-FR" b="1" i="1"/>
                <a:t>QUENT</a:t>
              </a:r>
            </a:p>
          </p:txBody>
        </p:sp>
        <p:sp>
          <p:nvSpPr>
            <p:cNvPr id="40" name="Rectangle 130"/>
            <p:cNvSpPr>
              <a:spLocks noChangeArrowheads="1"/>
            </p:cNvSpPr>
            <p:nvPr/>
          </p:nvSpPr>
          <p:spPr bwMode="auto">
            <a:xfrm>
              <a:off x="4118" y="2923"/>
              <a:ext cx="144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i="1"/>
                <a:t>TRES FR</a:t>
              </a:r>
              <a:r>
                <a:rPr lang="fr-FR" b="1" i="1">
                  <a:effectLst>
                    <a:outerShdw blurRad="38100" dist="38100" dir="2700000" algn="tl">
                      <a:srgbClr val="C0C0C0"/>
                    </a:outerShdw>
                  </a:effectLst>
                </a:rPr>
                <a:t>É</a:t>
              </a:r>
              <a:r>
                <a:rPr lang="fr-FR" b="1" i="1"/>
                <a:t>QUENT</a:t>
              </a:r>
            </a:p>
          </p:txBody>
        </p:sp>
        <p:sp>
          <p:nvSpPr>
            <p:cNvPr id="41" name="Rectangle 131"/>
            <p:cNvSpPr>
              <a:spLocks noChangeArrowheads="1"/>
            </p:cNvSpPr>
            <p:nvPr/>
          </p:nvSpPr>
          <p:spPr bwMode="auto">
            <a:xfrm>
              <a:off x="726" y="3635"/>
              <a:ext cx="54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a:t>Terre</a:t>
              </a:r>
            </a:p>
          </p:txBody>
        </p:sp>
      </p:grpSp>
      <p:sp>
        <p:nvSpPr>
          <p:cNvPr id="134" name="Rectangle 133"/>
          <p:cNvSpPr/>
          <p:nvPr/>
        </p:nvSpPr>
        <p:spPr>
          <a:xfrm>
            <a:off x="1353578" y="1556792"/>
            <a:ext cx="6118470" cy="569387"/>
          </a:xfrm>
          <a:prstGeom prst="rect">
            <a:avLst/>
          </a:prstGeom>
        </p:spPr>
        <p:txBody>
          <a:bodyPr wrap="none">
            <a:spAutoFit/>
          </a:bodyPr>
          <a:lstStyle/>
          <a:p>
            <a:pPr algn="ctr" defTabSz="833438"/>
            <a:r>
              <a:rPr lang="fr-FR" sz="3100" dirty="0">
                <a:solidFill>
                  <a:schemeClr val="tx2"/>
                </a:solidFill>
              </a:rPr>
              <a:t> </a:t>
            </a:r>
            <a:r>
              <a:rPr lang="fr-FR" sz="2800" dirty="0"/>
              <a:t>Formes d’ électrisation </a:t>
            </a:r>
            <a:r>
              <a:rPr lang="fr-FR" sz="2800" dirty="0" smtClean="0"/>
              <a:t> </a:t>
            </a:r>
            <a:r>
              <a:rPr lang="fr-FR" i="1" dirty="0" smtClean="0">
                <a:solidFill>
                  <a:srgbClr val="FC0128"/>
                </a:solidFill>
              </a:rPr>
              <a:t>Cas </a:t>
            </a:r>
            <a:r>
              <a:rPr lang="fr-FR" i="1" dirty="0">
                <a:solidFill>
                  <a:srgbClr val="FC0128"/>
                </a:solidFill>
              </a:rPr>
              <a:t>d'un régime TT</a:t>
            </a:r>
          </a:p>
        </p:txBody>
      </p:sp>
      <p:sp>
        <p:nvSpPr>
          <p:cNvPr id="135" name="Titre 134"/>
          <p:cNvSpPr>
            <a:spLocks noGrp="1"/>
          </p:cNvSpPr>
          <p:nvPr>
            <p:ph type="title"/>
          </p:nvPr>
        </p:nvSpPr>
        <p:spPr/>
        <p:txBody>
          <a:bodyPr/>
          <a:lstStyle/>
          <a:p>
            <a:r>
              <a:rPr lang="fr-FR" dirty="0" smtClean="0"/>
              <a:t>Contact direct</a:t>
            </a:r>
            <a:endParaRPr lang="fr-FR" dirty="0"/>
          </a:p>
        </p:txBody>
      </p:sp>
      <p:pic>
        <p:nvPicPr>
          <p:cNvPr id="136"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24" y="6276501"/>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ZoneTexte 136"/>
          <p:cNvSpPr txBox="1"/>
          <p:nvPr/>
        </p:nvSpPr>
        <p:spPr>
          <a:xfrm>
            <a:off x="55528" y="6361645"/>
            <a:ext cx="3813865" cy="369332"/>
          </a:xfrm>
          <a:prstGeom prst="rect">
            <a:avLst/>
          </a:prstGeom>
          <a:noFill/>
        </p:spPr>
        <p:txBody>
          <a:bodyPr wrap="none" rtlCol="0">
            <a:spAutoFit/>
          </a:bodyPr>
          <a:lstStyle/>
          <a:p>
            <a:r>
              <a:rPr lang="fr-FR" dirty="0" smtClean="0"/>
              <a:t>Source                     ED 1522-208   </a:t>
            </a:r>
            <a:endParaRPr lang="fr-FR" dirty="0"/>
          </a:p>
        </p:txBody>
      </p:sp>
    </p:spTree>
    <p:extLst>
      <p:ext uri="{BB962C8B-B14F-4D97-AF65-F5344CB8AC3E}">
        <p14:creationId xmlns:p14="http://schemas.microsoft.com/office/powerpoint/2010/main" val="26742314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Protection contre </a:t>
            </a:r>
            <a:br>
              <a:rPr lang="fr-FR" dirty="0"/>
            </a:br>
            <a:r>
              <a:rPr lang="fr-FR" dirty="0"/>
              <a:t>les contacts </a:t>
            </a:r>
            <a:r>
              <a:rPr lang="fr-FR" dirty="0" smtClean="0"/>
              <a:t>directs</a:t>
            </a:r>
            <a:endParaRPr lang="fr-FR" dirty="0"/>
          </a:p>
        </p:txBody>
      </p:sp>
      <p:sp>
        <p:nvSpPr>
          <p:cNvPr id="4" name="Rectangle 3"/>
          <p:cNvSpPr txBox="1">
            <a:spLocks noChangeArrowheads="1"/>
          </p:cNvSpPr>
          <p:nvPr/>
        </p:nvSpPr>
        <p:spPr bwMode="auto">
          <a:xfrm>
            <a:off x="616927" y="1592264"/>
            <a:ext cx="7776796"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3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just">
              <a:lnSpc>
                <a:spcPct val="90000"/>
              </a:lnSpc>
              <a:buFontTx/>
              <a:buNone/>
            </a:pPr>
            <a:r>
              <a:rPr lang="fr-FR" dirty="0" smtClean="0"/>
              <a:t>La réglementation définie 3 règles de protection contre les contacts directs :</a:t>
            </a:r>
          </a:p>
          <a:p>
            <a:pPr>
              <a:lnSpc>
                <a:spcPct val="90000"/>
              </a:lnSpc>
            </a:pPr>
            <a:r>
              <a:rPr lang="fr-FR" dirty="0" smtClean="0"/>
              <a:t>L’éloignement</a:t>
            </a:r>
          </a:p>
          <a:p>
            <a:pPr>
              <a:lnSpc>
                <a:spcPct val="90000"/>
              </a:lnSpc>
            </a:pPr>
            <a:r>
              <a:rPr lang="fr-FR" dirty="0" smtClean="0"/>
              <a:t>L’isolation</a:t>
            </a:r>
          </a:p>
          <a:p>
            <a:pPr>
              <a:lnSpc>
                <a:spcPct val="90000"/>
              </a:lnSpc>
            </a:pPr>
            <a:r>
              <a:rPr lang="fr-FR" dirty="0" smtClean="0"/>
              <a:t>La pose d’obstacles IP2x en BT, IP3x en HT</a:t>
            </a:r>
          </a:p>
          <a:p>
            <a:pPr>
              <a:lnSpc>
                <a:spcPct val="90000"/>
              </a:lnSpc>
            </a:pPr>
            <a:endParaRPr lang="fr-FR" dirty="0" smtClean="0"/>
          </a:p>
          <a:p>
            <a:pPr>
              <a:lnSpc>
                <a:spcPct val="90000"/>
              </a:lnSpc>
            </a:pPr>
            <a:r>
              <a:rPr lang="fr-FR" dirty="0" smtClean="0"/>
              <a:t>Une protection complémentaire consiste à utiliser un DDR de 30 mA ou moins.</a:t>
            </a:r>
            <a:endParaRPr lang="fr-FR" dirty="0"/>
          </a:p>
        </p:txBody>
      </p:sp>
    </p:spTree>
    <p:extLst>
      <p:ext uri="{BB962C8B-B14F-4D97-AF65-F5344CB8AC3E}">
        <p14:creationId xmlns:p14="http://schemas.microsoft.com/office/powerpoint/2010/main" val="8603663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79512" y="32792"/>
            <a:ext cx="8763000" cy="1371600"/>
          </a:xfrm>
        </p:spPr>
        <p:txBody>
          <a:bodyPr/>
          <a:lstStyle/>
          <a:p>
            <a:r>
              <a:rPr lang="fr-FR" dirty="0" smtClean="0"/>
              <a:t>Protection </a:t>
            </a:r>
            <a:r>
              <a:rPr lang="fr-FR" dirty="0"/>
              <a:t>contre les contacts </a:t>
            </a:r>
            <a:r>
              <a:rPr lang="fr-FR" dirty="0" smtClean="0"/>
              <a:t>directs par éloignement</a:t>
            </a:r>
            <a:endParaRPr lang="fr-FR" dirty="0"/>
          </a:p>
        </p:txBody>
      </p:sp>
      <p:sp>
        <p:nvSpPr>
          <p:cNvPr id="172035" name="Rectangle 3"/>
          <p:cNvSpPr>
            <a:spLocks noGrp="1" noChangeArrowheads="1"/>
          </p:cNvSpPr>
          <p:nvPr>
            <p:ph type="body" idx="1"/>
          </p:nvPr>
        </p:nvSpPr>
        <p:spPr>
          <a:xfrm>
            <a:off x="539552" y="1628800"/>
            <a:ext cx="7632848" cy="3200400"/>
          </a:xfrm>
          <a:ln/>
        </p:spPr>
        <p:txBody>
          <a:bodyPr/>
          <a:lstStyle/>
          <a:p>
            <a:r>
              <a:rPr lang="fr-FR" dirty="0"/>
              <a:t>éloignement des pièces nues sous tension</a:t>
            </a:r>
          </a:p>
        </p:txBody>
      </p:sp>
      <p:pic>
        <p:nvPicPr>
          <p:cNvPr id="515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15636"/>
            <a:ext cx="59150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842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DSCF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4680520" cy="351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5332" name="Rectangle 4"/>
          <p:cNvSpPr>
            <a:spLocks noChangeArrowheads="1"/>
          </p:cNvSpPr>
          <p:nvPr/>
        </p:nvSpPr>
        <p:spPr bwMode="auto">
          <a:xfrm>
            <a:off x="533400" y="5562601"/>
            <a:ext cx="743536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fr-FR" sz="1800"/>
              <a:t>Les pièces sous tension , (ici les conducteurs de 2 lignes (63KV,20KV )</a:t>
            </a:r>
          </a:p>
          <a:p>
            <a:pPr algn="l">
              <a:spcBef>
                <a:spcPct val="50000"/>
              </a:spcBef>
            </a:pPr>
            <a:r>
              <a:rPr lang="fr-FR" sz="1800"/>
              <a:t>sont placées suffisamment haut pour être hors d’atteinte des personnes</a:t>
            </a:r>
          </a:p>
        </p:txBody>
      </p:sp>
      <p:sp>
        <p:nvSpPr>
          <p:cNvPr id="2" name="Titre 1"/>
          <p:cNvSpPr>
            <a:spLocks noGrp="1"/>
          </p:cNvSpPr>
          <p:nvPr>
            <p:ph type="title" idx="4294967295"/>
          </p:nvPr>
        </p:nvSpPr>
        <p:spPr/>
        <p:txBody>
          <a:bodyPr/>
          <a:lstStyle/>
          <a:p>
            <a:r>
              <a:rPr lang="fr-FR" dirty="0"/>
              <a:t>Protection contre les contacts directs par </a:t>
            </a:r>
            <a:r>
              <a:rPr lang="fr-FR" dirty="0" smtClean="0"/>
              <a:t>éloignement </a:t>
            </a:r>
            <a:endParaRPr lang="fr-FR" dirty="0"/>
          </a:p>
        </p:txBody>
      </p:sp>
    </p:spTree>
    <p:extLst>
      <p:ext uri="{BB962C8B-B14F-4D97-AF65-F5344CB8AC3E}">
        <p14:creationId xmlns:p14="http://schemas.microsoft.com/office/powerpoint/2010/main" val="3048499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28600" y="-27384"/>
            <a:ext cx="8763000" cy="1447800"/>
          </a:xfrm>
        </p:spPr>
        <p:txBody>
          <a:bodyPr/>
          <a:lstStyle/>
          <a:p>
            <a:r>
              <a:rPr lang="fr-FR" dirty="0"/>
              <a:t>Protection contre les contacts directs par </a:t>
            </a:r>
            <a:r>
              <a:rPr lang="fr-FR" dirty="0" smtClean="0"/>
              <a:t>isolation</a:t>
            </a:r>
            <a:endParaRPr lang="fr-FR" dirty="0"/>
          </a:p>
        </p:txBody>
      </p:sp>
      <p:sp>
        <p:nvSpPr>
          <p:cNvPr id="173059" name="Rectangle 3"/>
          <p:cNvSpPr>
            <a:spLocks noGrp="1" noChangeArrowheads="1"/>
          </p:cNvSpPr>
          <p:nvPr>
            <p:ph type="body" idx="1"/>
          </p:nvPr>
        </p:nvSpPr>
        <p:spPr>
          <a:xfrm>
            <a:off x="395536" y="1484784"/>
            <a:ext cx="3203331" cy="3514725"/>
          </a:xfrm>
          <a:ln/>
        </p:spPr>
        <p:txBody>
          <a:bodyPr/>
          <a:lstStyle/>
          <a:p>
            <a:r>
              <a:rPr lang="fr-FR" dirty="0"/>
              <a:t> par isolation</a:t>
            </a:r>
          </a:p>
        </p:txBody>
      </p:sp>
      <p:pic>
        <p:nvPicPr>
          <p:cNvPr id="617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564904"/>
            <a:ext cx="84391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6090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5" name="Picture 3" descr="DSCF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42" y="1605523"/>
            <a:ext cx="5136314" cy="380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6356" name="Rectangle 4"/>
          <p:cNvSpPr>
            <a:spLocks noChangeArrowheads="1"/>
          </p:cNvSpPr>
          <p:nvPr/>
        </p:nvSpPr>
        <p:spPr bwMode="auto">
          <a:xfrm>
            <a:off x="457200" y="5715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a:t>L’isolation des pièces sous tension se fait par </a:t>
            </a:r>
            <a:r>
              <a:rPr lang="fr-FR" sz="1800">
                <a:solidFill>
                  <a:srgbClr val="FF0000"/>
                </a:solidFill>
              </a:rPr>
              <a:t>un matériau isolant</a:t>
            </a:r>
            <a:r>
              <a:rPr lang="fr-FR" sz="1800"/>
              <a:t> se plaçant entre les parties conductrices et la personne.</a:t>
            </a:r>
          </a:p>
        </p:txBody>
      </p:sp>
      <p:sp>
        <p:nvSpPr>
          <p:cNvPr id="3" name="Titre 2"/>
          <p:cNvSpPr>
            <a:spLocks noGrp="1"/>
          </p:cNvSpPr>
          <p:nvPr>
            <p:ph type="title" idx="4294967295"/>
          </p:nvPr>
        </p:nvSpPr>
        <p:spPr/>
        <p:txBody>
          <a:bodyPr/>
          <a:lstStyle/>
          <a:p>
            <a:r>
              <a:rPr lang="fr-FR" dirty="0" smtClean="0"/>
              <a:t>Protection </a:t>
            </a:r>
            <a:r>
              <a:rPr lang="fr-FR" dirty="0"/>
              <a:t>contre les contacts directs par </a:t>
            </a:r>
            <a:r>
              <a:rPr lang="fr-FR" dirty="0" smtClean="0"/>
              <a:t>isolation</a:t>
            </a:r>
            <a:endParaRPr lang="fr-FR" dirty="0"/>
          </a:p>
        </p:txBody>
      </p:sp>
    </p:spTree>
    <p:extLst>
      <p:ext uri="{BB962C8B-B14F-4D97-AF65-F5344CB8AC3E}">
        <p14:creationId xmlns:p14="http://schemas.microsoft.com/office/powerpoint/2010/main" val="959225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71438"/>
            <a:ext cx="8229600" cy="1054100"/>
          </a:xfrm>
        </p:spPr>
        <p:txBody>
          <a:bodyPr/>
          <a:lstStyle/>
          <a:p>
            <a:r>
              <a:rPr lang="fr-FR" dirty="0" smtClean="0"/>
              <a:t>Le Risque Electrique</a:t>
            </a:r>
            <a:endParaRPr lang="fr-FR" dirty="0"/>
          </a:p>
        </p:txBody>
      </p:sp>
      <p:sp>
        <p:nvSpPr>
          <p:cNvPr id="3" name="_OM_BulletList_"/>
          <p:cNvSpPr>
            <a:spLocks noGrp="1"/>
          </p:cNvSpPr>
          <p:nvPr>
            <p:ph type="body" idx="1"/>
          </p:nvPr>
        </p:nvSpPr>
        <p:spPr>
          <a:xfrm>
            <a:off x="457200" y="1412875"/>
            <a:ext cx="8507288" cy="3933384"/>
          </a:xfrm>
        </p:spPr>
        <p:txBody>
          <a:bodyPr wrap="square">
            <a:spAutoFit/>
          </a:bodyPr>
          <a:lstStyle/>
          <a:p>
            <a:pPr marL="0" indent="0">
              <a:buNone/>
            </a:pPr>
            <a:r>
              <a:rPr lang="fr-FR" b="1" dirty="0"/>
              <a:t>Le risque électrique provient </a:t>
            </a:r>
            <a:r>
              <a:rPr lang="fr-FR" dirty="0"/>
              <a:t>:</a:t>
            </a:r>
          </a:p>
          <a:p>
            <a:r>
              <a:rPr lang="fr-FR" dirty="0" smtClean="0"/>
              <a:t> </a:t>
            </a:r>
            <a:r>
              <a:rPr lang="fr-FR" b="1" u="sng" dirty="0"/>
              <a:t>des contacts </a:t>
            </a:r>
            <a:r>
              <a:rPr lang="fr-FR" dirty="0"/>
              <a:t>avec une pièce conductrice portée à un potentiel différent de celui de </a:t>
            </a:r>
            <a:r>
              <a:rPr lang="fr-FR" dirty="0" smtClean="0"/>
              <a:t>la personne </a:t>
            </a:r>
            <a:r>
              <a:rPr lang="fr-FR" dirty="0"/>
              <a:t>exposée ;</a:t>
            </a:r>
          </a:p>
          <a:p>
            <a:r>
              <a:rPr lang="fr-FR" dirty="0" smtClean="0"/>
              <a:t> </a:t>
            </a:r>
            <a:r>
              <a:rPr lang="fr-FR" b="1" u="sng" dirty="0"/>
              <a:t>des amorçages </a:t>
            </a:r>
            <a:r>
              <a:rPr lang="fr-FR" dirty="0"/>
              <a:t>qui provoquent, selon la puissance électrique en jeu, des étincelles </a:t>
            </a:r>
            <a:r>
              <a:rPr lang="fr-FR" dirty="0" smtClean="0"/>
              <a:t>ou des </a:t>
            </a:r>
            <a:r>
              <a:rPr lang="fr-FR" dirty="0"/>
              <a:t>arcs électriques (projection de particules en fusion) ;</a:t>
            </a:r>
          </a:p>
          <a:p>
            <a:r>
              <a:rPr lang="fr-FR" dirty="0" smtClean="0"/>
              <a:t> </a:t>
            </a:r>
            <a:r>
              <a:rPr lang="fr-FR" b="1" u="sng" dirty="0"/>
              <a:t>des </a:t>
            </a:r>
            <a:r>
              <a:rPr lang="fr-FR" b="1" u="sng" dirty="0" err="1" smtClean="0"/>
              <a:t>courts-circuits</a:t>
            </a:r>
            <a:r>
              <a:rPr lang="fr-FR" b="1" u="sng" dirty="0" smtClean="0"/>
              <a:t> </a:t>
            </a:r>
            <a:r>
              <a:rPr lang="fr-FR" dirty="0"/>
              <a:t>dont les effets (effet de souffle et thermique) sont également liés à </a:t>
            </a:r>
            <a:r>
              <a:rPr lang="fr-FR" dirty="0" smtClean="0"/>
              <a:t>la puissance </a:t>
            </a:r>
            <a:r>
              <a:rPr lang="fr-FR" dirty="0"/>
              <a:t>électrique en jeu.</a:t>
            </a:r>
          </a:p>
        </p:txBody>
      </p:sp>
      <p:sp>
        <p:nvSpPr>
          <p:cNvPr id="5" name="AutoShape 2" descr="data:image/jpeg;base64,/9j/4AAQSkZJRgABAQAAAQABAAD/2wCEAAkGBhQPDxQUEBQUFBQUFBQUFBQVFRUUFBQUFBQVFBQUFBQXHCYeFxkkGRQUHy8gJCcpLCwsFR8xNTAqNSYrLCkBCQoKDgwOGg8PGjUkHyQsKS0vLCw1NSkqLS0sLywvNiwrLCwsKSwpLDIwKSwtKiwsLCksLywsLCwsKjQsLikpLP/AABEIANQA7gMBIgACEQEDEQH/xAAcAAEAAgMBAQEAAAAAAAAAAAAABwgBBAYFAwL/xABIEAABAwIACQgJAwIEBAcBAAABAAIDBBEFBgcSITFRYXETFyJBVIGToRQVIzJCgpHR4lKxwWJyQ5KisjR0s8IkU2Nzg9LwFv/EABsBAQACAwEBAAAAAAAAAAAAAAAEBgIDBQEH/8QAOREAAQIDBQMJBwQDAQAAAAAAAQACAwQRBRIhMVFBcZETFTJTYYHB0fAGFCIjobLhM0Kx8SVDclL/2gAMAwEAAhEDEQA/AJvREXi8RERERERERERERERERERERfl7w0EnUF+l5uE6jTmjif4CgWjOtk4Dopz2DU+votkNl91F8pcJOJ6Ogea+tLhI3s/r69nFV1ym5QpairdFSyvZBCc28bi3lHj3nkjWL6Bwv1rqcjuPT6nOpKp5fI0Z0L3G7nMHvMJOsjWN19iq7odpy8ITzohO0t7N2W/RSaw3G5RTmi1aCoz22OsaD/BW0rhLTDJiE2KzIhRHNLTQoiIpCxREREREREREREREREREREREReIiIiIiIiIiIiIiIiIiIiIvlUTZjSfpxUX5VscPQaMtY609RnMZta3/ABJO4Gw3ncu6wxXtGc5zg1kYLnOOoAC7nHgAqtY74zuwlWvmN8z3Imn4Y2k5vebkneVVT/lJ+n+qFwJ9fQdqlD5bO0rx6SkfM8MiaXvdqa0XJsCTYcAV9MF4SfSzxzRHNfG4Oad46juIuDuJUuZE8UMxjq2UdJ4LIAepmp8nedA3A7VyWVnFD0Gs5WMWhqCXttqY/wCNn1NxuO5dNlqQY02+T7OJ2j1oVgYZDQ5TvinjGyrp4qiL3ZG9JvW1w0PYd4N11oNwq1ZGcbvRqk0sptFUHoX1NmtYf5gLcQ1WHwXUXGaerVw2LmyBNnTjpJ/Qdiw+HhvHas4g5Rl8Z7VvoiK0qKiIiIiIiIiIiIiIiIiIiIiIiIiIiIiIiIiIiIiIiIi1q+ozG6NZ0D+StgmwXK40YwMpYJaiU9CNpIHW7qa0bybDvXFtmdMvB5OH034DXf5dpW6Cy8anIKN8teN/JRCiiPTlGdMR8Md+iz5iL8G71F+J2LTsI1kcDbhpOdI4fDG33jx6hvIWhhnCz6uoknlN3yOLjsGxo3AWHcp3yTYo+g0XKyC01QA919bY9cbN2vOO87lEiubY1n3W9M/cczuHktg+a/sXaUtM2KNrIwGsY0Na0ag0CwC8nHLFpuEaOSB1g4jOicfhkb7p4dR3Er20VAhxXw3iI04g1r2qcQCKKpM8L4JS1wLJI3EEai1zT+4IVksnGN/rCjZIT7aPoTD+sfFwcNP1HUo9y24o5j21sQ6L7Mnt1P8AgeeIFjvA2rlMm+Nvq6uaXn2Mto5h1AE9F/ynTwur/NNFqyLZiD024jUEZjy7lBb8t905K2EMoc0Eda/a8rBdVptfQ7SD1X3cV6q6dmTonJcRNuR3+sVpiMuOoiIi6S1oiIiIiIiIiIiIiIiIiIiIiIiIiIiIiIiIiL8SyBoJPUsXODQXOyC9zWphOosM0azr4KvmWnG7l5xRxH2cJzpbanS293g0H6k7FKGUHG4YPo5JiRyruhC3bIRoNtjRp7lWhrXzSAC75JHW2ue958ySfNVizmmfmnT0TotwZX+fW09ikv8AgbcGe1ddksxR9YVodI28EFnyX1OdfoR95FzuaVYheBiPiu3BtEyHRnnpyuHxSO19w0NHBe+qvbE/75MFw6IwHn3/AMUUmEy41ERFx1tWrhXBrKqCSGUXZI0tcOPWN4NiOCq9jDgN9DVSQS+9G6wPU5p0teNxBBVq1G+WbFH0mmFVEPaQD2ltbodZPynTwJVk9n7Q93j8k8/C/wCh2ccuC0R2XhUbF9sjmN/pVL6PI721OAG31uh1NPFvu/RS9SVGe2/XqPFU8xYw+/B9XHPH8B6Tf1sOh7DxHnY9StRgHC7JWMljdnRytDgdztR4hduJ/i5+/wD6ouegPr6E6LT+oym0LoURFalEREREREREREREREREREREREREREREREREReXhSpuc3qGkreqp8xpPXqHFRNlexw9DpORjd7apBbe+lsfxu4m+aOJ2Kt2zHfGc2Qg9J+fYPWO4dqkQWgVedijDKfjd6wrTmG8MN44tjtPTk+YjRuAXQ5FMUOVmNbKOhES2G/xS/E/g0G3E7lHmA8DPramOCIdKRwaNjRrc47gLnuVocDYJZR08cEQsyNoaNp2uO8m5PFaLamWSEo2Tg5kU7tp7/NZwml7rxW6iL51NS2JjnvNmsaXOOwNBJP0CoQFcApq+iKOefWi/8qp/ys/+6yzLlREgCKpJJAAzGXJOoDprp80TvVFa+VZqpFX5ewOBBFwQQQdRB1gox1wDYi4BsdYuNR3hfpczJbFWnKFimcG1r2AeyfeSE/0E+7fa06PptXbZEsbrF1DKdd5ICdut8Y/3D5l2uUnFL1lQuDBeaK8kJ6yR70fzDRxAVdaOrfTytkjJbJG4OaesOabr6FKxG2xIGE8/GMO/Ye/b3qC4ck+oyVzMHVGc2x1j9upba4rEzGhtdSxVMejOFpG/peND2Hv0jcQu0a64uNRUmxZx0WEYEXpw8Du18P7WEZlDeGRWURF3VoREREREREREREREREREREREREREWrhCozG2Gs+Q6yo8zMMloTor8gPQWTWlxoF5WG8KNY18j3BscTXOJ6gGi5PkqsY24xuwjWSTv0Bxsxv6IxoY36aTvJUk5bcbrBtDEdJtJORs1sj7/ePBq4DEPFY4SrWRaeTb05nbI2nSL7SbNHFcCymXGRLSmc3VO5vZv2dlFIiZiG1SZkWxR5GA1ko9pMM2K/wxdbvmI+gG1ScvzFEGNDWgBrQGtA1AAWAG6y/SpM7NOm4zoztv0GwKYxt0UCLjMrmGPRsFSAGzpy2EcHaX/wCkEd67NQnl1wzn1UNODoiYZHf3yHQO5rQfmUuxpfl5xjdgxPd+aLGM66wqL12+SLF30vCLXuF46ccq7YXDRGP82n5VxCsPkkxc9Dwc17haSoIldtDSLRtPBun5irzbk57tKOpm7Ad+f0UOC285dqiIvl66KKBcsWKPolX6RE20NQSTbUybW4bgfeHep6XlY0YvswhSSQSfGOi79DxpY8cD5Erq2VPGSmA89E4Hd+M1qisvtooXyQY3+h1fISG0NQQ3TqZLqY7cD7p7tisdguo+A8R/IVOq+hfTzPikBa+Nxa4bC09X7qw+S/HD0+iaXH28FmS7XWHRk+YDTvBVrtRpk5hlowcQaB1NoO31toosP42mGe5Sei+cE2e0Ef8A4r6KzQ3tiND2moOIUYimBRERZrxERERERERERERERERERERYc6wuepcfjdjKyjp5amTUwdFv6nHQxg4n+V0OFKj4RxP8BV1yx43elVXo0RvFTkh1tT5tTjvzfd+qq08TaM42Tb0GYv8ALw3nsUqGOTZfOZyXCYRr31Mz5ZSXPkcXOO0k9X7KweTDFH1fRAvFp57SS7Wj4I+4HTvJUYZIsUPTazlpBeGnIcb6ny62M4D3jwG1T+oPtJPAUk4eQoT4Dx4LZLs/cUREVNUpCdqq3jfhf0yvqJr3D5HZv9jeiz/SArBZQcMeiYMqJAbOLOTZ/fJ0B9ASe5VlV39lpfCJHP8AyP5Pgoky7IL3MSsXzX18MPwl2dJujZ0n/UC3EhWfYwAAAWAAAHUANAAUX5DcXeTgkq3jpSnk4/8A22HpEcXaPkUorl+0U5y81yYyZh37fLuWyA2ja6oiLy5MZoBVspQ8OnfnHMb0swNaXEyHU3QOOlV9jHPrdFaCvcNq31ovUREWCKIstuKF82uiGxk9vpHJ/wBp+VcHiDjUcG1rJCTyTuhM3aw9dtrT0hw3qyVdRMnifFIM5kjSxwPWCLFVhxrxdfg+skgfpzTdjv1xnSx3017wVe7Cmmzku6SjY0HFv48lDjNuuvhWvwTWDRYgteAWkaRp0gg7CF7ChLIvjdy9OaSU+0gF4ydbob6vlJtwI2KZaKoz27xoKkWPFdLRX2fGOLcWnUeseOiwjAOAiBbCIisyjIiIiIiIiIiIiIiIiIvxNKGNJPUv2vJwrVi9r2a25J6tGsngubak8JOXMT9xwG/8ZrZDZfdRcXlKxw9X0b3g+2luyEdYcRpfwaNPGyrlS0z55WsYC6SRwa0ay5zjb9yuhyiY2HCVc57T7GP2cI/pB0v4uOnhbYuyyJYo5znV0o0NuyC/W7U+QcPdHErmSzRZMi6PF6bsTqSch5963O+Y+6MlJWKWLjMHUccDLEtF5Hfrkd77v4G4BewiL5/EiOiPL3mpOJU4CgoEREWteqJcvOGLNp6Zp1l0zxuHQj8y/wCiibBmD31M0cMYu+R7WN4uNrnd19y6DKbhj0rCs7gbtY7kWcI+if8AVnLpsh2LvK1MlU8dGEZke+V40kcGf7wvpcu4WbZYecwK97tn1oue75kSimPBODW0sEcMfuxMawb80a+JOnvTCeFIqWIyTyNjY3W5xt3DadwXI46ZVqegzo4bTzjRmtPQYf8A1HD/AGjTwUIYw4z1GEJeUqZC79LdTGDYxuofuqvZ9hx5w8rF+FpxqczuHifqpD4wZgF3OOeWaSfOioLxR6jKdEr/AO0f4Y8+CZC6IyVs8zrnk4rXOm7pXDTfbZpUYqc8heD8ygllOuWYgf2xtA/dzvorDacCDIWc9kEUrQdp3ndVaIZL4gJUkoiL52p6LgMr+KHplJy8YvNTgnRrfFre3fb3h37V36EKTKzL5aM2KzMeqLFzQ4UKqngDDT6Kpjni96NwNupw1OadxFx3q0+LmHWVEUc8RvHK0HhfWDvBuO5V2ymYo+rq05gtBNeSLYNPSj+Un6ELpcieN/JymilPRkJfCT1SW6TPmAvxG9Xq1Ge8QGWhLdJuPdtB3be9QofwksdtVi7pdaWDajObmnWP2W6u5JzTJqC2Kzb9Doo72lpoUS6IpSxRERERERERES6IvhWVGY3edAUPZZcb/RqYU0Tva1A6ZGtsN7HvcdHAOUiYwYZZDHJNKbRxNLidw2bydA4hVYxkw6+vqpJ5Nb3aB1NYNDWjcBZVWF/lJ/lP9ULLtPrHcBqpX6bKbSs4s4BfX1ccEet7uk7qYwaXvPAfwrP4NweymhZFEM1kbQxo3Dbv6zvK4TI3ih6LS+kyt9rUDo31sh1tHF3vcM1SIuH7QWh7zH5Jh+FmG87T4f2t8Bl0V1RERVxSEXnYx4VFJRzzn/Djc4b3Wswf5iF6KjfLjhjk6GOAHpTyXI/oiFz/AKixTZCX94mWQtTju2/RYPddaSoMe8uJJ0km5O0nSSuk/wD7qaOhZR0vsYxcyuafaSvdpcS4e63ULDqGkrml7WK+KFRhKXMp26B78jriNg/qdt3DSvqsy2DcvRqXW445etFzW1rgvJp6d0rwyNpe9xs1rQS5xPUANa9TGTFabBzomVGaHyR8pmg3LAXFua46r6OpT9ibiBT4LZdgz5iLPmcOkdoYPgbu+pUZ5d/+Ph/5cf8AUeuJK22JucEGEPgocTmfIfVbXQbrKnNRqrNZPMH+j4KpWaiYg88ZSZD/ALlWyhpTLLHG3W97WDi5wH8q2UMIY1rW6mgNHBosP2UL2qi0hw4WpJ4YeKzlhiSv2iIqKpiIiIvVzeP+KowlRPjAHKt9pCdkgB6PBw6PeNirbHI+GQEXZJG646nNe0+RBCtsoOy0Yo8hUCriHs5zaS2ps1tfBw08QVb/AGbn7rjKxMjiN+0d/rNRJhn7gpXxExrFfSR1DbZ46Mrf0yNAzhwOgjc4LumPDgCNRVWclWN3oFaGSOtBPZj76mu+CTdYmx3HcrLYMqLHNPdx6wuhK/4yeMs79OJi3sOnhwWt/wAxl7aF6SxZZRWpRUREREREREWnhKpzW5o1n9ltPeACTqC4nHfGptDSy1D7FwGbG0/FIdDG8Os7gVwbam3Q4Yl4XTiYDd6w/pb4LKm8cgoxy243Zzm0MTtDbPnt1u1sj7veO8jYuQyc4pesq1rXD2MdpJj/AEg6GcXHRwuucqah88rnvJfJI4uJ1lznG/7lWOydYpjBtC1jh7aT2kx/qI0M4NGjjfao85EbZEgIMM/GcO/a7y7lm0cq+pXTtbYAAWA0ADUBsCyiL54pyIiIvUVfssuGOXwo5gPRp2NjH9x6b/N1u5WAcdGq+7buXB4q5MGRzOq6/NmqZHukzNcUTnOztF/fcL6zoHVtXbseagyb3TEXMCgG0k/1ie1aIrS4BoXCYi5JJazNmq86GDQQ3VLKNwPuN3nTs2qbsG4MipYmxQMbHG3U1osOJ2neVtIo8/aceedWIaDYBkPM9qyZDDMkUH5eG/8AjoDtp/2kepnnwjHHIyN72tfJfk2uNs/NtcNvrOkaNahnLz/xtP8A8uf+q5TvZ4ETza7Qf4WEfoLncl2DuXwvTi1wxxlP/wAbS4f6s1WRUKZBsH51VUTfoibGOMjrnyYprWftJGvzlz/yAPHxSXFGVRERVtSEREREXn4fwKytppIJfdkba/W12trhvBsV6CLNjyxwc00IxXhFcFU/C+C30k8kMos+Nxa7fbURuIsRxU9ZJ8cPTqMMe729PZrtrmf4cm/QLHeN68HLZihykYrYh0owGTAdcd+i/wCUmx3EbFGmJeMzsG1scwuWXzZWj4o3HpDiNY3gL6DFAtiQERnTb9HDMd+zuUEfKfQ5K3lNPntB+vFfVeHgbCLXBrmODo5GhzXDUQ4XaR9V7i6Fkz3vkuHO6Qwdv171qisuO7EREXVWpERfOomzGk/TisIkRsNpe40AxK9AqaBaOFKj4RxP8BVuyt43+m1nJRm8NOS0W1Pk1Pf/ANo4b1KGVPHD0CjdmO9vPdke1o+OTuB0byFX7BuD31M8cUQznyPDGjeTrO4aydgVastpm477RjYDENrsA2+ttVJifC0Qx3rvMjWKPpNUamVt4qcjNuND5rXbxzR0uOap2XmYt4CZQUscEepjdLv1vOl7zvJXpqpWrPGdmDE/aMBu/OalQ2XG0RERctbUREREREReIiIiLhcsmCjNgwyN96nkbKCNYaTmOt/mB7lBeFMOTVXJ+kSGQxMzGF2lwbcmxdrOknWrS4ToG1EEsTvdljfGeD2lv8qqNVTGKRzHe8xzmu4tJB/ZXz2YitfCdDcMWmo7A7TgeKhzAoa6rp8Tse6jB8boKSON0k0gOc4Oe4mwa1rWgga77dasJgaKVtPGKl4fNm3kcAGjOOkgBotYXsOCinIviVnH06dugXbTg9Z1Ol7tIG++wKYlx/aGPBdMGHCaKjpO2k6V7P53LbABpUoiIq2pCIiIvERERer51FO2RjmPAc17S1zTqLSLEHuVZMdMWXYNrZITcs96Jx+KN3uniNR3gqz64nKtij6fRF8YvPThz2W1uZa74/oLjeN679hWh7rMXXH4XYHsOwrRGZebULwcieN/KRuopT0owXwE9cfxM+U6RuJ2KbaCoz26dY0H+Cqa4Jwo+knjmiNnxuDm77awdxFwdxVp8VsYmVUEVRF7sjbkfpOpzTvBBHcrBNDmyeEyP04mDuw6+PFaG/MZd2hdYiwDcaFlWoYqIi8XC9cBcuIDGAlxJ0Cwu4ncAF6VdUZjd50D7qFstWN/Iwijid05hnTW1tivob8xH0bvVZteK6aiss+Ec8XHQeseGqkwRdBiFRlj1jQcJVr5dPJjoQt/TG0m2jaSS48VIeRLFHNa6ulGl12QA9TdT5O8jNHA7VGuKOLbsI1kcDbgE3kd+iNvvO/gbyFZ6kpWwxtjjAaxjQ1rRqDWiwCj29NtlJdslBwqMexv589VnBbedfK+qIioimoiIiIiIi8RERF6iIiIihXGHJ46qxhfG0FsMobUyPGprHaHgf1F4cBxupqWM0XvYX1X67DUPM/VT5GeiSbnOh5kEbu3uWt7A/NfOlpWxRtZGA1jGhrWjUGgWAX1RFBJJNSs0REXi9RERF4iIiL1EREXir1lWxR9ArS+MWgqLvZbU19+nH9TcbjuXp5F8bvR6g0kp9nObx31Nmta3zAW4gKVcdcWG4SopITYPtnRO/TI33TwOkHcVWaWN8Mha67JI3WI1Fr2n9wQvoNnRmWrIul4p+ICnk7z/KhRAYb7wVycGVNxmnWNXBb6jvJ3jf6wo2S39qzoTD+sdfBw0952KQYpA5oI61IsSacWulI3Th4bx+P4osIzcbwyK5vGPDTYIpZ5L5kTHOsNZDRqG8nR3qq2G8MPrKiSeU3fI4uOwDqaNwFh3K1OGsEtmjlglF2SNcx3US1wtcHb18QohnyBvzjmVTM2/Rzo3Z1t9nWuuRZM9Al40Z82aRCdoPDDt8FuisJADclzWIWP0eCWSf8AhuVkkIvJygbZg1MAzT13J26Ni6vn+HYz434LV5g5e1ReG/7pzBy9qi8N/wB1MjxLFmIhiRHVJ/6WAEVooFtc/wAOxnxvwTn+HYz434LV5g5e1ReG/wC6cwcvaovDf91puWDr969rGW1z/DsZ8b8E5/h2M+N+C1eYOXtUXhv+6cwcvaovDf8AdLlg6/elYy2uf4djPjfgs8/w7GfG/BanMHL2qLw3/dOYOXtUXhv+6XLB1+9Kxltc/wAOxnxvwWef4djPjfgtTmDl7VF4b/unMHL2qLw3/deXLB1+9Kxltc/w7GfG/BOf4djPjfgtXmDl7VF4b/unMHL2qLw3/dLlg6/elYy2+f4djPjfgsc/w7GfG/BavMHL2qLw3/dOYOXtUXhv+69uWDr96VjLb5/h2M+N+Cxz/DsZ8b8Fq8wcvaovDf8AdOYOXtUXhv8AulywdfvSsZbfP8OxnxvwWOf4djPjfgtXmDl7VF4b/unMHL2qLw3/AHS5YOv3pWMtvn+HYz434LHP8OxnxvwWrzBy9qi8N/3TmDl7VF4b/ulywdfvSsZbXP8ADsZ8b8E5/h2M+N+C1eYOXtUXhv8AunMHL2qLw3/dLlg6/elYy2+f4djPjfgsc/w7GfG/BavMHL2qLw3/AHTmDl7VF4b/ALpcsHX70rGW1z/DsZ8b8FHuOWMEeEKozxw8iXgco3Ozg540Z+oWJFr8L9a7jmDl7VF4b/unMHL2qLw3/dSZWYseVffguocv3eKxcIrhQhczkwxqNBXsDj7KctikGy5sx9toJ+hKs1g+rzLh2rX3qHsXciAgqWS1E4kbG4PEbGFuc5puA5xOq4GrWpcpKQyE7B171zpycbGn4cWQ+J9KHQ8abM+5bGsowh+S9eWEO94XXx9Ws2eZRFcIknLxTeiQwTqQCoYe4ZFPVrNnmU9Ws2eZRFhzbKdU3gF7yj9Vn1azZ5lY9Ws2eZRE5tlOqbwCco/VPVrNnmU9XM2eZRE5tlOqbwCco/VPVzNnmVn1czZ5lYRObZTqm8AnKP1WfVzNnmU9XM2eZWETm2U6pvAJyj9Vn1czZ5lPVzNnmVhE5tlOqbwCco/VZ9XM2eZT1czZ5lYRObZTqm8AnKP1WfVrNnmU9Ws2eZWETm2U6pvAJyj9Vn1azZ5lPVrNnmVhE5tlOqbwCco/VZ9XM2eZWPVrNnmURObZTqm8AnKP1WfVzNnmU9XM2eZWETm2U6pvAJyj9Vn1czZ5lPVzNnmVhE5tlOqbwCco/VZ9XM2eZT1azZ5lYRObZTqm8AnKP1WfVzNnmV92MAFgLBYRbYUrBgmsNgbuAC8Licy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 name="AutoShape 4" descr="data:image/jpeg;base64,/9j/4AAQSkZJRgABAQAAAQABAAD/2wCEAAkGBhQPDxQUEBQUFBQUFBQUFBQVFRUUFBQUFBQVFBQUFBQXHCYeFxkkGRQUHy8gJCcpLCwsFR8xNTAqNSYrLCkBCQoKDgwOGg8PGjUkHyQsKS0vLCw1NSkqLS0sLywvNiwrLCwsKSwpLDIwKSwtKiwsLCksLywsLCwsKjQsLikpLP/AABEIANQA7gMBIgACEQEDEQH/xAAcAAEAAgMBAQEAAAAAAAAAAAAABwgBBAYFAwL/xABIEAABAwIACQgJAwIEBAcBAAABAAIDBBEFBgcSITFRYXETFyJBVIGToRQVIzJCgpHR4lKxwWJyQ5KisjR0s8IkU2Nzg9LwFv/EABsBAQACAwEBAAAAAAAAAAAAAAAEBgIDBQEH/8QAOREAAQIDBQMJBwQDAQAAAAAAAQACAwQRBRIhMVFBcZETFTJTYYHB0fAGFCIjobLhM0Kx8SVDclL/2gAMAwEAAhEDEQA/AJvREXi8RERERERERERERERERERERfl7w0EnUF+l5uE6jTmjif4CgWjOtk4Dopz2DU+votkNl91F8pcJOJ6Ogea+tLhI3s/r69nFV1ym5QpairdFSyvZBCc28bi3lHj3nkjWL6Bwv1rqcjuPT6nOpKp5fI0Z0L3G7nMHvMJOsjWN19iq7odpy8ITzohO0t7N2W/RSaw3G5RTmi1aCoz22OsaD/BW0rhLTDJiE2KzIhRHNLTQoiIpCxREREREREREREREREREREREReIiIiIiIiIiIiIiIiIiIiIvlUTZjSfpxUX5VscPQaMtY609RnMZta3/ABJO4Gw3ncu6wxXtGc5zg1kYLnOOoAC7nHgAqtY74zuwlWvmN8z3Imn4Y2k5vebkneVVT/lJ+n+qFwJ9fQdqlD5bO0rx6SkfM8MiaXvdqa0XJsCTYcAV9MF4SfSzxzRHNfG4Oad46juIuDuJUuZE8UMxjq2UdJ4LIAepmp8nedA3A7VyWVnFD0Gs5WMWhqCXttqY/wCNn1NxuO5dNlqQY02+T7OJ2j1oVgYZDQ5TvinjGyrp4qiL3ZG9JvW1w0PYd4N11oNwq1ZGcbvRqk0sptFUHoX1NmtYf5gLcQ1WHwXUXGaerVw2LmyBNnTjpJ/Qdiw+HhvHas4g5Rl8Z7VvoiK0qKiIiIiIiIiIiIiIiIiIiIiIiIiIiIiIiIiIiIiIiIi1q+ozG6NZ0D+StgmwXK40YwMpYJaiU9CNpIHW7qa0bybDvXFtmdMvB5OH034DXf5dpW6Cy8anIKN8teN/JRCiiPTlGdMR8Md+iz5iL8G71F+J2LTsI1kcDbhpOdI4fDG33jx6hvIWhhnCz6uoknlN3yOLjsGxo3AWHcp3yTYo+g0XKyC01QA919bY9cbN2vOO87lEiubY1n3W9M/cczuHktg+a/sXaUtM2KNrIwGsY0Na0ag0CwC8nHLFpuEaOSB1g4jOicfhkb7p4dR3Er20VAhxXw3iI04g1r2qcQCKKpM8L4JS1wLJI3EEai1zT+4IVksnGN/rCjZIT7aPoTD+sfFwcNP1HUo9y24o5j21sQ6L7Mnt1P8AgeeIFjvA2rlMm+Nvq6uaXn2Mto5h1AE9F/ynTwur/NNFqyLZiD024jUEZjy7lBb8t905K2EMoc0Eda/a8rBdVptfQ7SD1X3cV6q6dmTonJcRNuR3+sVpiMuOoiIi6S1oiIiIiIiIiIiIiIiIiIiIiIiIiIiIiIiIiL8SyBoJPUsXODQXOyC9zWphOosM0azr4KvmWnG7l5xRxH2cJzpbanS293g0H6k7FKGUHG4YPo5JiRyruhC3bIRoNtjRp7lWhrXzSAC75JHW2ue958ySfNVizmmfmnT0TotwZX+fW09ikv8AgbcGe1ddksxR9YVodI28EFnyX1OdfoR95FzuaVYheBiPiu3BtEyHRnnpyuHxSO19w0NHBe+qvbE/75MFw6IwHn3/AMUUmEy41ERFx1tWrhXBrKqCSGUXZI0tcOPWN4NiOCq9jDgN9DVSQS+9G6wPU5p0teNxBBVq1G+WbFH0mmFVEPaQD2ltbodZPynTwJVk9n7Q93j8k8/C/wCh2ccuC0R2XhUbF9sjmN/pVL6PI721OAG31uh1NPFvu/RS9SVGe2/XqPFU8xYw+/B9XHPH8B6Tf1sOh7DxHnY9StRgHC7JWMljdnRytDgdztR4hduJ/i5+/wD6ouegPr6E6LT+oym0LoURFalEREREREREREREREREREREREREREREREREReXhSpuc3qGkreqp8xpPXqHFRNlexw9DpORjd7apBbe+lsfxu4m+aOJ2Kt2zHfGc2Qg9J+fYPWO4dqkQWgVedijDKfjd6wrTmG8MN44tjtPTk+YjRuAXQ5FMUOVmNbKOhES2G/xS/E/g0G3E7lHmA8DPramOCIdKRwaNjRrc47gLnuVocDYJZR08cEQsyNoaNp2uO8m5PFaLamWSEo2Tg5kU7tp7/NZwml7rxW6iL51NS2JjnvNmsaXOOwNBJP0CoQFcApq+iKOefWi/8qp/ys/+6yzLlREgCKpJJAAzGXJOoDprp80TvVFa+VZqpFX5ewOBBFwQQQdRB1gox1wDYi4BsdYuNR3hfpczJbFWnKFimcG1r2AeyfeSE/0E+7fa06PptXbZEsbrF1DKdd5ICdut8Y/3D5l2uUnFL1lQuDBeaK8kJ6yR70fzDRxAVdaOrfTytkjJbJG4OaesOabr6FKxG2xIGE8/GMO/Ye/b3qC4ck+oyVzMHVGc2x1j9upba4rEzGhtdSxVMejOFpG/peND2Hv0jcQu0a64uNRUmxZx0WEYEXpw8Du18P7WEZlDeGRWURF3VoREREREREREREREREREREREREREWrhCozG2Gs+Q6yo8zMMloTor8gPQWTWlxoF5WG8KNY18j3BscTXOJ6gGi5PkqsY24xuwjWSTv0Bxsxv6IxoY36aTvJUk5bcbrBtDEdJtJORs1sj7/ePBq4DEPFY4SrWRaeTb05nbI2nSL7SbNHFcCymXGRLSmc3VO5vZv2dlFIiZiG1SZkWxR5GA1ko9pMM2K/wxdbvmI+gG1ScvzFEGNDWgBrQGtA1AAWAG6y/SpM7NOm4zoztv0GwKYxt0UCLjMrmGPRsFSAGzpy2EcHaX/wCkEd67NQnl1wzn1UNODoiYZHf3yHQO5rQfmUuxpfl5xjdgxPd+aLGM66wqL12+SLF30vCLXuF46ccq7YXDRGP82n5VxCsPkkxc9Dwc17haSoIldtDSLRtPBun5irzbk57tKOpm7Ad+f0UOC285dqiIvl66KKBcsWKPolX6RE20NQSTbUybW4bgfeHep6XlY0YvswhSSQSfGOi79DxpY8cD5Erq2VPGSmA89E4Hd+M1qisvtooXyQY3+h1fISG0NQQ3TqZLqY7cD7p7tisdguo+A8R/IVOq+hfTzPikBa+Nxa4bC09X7qw+S/HD0+iaXH28FmS7XWHRk+YDTvBVrtRpk5hlowcQaB1NoO31toosP42mGe5Sei+cE2e0Ef8A4r6KzQ3tiND2moOIUYimBRERZrxERERERERERERERERERERYc6wuepcfjdjKyjp5amTUwdFv6nHQxg4n+V0OFKj4RxP8BV1yx43elVXo0RvFTkh1tT5tTjvzfd+qq08TaM42Tb0GYv8ALw3nsUqGOTZfOZyXCYRr31Mz5ZSXPkcXOO0k9X7KweTDFH1fRAvFp57SS7Wj4I+4HTvJUYZIsUPTazlpBeGnIcb6ny62M4D3jwG1T+oPtJPAUk4eQoT4Dx4LZLs/cUREVNUpCdqq3jfhf0yvqJr3D5HZv9jeiz/SArBZQcMeiYMqJAbOLOTZ/fJ0B9ASe5VlV39lpfCJHP8AyP5Pgoky7IL3MSsXzX18MPwl2dJujZ0n/UC3EhWfYwAAAWAAAHUANAAUX5DcXeTgkq3jpSnk4/8A22HpEcXaPkUorl+0U5y81yYyZh37fLuWyA2ja6oiLy5MZoBVspQ8OnfnHMb0swNaXEyHU3QOOlV9jHPrdFaCvcNq31ovUREWCKIstuKF82uiGxk9vpHJ/wBp+VcHiDjUcG1rJCTyTuhM3aw9dtrT0hw3qyVdRMnifFIM5kjSxwPWCLFVhxrxdfg+skgfpzTdjv1xnSx3017wVe7Cmmzku6SjY0HFv48lDjNuuvhWvwTWDRYgteAWkaRp0gg7CF7ChLIvjdy9OaSU+0gF4ydbob6vlJtwI2KZaKoz27xoKkWPFdLRX2fGOLcWnUeseOiwjAOAiBbCIisyjIiIiIiIiIiIiIiIiIvxNKGNJPUv2vJwrVi9r2a25J6tGsngubak8JOXMT9xwG/8ZrZDZfdRcXlKxw9X0b3g+2luyEdYcRpfwaNPGyrlS0z55WsYC6SRwa0ay5zjb9yuhyiY2HCVc57T7GP2cI/pB0v4uOnhbYuyyJYo5znV0o0NuyC/W7U+QcPdHErmSzRZMi6PF6bsTqSch5963O+Y+6MlJWKWLjMHUccDLEtF5Hfrkd77v4G4BewiL5/EiOiPL3mpOJU4CgoEREWteqJcvOGLNp6Zp1l0zxuHQj8y/wCiibBmD31M0cMYu+R7WN4uNrnd19y6DKbhj0rCs7gbtY7kWcI+if8AVnLpsh2LvK1MlU8dGEZke+V40kcGf7wvpcu4WbZYecwK97tn1oue75kSimPBODW0sEcMfuxMawb80a+JOnvTCeFIqWIyTyNjY3W5xt3DadwXI46ZVqegzo4bTzjRmtPQYf8A1HD/AGjTwUIYw4z1GEJeUqZC79LdTGDYxuofuqvZ9hx5w8rF+FpxqczuHifqpD4wZgF3OOeWaSfOioLxR6jKdEr/AO0f4Y8+CZC6IyVs8zrnk4rXOm7pXDTfbZpUYqc8heD8ygllOuWYgf2xtA/dzvorDacCDIWc9kEUrQdp3ndVaIZL4gJUkoiL52p6LgMr+KHplJy8YvNTgnRrfFre3fb3h37V36EKTKzL5aM2KzMeqLFzQ4UKqngDDT6Kpjni96NwNupw1OadxFx3q0+LmHWVEUc8RvHK0HhfWDvBuO5V2ymYo+rq05gtBNeSLYNPSj+Un6ELpcieN/JymilPRkJfCT1SW6TPmAvxG9Xq1Ge8QGWhLdJuPdtB3be9QofwksdtVi7pdaWDajObmnWP2W6u5JzTJqC2Kzb9Doo72lpoUS6IpSxRERERERERES6IvhWVGY3edAUPZZcb/RqYU0Tva1A6ZGtsN7HvcdHAOUiYwYZZDHJNKbRxNLidw2bydA4hVYxkw6+vqpJ5Nb3aB1NYNDWjcBZVWF/lJ/lP9ULLtPrHcBqpX6bKbSs4s4BfX1ccEet7uk7qYwaXvPAfwrP4NweymhZFEM1kbQxo3Dbv6zvK4TI3ih6LS+kyt9rUDo31sh1tHF3vcM1SIuH7QWh7zH5Jh+FmG87T4f2t8Bl0V1RERVxSEXnYx4VFJRzzn/Djc4b3Wswf5iF6KjfLjhjk6GOAHpTyXI/oiFz/AKixTZCX94mWQtTju2/RYPddaSoMe8uJJ0km5O0nSSuk/wD7qaOhZR0vsYxcyuafaSvdpcS4e63ULDqGkrml7WK+KFRhKXMp26B78jriNg/qdt3DSvqsy2DcvRqXW445etFzW1rgvJp6d0rwyNpe9xs1rQS5xPUANa9TGTFabBzomVGaHyR8pmg3LAXFua46r6OpT9ibiBT4LZdgz5iLPmcOkdoYPgbu+pUZ5d/+Ph/5cf8AUeuJK22JucEGEPgocTmfIfVbXQbrKnNRqrNZPMH+j4KpWaiYg88ZSZD/ALlWyhpTLLHG3W97WDi5wH8q2UMIY1rW6mgNHBosP2UL2qi0hw4WpJ4YeKzlhiSv2iIqKpiIiIvVzeP+KowlRPjAHKt9pCdkgB6PBw6PeNirbHI+GQEXZJG646nNe0+RBCtsoOy0Yo8hUCriHs5zaS2ps1tfBw08QVb/AGbn7rjKxMjiN+0d/rNRJhn7gpXxExrFfSR1DbZ46Mrf0yNAzhwOgjc4LumPDgCNRVWclWN3oFaGSOtBPZj76mu+CTdYmx3HcrLYMqLHNPdx6wuhK/4yeMs79OJi3sOnhwWt/wAxl7aF6SxZZRWpRUREREREREWnhKpzW5o1n9ltPeACTqC4nHfGptDSy1D7FwGbG0/FIdDG8Os7gVwbam3Q4Yl4XTiYDd6w/pb4LKm8cgoxy243Zzm0MTtDbPnt1u1sj7veO8jYuQyc4pesq1rXD2MdpJj/AEg6GcXHRwuucqah88rnvJfJI4uJ1lznG/7lWOydYpjBtC1jh7aT2kx/qI0M4NGjjfao85EbZEgIMM/GcO/a7y7lm0cq+pXTtbYAAWA0ADUBsCyiL54pyIiIvUVfssuGOXwo5gPRp2NjH9x6b/N1u5WAcdGq+7buXB4q5MGRzOq6/NmqZHukzNcUTnOztF/fcL6zoHVtXbseagyb3TEXMCgG0k/1ie1aIrS4BoXCYi5JJazNmq86GDQQ3VLKNwPuN3nTs2qbsG4MipYmxQMbHG3U1osOJ2neVtIo8/aceedWIaDYBkPM9qyZDDMkUH5eG/8AjoDtp/2kepnnwjHHIyN72tfJfk2uNs/NtcNvrOkaNahnLz/xtP8A8uf+q5TvZ4ETza7Qf4WEfoLncl2DuXwvTi1wxxlP/wAbS4f6s1WRUKZBsH51VUTfoibGOMjrnyYprWftJGvzlz/yAPHxSXFGVRERVtSEREREXn4fwKytppIJfdkba/W12trhvBsV6CLNjyxwc00IxXhFcFU/C+C30k8kMos+Nxa7fbURuIsRxU9ZJ8cPTqMMe729PZrtrmf4cm/QLHeN68HLZihykYrYh0owGTAdcd+i/wCUmx3EbFGmJeMzsG1scwuWXzZWj4o3HpDiNY3gL6DFAtiQERnTb9HDMd+zuUEfKfQ5K3lNPntB+vFfVeHgbCLXBrmODo5GhzXDUQ4XaR9V7i6Fkz3vkuHO6Qwdv171qisuO7EREXVWpERfOomzGk/TisIkRsNpe40AxK9AqaBaOFKj4RxP8BVuyt43+m1nJRm8NOS0W1Pk1Pf/ANo4b1KGVPHD0CjdmO9vPdke1o+OTuB0byFX7BuD31M8cUQznyPDGjeTrO4aydgVastpm477RjYDENrsA2+ttVJifC0Qx3rvMjWKPpNUamVt4qcjNuND5rXbxzR0uOap2XmYt4CZQUscEepjdLv1vOl7zvJXpqpWrPGdmDE/aMBu/OalQ2XG0RERctbUREREREReIiIiLhcsmCjNgwyN96nkbKCNYaTmOt/mB7lBeFMOTVXJ+kSGQxMzGF2lwbcmxdrOknWrS4ToG1EEsTvdljfGeD2lv8qqNVTGKRzHe8xzmu4tJB/ZXz2YitfCdDcMWmo7A7TgeKhzAoa6rp8Tse6jB8boKSON0k0gOc4Oe4mwa1rWgga77dasJgaKVtPGKl4fNm3kcAGjOOkgBotYXsOCinIviVnH06dugXbTg9Z1Ol7tIG++wKYlx/aGPBdMGHCaKjpO2k6V7P53LbABpUoiIq2pCIiIvERERer51FO2RjmPAc17S1zTqLSLEHuVZMdMWXYNrZITcs96Jx+KN3uniNR3gqz64nKtij6fRF8YvPThz2W1uZa74/oLjeN679hWh7rMXXH4XYHsOwrRGZebULwcieN/KRuopT0owXwE9cfxM+U6RuJ2KbaCoz26dY0H+Cqa4Jwo+knjmiNnxuDm77awdxFwdxVp8VsYmVUEVRF7sjbkfpOpzTvBBHcrBNDmyeEyP04mDuw6+PFaG/MZd2hdYiwDcaFlWoYqIi8XC9cBcuIDGAlxJ0Cwu4ncAF6VdUZjd50D7qFstWN/Iwijid05hnTW1tivob8xH0bvVZteK6aiss+Ec8XHQeseGqkwRdBiFRlj1jQcJVr5dPJjoQt/TG0m2jaSS48VIeRLFHNa6ulGl12QA9TdT5O8jNHA7VGuKOLbsI1kcDbgE3kd+iNvvO/gbyFZ6kpWwxtjjAaxjQ1rRqDWiwCj29NtlJdslBwqMexv589VnBbedfK+qIioimoiIiIiIi8RERF6iIiIihXGHJ46qxhfG0FsMobUyPGprHaHgf1F4cBxupqWM0XvYX1X67DUPM/VT5GeiSbnOh5kEbu3uWt7A/NfOlpWxRtZGA1jGhrWjUGgWAX1RFBJJNSs0REXi9RERF4iIiL1EREXir1lWxR9ArS+MWgqLvZbU19+nH9TcbjuXp5F8bvR6g0kp9nObx31Nmta3zAW4gKVcdcWG4SopITYPtnRO/TI33TwOkHcVWaWN8Mha67JI3WI1Fr2n9wQvoNnRmWrIul4p+ICnk7z/KhRAYb7wVycGVNxmnWNXBb6jvJ3jf6wo2S39qzoTD+sdfBw0952KQYpA5oI61IsSacWulI3Th4bx+P4osIzcbwyK5vGPDTYIpZ5L5kTHOsNZDRqG8nR3qq2G8MPrKiSeU3fI4uOwDqaNwFh3K1OGsEtmjlglF2SNcx3US1wtcHb18QohnyBvzjmVTM2/Rzo3Z1t9nWuuRZM9Al40Z82aRCdoPDDt8FuisJADclzWIWP0eCWSf8AhuVkkIvJygbZg1MAzT13J26Ni6vn+HYz434LV5g5e1ReG/7pzBy9qi8N/wB1MjxLFmIhiRHVJ/6WAEVooFtc/wAOxnxvwTn+HYz434LV5g5e1ReG/wC6cwcvaovDf91puWDr969rGW1z/DsZ8b8E5/h2M+N+C1eYOXtUXhv+6cwcvaovDf8AdLlg6/elYy2uf4djPjfgs8/w7GfG/BanMHL2qLw3/dOYOXtUXhv+6XLB1+9Kxltc/wAOxnxvwWef4djPjfgtTmDl7VF4b/unMHL2qLw3/deXLB1+9Kxltc/w7GfG/BOf4djPjfgtXmDl7VF4b/unMHL2qLw3/dLlg6/elYy2+f4djPjfgsc/w7GfG/BavMHL2qLw3/dOYOXtUXhv+69uWDr96VjLb5/h2M+N+Cxz/DsZ8b8Fq8wcvaovDf8AdOYOXtUXhv8AulywdfvSsZbfP8OxnxvwWOf4djPjfgtXmDl7VF4b/unMHL2qLw3/AHS5YOv3pWMtvn+HYz434LHP8OxnxvwWrzBy9qi8N/3TmDl7VF4b/ulywdfvSsZbXP8ADsZ8b8E5/h2M+N+C1eYOXtUXhv8AunMHL2qLw3/dLlg6/elYy2+f4djPjfgsc/w7GfG/BavMHL2qLw3/AHTmDl7VF4b/ALpcsHX70rGW1z/DsZ8b8FHuOWMEeEKozxw8iXgco3Ozg540Z+oWJFr8L9a7jmDl7VF4b/unMHL2qLw3/dSZWYseVffguocv3eKxcIrhQhczkwxqNBXsDj7KctikGy5sx9toJ+hKs1g+rzLh2rX3qHsXciAgqWS1E4kbG4PEbGFuc5puA5xOq4GrWpcpKQyE7B171zpycbGn4cWQ+J9KHQ8abM+5bGsowh+S9eWEO94XXx9Ws2eZRFcIknLxTeiQwTqQCoYe4ZFPVrNnmU9Ws2eZRFhzbKdU3gF7yj9Vn1azZ5lY9Ws2eZRE5tlOqbwCco/VPVrNnmU9XM2eZRE5tlOqbwCco/VPVzNnmVn1czZ5lYRObZTqm8AnKP1WfVzNnmU9XM2eZWETm2U6pvAJyj9Vn1czZ5lPVzNnmVhE5tlOqbwCco/VZ9XM2eZT1czZ5lYRObZTqm8AnKP1WfVrNnmU9Ws2eZWETm2U6pvAJyj9Vn1azZ5lPVrNnmVhE5tlOqbwCco/VZ9XM2eZWPVrNnmURObZTqm8AnKP1WfVzNnmU9XM2eZWETm2U6pvAJyj9Vn1czZ5lPVzNnmVhE5tlOqbwCco/VZ9XM2eZT1azZ5lYRObZTqm8AnKP1WfVzNnmV92MAFgLBYRbYUrBgmsNgbuAC8Licy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Tree>
    <p:extLst>
      <p:ext uri="{BB962C8B-B14F-4D97-AF65-F5344CB8AC3E}">
        <p14:creationId xmlns:p14="http://schemas.microsoft.com/office/powerpoint/2010/main" val="3478747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99392"/>
            <a:ext cx="8763000" cy="1600200"/>
          </a:xfrm>
        </p:spPr>
        <p:txBody>
          <a:bodyPr/>
          <a:lstStyle/>
          <a:p>
            <a:r>
              <a:rPr lang="fr-FR" dirty="0"/>
              <a:t>Protection contre les contacts directs par </a:t>
            </a:r>
            <a:r>
              <a:rPr lang="fr-FR" dirty="0" smtClean="0"/>
              <a:t>obstacles</a:t>
            </a:r>
            <a:endParaRPr lang="fr-FR" dirty="0"/>
          </a:p>
        </p:txBody>
      </p:sp>
      <p:sp>
        <p:nvSpPr>
          <p:cNvPr id="174083" name="Rectangle 3"/>
          <p:cNvSpPr>
            <a:spLocks noGrp="1" noChangeArrowheads="1"/>
          </p:cNvSpPr>
          <p:nvPr>
            <p:ph type="body" idx="1"/>
          </p:nvPr>
        </p:nvSpPr>
        <p:spPr>
          <a:xfrm>
            <a:off x="228600" y="2743200"/>
            <a:ext cx="3352800" cy="3352800"/>
          </a:xfrm>
          <a:ln/>
        </p:spPr>
        <p:txBody>
          <a:bodyPr/>
          <a:lstStyle/>
          <a:p>
            <a:r>
              <a:rPr lang="fr-FR"/>
              <a:t> par obstacles</a:t>
            </a:r>
          </a:p>
        </p:txBody>
      </p:sp>
      <p:sp>
        <p:nvSpPr>
          <p:cNvPr id="174084" name="Line 4"/>
          <p:cNvSpPr>
            <a:spLocks noChangeShapeType="1"/>
          </p:cNvSpPr>
          <p:nvPr/>
        </p:nvSpPr>
        <p:spPr bwMode="auto">
          <a:xfrm flipV="1">
            <a:off x="3833446" y="2057401"/>
            <a:ext cx="1729154" cy="8477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85" name="Line 5"/>
          <p:cNvSpPr>
            <a:spLocks noChangeShapeType="1"/>
          </p:cNvSpPr>
          <p:nvPr/>
        </p:nvSpPr>
        <p:spPr bwMode="auto">
          <a:xfrm flipV="1">
            <a:off x="3786554" y="2028826"/>
            <a:ext cx="2359269" cy="11969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86" name="Line 6"/>
          <p:cNvSpPr>
            <a:spLocks noChangeShapeType="1"/>
          </p:cNvSpPr>
          <p:nvPr/>
        </p:nvSpPr>
        <p:spPr bwMode="auto">
          <a:xfrm flipV="1">
            <a:off x="3814397" y="2143125"/>
            <a:ext cx="2428142" cy="122078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74087" name="Group 7"/>
          <p:cNvGrpSpPr>
            <a:grpSpLocks/>
          </p:cNvGrpSpPr>
          <p:nvPr/>
        </p:nvGrpSpPr>
        <p:grpSpPr bwMode="auto">
          <a:xfrm>
            <a:off x="4191000" y="2438401"/>
            <a:ext cx="1846385" cy="3368675"/>
            <a:chOff x="4821" y="1458"/>
            <a:chExt cx="1163" cy="2122"/>
          </a:xfrm>
        </p:grpSpPr>
        <p:grpSp>
          <p:nvGrpSpPr>
            <p:cNvPr id="174088" name="Group 8"/>
            <p:cNvGrpSpPr>
              <a:grpSpLocks/>
            </p:cNvGrpSpPr>
            <p:nvPr/>
          </p:nvGrpSpPr>
          <p:grpSpPr bwMode="auto">
            <a:xfrm>
              <a:off x="5389" y="3265"/>
              <a:ext cx="410" cy="230"/>
              <a:chOff x="5389" y="3265"/>
              <a:chExt cx="410" cy="230"/>
            </a:xfrm>
          </p:grpSpPr>
          <p:sp>
            <p:nvSpPr>
              <p:cNvPr id="174089" name="Freeform 9"/>
              <p:cNvSpPr>
                <a:spLocks/>
              </p:cNvSpPr>
              <p:nvPr/>
            </p:nvSpPr>
            <p:spPr bwMode="auto">
              <a:xfrm>
                <a:off x="5389" y="3265"/>
                <a:ext cx="410" cy="230"/>
              </a:xfrm>
              <a:custGeom>
                <a:avLst/>
                <a:gdLst>
                  <a:gd name="T0" fmla="*/ 143 w 410"/>
                  <a:gd name="T1" fmla="*/ 26 h 230"/>
                  <a:gd name="T2" fmla="*/ 88 w 410"/>
                  <a:gd name="T3" fmla="*/ 66 h 230"/>
                  <a:gd name="T4" fmla="*/ 0 w 410"/>
                  <a:gd name="T5" fmla="*/ 103 h 230"/>
                  <a:gd name="T6" fmla="*/ 0 w 410"/>
                  <a:gd name="T7" fmla="*/ 129 h 230"/>
                  <a:gd name="T8" fmla="*/ 47 w 410"/>
                  <a:gd name="T9" fmla="*/ 144 h 230"/>
                  <a:gd name="T10" fmla="*/ 127 w 410"/>
                  <a:gd name="T11" fmla="*/ 141 h 230"/>
                  <a:gd name="T12" fmla="*/ 210 w 410"/>
                  <a:gd name="T13" fmla="*/ 126 h 230"/>
                  <a:gd name="T14" fmla="*/ 266 w 410"/>
                  <a:gd name="T15" fmla="*/ 114 h 230"/>
                  <a:gd name="T16" fmla="*/ 254 w 410"/>
                  <a:gd name="T17" fmla="*/ 170 h 230"/>
                  <a:gd name="T18" fmla="*/ 242 w 410"/>
                  <a:gd name="T19" fmla="*/ 195 h 230"/>
                  <a:gd name="T20" fmla="*/ 247 w 410"/>
                  <a:gd name="T21" fmla="*/ 214 h 230"/>
                  <a:gd name="T22" fmla="*/ 310 w 410"/>
                  <a:gd name="T23" fmla="*/ 229 h 230"/>
                  <a:gd name="T24" fmla="*/ 378 w 410"/>
                  <a:gd name="T25" fmla="*/ 195 h 230"/>
                  <a:gd name="T26" fmla="*/ 394 w 410"/>
                  <a:gd name="T27" fmla="*/ 163 h 230"/>
                  <a:gd name="T28" fmla="*/ 394 w 410"/>
                  <a:gd name="T29" fmla="*/ 133 h 230"/>
                  <a:gd name="T30" fmla="*/ 409 w 410"/>
                  <a:gd name="T31" fmla="*/ 111 h 230"/>
                  <a:gd name="T32" fmla="*/ 401 w 410"/>
                  <a:gd name="T33" fmla="*/ 0 h 230"/>
                  <a:gd name="T34" fmla="*/ 143 w 410"/>
                  <a:gd name="T35"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0" h="230">
                    <a:moveTo>
                      <a:pt x="143" y="26"/>
                    </a:moveTo>
                    <a:lnTo>
                      <a:pt x="88" y="66"/>
                    </a:lnTo>
                    <a:lnTo>
                      <a:pt x="0" y="103"/>
                    </a:lnTo>
                    <a:lnTo>
                      <a:pt x="0" y="129"/>
                    </a:lnTo>
                    <a:lnTo>
                      <a:pt x="47" y="144"/>
                    </a:lnTo>
                    <a:lnTo>
                      <a:pt x="127" y="141"/>
                    </a:lnTo>
                    <a:lnTo>
                      <a:pt x="210" y="126"/>
                    </a:lnTo>
                    <a:lnTo>
                      <a:pt x="266" y="114"/>
                    </a:lnTo>
                    <a:lnTo>
                      <a:pt x="254" y="170"/>
                    </a:lnTo>
                    <a:lnTo>
                      <a:pt x="242" y="195"/>
                    </a:lnTo>
                    <a:lnTo>
                      <a:pt x="247" y="214"/>
                    </a:lnTo>
                    <a:lnTo>
                      <a:pt x="310" y="229"/>
                    </a:lnTo>
                    <a:lnTo>
                      <a:pt x="378" y="195"/>
                    </a:lnTo>
                    <a:lnTo>
                      <a:pt x="394" y="163"/>
                    </a:lnTo>
                    <a:lnTo>
                      <a:pt x="394" y="133"/>
                    </a:lnTo>
                    <a:lnTo>
                      <a:pt x="409" y="111"/>
                    </a:lnTo>
                    <a:lnTo>
                      <a:pt x="401" y="0"/>
                    </a:lnTo>
                    <a:lnTo>
                      <a:pt x="143" y="26"/>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74090" name="Group 10"/>
              <p:cNvGrpSpPr>
                <a:grpSpLocks/>
              </p:cNvGrpSpPr>
              <p:nvPr/>
            </p:nvGrpSpPr>
            <p:grpSpPr bwMode="auto">
              <a:xfrm>
                <a:off x="5401" y="3313"/>
                <a:ext cx="359" cy="152"/>
                <a:chOff x="5401" y="3313"/>
                <a:chExt cx="359" cy="152"/>
              </a:xfrm>
            </p:grpSpPr>
            <p:sp>
              <p:nvSpPr>
                <p:cNvPr id="174091" name="Freeform 11"/>
                <p:cNvSpPr>
                  <a:spLocks/>
                </p:cNvSpPr>
                <p:nvPr/>
              </p:nvSpPr>
              <p:spPr bwMode="auto">
                <a:xfrm>
                  <a:off x="5401" y="3336"/>
                  <a:ext cx="124" cy="34"/>
                </a:xfrm>
                <a:custGeom>
                  <a:avLst/>
                  <a:gdLst>
                    <a:gd name="T0" fmla="*/ 0 w 124"/>
                    <a:gd name="T1" fmla="*/ 30 h 34"/>
                    <a:gd name="T2" fmla="*/ 64 w 124"/>
                    <a:gd name="T3" fmla="*/ 33 h 34"/>
                    <a:gd name="T4" fmla="*/ 123 w 124"/>
                    <a:gd name="T5" fmla="*/ 20 h 34"/>
                    <a:gd name="T6" fmla="*/ 76 w 124"/>
                    <a:gd name="T7" fmla="*/ 0 h 34"/>
                    <a:gd name="T8" fmla="*/ 0 w 124"/>
                    <a:gd name="T9" fmla="*/ 30 h 34"/>
                  </a:gdLst>
                  <a:ahLst/>
                  <a:cxnLst>
                    <a:cxn ang="0">
                      <a:pos x="T0" y="T1"/>
                    </a:cxn>
                    <a:cxn ang="0">
                      <a:pos x="T2" y="T3"/>
                    </a:cxn>
                    <a:cxn ang="0">
                      <a:pos x="T4" y="T5"/>
                    </a:cxn>
                    <a:cxn ang="0">
                      <a:pos x="T6" y="T7"/>
                    </a:cxn>
                    <a:cxn ang="0">
                      <a:pos x="T8" y="T9"/>
                    </a:cxn>
                  </a:cxnLst>
                  <a:rect l="0" t="0" r="r" b="b"/>
                  <a:pathLst>
                    <a:path w="124" h="34">
                      <a:moveTo>
                        <a:pt x="0" y="30"/>
                      </a:moveTo>
                      <a:lnTo>
                        <a:pt x="64" y="33"/>
                      </a:lnTo>
                      <a:lnTo>
                        <a:pt x="123" y="20"/>
                      </a:lnTo>
                      <a:lnTo>
                        <a:pt x="76" y="0"/>
                      </a:lnTo>
                      <a:lnTo>
                        <a:pt x="0" y="3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2" name="Freeform 12"/>
                <p:cNvSpPr>
                  <a:spLocks/>
                </p:cNvSpPr>
                <p:nvPr/>
              </p:nvSpPr>
              <p:spPr bwMode="auto">
                <a:xfrm>
                  <a:off x="5486" y="3313"/>
                  <a:ext cx="137" cy="36"/>
                </a:xfrm>
                <a:custGeom>
                  <a:avLst/>
                  <a:gdLst>
                    <a:gd name="T0" fmla="*/ 29 w 137"/>
                    <a:gd name="T1" fmla="*/ 0 h 36"/>
                    <a:gd name="T2" fmla="*/ 0 w 137"/>
                    <a:gd name="T3" fmla="*/ 18 h 36"/>
                    <a:gd name="T4" fmla="*/ 40 w 137"/>
                    <a:gd name="T5" fmla="*/ 35 h 36"/>
                    <a:gd name="T6" fmla="*/ 72 w 137"/>
                    <a:gd name="T7" fmla="*/ 30 h 36"/>
                    <a:gd name="T8" fmla="*/ 107 w 137"/>
                    <a:gd name="T9" fmla="*/ 22 h 36"/>
                    <a:gd name="T10" fmla="*/ 136 w 137"/>
                    <a:gd name="T11" fmla="*/ 17 h 36"/>
                    <a:gd name="T12" fmla="*/ 73 w 137"/>
                    <a:gd name="T13" fmla="*/ 12 h 36"/>
                    <a:gd name="T14" fmla="*/ 29 w 13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6">
                      <a:moveTo>
                        <a:pt x="29" y="0"/>
                      </a:moveTo>
                      <a:lnTo>
                        <a:pt x="0" y="18"/>
                      </a:lnTo>
                      <a:lnTo>
                        <a:pt x="40" y="35"/>
                      </a:lnTo>
                      <a:lnTo>
                        <a:pt x="72" y="30"/>
                      </a:lnTo>
                      <a:lnTo>
                        <a:pt x="107" y="22"/>
                      </a:lnTo>
                      <a:lnTo>
                        <a:pt x="136" y="17"/>
                      </a:lnTo>
                      <a:lnTo>
                        <a:pt x="73" y="12"/>
                      </a:lnTo>
                      <a:lnTo>
                        <a:pt x="29"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3" name="Freeform 13"/>
                <p:cNvSpPr>
                  <a:spLocks/>
                </p:cNvSpPr>
                <p:nvPr/>
              </p:nvSpPr>
              <p:spPr bwMode="auto">
                <a:xfrm>
                  <a:off x="5643" y="3394"/>
                  <a:ext cx="117" cy="71"/>
                </a:xfrm>
                <a:custGeom>
                  <a:avLst/>
                  <a:gdLst>
                    <a:gd name="T0" fmla="*/ 17 w 117"/>
                    <a:gd name="T1" fmla="*/ 20 h 71"/>
                    <a:gd name="T2" fmla="*/ 13 w 117"/>
                    <a:gd name="T3" fmla="*/ 39 h 71"/>
                    <a:gd name="T4" fmla="*/ 0 w 117"/>
                    <a:gd name="T5" fmla="*/ 60 h 71"/>
                    <a:gd name="T6" fmla="*/ 34 w 117"/>
                    <a:gd name="T7" fmla="*/ 69 h 71"/>
                    <a:gd name="T8" fmla="*/ 66 w 117"/>
                    <a:gd name="T9" fmla="*/ 70 h 71"/>
                    <a:gd name="T10" fmla="*/ 95 w 117"/>
                    <a:gd name="T11" fmla="*/ 57 h 71"/>
                    <a:gd name="T12" fmla="*/ 110 w 117"/>
                    <a:gd name="T13" fmla="*/ 41 h 71"/>
                    <a:gd name="T14" fmla="*/ 116 w 117"/>
                    <a:gd name="T15" fmla="*/ 6 h 71"/>
                    <a:gd name="T16" fmla="*/ 83 w 117"/>
                    <a:gd name="T17" fmla="*/ 13 h 71"/>
                    <a:gd name="T18" fmla="*/ 48 w 117"/>
                    <a:gd name="T19" fmla="*/ 13 h 71"/>
                    <a:gd name="T20" fmla="*/ 20 w 117"/>
                    <a:gd name="T21" fmla="*/ 0 h 71"/>
                    <a:gd name="T22" fmla="*/ 17 w 117"/>
                    <a:gd name="T23"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71">
                      <a:moveTo>
                        <a:pt x="17" y="20"/>
                      </a:moveTo>
                      <a:lnTo>
                        <a:pt x="13" y="39"/>
                      </a:lnTo>
                      <a:lnTo>
                        <a:pt x="0" y="60"/>
                      </a:lnTo>
                      <a:lnTo>
                        <a:pt x="34" y="69"/>
                      </a:lnTo>
                      <a:lnTo>
                        <a:pt x="66" y="70"/>
                      </a:lnTo>
                      <a:lnTo>
                        <a:pt x="95" y="57"/>
                      </a:lnTo>
                      <a:lnTo>
                        <a:pt x="110" y="41"/>
                      </a:lnTo>
                      <a:lnTo>
                        <a:pt x="116" y="6"/>
                      </a:lnTo>
                      <a:lnTo>
                        <a:pt x="83" y="13"/>
                      </a:lnTo>
                      <a:lnTo>
                        <a:pt x="48" y="13"/>
                      </a:lnTo>
                      <a:lnTo>
                        <a:pt x="20" y="0"/>
                      </a:lnTo>
                      <a:lnTo>
                        <a:pt x="17" y="2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4" name="Freeform 14"/>
                <p:cNvSpPr>
                  <a:spLocks/>
                </p:cNvSpPr>
                <p:nvPr/>
              </p:nvSpPr>
              <p:spPr bwMode="auto">
                <a:xfrm>
                  <a:off x="5667" y="3350"/>
                  <a:ext cx="92" cy="50"/>
                </a:xfrm>
                <a:custGeom>
                  <a:avLst/>
                  <a:gdLst>
                    <a:gd name="T0" fmla="*/ 0 w 92"/>
                    <a:gd name="T1" fmla="*/ 36 h 50"/>
                    <a:gd name="T2" fmla="*/ 24 w 92"/>
                    <a:gd name="T3" fmla="*/ 47 h 50"/>
                    <a:gd name="T4" fmla="*/ 63 w 92"/>
                    <a:gd name="T5" fmla="*/ 49 h 50"/>
                    <a:gd name="T6" fmla="*/ 91 w 92"/>
                    <a:gd name="T7" fmla="*/ 43 h 50"/>
                    <a:gd name="T8" fmla="*/ 89 w 92"/>
                    <a:gd name="T9" fmla="*/ 19 h 50"/>
                    <a:gd name="T10" fmla="*/ 89 w 92"/>
                    <a:gd name="T11" fmla="*/ 0 h 50"/>
                    <a:gd name="T12" fmla="*/ 71 w 92"/>
                    <a:gd name="T13" fmla="*/ 8 h 50"/>
                    <a:gd name="T14" fmla="*/ 16 w 92"/>
                    <a:gd name="T15" fmla="*/ 15 h 50"/>
                    <a:gd name="T16" fmla="*/ 8 w 92"/>
                    <a:gd name="T17" fmla="*/ 11 h 50"/>
                    <a:gd name="T18" fmla="*/ 0 w 92"/>
                    <a:gd name="T1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50">
                      <a:moveTo>
                        <a:pt x="0" y="36"/>
                      </a:moveTo>
                      <a:lnTo>
                        <a:pt x="24" y="47"/>
                      </a:lnTo>
                      <a:lnTo>
                        <a:pt x="63" y="49"/>
                      </a:lnTo>
                      <a:lnTo>
                        <a:pt x="91" y="43"/>
                      </a:lnTo>
                      <a:lnTo>
                        <a:pt x="89" y="19"/>
                      </a:lnTo>
                      <a:lnTo>
                        <a:pt x="89" y="0"/>
                      </a:lnTo>
                      <a:lnTo>
                        <a:pt x="71" y="8"/>
                      </a:lnTo>
                      <a:lnTo>
                        <a:pt x="16" y="15"/>
                      </a:lnTo>
                      <a:lnTo>
                        <a:pt x="8" y="11"/>
                      </a:lnTo>
                      <a:lnTo>
                        <a:pt x="0" y="3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74095" name="Freeform 15"/>
            <p:cNvSpPr>
              <a:spLocks/>
            </p:cNvSpPr>
            <p:nvPr/>
          </p:nvSpPr>
          <p:spPr bwMode="auto">
            <a:xfrm>
              <a:off x="5054" y="1785"/>
              <a:ext cx="908" cy="1578"/>
            </a:xfrm>
            <a:custGeom>
              <a:avLst/>
              <a:gdLst>
                <a:gd name="T0" fmla="*/ 0 w 908"/>
                <a:gd name="T1" fmla="*/ 178 h 1578"/>
                <a:gd name="T2" fmla="*/ 44 w 908"/>
                <a:gd name="T3" fmla="*/ 161 h 1578"/>
                <a:gd name="T4" fmla="*/ 60 w 908"/>
                <a:gd name="T5" fmla="*/ 121 h 1578"/>
                <a:gd name="T6" fmla="*/ 67 w 908"/>
                <a:gd name="T7" fmla="*/ 110 h 1578"/>
                <a:gd name="T8" fmla="*/ 222 w 908"/>
                <a:gd name="T9" fmla="*/ 208 h 1578"/>
                <a:gd name="T10" fmla="*/ 242 w 908"/>
                <a:gd name="T11" fmla="*/ 205 h 1578"/>
                <a:gd name="T12" fmla="*/ 262 w 908"/>
                <a:gd name="T13" fmla="*/ 197 h 1578"/>
                <a:gd name="T14" fmla="*/ 331 w 908"/>
                <a:gd name="T15" fmla="*/ 122 h 1578"/>
                <a:gd name="T16" fmla="*/ 360 w 908"/>
                <a:gd name="T17" fmla="*/ 81 h 1578"/>
                <a:gd name="T18" fmla="*/ 392 w 908"/>
                <a:gd name="T19" fmla="*/ 52 h 1578"/>
                <a:gd name="T20" fmla="*/ 455 w 908"/>
                <a:gd name="T21" fmla="*/ 37 h 1578"/>
                <a:gd name="T22" fmla="*/ 677 w 908"/>
                <a:gd name="T23" fmla="*/ 0 h 1578"/>
                <a:gd name="T24" fmla="*/ 741 w 908"/>
                <a:gd name="T25" fmla="*/ 46 h 1578"/>
                <a:gd name="T26" fmla="*/ 830 w 908"/>
                <a:gd name="T27" fmla="*/ 80 h 1578"/>
                <a:gd name="T28" fmla="*/ 847 w 908"/>
                <a:gd name="T29" fmla="*/ 157 h 1578"/>
                <a:gd name="T30" fmla="*/ 883 w 908"/>
                <a:gd name="T31" fmla="*/ 287 h 1578"/>
                <a:gd name="T32" fmla="*/ 907 w 908"/>
                <a:gd name="T33" fmla="*/ 417 h 1578"/>
                <a:gd name="T34" fmla="*/ 895 w 908"/>
                <a:gd name="T35" fmla="*/ 564 h 1578"/>
                <a:gd name="T36" fmla="*/ 830 w 908"/>
                <a:gd name="T37" fmla="*/ 657 h 1578"/>
                <a:gd name="T38" fmla="*/ 798 w 908"/>
                <a:gd name="T39" fmla="*/ 808 h 1578"/>
                <a:gd name="T40" fmla="*/ 763 w 908"/>
                <a:gd name="T41" fmla="*/ 1321 h 1578"/>
                <a:gd name="T42" fmla="*/ 755 w 908"/>
                <a:gd name="T43" fmla="*/ 1483 h 1578"/>
                <a:gd name="T44" fmla="*/ 683 w 908"/>
                <a:gd name="T45" fmla="*/ 1570 h 1578"/>
                <a:gd name="T46" fmla="*/ 606 w 908"/>
                <a:gd name="T47" fmla="*/ 1539 h 1578"/>
                <a:gd name="T48" fmla="*/ 506 w 908"/>
                <a:gd name="T49" fmla="*/ 1535 h 1578"/>
                <a:gd name="T50" fmla="*/ 447 w 908"/>
                <a:gd name="T51" fmla="*/ 1469 h 1578"/>
                <a:gd name="T52" fmla="*/ 404 w 908"/>
                <a:gd name="T53" fmla="*/ 1125 h 1578"/>
                <a:gd name="T54" fmla="*/ 361 w 908"/>
                <a:gd name="T55" fmla="*/ 753 h 1578"/>
                <a:gd name="T56" fmla="*/ 395 w 908"/>
                <a:gd name="T57" fmla="*/ 421 h 1578"/>
                <a:gd name="T58" fmla="*/ 297 w 908"/>
                <a:gd name="T59" fmla="*/ 357 h 1578"/>
                <a:gd name="T60" fmla="*/ 229 w 908"/>
                <a:gd name="T61" fmla="*/ 364 h 1578"/>
                <a:gd name="T62" fmla="*/ 117 w 908"/>
                <a:gd name="T63" fmla="*/ 289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8" h="1578">
                  <a:moveTo>
                    <a:pt x="3" y="186"/>
                  </a:moveTo>
                  <a:lnTo>
                    <a:pt x="0" y="178"/>
                  </a:lnTo>
                  <a:lnTo>
                    <a:pt x="20" y="177"/>
                  </a:lnTo>
                  <a:lnTo>
                    <a:pt x="44" y="161"/>
                  </a:lnTo>
                  <a:lnTo>
                    <a:pt x="60" y="137"/>
                  </a:lnTo>
                  <a:lnTo>
                    <a:pt x="60" y="121"/>
                  </a:lnTo>
                  <a:lnTo>
                    <a:pt x="56" y="114"/>
                  </a:lnTo>
                  <a:lnTo>
                    <a:pt x="67" y="110"/>
                  </a:lnTo>
                  <a:lnTo>
                    <a:pt x="214" y="211"/>
                  </a:lnTo>
                  <a:lnTo>
                    <a:pt x="222" y="208"/>
                  </a:lnTo>
                  <a:lnTo>
                    <a:pt x="242" y="215"/>
                  </a:lnTo>
                  <a:lnTo>
                    <a:pt x="242" y="205"/>
                  </a:lnTo>
                  <a:lnTo>
                    <a:pt x="260" y="205"/>
                  </a:lnTo>
                  <a:lnTo>
                    <a:pt x="262" y="197"/>
                  </a:lnTo>
                  <a:lnTo>
                    <a:pt x="287" y="170"/>
                  </a:lnTo>
                  <a:lnTo>
                    <a:pt x="331" y="122"/>
                  </a:lnTo>
                  <a:lnTo>
                    <a:pt x="343" y="111"/>
                  </a:lnTo>
                  <a:lnTo>
                    <a:pt x="360" y="81"/>
                  </a:lnTo>
                  <a:lnTo>
                    <a:pt x="375" y="63"/>
                  </a:lnTo>
                  <a:lnTo>
                    <a:pt x="392" y="52"/>
                  </a:lnTo>
                  <a:lnTo>
                    <a:pt x="426" y="41"/>
                  </a:lnTo>
                  <a:lnTo>
                    <a:pt x="455" y="37"/>
                  </a:lnTo>
                  <a:lnTo>
                    <a:pt x="487" y="19"/>
                  </a:lnTo>
                  <a:lnTo>
                    <a:pt x="677" y="0"/>
                  </a:lnTo>
                  <a:lnTo>
                    <a:pt x="685" y="20"/>
                  </a:lnTo>
                  <a:lnTo>
                    <a:pt x="741" y="46"/>
                  </a:lnTo>
                  <a:lnTo>
                    <a:pt x="802" y="63"/>
                  </a:lnTo>
                  <a:lnTo>
                    <a:pt x="830" y="80"/>
                  </a:lnTo>
                  <a:lnTo>
                    <a:pt x="840" y="96"/>
                  </a:lnTo>
                  <a:lnTo>
                    <a:pt x="847" y="157"/>
                  </a:lnTo>
                  <a:lnTo>
                    <a:pt x="862" y="219"/>
                  </a:lnTo>
                  <a:lnTo>
                    <a:pt x="883" y="287"/>
                  </a:lnTo>
                  <a:lnTo>
                    <a:pt x="903" y="357"/>
                  </a:lnTo>
                  <a:lnTo>
                    <a:pt x="907" y="417"/>
                  </a:lnTo>
                  <a:lnTo>
                    <a:pt x="899" y="494"/>
                  </a:lnTo>
                  <a:lnTo>
                    <a:pt x="895" y="564"/>
                  </a:lnTo>
                  <a:lnTo>
                    <a:pt x="873" y="664"/>
                  </a:lnTo>
                  <a:lnTo>
                    <a:pt x="830" y="657"/>
                  </a:lnTo>
                  <a:lnTo>
                    <a:pt x="821" y="762"/>
                  </a:lnTo>
                  <a:lnTo>
                    <a:pt x="798" y="808"/>
                  </a:lnTo>
                  <a:lnTo>
                    <a:pt x="781" y="1133"/>
                  </a:lnTo>
                  <a:lnTo>
                    <a:pt x="763" y="1321"/>
                  </a:lnTo>
                  <a:lnTo>
                    <a:pt x="751" y="1435"/>
                  </a:lnTo>
                  <a:lnTo>
                    <a:pt x="755" y="1483"/>
                  </a:lnTo>
                  <a:lnTo>
                    <a:pt x="751" y="1536"/>
                  </a:lnTo>
                  <a:lnTo>
                    <a:pt x="683" y="1570"/>
                  </a:lnTo>
                  <a:lnTo>
                    <a:pt x="630" y="1577"/>
                  </a:lnTo>
                  <a:lnTo>
                    <a:pt x="606" y="1539"/>
                  </a:lnTo>
                  <a:lnTo>
                    <a:pt x="574" y="1539"/>
                  </a:lnTo>
                  <a:lnTo>
                    <a:pt x="506" y="1535"/>
                  </a:lnTo>
                  <a:lnTo>
                    <a:pt x="457" y="1518"/>
                  </a:lnTo>
                  <a:lnTo>
                    <a:pt x="447" y="1469"/>
                  </a:lnTo>
                  <a:lnTo>
                    <a:pt x="449" y="1426"/>
                  </a:lnTo>
                  <a:lnTo>
                    <a:pt x="404" y="1125"/>
                  </a:lnTo>
                  <a:lnTo>
                    <a:pt x="405" y="805"/>
                  </a:lnTo>
                  <a:lnTo>
                    <a:pt x="361" y="753"/>
                  </a:lnTo>
                  <a:lnTo>
                    <a:pt x="401" y="483"/>
                  </a:lnTo>
                  <a:lnTo>
                    <a:pt x="395" y="421"/>
                  </a:lnTo>
                  <a:lnTo>
                    <a:pt x="396" y="296"/>
                  </a:lnTo>
                  <a:lnTo>
                    <a:pt x="297" y="357"/>
                  </a:lnTo>
                  <a:lnTo>
                    <a:pt x="265" y="365"/>
                  </a:lnTo>
                  <a:lnTo>
                    <a:pt x="229" y="364"/>
                  </a:lnTo>
                  <a:lnTo>
                    <a:pt x="168" y="338"/>
                  </a:lnTo>
                  <a:lnTo>
                    <a:pt x="117" y="289"/>
                  </a:lnTo>
                  <a:lnTo>
                    <a:pt x="3" y="186"/>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6" name="Freeform 16"/>
            <p:cNvSpPr>
              <a:spLocks/>
            </p:cNvSpPr>
            <p:nvPr/>
          </p:nvSpPr>
          <p:spPr bwMode="auto">
            <a:xfrm>
              <a:off x="5563" y="1759"/>
              <a:ext cx="165" cy="400"/>
            </a:xfrm>
            <a:custGeom>
              <a:avLst/>
              <a:gdLst>
                <a:gd name="T0" fmla="*/ 0 w 165"/>
                <a:gd name="T1" fmla="*/ 80 h 400"/>
                <a:gd name="T2" fmla="*/ 0 w 165"/>
                <a:gd name="T3" fmla="*/ 151 h 400"/>
                <a:gd name="T4" fmla="*/ 3 w 165"/>
                <a:gd name="T5" fmla="*/ 266 h 400"/>
                <a:gd name="T6" fmla="*/ 29 w 165"/>
                <a:gd name="T7" fmla="*/ 365 h 400"/>
                <a:gd name="T8" fmla="*/ 39 w 165"/>
                <a:gd name="T9" fmla="*/ 399 h 400"/>
                <a:gd name="T10" fmla="*/ 51 w 165"/>
                <a:gd name="T11" fmla="*/ 307 h 400"/>
                <a:gd name="T12" fmla="*/ 69 w 165"/>
                <a:gd name="T13" fmla="*/ 212 h 400"/>
                <a:gd name="T14" fmla="*/ 95 w 165"/>
                <a:gd name="T15" fmla="*/ 151 h 400"/>
                <a:gd name="T16" fmla="*/ 118 w 165"/>
                <a:gd name="T17" fmla="*/ 104 h 400"/>
                <a:gd name="T18" fmla="*/ 131 w 165"/>
                <a:gd name="T19" fmla="*/ 87 h 400"/>
                <a:gd name="T20" fmla="*/ 164 w 165"/>
                <a:gd name="T21" fmla="*/ 34 h 400"/>
                <a:gd name="T22" fmla="*/ 155 w 165"/>
                <a:gd name="T23" fmla="*/ 0 h 400"/>
                <a:gd name="T24" fmla="*/ 2 w 165"/>
                <a:gd name="T25" fmla="*/ 30 h 400"/>
                <a:gd name="T26" fmla="*/ 0 w 165"/>
                <a:gd name="T27" fmla="*/ 8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400">
                  <a:moveTo>
                    <a:pt x="0" y="80"/>
                  </a:moveTo>
                  <a:lnTo>
                    <a:pt x="0" y="151"/>
                  </a:lnTo>
                  <a:lnTo>
                    <a:pt x="3" y="266"/>
                  </a:lnTo>
                  <a:lnTo>
                    <a:pt x="29" y="365"/>
                  </a:lnTo>
                  <a:lnTo>
                    <a:pt x="39" y="399"/>
                  </a:lnTo>
                  <a:lnTo>
                    <a:pt x="51" y="307"/>
                  </a:lnTo>
                  <a:lnTo>
                    <a:pt x="69" y="212"/>
                  </a:lnTo>
                  <a:lnTo>
                    <a:pt x="95" y="151"/>
                  </a:lnTo>
                  <a:lnTo>
                    <a:pt x="118" y="104"/>
                  </a:lnTo>
                  <a:lnTo>
                    <a:pt x="131" y="87"/>
                  </a:lnTo>
                  <a:lnTo>
                    <a:pt x="164" y="34"/>
                  </a:lnTo>
                  <a:lnTo>
                    <a:pt x="155" y="0"/>
                  </a:lnTo>
                  <a:lnTo>
                    <a:pt x="2" y="30"/>
                  </a:lnTo>
                  <a:lnTo>
                    <a:pt x="0" y="8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7" name="Freeform 17"/>
            <p:cNvSpPr>
              <a:spLocks/>
            </p:cNvSpPr>
            <p:nvPr/>
          </p:nvSpPr>
          <p:spPr bwMode="auto">
            <a:xfrm>
              <a:off x="5480" y="1813"/>
              <a:ext cx="123" cy="480"/>
            </a:xfrm>
            <a:custGeom>
              <a:avLst/>
              <a:gdLst>
                <a:gd name="T0" fmla="*/ 56 w 123"/>
                <a:gd name="T1" fmla="*/ 0 h 480"/>
                <a:gd name="T2" fmla="*/ 22 w 123"/>
                <a:gd name="T3" fmla="*/ 18 h 480"/>
                <a:gd name="T4" fmla="*/ 13 w 123"/>
                <a:gd name="T5" fmla="*/ 36 h 480"/>
                <a:gd name="T6" fmla="*/ 0 w 123"/>
                <a:gd name="T7" fmla="*/ 75 h 480"/>
                <a:gd name="T8" fmla="*/ 27 w 123"/>
                <a:gd name="T9" fmla="*/ 89 h 480"/>
                <a:gd name="T10" fmla="*/ 7 w 123"/>
                <a:gd name="T11" fmla="*/ 110 h 480"/>
                <a:gd name="T12" fmla="*/ 16 w 123"/>
                <a:gd name="T13" fmla="*/ 155 h 480"/>
                <a:gd name="T14" fmla="*/ 25 w 123"/>
                <a:gd name="T15" fmla="*/ 198 h 480"/>
                <a:gd name="T16" fmla="*/ 37 w 123"/>
                <a:gd name="T17" fmla="*/ 258 h 480"/>
                <a:gd name="T18" fmla="*/ 46 w 123"/>
                <a:gd name="T19" fmla="*/ 293 h 480"/>
                <a:gd name="T20" fmla="*/ 54 w 123"/>
                <a:gd name="T21" fmla="*/ 337 h 480"/>
                <a:gd name="T22" fmla="*/ 98 w 123"/>
                <a:gd name="T23" fmla="*/ 479 h 480"/>
                <a:gd name="T24" fmla="*/ 122 w 123"/>
                <a:gd name="T25" fmla="*/ 426 h 480"/>
                <a:gd name="T26" fmla="*/ 93 w 123"/>
                <a:gd name="T27" fmla="*/ 308 h 480"/>
                <a:gd name="T28" fmla="*/ 77 w 123"/>
                <a:gd name="T29" fmla="*/ 241 h 480"/>
                <a:gd name="T30" fmla="*/ 71 w 123"/>
                <a:gd name="T31" fmla="*/ 178 h 480"/>
                <a:gd name="T32" fmla="*/ 70 w 123"/>
                <a:gd name="T33" fmla="*/ 102 h 480"/>
                <a:gd name="T34" fmla="*/ 67 w 123"/>
                <a:gd name="T35" fmla="*/ 56 h 480"/>
                <a:gd name="T36" fmla="*/ 74 w 123"/>
                <a:gd name="T37" fmla="*/ 38 h 480"/>
                <a:gd name="T38" fmla="*/ 64 w 123"/>
                <a:gd name="T39" fmla="*/ 22 h 480"/>
                <a:gd name="T40" fmla="*/ 60 w 123"/>
                <a:gd name="T41" fmla="*/ 12 h 480"/>
                <a:gd name="T42" fmla="*/ 56 w 123"/>
                <a:gd name="T4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480">
                  <a:moveTo>
                    <a:pt x="56" y="0"/>
                  </a:moveTo>
                  <a:lnTo>
                    <a:pt x="22" y="18"/>
                  </a:lnTo>
                  <a:lnTo>
                    <a:pt x="13" y="36"/>
                  </a:lnTo>
                  <a:lnTo>
                    <a:pt x="0" y="75"/>
                  </a:lnTo>
                  <a:lnTo>
                    <a:pt x="27" y="89"/>
                  </a:lnTo>
                  <a:lnTo>
                    <a:pt x="7" y="110"/>
                  </a:lnTo>
                  <a:lnTo>
                    <a:pt x="16" y="155"/>
                  </a:lnTo>
                  <a:lnTo>
                    <a:pt x="25" y="198"/>
                  </a:lnTo>
                  <a:lnTo>
                    <a:pt x="37" y="258"/>
                  </a:lnTo>
                  <a:lnTo>
                    <a:pt x="46" y="293"/>
                  </a:lnTo>
                  <a:lnTo>
                    <a:pt x="54" y="337"/>
                  </a:lnTo>
                  <a:lnTo>
                    <a:pt x="98" y="479"/>
                  </a:lnTo>
                  <a:lnTo>
                    <a:pt x="122" y="426"/>
                  </a:lnTo>
                  <a:lnTo>
                    <a:pt x="93" y="308"/>
                  </a:lnTo>
                  <a:lnTo>
                    <a:pt x="77" y="241"/>
                  </a:lnTo>
                  <a:lnTo>
                    <a:pt x="71" y="178"/>
                  </a:lnTo>
                  <a:lnTo>
                    <a:pt x="70" y="102"/>
                  </a:lnTo>
                  <a:lnTo>
                    <a:pt x="67" y="56"/>
                  </a:lnTo>
                  <a:lnTo>
                    <a:pt x="74" y="38"/>
                  </a:lnTo>
                  <a:lnTo>
                    <a:pt x="64" y="22"/>
                  </a:lnTo>
                  <a:lnTo>
                    <a:pt x="60" y="12"/>
                  </a:lnTo>
                  <a:lnTo>
                    <a:pt x="5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8" name="Freeform 18"/>
            <p:cNvSpPr>
              <a:spLocks/>
            </p:cNvSpPr>
            <p:nvPr/>
          </p:nvSpPr>
          <p:spPr bwMode="auto">
            <a:xfrm>
              <a:off x="5584" y="1800"/>
              <a:ext cx="175" cy="478"/>
            </a:xfrm>
            <a:custGeom>
              <a:avLst/>
              <a:gdLst>
                <a:gd name="T0" fmla="*/ 143 w 175"/>
                <a:gd name="T1" fmla="*/ 0 h 478"/>
                <a:gd name="T2" fmla="*/ 145 w 175"/>
                <a:gd name="T3" fmla="*/ 9 h 478"/>
                <a:gd name="T4" fmla="*/ 174 w 175"/>
                <a:gd name="T5" fmla="*/ 24 h 478"/>
                <a:gd name="T6" fmla="*/ 163 w 175"/>
                <a:gd name="T7" fmla="*/ 53 h 478"/>
                <a:gd name="T8" fmla="*/ 156 w 175"/>
                <a:gd name="T9" fmla="*/ 88 h 478"/>
                <a:gd name="T10" fmla="*/ 126 w 175"/>
                <a:gd name="T11" fmla="*/ 86 h 478"/>
                <a:gd name="T12" fmla="*/ 153 w 175"/>
                <a:gd name="T13" fmla="*/ 115 h 478"/>
                <a:gd name="T14" fmla="*/ 129 w 175"/>
                <a:gd name="T15" fmla="*/ 134 h 478"/>
                <a:gd name="T16" fmla="*/ 102 w 175"/>
                <a:gd name="T17" fmla="*/ 176 h 478"/>
                <a:gd name="T18" fmla="*/ 85 w 175"/>
                <a:gd name="T19" fmla="*/ 227 h 478"/>
                <a:gd name="T20" fmla="*/ 71 w 175"/>
                <a:gd name="T21" fmla="*/ 284 h 478"/>
                <a:gd name="T22" fmla="*/ 60 w 175"/>
                <a:gd name="T23" fmla="*/ 342 h 478"/>
                <a:gd name="T24" fmla="*/ 31 w 175"/>
                <a:gd name="T25" fmla="*/ 477 h 478"/>
                <a:gd name="T26" fmla="*/ 0 w 175"/>
                <a:gd name="T27" fmla="*/ 422 h 478"/>
                <a:gd name="T28" fmla="*/ 29 w 175"/>
                <a:gd name="T29" fmla="*/ 333 h 478"/>
                <a:gd name="T30" fmla="*/ 35 w 175"/>
                <a:gd name="T31" fmla="*/ 280 h 478"/>
                <a:gd name="T32" fmla="*/ 44 w 175"/>
                <a:gd name="T33" fmla="*/ 224 h 478"/>
                <a:gd name="T34" fmla="*/ 54 w 175"/>
                <a:gd name="T35" fmla="*/ 176 h 478"/>
                <a:gd name="T36" fmla="*/ 71 w 175"/>
                <a:gd name="T37" fmla="*/ 125 h 478"/>
                <a:gd name="T38" fmla="*/ 92 w 175"/>
                <a:gd name="T39" fmla="*/ 84 h 478"/>
                <a:gd name="T40" fmla="*/ 120 w 175"/>
                <a:gd name="T41" fmla="*/ 43 h 478"/>
                <a:gd name="T42" fmla="*/ 143 w 175"/>
                <a:gd name="T43"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478">
                  <a:moveTo>
                    <a:pt x="143" y="0"/>
                  </a:moveTo>
                  <a:lnTo>
                    <a:pt x="145" y="9"/>
                  </a:lnTo>
                  <a:lnTo>
                    <a:pt x="174" y="24"/>
                  </a:lnTo>
                  <a:lnTo>
                    <a:pt x="163" y="53"/>
                  </a:lnTo>
                  <a:lnTo>
                    <a:pt x="156" y="88"/>
                  </a:lnTo>
                  <a:lnTo>
                    <a:pt x="126" y="86"/>
                  </a:lnTo>
                  <a:lnTo>
                    <a:pt x="153" y="115"/>
                  </a:lnTo>
                  <a:lnTo>
                    <a:pt x="129" y="134"/>
                  </a:lnTo>
                  <a:lnTo>
                    <a:pt x="102" y="176"/>
                  </a:lnTo>
                  <a:lnTo>
                    <a:pt x="85" y="227"/>
                  </a:lnTo>
                  <a:lnTo>
                    <a:pt x="71" y="284"/>
                  </a:lnTo>
                  <a:lnTo>
                    <a:pt x="60" y="342"/>
                  </a:lnTo>
                  <a:lnTo>
                    <a:pt x="31" y="477"/>
                  </a:lnTo>
                  <a:lnTo>
                    <a:pt x="0" y="422"/>
                  </a:lnTo>
                  <a:lnTo>
                    <a:pt x="29" y="333"/>
                  </a:lnTo>
                  <a:lnTo>
                    <a:pt x="35" y="280"/>
                  </a:lnTo>
                  <a:lnTo>
                    <a:pt x="44" y="224"/>
                  </a:lnTo>
                  <a:lnTo>
                    <a:pt x="54" y="176"/>
                  </a:lnTo>
                  <a:lnTo>
                    <a:pt x="71" y="125"/>
                  </a:lnTo>
                  <a:lnTo>
                    <a:pt x="92" y="84"/>
                  </a:lnTo>
                  <a:lnTo>
                    <a:pt x="120" y="43"/>
                  </a:lnTo>
                  <a:lnTo>
                    <a:pt x="143"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099" name="Freeform 19"/>
            <p:cNvSpPr>
              <a:spLocks/>
            </p:cNvSpPr>
            <p:nvPr/>
          </p:nvSpPr>
          <p:spPr bwMode="auto">
            <a:xfrm>
              <a:off x="5584" y="1826"/>
              <a:ext cx="287" cy="784"/>
            </a:xfrm>
            <a:custGeom>
              <a:avLst/>
              <a:gdLst>
                <a:gd name="T0" fmla="*/ 181 w 287"/>
                <a:gd name="T1" fmla="*/ 0 h 784"/>
                <a:gd name="T2" fmla="*/ 173 w 287"/>
                <a:gd name="T3" fmla="*/ 33 h 784"/>
                <a:gd name="T4" fmla="*/ 173 w 287"/>
                <a:gd name="T5" fmla="*/ 64 h 784"/>
                <a:gd name="T6" fmla="*/ 166 w 287"/>
                <a:gd name="T7" fmla="*/ 70 h 784"/>
                <a:gd name="T8" fmla="*/ 142 w 287"/>
                <a:gd name="T9" fmla="*/ 66 h 784"/>
                <a:gd name="T10" fmla="*/ 153 w 287"/>
                <a:gd name="T11" fmla="*/ 78 h 784"/>
                <a:gd name="T12" fmla="*/ 162 w 287"/>
                <a:gd name="T13" fmla="*/ 88 h 784"/>
                <a:gd name="T14" fmla="*/ 159 w 287"/>
                <a:gd name="T15" fmla="*/ 95 h 784"/>
                <a:gd name="T16" fmla="*/ 148 w 287"/>
                <a:gd name="T17" fmla="*/ 99 h 784"/>
                <a:gd name="T18" fmla="*/ 126 w 287"/>
                <a:gd name="T19" fmla="*/ 133 h 784"/>
                <a:gd name="T20" fmla="*/ 113 w 287"/>
                <a:gd name="T21" fmla="*/ 153 h 784"/>
                <a:gd name="T22" fmla="*/ 101 w 287"/>
                <a:gd name="T23" fmla="*/ 189 h 784"/>
                <a:gd name="T24" fmla="*/ 89 w 287"/>
                <a:gd name="T25" fmla="*/ 234 h 784"/>
                <a:gd name="T26" fmla="*/ 80 w 287"/>
                <a:gd name="T27" fmla="*/ 286 h 784"/>
                <a:gd name="T28" fmla="*/ 62 w 287"/>
                <a:gd name="T29" fmla="*/ 323 h 784"/>
                <a:gd name="T30" fmla="*/ 40 w 287"/>
                <a:gd name="T31" fmla="*/ 361 h 784"/>
                <a:gd name="T32" fmla="*/ 2 w 287"/>
                <a:gd name="T33" fmla="*/ 447 h 784"/>
                <a:gd name="T34" fmla="*/ 0 w 287"/>
                <a:gd name="T35" fmla="*/ 518 h 784"/>
                <a:gd name="T36" fmla="*/ 6 w 287"/>
                <a:gd name="T37" fmla="*/ 677 h 784"/>
                <a:gd name="T38" fmla="*/ 26 w 287"/>
                <a:gd name="T39" fmla="*/ 783 h 784"/>
                <a:gd name="T40" fmla="*/ 97 w 287"/>
                <a:gd name="T41" fmla="*/ 782 h 784"/>
                <a:gd name="T42" fmla="*/ 214 w 287"/>
                <a:gd name="T43" fmla="*/ 773 h 784"/>
                <a:gd name="T44" fmla="*/ 286 w 287"/>
                <a:gd name="T45" fmla="*/ 734 h 784"/>
                <a:gd name="T46" fmla="*/ 276 w 287"/>
                <a:gd name="T47" fmla="*/ 592 h 784"/>
                <a:gd name="T48" fmla="*/ 203 w 287"/>
                <a:gd name="T49" fmla="*/ 579 h 784"/>
                <a:gd name="T50" fmla="*/ 207 w 287"/>
                <a:gd name="T51" fmla="*/ 543 h 784"/>
                <a:gd name="T52" fmla="*/ 226 w 287"/>
                <a:gd name="T53" fmla="*/ 443 h 784"/>
                <a:gd name="T54" fmla="*/ 232 w 287"/>
                <a:gd name="T55" fmla="*/ 368 h 784"/>
                <a:gd name="T56" fmla="*/ 232 w 287"/>
                <a:gd name="T57" fmla="*/ 342 h 784"/>
                <a:gd name="T58" fmla="*/ 220 w 287"/>
                <a:gd name="T59" fmla="*/ 324 h 784"/>
                <a:gd name="T60" fmla="*/ 227 w 287"/>
                <a:gd name="T61" fmla="*/ 314 h 784"/>
                <a:gd name="T62" fmla="*/ 220 w 287"/>
                <a:gd name="T63" fmla="*/ 289 h 784"/>
                <a:gd name="T64" fmla="*/ 206 w 287"/>
                <a:gd name="T65" fmla="*/ 236 h 784"/>
                <a:gd name="T66" fmla="*/ 196 w 287"/>
                <a:gd name="T67" fmla="*/ 196 h 784"/>
                <a:gd name="T68" fmla="*/ 181 w 287"/>
                <a:gd name="T69" fmla="*/ 169 h 784"/>
                <a:gd name="T70" fmla="*/ 196 w 287"/>
                <a:gd name="T71" fmla="*/ 178 h 784"/>
                <a:gd name="T72" fmla="*/ 196 w 287"/>
                <a:gd name="T73" fmla="*/ 144 h 784"/>
                <a:gd name="T74" fmla="*/ 204 w 287"/>
                <a:gd name="T75" fmla="*/ 105 h 784"/>
                <a:gd name="T76" fmla="*/ 220 w 287"/>
                <a:gd name="T77" fmla="*/ 74 h 784"/>
                <a:gd name="T78" fmla="*/ 237 w 287"/>
                <a:gd name="T79" fmla="*/ 52 h 784"/>
                <a:gd name="T80" fmla="*/ 251 w 287"/>
                <a:gd name="T81" fmla="*/ 37 h 784"/>
                <a:gd name="T82" fmla="*/ 263 w 287"/>
                <a:gd name="T83" fmla="*/ 28 h 784"/>
                <a:gd name="T84" fmla="*/ 241 w 287"/>
                <a:gd name="T85" fmla="*/ 20 h 784"/>
                <a:gd name="T86" fmla="*/ 214 w 287"/>
                <a:gd name="T87" fmla="*/ 13 h 784"/>
                <a:gd name="T88" fmla="*/ 181 w 287"/>
                <a:gd name="T89"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784">
                  <a:moveTo>
                    <a:pt x="181" y="0"/>
                  </a:moveTo>
                  <a:lnTo>
                    <a:pt x="173" y="33"/>
                  </a:lnTo>
                  <a:lnTo>
                    <a:pt x="173" y="64"/>
                  </a:lnTo>
                  <a:lnTo>
                    <a:pt x="166" y="70"/>
                  </a:lnTo>
                  <a:lnTo>
                    <a:pt x="142" y="66"/>
                  </a:lnTo>
                  <a:lnTo>
                    <a:pt x="153" y="78"/>
                  </a:lnTo>
                  <a:lnTo>
                    <a:pt x="162" y="88"/>
                  </a:lnTo>
                  <a:lnTo>
                    <a:pt x="159" y="95"/>
                  </a:lnTo>
                  <a:lnTo>
                    <a:pt x="148" y="99"/>
                  </a:lnTo>
                  <a:lnTo>
                    <a:pt x="126" y="133"/>
                  </a:lnTo>
                  <a:lnTo>
                    <a:pt x="113" y="153"/>
                  </a:lnTo>
                  <a:lnTo>
                    <a:pt x="101" y="189"/>
                  </a:lnTo>
                  <a:lnTo>
                    <a:pt x="89" y="234"/>
                  </a:lnTo>
                  <a:lnTo>
                    <a:pt x="80" y="286"/>
                  </a:lnTo>
                  <a:lnTo>
                    <a:pt x="62" y="323"/>
                  </a:lnTo>
                  <a:lnTo>
                    <a:pt x="40" y="361"/>
                  </a:lnTo>
                  <a:lnTo>
                    <a:pt x="2" y="447"/>
                  </a:lnTo>
                  <a:lnTo>
                    <a:pt x="0" y="518"/>
                  </a:lnTo>
                  <a:lnTo>
                    <a:pt x="6" y="677"/>
                  </a:lnTo>
                  <a:lnTo>
                    <a:pt x="26" y="783"/>
                  </a:lnTo>
                  <a:lnTo>
                    <a:pt x="97" y="782"/>
                  </a:lnTo>
                  <a:lnTo>
                    <a:pt x="214" y="773"/>
                  </a:lnTo>
                  <a:lnTo>
                    <a:pt x="286" y="734"/>
                  </a:lnTo>
                  <a:lnTo>
                    <a:pt x="276" y="592"/>
                  </a:lnTo>
                  <a:lnTo>
                    <a:pt x="203" y="579"/>
                  </a:lnTo>
                  <a:lnTo>
                    <a:pt x="207" y="543"/>
                  </a:lnTo>
                  <a:lnTo>
                    <a:pt x="226" y="443"/>
                  </a:lnTo>
                  <a:lnTo>
                    <a:pt x="232" y="368"/>
                  </a:lnTo>
                  <a:lnTo>
                    <a:pt x="232" y="342"/>
                  </a:lnTo>
                  <a:lnTo>
                    <a:pt x="220" y="324"/>
                  </a:lnTo>
                  <a:lnTo>
                    <a:pt x="227" y="314"/>
                  </a:lnTo>
                  <a:lnTo>
                    <a:pt x="220" y="289"/>
                  </a:lnTo>
                  <a:lnTo>
                    <a:pt x="206" y="236"/>
                  </a:lnTo>
                  <a:lnTo>
                    <a:pt x="196" y="196"/>
                  </a:lnTo>
                  <a:lnTo>
                    <a:pt x="181" y="169"/>
                  </a:lnTo>
                  <a:lnTo>
                    <a:pt x="196" y="178"/>
                  </a:lnTo>
                  <a:lnTo>
                    <a:pt x="196" y="144"/>
                  </a:lnTo>
                  <a:lnTo>
                    <a:pt x="204" y="105"/>
                  </a:lnTo>
                  <a:lnTo>
                    <a:pt x="220" y="74"/>
                  </a:lnTo>
                  <a:lnTo>
                    <a:pt x="237" y="52"/>
                  </a:lnTo>
                  <a:lnTo>
                    <a:pt x="251" y="37"/>
                  </a:lnTo>
                  <a:lnTo>
                    <a:pt x="263" y="28"/>
                  </a:lnTo>
                  <a:lnTo>
                    <a:pt x="241" y="20"/>
                  </a:lnTo>
                  <a:lnTo>
                    <a:pt x="214" y="13"/>
                  </a:lnTo>
                  <a:lnTo>
                    <a:pt x="18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0" name="Freeform 20"/>
            <p:cNvSpPr>
              <a:spLocks/>
            </p:cNvSpPr>
            <p:nvPr/>
          </p:nvSpPr>
          <p:spPr bwMode="auto">
            <a:xfrm>
              <a:off x="5788" y="1855"/>
              <a:ext cx="161" cy="577"/>
            </a:xfrm>
            <a:custGeom>
              <a:avLst/>
              <a:gdLst>
                <a:gd name="T0" fmla="*/ 67 w 161"/>
                <a:gd name="T1" fmla="*/ 0 h 577"/>
                <a:gd name="T2" fmla="*/ 40 w 161"/>
                <a:gd name="T3" fmla="*/ 28 h 577"/>
                <a:gd name="T4" fmla="*/ 20 w 161"/>
                <a:gd name="T5" fmla="*/ 55 h 577"/>
                <a:gd name="T6" fmla="*/ 7 w 161"/>
                <a:gd name="T7" fmla="*/ 79 h 577"/>
                <a:gd name="T8" fmla="*/ 2 w 161"/>
                <a:gd name="T9" fmla="*/ 103 h 577"/>
                <a:gd name="T10" fmla="*/ 0 w 161"/>
                <a:gd name="T11" fmla="*/ 124 h 577"/>
                <a:gd name="T12" fmla="*/ 2 w 161"/>
                <a:gd name="T13" fmla="*/ 148 h 577"/>
                <a:gd name="T14" fmla="*/ 8 w 161"/>
                <a:gd name="T15" fmla="*/ 163 h 577"/>
                <a:gd name="T16" fmla="*/ 16 w 161"/>
                <a:gd name="T17" fmla="*/ 206 h 577"/>
                <a:gd name="T18" fmla="*/ 24 w 161"/>
                <a:gd name="T19" fmla="*/ 244 h 577"/>
                <a:gd name="T20" fmla="*/ 35 w 161"/>
                <a:gd name="T21" fmla="*/ 278 h 577"/>
                <a:gd name="T22" fmla="*/ 86 w 161"/>
                <a:gd name="T23" fmla="*/ 289 h 577"/>
                <a:gd name="T24" fmla="*/ 35 w 161"/>
                <a:gd name="T25" fmla="*/ 293 h 577"/>
                <a:gd name="T26" fmla="*/ 41 w 161"/>
                <a:gd name="T27" fmla="*/ 302 h 577"/>
                <a:gd name="T28" fmla="*/ 73 w 161"/>
                <a:gd name="T29" fmla="*/ 309 h 577"/>
                <a:gd name="T30" fmla="*/ 106 w 161"/>
                <a:gd name="T31" fmla="*/ 324 h 577"/>
                <a:gd name="T32" fmla="*/ 59 w 161"/>
                <a:gd name="T33" fmla="*/ 321 h 577"/>
                <a:gd name="T34" fmla="*/ 37 w 161"/>
                <a:gd name="T35" fmla="*/ 319 h 577"/>
                <a:gd name="T36" fmla="*/ 41 w 161"/>
                <a:gd name="T37" fmla="*/ 337 h 577"/>
                <a:gd name="T38" fmla="*/ 37 w 161"/>
                <a:gd name="T39" fmla="*/ 373 h 577"/>
                <a:gd name="T40" fmla="*/ 31 w 161"/>
                <a:gd name="T41" fmla="*/ 430 h 577"/>
                <a:gd name="T42" fmla="*/ 6 w 161"/>
                <a:gd name="T43" fmla="*/ 544 h 577"/>
                <a:gd name="T44" fmla="*/ 40 w 161"/>
                <a:gd name="T45" fmla="*/ 544 h 577"/>
                <a:gd name="T46" fmla="*/ 83 w 161"/>
                <a:gd name="T47" fmla="*/ 547 h 577"/>
                <a:gd name="T48" fmla="*/ 108 w 161"/>
                <a:gd name="T49" fmla="*/ 558 h 577"/>
                <a:gd name="T50" fmla="*/ 129 w 161"/>
                <a:gd name="T51" fmla="*/ 576 h 577"/>
                <a:gd name="T52" fmla="*/ 144 w 161"/>
                <a:gd name="T53" fmla="*/ 485 h 577"/>
                <a:gd name="T54" fmla="*/ 147 w 161"/>
                <a:gd name="T55" fmla="*/ 408 h 577"/>
                <a:gd name="T56" fmla="*/ 160 w 161"/>
                <a:gd name="T57" fmla="*/ 326 h 577"/>
                <a:gd name="T58" fmla="*/ 154 w 161"/>
                <a:gd name="T59" fmla="*/ 284 h 577"/>
                <a:gd name="T60" fmla="*/ 139 w 161"/>
                <a:gd name="T61" fmla="*/ 227 h 577"/>
                <a:gd name="T62" fmla="*/ 120 w 161"/>
                <a:gd name="T63" fmla="*/ 163 h 577"/>
                <a:gd name="T64" fmla="*/ 110 w 161"/>
                <a:gd name="T65" fmla="*/ 120 h 577"/>
                <a:gd name="T66" fmla="*/ 104 w 161"/>
                <a:gd name="T67" fmla="*/ 88 h 577"/>
                <a:gd name="T68" fmla="*/ 98 w 161"/>
                <a:gd name="T69" fmla="*/ 53 h 577"/>
                <a:gd name="T70" fmla="*/ 96 w 161"/>
                <a:gd name="T71" fmla="*/ 29 h 577"/>
                <a:gd name="T72" fmla="*/ 88 w 161"/>
                <a:gd name="T73" fmla="*/ 15 h 577"/>
                <a:gd name="T74" fmla="*/ 67 w 161"/>
                <a:gd name="T75"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577">
                  <a:moveTo>
                    <a:pt x="67" y="0"/>
                  </a:moveTo>
                  <a:lnTo>
                    <a:pt x="40" y="28"/>
                  </a:lnTo>
                  <a:lnTo>
                    <a:pt x="20" y="55"/>
                  </a:lnTo>
                  <a:lnTo>
                    <a:pt x="7" y="79"/>
                  </a:lnTo>
                  <a:lnTo>
                    <a:pt x="2" y="103"/>
                  </a:lnTo>
                  <a:lnTo>
                    <a:pt x="0" y="124"/>
                  </a:lnTo>
                  <a:lnTo>
                    <a:pt x="2" y="148"/>
                  </a:lnTo>
                  <a:lnTo>
                    <a:pt x="8" y="163"/>
                  </a:lnTo>
                  <a:lnTo>
                    <a:pt x="16" y="206"/>
                  </a:lnTo>
                  <a:lnTo>
                    <a:pt x="24" y="244"/>
                  </a:lnTo>
                  <a:lnTo>
                    <a:pt x="35" y="278"/>
                  </a:lnTo>
                  <a:lnTo>
                    <a:pt x="86" y="289"/>
                  </a:lnTo>
                  <a:lnTo>
                    <a:pt x="35" y="293"/>
                  </a:lnTo>
                  <a:lnTo>
                    <a:pt x="41" y="302"/>
                  </a:lnTo>
                  <a:lnTo>
                    <a:pt x="73" y="309"/>
                  </a:lnTo>
                  <a:lnTo>
                    <a:pt x="106" y="324"/>
                  </a:lnTo>
                  <a:lnTo>
                    <a:pt x="59" y="321"/>
                  </a:lnTo>
                  <a:lnTo>
                    <a:pt x="37" y="319"/>
                  </a:lnTo>
                  <a:lnTo>
                    <a:pt x="41" y="337"/>
                  </a:lnTo>
                  <a:lnTo>
                    <a:pt x="37" y="373"/>
                  </a:lnTo>
                  <a:lnTo>
                    <a:pt x="31" y="430"/>
                  </a:lnTo>
                  <a:lnTo>
                    <a:pt x="6" y="544"/>
                  </a:lnTo>
                  <a:lnTo>
                    <a:pt x="40" y="544"/>
                  </a:lnTo>
                  <a:lnTo>
                    <a:pt x="83" y="547"/>
                  </a:lnTo>
                  <a:lnTo>
                    <a:pt x="108" y="558"/>
                  </a:lnTo>
                  <a:lnTo>
                    <a:pt x="129" y="576"/>
                  </a:lnTo>
                  <a:lnTo>
                    <a:pt x="144" y="485"/>
                  </a:lnTo>
                  <a:lnTo>
                    <a:pt x="147" y="408"/>
                  </a:lnTo>
                  <a:lnTo>
                    <a:pt x="160" y="326"/>
                  </a:lnTo>
                  <a:lnTo>
                    <a:pt x="154" y="284"/>
                  </a:lnTo>
                  <a:lnTo>
                    <a:pt x="139" y="227"/>
                  </a:lnTo>
                  <a:lnTo>
                    <a:pt x="120" y="163"/>
                  </a:lnTo>
                  <a:lnTo>
                    <a:pt x="110" y="120"/>
                  </a:lnTo>
                  <a:lnTo>
                    <a:pt x="104" y="88"/>
                  </a:lnTo>
                  <a:lnTo>
                    <a:pt x="98" y="53"/>
                  </a:lnTo>
                  <a:lnTo>
                    <a:pt x="96" y="29"/>
                  </a:lnTo>
                  <a:lnTo>
                    <a:pt x="88" y="15"/>
                  </a:lnTo>
                  <a:lnTo>
                    <a:pt x="6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1" name="Freeform 21"/>
            <p:cNvSpPr>
              <a:spLocks/>
            </p:cNvSpPr>
            <p:nvPr/>
          </p:nvSpPr>
          <p:spPr bwMode="auto">
            <a:xfrm>
              <a:off x="5060" y="1836"/>
              <a:ext cx="405" cy="303"/>
            </a:xfrm>
            <a:custGeom>
              <a:avLst/>
              <a:gdLst>
                <a:gd name="T0" fmla="*/ 404 w 405"/>
                <a:gd name="T1" fmla="*/ 0 h 303"/>
                <a:gd name="T2" fmla="*/ 391 w 405"/>
                <a:gd name="T3" fmla="*/ 33 h 303"/>
                <a:gd name="T4" fmla="*/ 383 w 405"/>
                <a:gd name="T5" fmla="*/ 80 h 303"/>
                <a:gd name="T6" fmla="*/ 383 w 405"/>
                <a:gd name="T7" fmla="*/ 120 h 303"/>
                <a:gd name="T8" fmla="*/ 382 w 405"/>
                <a:gd name="T9" fmla="*/ 172 h 303"/>
                <a:gd name="T10" fmla="*/ 385 w 405"/>
                <a:gd name="T11" fmla="*/ 194 h 303"/>
                <a:gd name="T12" fmla="*/ 385 w 405"/>
                <a:gd name="T13" fmla="*/ 227 h 303"/>
                <a:gd name="T14" fmla="*/ 287 w 405"/>
                <a:gd name="T15" fmla="*/ 291 h 303"/>
                <a:gd name="T16" fmla="*/ 239 w 405"/>
                <a:gd name="T17" fmla="*/ 302 h 303"/>
                <a:gd name="T18" fmla="*/ 207 w 405"/>
                <a:gd name="T19" fmla="*/ 291 h 303"/>
                <a:gd name="T20" fmla="*/ 164 w 405"/>
                <a:gd name="T21" fmla="*/ 273 h 303"/>
                <a:gd name="T22" fmla="*/ 98 w 405"/>
                <a:gd name="T23" fmla="*/ 212 h 303"/>
                <a:gd name="T24" fmla="*/ 46 w 405"/>
                <a:gd name="T25" fmla="*/ 169 h 303"/>
                <a:gd name="T26" fmla="*/ 32 w 405"/>
                <a:gd name="T27" fmla="*/ 157 h 303"/>
                <a:gd name="T28" fmla="*/ 0 w 405"/>
                <a:gd name="T29" fmla="*/ 130 h 303"/>
                <a:gd name="T30" fmla="*/ 13 w 405"/>
                <a:gd name="T31" fmla="*/ 129 h 303"/>
                <a:gd name="T32" fmla="*/ 30 w 405"/>
                <a:gd name="T33" fmla="*/ 123 h 303"/>
                <a:gd name="T34" fmla="*/ 46 w 405"/>
                <a:gd name="T35" fmla="*/ 107 h 303"/>
                <a:gd name="T36" fmla="*/ 59 w 405"/>
                <a:gd name="T37" fmla="*/ 80 h 303"/>
                <a:gd name="T38" fmla="*/ 57 w 405"/>
                <a:gd name="T39" fmla="*/ 63 h 303"/>
                <a:gd name="T40" fmla="*/ 185 w 405"/>
                <a:gd name="T41" fmla="*/ 151 h 303"/>
                <a:gd name="T42" fmla="*/ 189 w 405"/>
                <a:gd name="T43" fmla="*/ 169 h 303"/>
                <a:gd name="T44" fmla="*/ 193 w 405"/>
                <a:gd name="T45" fmla="*/ 203 h 303"/>
                <a:gd name="T46" fmla="*/ 199 w 405"/>
                <a:gd name="T47" fmla="*/ 169 h 303"/>
                <a:gd name="T48" fmla="*/ 204 w 405"/>
                <a:gd name="T49" fmla="*/ 163 h 303"/>
                <a:gd name="T50" fmla="*/ 228 w 405"/>
                <a:gd name="T51" fmla="*/ 163 h 303"/>
                <a:gd name="T52" fmla="*/ 232 w 405"/>
                <a:gd name="T53" fmla="*/ 183 h 303"/>
                <a:gd name="T54" fmla="*/ 254 w 405"/>
                <a:gd name="T55" fmla="*/ 207 h 303"/>
                <a:gd name="T56" fmla="*/ 242 w 405"/>
                <a:gd name="T57" fmla="*/ 185 h 303"/>
                <a:gd name="T58" fmla="*/ 239 w 405"/>
                <a:gd name="T59" fmla="*/ 160 h 303"/>
                <a:gd name="T60" fmla="*/ 249 w 405"/>
                <a:gd name="T61" fmla="*/ 156 h 303"/>
                <a:gd name="T62" fmla="*/ 264 w 405"/>
                <a:gd name="T63" fmla="*/ 167 h 303"/>
                <a:gd name="T64" fmla="*/ 287 w 405"/>
                <a:gd name="T65" fmla="*/ 180 h 303"/>
                <a:gd name="T66" fmla="*/ 277 w 405"/>
                <a:gd name="T67" fmla="*/ 166 h 303"/>
                <a:gd name="T68" fmla="*/ 261 w 405"/>
                <a:gd name="T69" fmla="*/ 151 h 303"/>
                <a:gd name="T70" fmla="*/ 279 w 405"/>
                <a:gd name="T71" fmla="*/ 131 h 303"/>
                <a:gd name="T72" fmla="*/ 293 w 405"/>
                <a:gd name="T73" fmla="*/ 127 h 303"/>
                <a:gd name="T74" fmla="*/ 320 w 405"/>
                <a:gd name="T75" fmla="*/ 86 h 303"/>
                <a:gd name="T76" fmla="*/ 330 w 405"/>
                <a:gd name="T77" fmla="*/ 77 h 303"/>
                <a:gd name="T78" fmla="*/ 356 w 405"/>
                <a:gd name="T79" fmla="*/ 87 h 303"/>
                <a:gd name="T80" fmla="*/ 346 w 405"/>
                <a:gd name="T81" fmla="*/ 73 h 303"/>
                <a:gd name="T82" fmla="*/ 340 w 405"/>
                <a:gd name="T83" fmla="*/ 58 h 303"/>
                <a:gd name="T84" fmla="*/ 350 w 405"/>
                <a:gd name="T85" fmla="*/ 42 h 303"/>
                <a:gd name="T86" fmla="*/ 360 w 405"/>
                <a:gd name="T87" fmla="*/ 48 h 303"/>
                <a:gd name="T88" fmla="*/ 362 w 405"/>
                <a:gd name="T89" fmla="*/ 31 h 303"/>
                <a:gd name="T90" fmla="*/ 373 w 405"/>
                <a:gd name="T91" fmla="*/ 11 h 303"/>
                <a:gd name="T92" fmla="*/ 404 w 405"/>
                <a:gd name="T9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5" h="303">
                  <a:moveTo>
                    <a:pt x="404" y="0"/>
                  </a:moveTo>
                  <a:lnTo>
                    <a:pt x="391" y="33"/>
                  </a:lnTo>
                  <a:lnTo>
                    <a:pt x="383" y="80"/>
                  </a:lnTo>
                  <a:lnTo>
                    <a:pt x="383" y="120"/>
                  </a:lnTo>
                  <a:lnTo>
                    <a:pt x="382" y="172"/>
                  </a:lnTo>
                  <a:lnTo>
                    <a:pt x="385" y="194"/>
                  </a:lnTo>
                  <a:lnTo>
                    <a:pt x="385" y="227"/>
                  </a:lnTo>
                  <a:lnTo>
                    <a:pt x="287" y="291"/>
                  </a:lnTo>
                  <a:lnTo>
                    <a:pt x="239" y="302"/>
                  </a:lnTo>
                  <a:lnTo>
                    <a:pt x="207" y="291"/>
                  </a:lnTo>
                  <a:lnTo>
                    <a:pt x="164" y="273"/>
                  </a:lnTo>
                  <a:lnTo>
                    <a:pt x="98" y="212"/>
                  </a:lnTo>
                  <a:lnTo>
                    <a:pt x="46" y="169"/>
                  </a:lnTo>
                  <a:lnTo>
                    <a:pt x="32" y="157"/>
                  </a:lnTo>
                  <a:lnTo>
                    <a:pt x="0" y="130"/>
                  </a:lnTo>
                  <a:lnTo>
                    <a:pt x="13" y="129"/>
                  </a:lnTo>
                  <a:lnTo>
                    <a:pt x="30" y="123"/>
                  </a:lnTo>
                  <a:lnTo>
                    <a:pt x="46" y="107"/>
                  </a:lnTo>
                  <a:lnTo>
                    <a:pt x="59" y="80"/>
                  </a:lnTo>
                  <a:lnTo>
                    <a:pt x="57" y="63"/>
                  </a:lnTo>
                  <a:lnTo>
                    <a:pt x="185" y="151"/>
                  </a:lnTo>
                  <a:lnTo>
                    <a:pt x="189" y="169"/>
                  </a:lnTo>
                  <a:lnTo>
                    <a:pt x="193" y="203"/>
                  </a:lnTo>
                  <a:lnTo>
                    <a:pt x="199" y="169"/>
                  </a:lnTo>
                  <a:lnTo>
                    <a:pt x="204" y="163"/>
                  </a:lnTo>
                  <a:lnTo>
                    <a:pt x="228" y="163"/>
                  </a:lnTo>
                  <a:lnTo>
                    <a:pt x="232" y="183"/>
                  </a:lnTo>
                  <a:lnTo>
                    <a:pt x="254" y="207"/>
                  </a:lnTo>
                  <a:lnTo>
                    <a:pt x="242" y="185"/>
                  </a:lnTo>
                  <a:lnTo>
                    <a:pt x="239" y="160"/>
                  </a:lnTo>
                  <a:lnTo>
                    <a:pt x="249" y="156"/>
                  </a:lnTo>
                  <a:lnTo>
                    <a:pt x="264" y="167"/>
                  </a:lnTo>
                  <a:lnTo>
                    <a:pt x="287" y="180"/>
                  </a:lnTo>
                  <a:lnTo>
                    <a:pt x="277" y="166"/>
                  </a:lnTo>
                  <a:lnTo>
                    <a:pt x="261" y="151"/>
                  </a:lnTo>
                  <a:lnTo>
                    <a:pt x="279" y="131"/>
                  </a:lnTo>
                  <a:lnTo>
                    <a:pt x="293" y="127"/>
                  </a:lnTo>
                  <a:lnTo>
                    <a:pt x="320" y="86"/>
                  </a:lnTo>
                  <a:lnTo>
                    <a:pt x="330" y="77"/>
                  </a:lnTo>
                  <a:lnTo>
                    <a:pt x="356" y="87"/>
                  </a:lnTo>
                  <a:lnTo>
                    <a:pt x="346" y="73"/>
                  </a:lnTo>
                  <a:lnTo>
                    <a:pt x="340" y="58"/>
                  </a:lnTo>
                  <a:lnTo>
                    <a:pt x="350" y="42"/>
                  </a:lnTo>
                  <a:lnTo>
                    <a:pt x="360" y="48"/>
                  </a:lnTo>
                  <a:lnTo>
                    <a:pt x="362" y="31"/>
                  </a:lnTo>
                  <a:lnTo>
                    <a:pt x="373" y="11"/>
                  </a:lnTo>
                  <a:lnTo>
                    <a:pt x="404"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2" name="Freeform 22"/>
            <p:cNvSpPr>
              <a:spLocks/>
            </p:cNvSpPr>
            <p:nvPr/>
          </p:nvSpPr>
          <p:spPr bwMode="auto">
            <a:xfrm>
              <a:off x="5427" y="1830"/>
              <a:ext cx="161" cy="773"/>
            </a:xfrm>
            <a:custGeom>
              <a:avLst/>
              <a:gdLst>
                <a:gd name="T0" fmla="*/ 67 w 161"/>
                <a:gd name="T1" fmla="*/ 0 h 773"/>
                <a:gd name="T2" fmla="*/ 53 w 161"/>
                <a:gd name="T3" fmla="*/ 28 h 773"/>
                <a:gd name="T4" fmla="*/ 38 w 161"/>
                <a:gd name="T5" fmla="*/ 59 h 773"/>
                <a:gd name="T6" fmla="*/ 65 w 161"/>
                <a:gd name="T7" fmla="*/ 72 h 773"/>
                <a:gd name="T8" fmla="*/ 46 w 161"/>
                <a:gd name="T9" fmla="*/ 99 h 773"/>
                <a:gd name="T10" fmla="*/ 53 w 161"/>
                <a:gd name="T11" fmla="*/ 113 h 773"/>
                <a:gd name="T12" fmla="*/ 67 w 161"/>
                <a:gd name="T13" fmla="*/ 188 h 773"/>
                <a:gd name="T14" fmla="*/ 82 w 161"/>
                <a:gd name="T15" fmla="*/ 254 h 773"/>
                <a:gd name="T16" fmla="*/ 99 w 161"/>
                <a:gd name="T17" fmla="*/ 314 h 773"/>
                <a:gd name="T18" fmla="*/ 160 w 161"/>
                <a:gd name="T19" fmla="*/ 438 h 773"/>
                <a:gd name="T20" fmla="*/ 124 w 161"/>
                <a:gd name="T21" fmla="*/ 772 h 773"/>
                <a:gd name="T22" fmla="*/ 40 w 161"/>
                <a:gd name="T23" fmla="*/ 752 h 773"/>
                <a:gd name="T24" fmla="*/ 0 w 161"/>
                <a:gd name="T25" fmla="*/ 701 h 773"/>
                <a:gd name="T26" fmla="*/ 36 w 161"/>
                <a:gd name="T27" fmla="*/ 434 h 773"/>
                <a:gd name="T28" fmla="*/ 27 w 161"/>
                <a:gd name="T29" fmla="*/ 309 h 773"/>
                <a:gd name="T30" fmla="*/ 28 w 161"/>
                <a:gd name="T31" fmla="*/ 259 h 773"/>
                <a:gd name="T32" fmla="*/ 32 w 161"/>
                <a:gd name="T33" fmla="*/ 202 h 773"/>
                <a:gd name="T34" fmla="*/ 25 w 161"/>
                <a:gd name="T35" fmla="*/ 165 h 773"/>
                <a:gd name="T36" fmla="*/ 25 w 161"/>
                <a:gd name="T37" fmla="*/ 113 h 773"/>
                <a:gd name="T38" fmla="*/ 27 w 161"/>
                <a:gd name="T39" fmla="*/ 78 h 773"/>
                <a:gd name="T40" fmla="*/ 31 w 161"/>
                <a:gd name="T41" fmla="*/ 40 h 773"/>
                <a:gd name="T42" fmla="*/ 30 w 161"/>
                <a:gd name="T43" fmla="*/ 13 h 773"/>
                <a:gd name="T44" fmla="*/ 42 w 161"/>
                <a:gd name="T45" fmla="*/ 2 h 773"/>
                <a:gd name="T46" fmla="*/ 67 w 161"/>
                <a:gd name="T4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773">
                  <a:moveTo>
                    <a:pt x="67" y="0"/>
                  </a:moveTo>
                  <a:lnTo>
                    <a:pt x="53" y="28"/>
                  </a:lnTo>
                  <a:lnTo>
                    <a:pt x="38" y="59"/>
                  </a:lnTo>
                  <a:lnTo>
                    <a:pt x="65" y="72"/>
                  </a:lnTo>
                  <a:lnTo>
                    <a:pt x="46" y="99"/>
                  </a:lnTo>
                  <a:lnTo>
                    <a:pt x="53" y="113"/>
                  </a:lnTo>
                  <a:lnTo>
                    <a:pt x="67" y="188"/>
                  </a:lnTo>
                  <a:lnTo>
                    <a:pt x="82" y="254"/>
                  </a:lnTo>
                  <a:lnTo>
                    <a:pt x="99" y="314"/>
                  </a:lnTo>
                  <a:lnTo>
                    <a:pt x="160" y="438"/>
                  </a:lnTo>
                  <a:lnTo>
                    <a:pt x="124" y="772"/>
                  </a:lnTo>
                  <a:lnTo>
                    <a:pt x="40" y="752"/>
                  </a:lnTo>
                  <a:lnTo>
                    <a:pt x="0" y="701"/>
                  </a:lnTo>
                  <a:lnTo>
                    <a:pt x="36" y="434"/>
                  </a:lnTo>
                  <a:lnTo>
                    <a:pt x="27" y="309"/>
                  </a:lnTo>
                  <a:lnTo>
                    <a:pt x="28" y="259"/>
                  </a:lnTo>
                  <a:lnTo>
                    <a:pt x="32" y="202"/>
                  </a:lnTo>
                  <a:lnTo>
                    <a:pt x="25" y="165"/>
                  </a:lnTo>
                  <a:lnTo>
                    <a:pt x="25" y="113"/>
                  </a:lnTo>
                  <a:lnTo>
                    <a:pt x="27" y="78"/>
                  </a:lnTo>
                  <a:lnTo>
                    <a:pt x="31" y="40"/>
                  </a:lnTo>
                  <a:lnTo>
                    <a:pt x="30" y="13"/>
                  </a:lnTo>
                  <a:lnTo>
                    <a:pt x="42" y="2"/>
                  </a:lnTo>
                  <a:lnTo>
                    <a:pt x="6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3" name="Freeform 23"/>
            <p:cNvSpPr>
              <a:spLocks/>
            </p:cNvSpPr>
            <p:nvPr/>
          </p:nvSpPr>
          <p:spPr bwMode="auto">
            <a:xfrm>
              <a:off x="5619" y="1770"/>
              <a:ext cx="98" cy="131"/>
            </a:xfrm>
            <a:custGeom>
              <a:avLst/>
              <a:gdLst>
                <a:gd name="T0" fmla="*/ 0 w 98"/>
                <a:gd name="T1" fmla="*/ 78 h 131"/>
                <a:gd name="T2" fmla="*/ 17 w 98"/>
                <a:gd name="T3" fmla="*/ 91 h 131"/>
                <a:gd name="T4" fmla="*/ 18 w 98"/>
                <a:gd name="T5" fmla="*/ 105 h 131"/>
                <a:gd name="T6" fmla="*/ 20 w 98"/>
                <a:gd name="T7" fmla="*/ 120 h 131"/>
                <a:gd name="T8" fmla="*/ 30 w 98"/>
                <a:gd name="T9" fmla="*/ 130 h 131"/>
                <a:gd name="T10" fmla="*/ 41 w 98"/>
                <a:gd name="T11" fmla="*/ 112 h 131"/>
                <a:gd name="T12" fmla="*/ 52 w 98"/>
                <a:gd name="T13" fmla="*/ 89 h 131"/>
                <a:gd name="T14" fmla="*/ 63 w 98"/>
                <a:gd name="T15" fmla="*/ 71 h 131"/>
                <a:gd name="T16" fmla="*/ 81 w 98"/>
                <a:gd name="T17" fmla="*/ 46 h 131"/>
                <a:gd name="T18" fmla="*/ 92 w 98"/>
                <a:gd name="T19" fmla="*/ 29 h 131"/>
                <a:gd name="T20" fmla="*/ 97 w 98"/>
                <a:gd name="T21" fmla="*/ 22 h 131"/>
                <a:gd name="T22" fmla="*/ 90 w 98"/>
                <a:gd name="T23" fmla="*/ 0 h 131"/>
                <a:gd name="T24" fmla="*/ 72 w 98"/>
                <a:gd name="T25" fmla="*/ 29 h 131"/>
                <a:gd name="T26" fmla="*/ 57 w 98"/>
                <a:gd name="T27" fmla="*/ 48 h 131"/>
                <a:gd name="T28" fmla="*/ 40 w 98"/>
                <a:gd name="T29" fmla="*/ 64 h 131"/>
                <a:gd name="T30" fmla="*/ 25 w 98"/>
                <a:gd name="T31" fmla="*/ 71 h 131"/>
                <a:gd name="T32" fmla="*/ 0 w 98"/>
                <a:gd name="T33"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31">
                  <a:moveTo>
                    <a:pt x="0" y="78"/>
                  </a:moveTo>
                  <a:lnTo>
                    <a:pt x="17" y="91"/>
                  </a:lnTo>
                  <a:lnTo>
                    <a:pt x="18" y="105"/>
                  </a:lnTo>
                  <a:lnTo>
                    <a:pt x="20" y="120"/>
                  </a:lnTo>
                  <a:lnTo>
                    <a:pt x="30" y="130"/>
                  </a:lnTo>
                  <a:lnTo>
                    <a:pt x="41" y="112"/>
                  </a:lnTo>
                  <a:lnTo>
                    <a:pt x="52" y="89"/>
                  </a:lnTo>
                  <a:lnTo>
                    <a:pt x="63" y="71"/>
                  </a:lnTo>
                  <a:lnTo>
                    <a:pt x="81" y="46"/>
                  </a:lnTo>
                  <a:lnTo>
                    <a:pt x="92" y="29"/>
                  </a:lnTo>
                  <a:lnTo>
                    <a:pt x="97" y="22"/>
                  </a:lnTo>
                  <a:lnTo>
                    <a:pt x="90" y="0"/>
                  </a:lnTo>
                  <a:lnTo>
                    <a:pt x="72" y="29"/>
                  </a:lnTo>
                  <a:lnTo>
                    <a:pt x="57" y="48"/>
                  </a:lnTo>
                  <a:lnTo>
                    <a:pt x="40" y="64"/>
                  </a:lnTo>
                  <a:lnTo>
                    <a:pt x="25" y="71"/>
                  </a:lnTo>
                  <a:lnTo>
                    <a:pt x="0" y="7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4" name="Freeform 24"/>
            <p:cNvSpPr>
              <a:spLocks/>
            </p:cNvSpPr>
            <p:nvPr/>
          </p:nvSpPr>
          <p:spPr bwMode="auto">
            <a:xfrm>
              <a:off x="5568" y="1835"/>
              <a:ext cx="39" cy="62"/>
            </a:xfrm>
            <a:custGeom>
              <a:avLst/>
              <a:gdLst>
                <a:gd name="T0" fmla="*/ 38 w 39"/>
                <a:gd name="T1" fmla="*/ 15 h 62"/>
                <a:gd name="T2" fmla="*/ 27 w 39"/>
                <a:gd name="T3" fmla="*/ 24 h 62"/>
                <a:gd name="T4" fmla="*/ 21 w 39"/>
                <a:gd name="T5" fmla="*/ 36 h 62"/>
                <a:gd name="T6" fmla="*/ 19 w 39"/>
                <a:gd name="T7" fmla="*/ 46 h 62"/>
                <a:gd name="T8" fmla="*/ 17 w 39"/>
                <a:gd name="T9" fmla="*/ 61 h 62"/>
                <a:gd name="T10" fmla="*/ 8 w 39"/>
                <a:gd name="T11" fmla="*/ 51 h 62"/>
                <a:gd name="T12" fmla="*/ 0 w 39"/>
                <a:gd name="T13" fmla="*/ 41 h 62"/>
                <a:gd name="T14" fmla="*/ 0 w 39"/>
                <a:gd name="T15" fmla="*/ 22 h 62"/>
                <a:gd name="T16" fmla="*/ 0 w 39"/>
                <a:gd name="T17" fmla="*/ 1 h 62"/>
                <a:gd name="T18" fmla="*/ 9 w 39"/>
                <a:gd name="T19" fmla="*/ 0 h 62"/>
                <a:gd name="T20" fmla="*/ 24 w 39"/>
                <a:gd name="T21" fmla="*/ 0 h 62"/>
                <a:gd name="T22" fmla="*/ 38 w 39"/>
                <a:gd name="T2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62">
                  <a:moveTo>
                    <a:pt x="38" y="15"/>
                  </a:moveTo>
                  <a:lnTo>
                    <a:pt x="27" y="24"/>
                  </a:lnTo>
                  <a:lnTo>
                    <a:pt x="21" y="36"/>
                  </a:lnTo>
                  <a:lnTo>
                    <a:pt x="19" y="46"/>
                  </a:lnTo>
                  <a:lnTo>
                    <a:pt x="17" y="61"/>
                  </a:lnTo>
                  <a:lnTo>
                    <a:pt x="8" y="51"/>
                  </a:lnTo>
                  <a:lnTo>
                    <a:pt x="0" y="41"/>
                  </a:lnTo>
                  <a:lnTo>
                    <a:pt x="0" y="22"/>
                  </a:lnTo>
                  <a:lnTo>
                    <a:pt x="0" y="1"/>
                  </a:lnTo>
                  <a:lnTo>
                    <a:pt x="9" y="0"/>
                  </a:lnTo>
                  <a:lnTo>
                    <a:pt x="24" y="0"/>
                  </a:lnTo>
                  <a:lnTo>
                    <a:pt x="38" y="15"/>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5" name="Freeform 25"/>
            <p:cNvSpPr>
              <a:spLocks/>
            </p:cNvSpPr>
            <p:nvPr/>
          </p:nvSpPr>
          <p:spPr bwMode="auto">
            <a:xfrm>
              <a:off x="5623" y="1899"/>
              <a:ext cx="23" cy="84"/>
            </a:xfrm>
            <a:custGeom>
              <a:avLst/>
              <a:gdLst>
                <a:gd name="T0" fmla="*/ 22 w 23"/>
                <a:gd name="T1" fmla="*/ 10 h 84"/>
                <a:gd name="T2" fmla="*/ 13 w 23"/>
                <a:gd name="T3" fmla="*/ 0 h 84"/>
                <a:gd name="T4" fmla="*/ 1 w 23"/>
                <a:gd name="T5" fmla="*/ 6 h 84"/>
                <a:gd name="T6" fmla="*/ 1 w 23"/>
                <a:gd name="T7" fmla="*/ 30 h 84"/>
                <a:gd name="T8" fmla="*/ 0 w 23"/>
                <a:gd name="T9" fmla="*/ 57 h 84"/>
                <a:gd name="T10" fmla="*/ 0 w 23"/>
                <a:gd name="T11" fmla="*/ 83 h 84"/>
                <a:gd name="T12" fmla="*/ 2 w 23"/>
                <a:gd name="T13" fmla="*/ 64 h 84"/>
                <a:gd name="T14" fmla="*/ 10 w 23"/>
                <a:gd name="T15" fmla="*/ 43 h 84"/>
                <a:gd name="T16" fmla="*/ 22 w 23"/>
                <a:gd name="T17"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4">
                  <a:moveTo>
                    <a:pt x="22" y="10"/>
                  </a:moveTo>
                  <a:lnTo>
                    <a:pt x="13" y="0"/>
                  </a:lnTo>
                  <a:lnTo>
                    <a:pt x="1" y="6"/>
                  </a:lnTo>
                  <a:lnTo>
                    <a:pt x="1" y="30"/>
                  </a:lnTo>
                  <a:lnTo>
                    <a:pt x="0" y="57"/>
                  </a:lnTo>
                  <a:lnTo>
                    <a:pt x="0" y="83"/>
                  </a:lnTo>
                  <a:lnTo>
                    <a:pt x="2" y="64"/>
                  </a:lnTo>
                  <a:lnTo>
                    <a:pt x="10" y="43"/>
                  </a:lnTo>
                  <a:lnTo>
                    <a:pt x="22" y="1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6" name="Freeform 26"/>
            <p:cNvSpPr>
              <a:spLocks/>
            </p:cNvSpPr>
            <p:nvPr/>
          </p:nvSpPr>
          <p:spPr bwMode="auto">
            <a:xfrm>
              <a:off x="5565" y="1883"/>
              <a:ext cx="22" cy="91"/>
            </a:xfrm>
            <a:custGeom>
              <a:avLst/>
              <a:gdLst>
                <a:gd name="T0" fmla="*/ 1 w 22"/>
                <a:gd name="T1" fmla="*/ 0 h 91"/>
                <a:gd name="T2" fmla="*/ 12 w 22"/>
                <a:gd name="T3" fmla="*/ 15 h 91"/>
                <a:gd name="T4" fmla="*/ 17 w 22"/>
                <a:gd name="T5" fmla="*/ 20 h 91"/>
                <a:gd name="T6" fmla="*/ 21 w 22"/>
                <a:gd name="T7" fmla="*/ 21 h 91"/>
                <a:gd name="T8" fmla="*/ 16 w 22"/>
                <a:gd name="T9" fmla="*/ 37 h 91"/>
                <a:gd name="T10" fmla="*/ 11 w 22"/>
                <a:gd name="T11" fmla="*/ 59 h 91"/>
                <a:gd name="T12" fmla="*/ 3 w 22"/>
                <a:gd name="T13" fmla="*/ 90 h 91"/>
                <a:gd name="T14" fmla="*/ 3 w 22"/>
                <a:gd name="T15" fmla="*/ 80 h 91"/>
                <a:gd name="T16" fmla="*/ 1 w 22"/>
                <a:gd name="T17" fmla="*/ 56 h 91"/>
                <a:gd name="T18" fmla="*/ 0 w 22"/>
                <a:gd name="T19" fmla="*/ 28 h 91"/>
                <a:gd name="T20" fmla="*/ 1 w 22"/>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91">
                  <a:moveTo>
                    <a:pt x="1" y="0"/>
                  </a:moveTo>
                  <a:lnTo>
                    <a:pt x="12" y="15"/>
                  </a:lnTo>
                  <a:lnTo>
                    <a:pt x="17" y="20"/>
                  </a:lnTo>
                  <a:lnTo>
                    <a:pt x="21" y="21"/>
                  </a:lnTo>
                  <a:lnTo>
                    <a:pt x="16" y="37"/>
                  </a:lnTo>
                  <a:lnTo>
                    <a:pt x="11" y="59"/>
                  </a:lnTo>
                  <a:lnTo>
                    <a:pt x="3" y="90"/>
                  </a:lnTo>
                  <a:lnTo>
                    <a:pt x="3" y="80"/>
                  </a:lnTo>
                  <a:lnTo>
                    <a:pt x="1" y="56"/>
                  </a:lnTo>
                  <a:lnTo>
                    <a:pt x="0" y="28"/>
                  </a:lnTo>
                  <a:lnTo>
                    <a:pt x="1"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7" name="Freeform 27"/>
            <p:cNvSpPr>
              <a:spLocks/>
            </p:cNvSpPr>
            <p:nvPr/>
          </p:nvSpPr>
          <p:spPr bwMode="auto">
            <a:xfrm>
              <a:off x="5843" y="1987"/>
              <a:ext cx="50" cy="79"/>
            </a:xfrm>
            <a:custGeom>
              <a:avLst/>
              <a:gdLst>
                <a:gd name="T0" fmla="*/ 49 w 50"/>
                <a:gd name="T1" fmla="*/ 0 h 79"/>
                <a:gd name="T2" fmla="*/ 25 w 50"/>
                <a:gd name="T3" fmla="*/ 50 h 79"/>
                <a:gd name="T4" fmla="*/ 0 w 50"/>
                <a:gd name="T5" fmla="*/ 78 h 79"/>
                <a:gd name="T6" fmla="*/ 17 w 50"/>
                <a:gd name="T7" fmla="*/ 45 h 79"/>
                <a:gd name="T8" fmla="*/ 26 w 50"/>
                <a:gd name="T9" fmla="*/ 31 h 79"/>
                <a:gd name="T10" fmla="*/ 49 w 50"/>
                <a:gd name="T11" fmla="*/ 0 h 79"/>
              </a:gdLst>
              <a:ahLst/>
              <a:cxnLst>
                <a:cxn ang="0">
                  <a:pos x="T0" y="T1"/>
                </a:cxn>
                <a:cxn ang="0">
                  <a:pos x="T2" y="T3"/>
                </a:cxn>
                <a:cxn ang="0">
                  <a:pos x="T4" y="T5"/>
                </a:cxn>
                <a:cxn ang="0">
                  <a:pos x="T6" y="T7"/>
                </a:cxn>
                <a:cxn ang="0">
                  <a:pos x="T8" y="T9"/>
                </a:cxn>
                <a:cxn ang="0">
                  <a:pos x="T10" y="T11"/>
                </a:cxn>
              </a:cxnLst>
              <a:rect l="0" t="0" r="r" b="b"/>
              <a:pathLst>
                <a:path w="50" h="79">
                  <a:moveTo>
                    <a:pt x="49" y="0"/>
                  </a:moveTo>
                  <a:lnTo>
                    <a:pt x="25" y="50"/>
                  </a:lnTo>
                  <a:lnTo>
                    <a:pt x="0" y="78"/>
                  </a:lnTo>
                  <a:lnTo>
                    <a:pt x="17" y="45"/>
                  </a:lnTo>
                  <a:lnTo>
                    <a:pt x="26" y="31"/>
                  </a:lnTo>
                  <a:lnTo>
                    <a:pt x="49"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08" name="Oval 28"/>
            <p:cNvSpPr>
              <a:spLocks noChangeArrowheads="1"/>
            </p:cNvSpPr>
            <p:nvPr/>
          </p:nvSpPr>
          <p:spPr bwMode="auto">
            <a:xfrm>
              <a:off x="5584" y="2242"/>
              <a:ext cx="18" cy="18"/>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09" name="Oval 29"/>
            <p:cNvSpPr>
              <a:spLocks noChangeArrowheads="1"/>
            </p:cNvSpPr>
            <p:nvPr/>
          </p:nvSpPr>
          <p:spPr bwMode="auto">
            <a:xfrm>
              <a:off x="5584" y="2315"/>
              <a:ext cx="18" cy="19"/>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10" name="Freeform 30"/>
            <p:cNvSpPr>
              <a:spLocks/>
            </p:cNvSpPr>
            <p:nvPr/>
          </p:nvSpPr>
          <p:spPr bwMode="auto">
            <a:xfrm>
              <a:off x="5464" y="2431"/>
              <a:ext cx="375" cy="913"/>
            </a:xfrm>
            <a:custGeom>
              <a:avLst/>
              <a:gdLst>
                <a:gd name="T0" fmla="*/ 122 w 375"/>
                <a:gd name="T1" fmla="*/ 300 h 913"/>
                <a:gd name="T2" fmla="*/ 158 w 375"/>
                <a:gd name="T3" fmla="*/ 538 h 913"/>
                <a:gd name="T4" fmla="*/ 170 w 375"/>
                <a:gd name="T5" fmla="*/ 640 h 913"/>
                <a:gd name="T6" fmla="*/ 201 w 375"/>
                <a:gd name="T7" fmla="*/ 817 h 913"/>
                <a:gd name="T8" fmla="*/ 197 w 375"/>
                <a:gd name="T9" fmla="*/ 865 h 913"/>
                <a:gd name="T10" fmla="*/ 217 w 375"/>
                <a:gd name="T11" fmla="*/ 912 h 913"/>
                <a:gd name="T12" fmla="*/ 256 w 375"/>
                <a:gd name="T13" fmla="*/ 912 h 913"/>
                <a:gd name="T14" fmla="*/ 322 w 375"/>
                <a:gd name="T15" fmla="*/ 886 h 913"/>
                <a:gd name="T16" fmla="*/ 334 w 375"/>
                <a:gd name="T17" fmla="*/ 817 h 913"/>
                <a:gd name="T18" fmla="*/ 303 w 375"/>
                <a:gd name="T19" fmla="*/ 817 h 913"/>
                <a:gd name="T20" fmla="*/ 256 w 375"/>
                <a:gd name="T21" fmla="*/ 806 h 913"/>
                <a:gd name="T22" fmla="*/ 307 w 375"/>
                <a:gd name="T23" fmla="*/ 806 h 913"/>
                <a:gd name="T24" fmla="*/ 331 w 375"/>
                <a:gd name="T25" fmla="*/ 799 h 913"/>
                <a:gd name="T26" fmla="*/ 338 w 375"/>
                <a:gd name="T27" fmla="*/ 637 h 913"/>
                <a:gd name="T28" fmla="*/ 354 w 375"/>
                <a:gd name="T29" fmla="*/ 498 h 913"/>
                <a:gd name="T30" fmla="*/ 361 w 375"/>
                <a:gd name="T31" fmla="*/ 415 h 913"/>
                <a:gd name="T32" fmla="*/ 362 w 375"/>
                <a:gd name="T33" fmla="*/ 317 h 913"/>
                <a:gd name="T34" fmla="*/ 374 w 375"/>
                <a:gd name="T35" fmla="*/ 175 h 913"/>
                <a:gd name="T36" fmla="*/ 317 w 375"/>
                <a:gd name="T37" fmla="*/ 179 h 913"/>
                <a:gd name="T38" fmla="*/ 210 w 375"/>
                <a:gd name="T39" fmla="*/ 186 h 913"/>
                <a:gd name="T40" fmla="*/ 137 w 375"/>
                <a:gd name="T41" fmla="*/ 186 h 913"/>
                <a:gd name="T42" fmla="*/ 118 w 375"/>
                <a:gd name="T43" fmla="*/ 77 h 913"/>
                <a:gd name="T44" fmla="*/ 114 w 375"/>
                <a:gd name="T45" fmla="*/ 0 h 913"/>
                <a:gd name="T46" fmla="*/ 110 w 375"/>
                <a:gd name="T47" fmla="*/ 57 h 913"/>
                <a:gd name="T48" fmla="*/ 96 w 375"/>
                <a:gd name="T49" fmla="*/ 183 h 913"/>
                <a:gd name="T50" fmla="*/ 3 w 375"/>
                <a:gd name="T51" fmla="*/ 161 h 913"/>
                <a:gd name="T52" fmla="*/ 0 w 375"/>
                <a:gd name="T53" fmla="*/ 253 h 913"/>
                <a:gd name="T54" fmla="*/ 8 w 375"/>
                <a:gd name="T55" fmla="*/ 398 h 913"/>
                <a:gd name="T56" fmla="*/ 1 w 375"/>
                <a:gd name="T57" fmla="*/ 483 h 913"/>
                <a:gd name="T58" fmla="*/ 17 w 375"/>
                <a:gd name="T59" fmla="*/ 563 h 913"/>
                <a:gd name="T60" fmla="*/ 52 w 375"/>
                <a:gd name="T61" fmla="*/ 769 h 913"/>
                <a:gd name="T62" fmla="*/ 91 w 375"/>
                <a:gd name="T63" fmla="*/ 791 h 913"/>
                <a:gd name="T64" fmla="*/ 56 w 375"/>
                <a:gd name="T65" fmla="*/ 795 h 913"/>
                <a:gd name="T66" fmla="*/ 56 w 375"/>
                <a:gd name="T67" fmla="*/ 846 h 913"/>
                <a:gd name="T68" fmla="*/ 95 w 375"/>
                <a:gd name="T69" fmla="*/ 876 h 913"/>
                <a:gd name="T70" fmla="*/ 177 w 375"/>
                <a:gd name="T71" fmla="*/ 879 h 913"/>
                <a:gd name="T72" fmla="*/ 181 w 375"/>
                <a:gd name="T73" fmla="*/ 846 h 913"/>
                <a:gd name="T74" fmla="*/ 189 w 375"/>
                <a:gd name="T75" fmla="*/ 831 h 913"/>
                <a:gd name="T76" fmla="*/ 161 w 375"/>
                <a:gd name="T77" fmla="*/ 670 h 913"/>
                <a:gd name="T78" fmla="*/ 146 w 375"/>
                <a:gd name="T79" fmla="*/ 560 h 913"/>
                <a:gd name="T80" fmla="*/ 134 w 375"/>
                <a:gd name="T81" fmla="*/ 465 h 913"/>
                <a:gd name="T82" fmla="*/ 122 w 375"/>
                <a:gd name="T83" fmla="*/ 30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913">
                  <a:moveTo>
                    <a:pt x="122" y="300"/>
                  </a:moveTo>
                  <a:lnTo>
                    <a:pt x="158" y="538"/>
                  </a:lnTo>
                  <a:lnTo>
                    <a:pt x="170" y="640"/>
                  </a:lnTo>
                  <a:lnTo>
                    <a:pt x="201" y="817"/>
                  </a:lnTo>
                  <a:lnTo>
                    <a:pt x="197" y="865"/>
                  </a:lnTo>
                  <a:lnTo>
                    <a:pt x="217" y="912"/>
                  </a:lnTo>
                  <a:lnTo>
                    <a:pt x="256" y="912"/>
                  </a:lnTo>
                  <a:lnTo>
                    <a:pt x="322" y="886"/>
                  </a:lnTo>
                  <a:lnTo>
                    <a:pt x="334" y="817"/>
                  </a:lnTo>
                  <a:lnTo>
                    <a:pt x="303" y="817"/>
                  </a:lnTo>
                  <a:lnTo>
                    <a:pt x="256" y="806"/>
                  </a:lnTo>
                  <a:lnTo>
                    <a:pt x="307" y="806"/>
                  </a:lnTo>
                  <a:lnTo>
                    <a:pt x="331" y="799"/>
                  </a:lnTo>
                  <a:lnTo>
                    <a:pt x="338" y="637"/>
                  </a:lnTo>
                  <a:lnTo>
                    <a:pt x="354" y="498"/>
                  </a:lnTo>
                  <a:lnTo>
                    <a:pt x="361" y="415"/>
                  </a:lnTo>
                  <a:lnTo>
                    <a:pt x="362" y="317"/>
                  </a:lnTo>
                  <a:lnTo>
                    <a:pt x="374" y="175"/>
                  </a:lnTo>
                  <a:lnTo>
                    <a:pt x="317" y="179"/>
                  </a:lnTo>
                  <a:lnTo>
                    <a:pt x="210" y="186"/>
                  </a:lnTo>
                  <a:lnTo>
                    <a:pt x="137" y="186"/>
                  </a:lnTo>
                  <a:lnTo>
                    <a:pt x="118" y="77"/>
                  </a:lnTo>
                  <a:lnTo>
                    <a:pt x="114" y="0"/>
                  </a:lnTo>
                  <a:lnTo>
                    <a:pt x="110" y="57"/>
                  </a:lnTo>
                  <a:lnTo>
                    <a:pt x="96" y="183"/>
                  </a:lnTo>
                  <a:lnTo>
                    <a:pt x="3" y="161"/>
                  </a:lnTo>
                  <a:lnTo>
                    <a:pt x="0" y="253"/>
                  </a:lnTo>
                  <a:lnTo>
                    <a:pt x="8" y="398"/>
                  </a:lnTo>
                  <a:lnTo>
                    <a:pt x="1" y="483"/>
                  </a:lnTo>
                  <a:lnTo>
                    <a:pt x="17" y="563"/>
                  </a:lnTo>
                  <a:lnTo>
                    <a:pt x="52" y="769"/>
                  </a:lnTo>
                  <a:lnTo>
                    <a:pt x="91" y="791"/>
                  </a:lnTo>
                  <a:lnTo>
                    <a:pt x="56" y="795"/>
                  </a:lnTo>
                  <a:lnTo>
                    <a:pt x="56" y="846"/>
                  </a:lnTo>
                  <a:lnTo>
                    <a:pt x="95" y="876"/>
                  </a:lnTo>
                  <a:lnTo>
                    <a:pt x="177" y="879"/>
                  </a:lnTo>
                  <a:lnTo>
                    <a:pt x="181" y="846"/>
                  </a:lnTo>
                  <a:lnTo>
                    <a:pt x="189" y="831"/>
                  </a:lnTo>
                  <a:lnTo>
                    <a:pt x="161" y="670"/>
                  </a:lnTo>
                  <a:lnTo>
                    <a:pt x="146" y="560"/>
                  </a:lnTo>
                  <a:lnTo>
                    <a:pt x="134" y="465"/>
                  </a:lnTo>
                  <a:lnTo>
                    <a:pt x="122" y="30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1" name="Freeform 31"/>
            <p:cNvSpPr>
              <a:spLocks/>
            </p:cNvSpPr>
            <p:nvPr/>
          </p:nvSpPr>
          <p:spPr bwMode="auto">
            <a:xfrm>
              <a:off x="5584" y="2628"/>
              <a:ext cx="45" cy="56"/>
            </a:xfrm>
            <a:custGeom>
              <a:avLst/>
              <a:gdLst>
                <a:gd name="T0" fmla="*/ 44 w 45"/>
                <a:gd name="T1" fmla="*/ 0 h 56"/>
                <a:gd name="T2" fmla="*/ 7 w 45"/>
                <a:gd name="T3" fmla="*/ 20 h 56"/>
                <a:gd name="T4" fmla="*/ 0 w 45"/>
                <a:gd name="T5" fmla="*/ 55 h 56"/>
                <a:gd name="T6" fmla="*/ 11 w 45"/>
                <a:gd name="T7" fmla="*/ 28 h 56"/>
                <a:gd name="T8" fmla="*/ 44 w 45"/>
                <a:gd name="T9" fmla="*/ 0 h 56"/>
              </a:gdLst>
              <a:ahLst/>
              <a:cxnLst>
                <a:cxn ang="0">
                  <a:pos x="T0" y="T1"/>
                </a:cxn>
                <a:cxn ang="0">
                  <a:pos x="T2" y="T3"/>
                </a:cxn>
                <a:cxn ang="0">
                  <a:pos x="T4" y="T5"/>
                </a:cxn>
                <a:cxn ang="0">
                  <a:pos x="T6" y="T7"/>
                </a:cxn>
                <a:cxn ang="0">
                  <a:pos x="T8" y="T9"/>
                </a:cxn>
              </a:cxnLst>
              <a:rect l="0" t="0" r="r" b="b"/>
              <a:pathLst>
                <a:path w="45" h="56">
                  <a:moveTo>
                    <a:pt x="44" y="0"/>
                  </a:moveTo>
                  <a:lnTo>
                    <a:pt x="7" y="20"/>
                  </a:lnTo>
                  <a:lnTo>
                    <a:pt x="0" y="55"/>
                  </a:lnTo>
                  <a:lnTo>
                    <a:pt x="11" y="28"/>
                  </a:lnTo>
                  <a:lnTo>
                    <a:pt x="44"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2" name="Freeform 32"/>
            <p:cNvSpPr>
              <a:spLocks/>
            </p:cNvSpPr>
            <p:nvPr/>
          </p:nvSpPr>
          <p:spPr bwMode="auto">
            <a:xfrm>
              <a:off x="5649" y="2803"/>
              <a:ext cx="36" cy="430"/>
            </a:xfrm>
            <a:custGeom>
              <a:avLst/>
              <a:gdLst>
                <a:gd name="T0" fmla="*/ 3 w 36"/>
                <a:gd name="T1" fmla="*/ 0 h 430"/>
                <a:gd name="T2" fmla="*/ 18 w 36"/>
                <a:gd name="T3" fmla="*/ 241 h 430"/>
                <a:gd name="T4" fmla="*/ 35 w 36"/>
                <a:gd name="T5" fmla="*/ 356 h 430"/>
                <a:gd name="T6" fmla="*/ 35 w 36"/>
                <a:gd name="T7" fmla="*/ 429 h 430"/>
                <a:gd name="T8" fmla="*/ 26 w 36"/>
                <a:gd name="T9" fmla="*/ 352 h 430"/>
                <a:gd name="T10" fmla="*/ 12 w 36"/>
                <a:gd name="T11" fmla="*/ 241 h 430"/>
                <a:gd name="T12" fmla="*/ 0 w 36"/>
                <a:gd name="T13" fmla="*/ 111 h 430"/>
                <a:gd name="T14" fmla="*/ 3 w 3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30">
                  <a:moveTo>
                    <a:pt x="3" y="0"/>
                  </a:moveTo>
                  <a:lnTo>
                    <a:pt x="18" y="241"/>
                  </a:lnTo>
                  <a:lnTo>
                    <a:pt x="35" y="356"/>
                  </a:lnTo>
                  <a:lnTo>
                    <a:pt x="35" y="429"/>
                  </a:lnTo>
                  <a:lnTo>
                    <a:pt x="26" y="352"/>
                  </a:lnTo>
                  <a:lnTo>
                    <a:pt x="12" y="241"/>
                  </a:lnTo>
                  <a:lnTo>
                    <a:pt x="0" y="111"/>
                  </a:lnTo>
                  <a:lnTo>
                    <a:pt x="3"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74113" name="Group 33"/>
            <p:cNvGrpSpPr>
              <a:grpSpLocks/>
            </p:cNvGrpSpPr>
            <p:nvPr/>
          </p:nvGrpSpPr>
          <p:grpSpPr bwMode="auto">
            <a:xfrm>
              <a:off x="4898" y="1840"/>
              <a:ext cx="221" cy="129"/>
              <a:chOff x="4898" y="1840"/>
              <a:chExt cx="221" cy="129"/>
            </a:xfrm>
          </p:grpSpPr>
          <p:grpSp>
            <p:nvGrpSpPr>
              <p:cNvPr id="174114" name="Group 34"/>
              <p:cNvGrpSpPr>
                <a:grpSpLocks/>
              </p:cNvGrpSpPr>
              <p:nvPr/>
            </p:nvGrpSpPr>
            <p:grpSpPr bwMode="auto">
              <a:xfrm>
                <a:off x="4898" y="1840"/>
                <a:ext cx="202" cy="114"/>
                <a:chOff x="4898" y="1840"/>
                <a:chExt cx="202" cy="114"/>
              </a:xfrm>
            </p:grpSpPr>
            <p:sp>
              <p:nvSpPr>
                <p:cNvPr id="174115" name="Freeform 35"/>
                <p:cNvSpPr>
                  <a:spLocks/>
                </p:cNvSpPr>
                <p:nvPr/>
              </p:nvSpPr>
              <p:spPr bwMode="auto">
                <a:xfrm>
                  <a:off x="4898" y="1840"/>
                  <a:ext cx="202" cy="114"/>
                </a:xfrm>
                <a:custGeom>
                  <a:avLst/>
                  <a:gdLst>
                    <a:gd name="T0" fmla="*/ 189 w 202"/>
                    <a:gd name="T1" fmla="*/ 55 h 114"/>
                    <a:gd name="T2" fmla="*/ 182 w 202"/>
                    <a:gd name="T3" fmla="*/ 41 h 114"/>
                    <a:gd name="T4" fmla="*/ 172 w 202"/>
                    <a:gd name="T5" fmla="*/ 32 h 114"/>
                    <a:gd name="T6" fmla="*/ 146 w 202"/>
                    <a:gd name="T7" fmla="*/ 17 h 114"/>
                    <a:gd name="T8" fmla="*/ 115 w 202"/>
                    <a:gd name="T9" fmla="*/ 6 h 114"/>
                    <a:gd name="T10" fmla="*/ 95 w 202"/>
                    <a:gd name="T11" fmla="*/ 3 h 114"/>
                    <a:gd name="T12" fmla="*/ 81 w 202"/>
                    <a:gd name="T13" fmla="*/ 3 h 114"/>
                    <a:gd name="T14" fmla="*/ 61 w 202"/>
                    <a:gd name="T15" fmla="*/ 0 h 114"/>
                    <a:gd name="T16" fmla="*/ 44 w 202"/>
                    <a:gd name="T17" fmla="*/ 1 h 114"/>
                    <a:gd name="T18" fmla="*/ 25 w 202"/>
                    <a:gd name="T19" fmla="*/ 2 h 114"/>
                    <a:gd name="T20" fmla="*/ 14 w 202"/>
                    <a:gd name="T21" fmla="*/ 5 h 114"/>
                    <a:gd name="T22" fmla="*/ 3 w 202"/>
                    <a:gd name="T23" fmla="*/ 9 h 114"/>
                    <a:gd name="T24" fmla="*/ 0 w 202"/>
                    <a:gd name="T25" fmla="*/ 14 h 114"/>
                    <a:gd name="T26" fmla="*/ 2 w 202"/>
                    <a:gd name="T27" fmla="*/ 20 h 114"/>
                    <a:gd name="T28" fmla="*/ 6 w 202"/>
                    <a:gd name="T29" fmla="*/ 23 h 114"/>
                    <a:gd name="T30" fmla="*/ 16 w 202"/>
                    <a:gd name="T31" fmla="*/ 23 h 114"/>
                    <a:gd name="T32" fmla="*/ 28 w 202"/>
                    <a:gd name="T33" fmla="*/ 20 h 114"/>
                    <a:gd name="T34" fmla="*/ 50 w 202"/>
                    <a:gd name="T35" fmla="*/ 21 h 114"/>
                    <a:gd name="T36" fmla="*/ 62 w 202"/>
                    <a:gd name="T37" fmla="*/ 24 h 114"/>
                    <a:gd name="T38" fmla="*/ 73 w 202"/>
                    <a:gd name="T39" fmla="*/ 30 h 114"/>
                    <a:gd name="T40" fmla="*/ 59 w 202"/>
                    <a:gd name="T41" fmla="*/ 38 h 114"/>
                    <a:gd name="T42" fmla="*/ 56 w 202"/>
                    <a:gd name="T43" fmla="*/ 44 h 114"/>
                    <a:gd name="T44" fmla="*/ 59 w 202"/>
                    <a:gd name="T45" fmla="*/ 51 h 114"/>
                    <a:gd name="T46" fmla="*/ 62 w 202"/>
                    <a:gd name="T47" fmla="*/ 54 h 114"/>
                    <a:gd name="T48" fmla="*/ 57 w 202"/>
                    <a:gd name="T49" fmla="*/ 62 h 114"/>
                    <a:gd name="T50" fmla="*/ 62 w 202"/>
                    <a:gd name="T51" fmla="*/ 70 h 114"/>
                    <a:gd name="T52" fmla="*/ 60 w 202"/>
                    <a:gd name="T53" fmla="*/ 79 h 114"/>
                    <a:gd name="T54" fmla="*/ 66 w 202"/>
                    <a:gd name="T55" fmla="*/ 87 h 114"/>
                    <a:gd name="T56" fmla="*/ 72 w 202"/>
                    <a:gd name="T57" fmla="*/ 101 h 114"/>
                    <a:gd name="T58" fmla="*/ 88 w 202"/>
                    <a:gd name="T59" fmla="*/ 104 h 114"/>
                    <a:gd name="T60" fmla="*/ 107 w 202"/>
                    <a:gd name="T61" fmla="*/ 104 h 114"/>
                    <a:gd name="T62" fmla="*/ 116 w 202"/>
                    <a:gd name="T63" fmla="*/ 98 h 114"/>
                    <a:gd name="T64" fmla="*/ 126 w 202"/>
                    <a:gd name="T65" fmla="*/ 108 h 114"/>
                    <a:gd name="T66" fmla="*/ 146 w 202"/>
                    <a:gd name="T67" fmla="*/ 108 h 114"/>
                    <a:gd name="T68" fmla="*/ 156 w 202"/>
                    <a:gd name="T69" fmla="*/ 111 h 114"/>
                    <a:gd name="T70" fmla="*/ 169 w 202"/>
                    <a:gd name="T71" fmla="*/ 113 h 114"/>
                    <a:gd name="T72" fmla="*/ 183 w 202"/>
                    <a:gd name="T73" fmla="*/ 103 h 114"/>
                    <a:gd name="T74" fmla="*/ 194 w 202"/>
                    <a:gd name="T75" fmla="*/ 93 h 114"/>
                    <a:gd name="T76" fmla="*/ 201 w 202"/>
                    <a:gd name="T77" fmla="*/ 74 h 114"/>
                    <a:gd name="T78" fmla="*/ 193 w 202"/>
                    <a:gd name="T79" fmla="*/ 65 h 114"/>
                    <a:gd name="T80" fmla="*/ 189 w 202"/>
                    <a:gd name="T8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114">
                      <a:moveTo>
                        <a:pt x="189" y="55"/>
                      </a:moveTo>
                      <a:lnTo>
                        <a:pt x="182" y="41"/>
                      </a:lnTo>
                      <a:lnTo>
                        <a:pt x="172" y="32"/>
                      </a:lnTo>
                      <a:lnTo>
                        <a:pt x="146" y="17"/>
                      </a:lnTo>
                      <a:lnTo>
                        <a:pt x="115" y="6"/>
                      </a:lnTo>
                      <a:lnTo>
                        <a:pt x="95" y="3"/>
                      </a:lnTo>
                      <a:lnTo>
                        <a:pt x="81" y="3"/>
                      </a:lnTo>
                      <a:lnTo>
                        <a:pt x="61" y="0"/>
                      </a:lnTo>
                      <a:lnTo>
                        <a:pt x="44" y="1"/>
                      </a:lnTo>
                      <a:lnTo>
                        <a:pt x="25" y="2"/>
                      </a:lnTo>
                      <a:lnTo>
                        <a:pt x="14" y="5"/>
                      </a:lnTo>
                      <a:lnTo>
                        <a:pt x="3" y="9"/>
                      </a:lnTo>
                      <a:lnTo>
                        <a:pt x="0" y="14"/>
                      </a:lnTo>
                      <a:lnTo>
                        <a:pt x="2" y="20"/>
                      </a:lnTo>
                      <a:lnTo>
                        <a:pt x="6" y="23"/>
                      </a:lnTo>
                      <a:lnTo>
                        <a:pt x="16" y="23"/>
                      </a:lnTo>
                      <a:lnTo>
                        <a:pt x="28" y="20"/>
                      </a:lnTo>
                      <a:lnTo>
                        <a:pt x="50" y="21"/>
                      </a:lnTo>
                      <a:lnTo>
                        <a:pt x="62" y="24"/>
                      </a:lnTo>
                      <a:lnTo>
                        <a:pt x="73" y="30"/>
                      </a:lnTo>
                      <a:lnTo>
                        <a:pt x="59" y="38"/>
                      </a:lnTo>
                      <a:lnTo>
                        <a:pt x="56" y="44"/>
                      </a:lnTo>
                      <a:lnTo>
                        <a:pt x="59" y="51"/>
                      </a:lnTo>
                      <a:lnTo>
                        <a:pt x="62" y="54"/>
                      </a:lnTo>
                      <a:lnTo>
                        <a:pt x="57" y="62"/>
                      </a:lnTo>
                      <a:lnTo>
                        <a:pt x="62" y="70"/>
                      </a:lnTo>
                      <a:lnTo>
                        <a:pt x="60" y="79"/>
                      </a:lnTo>
                      <a:lnTo>
                        <a:pt x="66" y="87"/>
                      </a:lnTo>
                      <a:lnTo>
                        <a:pt x="72" y="101"/>
                      </a:lnTo>
                      <a:lnTo>
                        <a:pt x="88" y="104"/>
                      </a:lnTo>
                      <a:lnTo>
                        <a:pt x="107" y="104"/>
                      </a:lnTo>
                      <a:lnTo>
                        <a:pt x="116" y="98"/>
                      </a:lnTo>
                      <a:lnTo>
                        <a:pt x="126" y="108"/>
                      </a:lnTo>
                      <a:lnTo>
                        <a:pt x="146" y="108"/>
                      </a:lnTo>
                      <a:lnTo>
                        <a:pt x="156" y="111"/>
                      </a:lnTo>
                      <a:lnTo>
                        <a:pt x="169" y="113"/>
                      </a:lnTo>
                      <a:lnTo>
                        <a:pt x="183" y="103"/>
                      </a:lnTo>
                      <a:lnTo>
                        <a:pt x="194" y="93"/>
                      </a:lnTo>
                      <a:lnTo>
                        <a:pt x="201" y="74"/>
                      </a:lnTo>
                      <a:lnTo>
                        <a:pt x="193" y="65"/>
                      </a:lnTo>
                      <a:lnTo>
                        <a:pt x="189" y="55"/>
                      </a:lnTo>
                    </a:path>
                  </a:pathLst>
                </a:custGeom>
                <a:solidFill>
                  <a:srgbClr val="FFA040"/>
                </a:solidFill>
                <a:ln w="12700" cap="rnd" cmpd="sng">
                  <a:solidFill>
                    <a:srgbClr val="402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6" name="Freeform 36"/>
                <p:cNvSpPr>
                  <a:spLocks/>
                </p:cNvSpPr>
                <p:nvPr/>
              </p:nvSpPr>
              <p:spPr bwMode="auto">
                <a:xfrm>
                  <a:off x="4975" y="1853"/>
                  <a:ext cx="63" cy="48"/>
                </a:xfrm>
                <a:custGeom>
                  <a:avLst/>
                  <a:gdLst>
                    <a:gd name="T0" fmla="*/ 62 w 63"/>
                    <a:gd name="T1" fmla="*/ 17 h 48"/>
                    <a:gd name="T2" fmla="*/ 31 w 63"/>
                    <a:gd name="T3" fmla="*/ 19 h 48"/>
                    <a:gd name="T4" fmla="*/ 26 w 63"/>
                    <a:gd name="T5" fmla="*/ 17 h 48"/>
                    <a:gd name="T6" fmla="*/ 14 w 63"/>
                    <a:gd name="T7" fmla="*/ 18 h 48"/>
                    <a:gd name="T8" fmla="*/ 13 w 63"/>
                    <a:gd name="T9" fmla="*/ 25 h 48"/>
                    <a:gd name="T10" fmla="*/ 2 w 63"/>
                    <a:gd name="T11" fmla="*/ 39 h 48"/>
                    <a:gd name="T12" fmla="*/ 5 w 63"/>
                    <a:gd name="T13" fmla="*/ 46 h 48"/>
                    <a:gd name="T14" fmla="*/ 19 w 63"/>
                    <a:gd name="T15" fmla="*/ 45 h 48"/>
                    <a:gd name="T16" fmla="*/ 24 w 63"/>
                    <a:gd name="T17" fmla="*/ 38 h 48"/>
                    <a:gd name="T18" fmla="*/ 31 w 63"/>
                    <a:gd name="T19" fmla="*/ 34 h 48"/>
                    <a:gd name="T20" fmla="*/ 43 w 63"/>
                    <a:gd name="T21" fmla="*/ 36 h 48"/>
                    <a:gd name="T22" fmla="*/ 45 w 63"/>
                    <a:gd name="T23" fmla="*/ 44 h 48"/>
                    <a:gd name="T24" fmla="*/ 31 w 63"/>
                    <a:gd name="T25" fmla="*/ 38 h 48"/>
                    <a:gd name="T26" fmla="*/ 21 w 63"/>
                    <a:gd name="T27" fmla="*/ 43 h 48"/>
                    <a:gd name="T28" fmla="*/ 11 w 63"/>
                    <a:gd name="T29" fmla="*/ 47 h 48"/>
                    <a:gd name="T30" fmla="*/ 2 w 63"/>
                    <a:gd name="T31" fmla="*/ 46 h 48"/>
                    <a:gd name="T32" fmla="*/ 1 w 63"/>
                    <a:gd name="T33" fmla="*/ 42 h 48"/>
                    <a:gd name="T34" fmla="*/ 0 w 63"/>
                    <a:gd name="T35" fmla="*/ 37 h 48"/>
                    <a:gd name="T36" fmla="*/ 5 w 63"/>
                    <a:gd name="T37" fmla="*/ 32 h 48"/>
                    <a:gd name="T38" fmla="*/ 11 w 63"/>
                    <a:gd name="T39" fmla="*/ 25 h 48"/>
                    <a:gd name="T40" fmla="*/ 11 w 63"/>
                    <a:gd name="T41" fmla="*/ 22 h 48"/>
                    <a:gd name="T42" fmla="*/ 13 w 63"/>
                    <a:gd name="T43" fmla="*/ 15 h 48"/>
                    <a:gd name="T44" fmla="*/ 21 w 63"/>
                    <a:gd name="T45" fmla="*/ 15 h 48"/>
                    <a:gd name="T46" fmla="*/ 36 w 63"/>
                    <a:gd name="T47" fmla="*/ 17 h 48"/>
                    <a:gd name="T48" fmla="*/ 33 w 63"/>
                    <a:gd name="T49" fmla="*/ 7 h 48"/>
                    <a:gd name="T50" fmla="*/ 31 w 63"/>
                    <a:gd name="T51" fmla="*/ 0 h 48"/>
                    <a:gd name="T52" fmla="*/ 34 w 63"/>
                    <a:gd name="T53" fmla="*/ 6 h 48"/>
                    <a:gd name="T54" fmla="*/ 39 w 63"/>
                    <a:gd name="T55" fmla="*/ 16 h 48"/>
                    <a:gd name="T56" fmla="*/ 46 w 63"/>
                    <a:gd name="T57" fmla="*/ 16 h 48"/>
                    <a:gd name="T58" fmla="*/ 55 w 63"/>
                    <a:gd name="T59" fmla="*/ 16 h 48"/>
                    <a:gd name="T60" fmla="*/ 62 w 63"/>
                    <a:gd name="T61"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8">
                      <a:moveTo>
                        <a:pt x="62" y="17"/>
                      </a:moveTo>
                      <a:lnTo>
                        <a:pt x="31" y="19"/>
                      </a:lnTo>
                      <a:lnTo>
                        <a:pt x="26" y="17"/>
                      </a:lnTo>
                      <a:lnTo>
                        <a:pt x="14" y="18"/>
                      </a:lnTo>
                      <a:lnTo>
                        <a:pt x="13" y="25"/>
                      </a:lnTo>
                      <a:lnTo>
                        <a:pt x="2" y="39"/>
                      </a:lnTo>
                      <a:lnTo>
                        <a:pt x="5" y="46"/>
                      </a:lnTo>
                      <a:lnTo>
                        <a:pt x="19" y="45"/>
                      </a:lnTo>
                      <a:lnTo>
                        <a:pt x="24" y="38"/>
                      </a:lnTo>
                      <a:lnTo>
                        <a:pt x="31" y="34"/>
                      </a:lnTo>
                      <a:lnTo>
                        <a:pt x="43" y="36"/>
                      </a:lnTo>
                      <a:lnTo>
                        <a:pt x="45" y="44"/>
                      </a:lnTo>
                      <a:lnTo>
                        <a:pt x="31" y="38"/>
                      </a:lnTo>
                      <a:lnTo>
                        <a:pt x="21" y="43"/>
                      </a:lnTo>
                      <a:lnTo>
                        <a:pt x="11" y="47"/>
                      </a:lnTo>
                      <a:lnTo>
                        <a:pt x="2" y="46"/>
                      </a:lnTo>
                      <a:lnTo>
                        <a:pt x="1" y="42"/>
                      </a:lnTo>
                      <a:lnTo>
                        <a:pt x="0" y="37"/>
                      </a:lnTo>
                      <a:lnTo>
                        <a:pt x="5" y="32"/>
                      </a:lnTo>
                      <a:lnTo>
                        <a:pt x="11" y="25"/>
                      </a:lnTo>
                      <a:lnTo>
                        <a:pt x="11" y="22"/>
                      </a:lnTo>
                      <a:lnTo>
                        <a:pt x="13" y="15"/>
                      </a:lnTo>
                      <a:lnTo>
                        <a:pt x="21" y="15"/>
                      </a:lnTo>
                      <a:lnTo>
                        <a:pt x="36" y="17"/>
                      </a:lnTo>
                      <a:lnTo>
                        <a:pt x="33" y="7"/>
                      </a:lnTo>
                      <a:lnTo>
                        <a:pt x="31" y="0"/>
                      </a:lnTo>
                      <a:lnTo>
                        <a:pt x="34" y="6"/>
                      </a:lnTo>
                      <a:lnTo>
                        <a:pt x="39" y="16"/>
                      </a:lnTo>
                      <a:lnTo>
                        <a:pt x="46" y="16"/>
                      </a:lnTo>
                      <a:lnTo>
                        <a:pt x="55" y="16"/>
                      </a:lnTo>
                      <a:lnTo>
                        <a:pt x="62" y="17"/>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7" name="Freeform 37"/>
                <p:cNvSpPr>
                  <a:spLocks/>
                </p:cNvSpPr>
                <p:nvPr/>
              </p:nvSpPr>
              <p:spPr bwMode="auto">
                <a:xfrm>
                  <a:off x="5009" y="1899"/>
                  <a:ext cx="17" cy="37"/>
                </a:xfrm>
                <a:custGeom>
                  <a:avLst/>
                  <a:gdLst>
                    <a:gd name="T0" fmla="*/ 0 w 17"/>
                    <a:gd name="T1" fmla="*/ 0 h 37"/>
                    <a:gd name="T2" fmla="*/ 5 w 17"/>
                    <a:gd name="T3" fmla="*/ 4 h 37"/>
                    <a:gd name="T4" fmla="*/ 6 w 17"/>
                    <a:gd name="T5" fmla="*/ 7 h 37"/>
                    <a:gd name="T6" fmla="*/ 6 w 17"/>
                    <a:gd name="T7" fmla="*/ 12 h 37"/>
                    <a:gd name="T8" fmla="*/ 10 w 17"/>
                    <a:gd name="T9" fmla="*/ 12 h 37"/>
                    <a:gd name="T10" fmla="*/ 13 w 17"/>
                    <a:gd name="T11" fmla="*/ 15 h 37"/>
                    <a:gd name="T12" fmla="*/ 13 w 17"/>
                    <a:gd name="T13" fmla="*/ 19 h 37"/>
                    <a:gd name="T14" fmla="*/ 10 w 17"/>
                    <a:gd name="T15" fmla="*/ 22 h 37"/>
                    <a:gd name="T16" fmla="*/ 2 w 17"/>
                    <a:gd name="T17" fmla="*/ 25 h 37"/>
                    <a:gd name="T18" fmla="*/ 4 w 17"/>
                    <a:gd name="T19" fmla="*/ 27 h 37"/>
                    <a:gd name="T20" fmla="*/ 4 w 17"/>
                    <a:gd name="T21" fmla="*/ 30 h 37"/>
                    <a:gd name="T22" fmla="*/ 0 w 17"/>
                    <a:gd name="T23" fmla="*/ 35 h 37"/>
                    <a:gd name="T24" fmla="*/ 5 w 17"/>
                    <a:gd name="T25" fmla="*/ 36 h 37"/>
                    <a:gd name="T26" fmla="*/ 5 w 17"/>
                    <a:gd name="T27" fmla="*/ 30 h 37"/>
                    <a:gd name="T28" fmla="*/ 9 w 17"/>
                    <a:gd name="T29" fmla="*/ 25 h 37"/>
                    <a:gd name="T30" fmla="*/ 13 w 17"/>
                    <a:gd name="T31" fmla="*/ 22 h 37"/>
                    <a:gd name="T32" fmla="*/ 16 w 17"/>
                    <a:gd name="T33" fmla="*/ 17 h 37"/>
                    <a:gd name="T34" fmla="*/ 13 w 17"/>
                    <a:gd name="T35" fmla="*/ 13 h 37"/>
                    <a:gd name="T36" fmla="*/ 9 w 17"/>
                    <a:gd name="T37" fmla="*/ 11 h 37"/>
                    <a:gd name="T38" fmla="*/ 9 w 17"/>
                    <a:gd name="T39" fmla="*/ 6 h 37"/>
                    <a:gd name="T40" fmla="*/ 8 w 17"/>
                    <a:gd name="T41" fmla="*/ 1 h 37"/>
                    <a:gd name="T42" fmla="*/ 0 w 1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37">
                      <a:moveTo>
                        <a:pt x="0" y="0"/>
                      </a:moveTo>
                      <a:lnTo>
                        <a:pt x="5" y="4"/>
                      </a:lnTo>
                      <a:lnTo>
                        <a:pt x="6" y="7"/>
                      </a:lnTo>
                      <a:lnTo>
                        <a:pt x="6" y="12"/>
                      </a:lnTo>
                      <a:lnTo>
                        <a:pt x="10" y="12"/>
                      </a:lnTo>
                      <a:lnTo>
                        <a:pt x="13" y="15"/>
                      </a:lnTo>
                      <a:lnTo>
                        <a:pt x="13" y="19"/>
                      </a:lnTo>
                      <a:lnTo>
                        <a:pt x="10" y="22"/>
                      </a:lnTo>
                      <a:lnTo>
                        <a:pt x="2" y="25"/>
                      </a:lnTo>
                      <a:lnTo>
                        <a:pt x="4" y="27"/>
                      </a:lnTo>
                      <a:lnTo>
                        <a:pt x="4" y="30"/>
                      </a:lnTo>
                      <a:lnTo>
                        <a:pt x="0" y="35"/>
                      </a:lnTo>
                      <a:lnTo>
                        <a:pt x="5" y="36"/>
                      </a:lnTo>
                      <a:lnTo>
                        <a:pt x="5" y="30"/>
                      </a:lnTo>
                      <a:lnTo>
                        <a:pt x="9" y="25"/>
                      </a:lnTo>
                      <a:lnTo>
                        <a:pt x="13" y="22"/>
                      </a:lnTo>
                      <a:lnTo>
                        <a:pt x="16" y="17"/>
                      </a:lnTo>
                      <a:lnTo>
                        <a:pt x="13" y="13"/>
                      </a:lnTo>
                      <a:lnTo>
                        <a:pt x="9" y="11"/>
                      </a:lnTo>
                      <a:lnTo>
                        <a:pt x="9" y="6"/>
                      </a:lnTo>
                      <a:lnTo>
                        <a:pt x="8" y="1"/>
                      </a:lnTo>
                      <a:lnTo>
                        <a:pt x="0"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8" name="Freeform 38"/>
                <p:cNvSpPr>
                  <a:spLocks/>
                </p:cNvSpPr>
                <p:nvPr/>
              </p:nvSpPr>
              <p:spPr bwMode="auto">
                <a:xfrm>
                  <a:off x="4999" y="1903"/>
                  <a:ext cx="17" cy="17"/>
                </a:xfrm>
                <a:custGeom>
                  <a:avLst/>
                  <a:gdLst>
                    <a:gd name="T0" fmla="*/ 6 w 17"/>
                    <a:gd name="T1" fmla="*/ 0 h 17"/>
                    <a:gd name="T2" fmla="*/ 6 w 17"/>
                    <a:gd name="T3" fmla="*/ 6 h 17"/>
                    <a:gd name="T4" fmla="*/ 6 w 17"/>
                    <a:gd name="T5" fmla="*/ 12 h 17"/>
                    <a:gd name="T6" fmla="*/ 16 w 17"/>
                    <a:gd name="T7" fmla="*/ 16 h 17"/>
                    <a:gd name="T8" fmla="*/ 0 w 17"/>
                    <a:gd name="T9" fmla="*/ 12 h 17"/>
                    <a:gd name="T10" fmla="*/ 6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6" y="0"/>
                      </a:moveTo>
                      <a:lnTo>
                        <a:pt x="6" y="6"/>
                      </a:lnTo>
                      <a:lnTo>
                        <a:pt x="6" y="12"/>
                      </a:lnTo>
                      <a:lnTo>
                        <a:pt x="16" y="16"/>
                      </a:lnTo>
                      <a:lnTo>
                        <a:pt x="0" y="12"/>
                      </a:lnTo>
                      <a:lnTo>
                        <a:pt x="6"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19" name="Freeform 39"/>
                <p:cNvSpPr>
                  <a:spLocks/>
                </p:cNvSpPr>
                <p:nvPr/>
              </p:nvSpPr>
              <p:spPr bwMode="auto">
                <a:xfrm>
                  <a:off x="5008" y="1916"/>
                  <a:ext cx="17" cy="17"/>
                </a:xfrm>
                <a:custGeom>
                  <a:avLst/>
                  <a:gdLst>
                    <a:gd name="T0" fmla="*/ 2 w 17"/>
                    <a:gd name="T1" fmla="*/ 0 h 17"/>
                    <a:gd name="T2" fmla="*/ 0 w 17"/>
                    <a:gd name="T3" fmla="*/ 5 h 17"/>
                    <a:gd name="T4" fmla="*/ 5 w 17"/>
                    <a:gd name="T5" fmla="*/ 16 h 17"/>
                    <a:gd name="T6" fmla="*/ 8 w 17"/>
                    <a:gd name="T7" fmla="*/ 16 h 17"/>
                    <a:gd name="T8" fmla="*/ 16 w 17"/>
                    <a:gd name="T9" fmla="*/ 16 h 17"/>
                    <a:gd name="T10" fmla="*/ 10 w 17"/>
                    <a:gd name="T11" fmla="*/ 10 h 17"/>
                    <a:gd name="T12" fmla="*/ 2 w 1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2" y="0"/>
                      </a:moveTo>
                      <a:lnTo>
                        <a:pt x="0" y="5"/>
                      </a:lnTo>
                      <a:lnTo>
                        <a:pt x="5" y="16"/>
                      </a:lnTo>
                      <a:lnTo>
                        <a:pt x="8" y="16"/>
                      </a:lnTo>
                      <a:lnTo>
                        <a:pt x="16" y="16"/>
                      </a:lnTo>
                      <a:lnTo>
                        <a:pt x="10" y="10"/>
                      </a:lnTo>
                      <a:lnTo>
                        <a:pt x="2"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0" name="Freeform 40"/>
                <p:cNvSpPr>
                  <a:spLocks/>
                </p:cNvSpPr>
                <p:nvPr/>
              </p:nvSpPr>
              <p:spPr bwMode="auto">
                <a:xfrm>
                  <a:off x="5005" y="1930"/>
                  <a:ext cx="17" cy="17"/>
                </a:xfrm>
                <a:custGeom>
                  <a:avLst/>
                  <a:gdLst>
                    <a:gd name="T0" fmla="*/ 16 w 17"/>
                    <a:gd name="T1" fmla="*/ 0 h 17"/>
                    <a:gd name="T2" fmla="*/ 16 w 17"/>
                    <a:gd name="T3" fmla="*/ 3 h 17"/>
                    <a:gd name="T4" fmla="*/ 16 w 17"/>
                    <a:gd name="T5" fmla="*/ 16 h 17"/>
                    <a:gd name="T6" fmla="*/ 0 w 17"/>
                    <a:gd name="T7" fmla="*/ 9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lnTo>
                        <a:pt x="16" y="3"/>
                      </a:lnTo>
                      <a:lnTo>
                        <a:pt x="16" y="16"/>
                      </a:lnTo>
                      <a:lnTo>
                        <a:pt x="0" y="9"/>
                      </a:lnTo>
                      <a:lnTo>
                        <a:pt x="16"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1" name="Freeform 41"/>
                <p:cNvSpPr>
                  <a:spLocks/>
                </p:cNvSpPr>
                <p:nvPr/>
              </p:nvSpPr>
              <p:spPr bwMode="auto">
                <a:xfrm>
                  <a:off x="4972" y="1924"/>
                  <a:ext cx="27" cy="17"/>
                </a:xfrm>
                <a:custGeom>
                  <a:avLst/>
                  <a:gdLst>
                    <a:gd name="T0" fmla="*/ 26 w 27"/>
                    <a:gd name="T1" fmla="*/ 0 h 17"/>
                    <a:gd name="T2" fmla="*/ 16 w 27"/>
                    <a:gd name="T3" fmla="*/ 0 h 17"/>
                    <a:gd name="T4" fmla="*/ 0 w 27"/>
                    <a:gd name="T5" fmla="*/ 0 h 17"/>
                    <a:gd name="T6" fmla="*/ 8 w 27"/>
                    <a:gd name="T7" fmla="*/ 0 h 17"/>
                    <a:gd name="T8" fmla="*/ 19 w 27"/>
                    <a:gd name="T9" fmla="*/ 16 h 17"/>
                    <a:gd name="T10" fmla="*/ 26 w 27"/>
                    <a:gd name="T11" fmla="*/ 0 h 17"/>
                  </a:gdLst>
                  <a:ahLst/>
                  <a:cxnLst>
                    <a:cxn ang="0">
                      <a:pos x="T0" y="T1"/>
                    </a:cxn>
                    <a:cxn ang="0">
                      <a:pos x="T2" y="T3"/>
                    </a:cxn>
                    <a:cxn ang="0">
                      <a:pos x="T4" y="T5"/>
                    </a:cxn>
                    <a:cxn ang="0">
                      <a:pos x="T6" y="T7"/>
                    </a:cxn>
                    <a:cxn ang="0">
                      <a:pos x="T8" y="T9"/>
                    </a:cxn>
                    <a:cxn ang="0">
                      <a:pos x="T10" y="T11"/>
                    </a:cxn>
                  </a:cxnLst>
                  <a:rect l="0" t="0" r="r" b="b"/>
                  <a:pathLst>
                    <a:path w="27" h="17">
                      <a:moveTo>
                        <a:pt x="26" y="0"/>
                      </a:moveTo>
                      <a:lnTo>
                        <a:pt x="16" y="0"/>
                      </a:lnTo>
                      <a:lnTo>
                        <a:pt x="0" y="0"/>
                      </a:lnTo>
                      <a:lnTo>
                        <a:pt x="8" y="0"/>
                      </a:lnTo>
                      <a:lnTo>
                        <a:pt x="19" y="16"/>
                      </a:lnTo>
                      <a:lnTo>
                        <a:pt x="26"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2" name="Freeform 42"/>
                <p:cNvSpPr>
                  <a:spLocks/>
                </p:cNvSpPr>
                <p:nvPr/>
              </p:nvSpPr>
              <p:spPr bwMode="auto">
                <a:xfrm>
                  <a:off x="4966" y="1911"/>
                  <a:ext cx="44" cy="17"/>
                </a:xfrm>
                <a:custGeom>
                  <a:avLst/>
                  <a:gdLst>
                    <a:gd name="T0" fmla="*/ 43 w 44"/>
                    <a:gd name="T1" fmla="*/ 0 h 17"/>
                    <a:gd name="T2" fmla="*/ 33 w 44"/>
                    <a:gd name="T3" fmla="*/ 16 h 17"/>
                    <a:gd name="T4" fmla="*/ 25 w 44"/>
                    <a:gd name="T5" fmla="*/ 16 h 17"/>
                    <a:gd name="T6" fmla="*/ 13 w 44"/>
                    <a:gd name="T7" fmla="*/ 0 h 17"/>
                    <a:gd name="T8" fmla="*/ 0 w 44"/>
                    <a:gd name="T9" fmla="*/ 0 h 17"/>
                    <a:gd name="T10" fmla="*/ 16 w 44"/>
                    <a:gd name="T11" fmla="*/ 16 h 17"/>
                    <a:gd name="T12" fmla="*/ 26 w 44"/>
                    <a:gd name="T13" fmla="*/ 16 h 17"/>
                    <a:gd name="T14" fmla="*/ 35 w 44"/>
                    <a:gd name="T15" fmla="*/ 16 h 17"/>
                    <a:gd name="T16" fmla="*/ 43 w 4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7">
                      <a:moveTo>
                        <a:pt x="43" y="0"/>
                      </a:moveTo>
                      <a:lnTo>
                        <a:pt x="33" y="16"/>
                      </a:lnTo>
                      <a:lnTo>
                        <a:pt x="25" y="16"/>
                      </a:lnTo>
                      <a:lnTo>
                        <a:pt x="13" y="0"/>
                      </a:lnTo>
                      <a:lnTo>
                        <a:pt x="0" y="0"/>
                      </a:lnTo>
                      <a:lnTo>
                        <a:pt x="16" y="16"/>
                      </a:lnTo>
                      <a:lnTo>
                        <a:pt x="26" y="16"/>
                      </a:lnTo>
                      <a:lnTo>
                        <a:pt x="35" y="16"/>
                      </a:lnTo>
                      <a:lnTo>
                        <a:pt x="43"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3" name="Freeform 43"/>
                <p:cNvSpPr>
                  <a:spLocks/>
                </p:cNvSpPr>
                <p:nvPr/>
              </p:nvSpPr>
              <p:spPr bwMode="auto">
                <a:xfrm>
                  <a:off x="4982" y="1888"/>
                  <a:ext cx="17" cy="17"/>
                </a:xfrm>
                <a:custGeom>
                  <a:avLst/>
                  <a:gdLst>
                    <a:gd name="T0" fmla="*/ 10 w 17"/>
                    <a:gd name="T1" fmla="*/ 0 h 17"/>
                    <a:gd name="T2" fmla="*/ 14 w 17"/>
                    <a:gd name="T3" fmla="*/ 8 h 17"/>
                    <a:gd name="T4" fmla="*/ 7 w 17"/>
                    <a:gd name="T5" fmla="*/ 14 h 17"/>
                    <a:gd name="T6" fmla="*/ 0 w 17"/>
                    <a:gd name="T7" fmla="*/ 16 h 17"/>
                    <a:gd name="T8" fmla="*/ 7 w 17"/>
                    <a:gd name="T9" fmla="*/ 16 h 17"/>
                    <a:gd name="T10" fmla="*/ 14 w 17"/>
                    <a:gd name="T11" fmla="*/ 12 h 17"/>
                    <a:gd name="T12" fmla="*/ 16 w 17"/>
                    <a:gd name="T13" fmla="*/ 8 h 17"/>
                    <a:gd name="T14" fmla="*/ 10 w 1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0" y="0"/>
                      </a:moveTo>
                      <a:lnTo>
                        <a:pt x="14" y="8"/>
                      </a:lnTo>
                      <a:lnTo>
                        <a:pt x="7" y="14"/>
                      </a:lnTo>
                      <a:lnTo>
                        <a:pt x="0" y="16"/>
                      </a:lnTo>
                      <a:lnTo>
                        <a:pt x="7" y="16"/>
                      </a:lnTo>
                      <a:lnTo>
                        <a:pt x="14" y="12"/>
                      </a:lnTo>
                      <a:lnTo>
                        <a:pt x="16" y="8"/>
                      </a:lnTo>
                      <a:lnTo>
                        <a:pt x="10"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4124" name="Freeform 44"/>
              <p:cNvSpPr>
                <a:spLocks/>
              </p:cNvSpPr>
              <p:nvPr/>
            </p:nvSpPr>
            <p:spPr bwMode="auto">
              <a:xfrm>
                <a:off x="5051" y="1899"/>
                <a:ext cx="68" cy="70"/>
              </a:xfrm>
              <a:custGeom>
                <a:avLst/>
                <a:gdLst>
                  <a:gd name="T0" fmla="*/ 5 w 68"/>
                  <a:gd name="T1" fmla="*/ 63 h 70"/>
                  <a:gd name="T2" fmla="*/ 13 w 68"/>
                  <a:gd name="T3" fmla="*/ 69 h 70"/>
                  <a:gd name="T4" fmla="*/ 53 w 68"/>
                  <a:gd name="T5" fmla="*/ 52 h 70"/>
                  <a:gd name="T6" fmla="*/ 67 w 68"/>
                  <a:gd name="T7" fmla="*/ 26 h 70"/>
                  <a:gd name="T8" fmla="*/ 64 w 68"/>
                  <a:gd name="T9" fmla="*/ 9 h 70"/>
                  <a:gd name="T10" fmla="*/ 49 w 68"/>
                  <a:gd name="T11" fmla="*/ 0 h 70"/>
                  <a:gd name="T12" fmla="*/ 40 w 68"/>
                  <a:gd name="T13" fmla="*/ 1 h 70"/>
                  <a:gd name="T14" fmla="*/ 43 w 68"/>
                  <a:gd name="T15" fmla="*/ 11 h 70"/>
                  <a:gd name="T16" fmla="*/ 42 w 68"/>
                  <a:gd name="T17" fmla="*/ 20 h 70"/>
                  <a:gd name="T18" fmla="*/ 37 w 68"/>
                  <a:gd name="T19" fmla="*/ 30 h 70"/>
                  <a:gd name="T20" fmla="*/ 25 w 68"/>
                  <a:gd name="T21" fmla="*/ 41 h 70"/>
                  <a:gd name="T22" fmla="*/ 13 w 68"/>
                  <a:gd name="T23" fmla="*/ 52 h 70"/>
                  <a:gd name="T24" fmla="*/ 0 w 68"/>
                  <a:gd name="T25" fmla="*/ 53 h 70"/>
                  <a:gd name="T26" fmla="*/ 2 w 68"/>
                  <a:gd name="T27" fmla="*/ 58 h 70"/>
                  <a:gd name="T28" fmla="*/ 5 w 68"/>
                  <a:gd name="T29"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0">
                    <a:moveTo>
                      <a:pt x="5" y="63"/>
                    </a:moveTo>
                    <a:lnTo>
                      <a:pt x="13" y="69"/>
                    </a:lnTo>
                    <a:lnTo>
                      <a:pt x="53" y="52"/>
                    </a:lnTo>
                    <a:lnTo>
                      <a:pt x="67" y="26"/>
                    </a:lnTo>
                    <a:lnTo>
                      <a:pt x="64" y="9"/>
                    </a:lnTo>
                    <a:lnTo>
                      <a:pt x="49" y="0"/>
                    </a:lnTo>
                    <a:lnTo>
                      <a:pt x="40" y="1"/>
                    </a:lnTo>
                    <a:lnTo>
                      <a:pt x="43" y="11"/>
                    </a:lnTo>
                    <a:lnTo>
                      <a:pt x="42" y="20"/>
                    </a:lnTo>
                    <a:lnTo>
                      <a:pt x="37" y="30"/>
                    </a:lnTo>
                    <a:lnTo>
                      <a:pt x="25" y="41"/>
                    </a:lnTo>
                    <a:lnTo>
                      <a:pt x="13" y="52"/>
                    </a:lnTo>
                    <a:lnTo>
                      <a:pt x="0" y="53"/>
                    </a:lnTo>
                    <a:lnTo>
                      <a:pt x="2" y="58"/>
                    </a:lnTo>
                    <a:lnTo>
                      <a:pt x="5" y="63"/>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4125" name="Group 45"/>
            <p:cNvGrpSpPr>
              <a:grpSpLocks/>
            </p:cNvGrpSpPr>
            <p:nvPr/>
          </p:nvGrpSpPr>
          <p:grpSpPr bwMode="auto">
            <a:xfrm>
              <a:off x="5508" y="1548"/>
              <a:ext cx="225" cy="289"/>
              <a:chOff x="5508" y="1548"/>
              <a:chExt cx="225" cy="289"/>
            </a:xfrm>
          </p:grpSpPr>
          <p:sp>
            <p:nvSpPr>
              <p:cNvPr id="174126" name="Freeform 46"/>
              <p:cNvSpPr>
                <a:spLocks/>
              </p:cNvSpPr>
              <p:nvPr/>
            </p:nvSpPr>
            <p:spPr bwMode="auto">
              <a:xfrm>
                <a:off x="5513" y="1578"/>
                <a:ext cx="209" cy="259"/>
              </a:xfrm>
              <a:custGeom>
                <a:avLst/>
                <a:gdLst>
                  <a:gd name="T0" fmla="*/ 90 w 209"/>
                  <a:gd name="T1" fmla="*/ 9 h 259"/>
                  <a:gd name="T2" fmla="*/ 43 w 209"/>
                  <a:gd name="T3" fmla="*/ 24 h 259"/>
                  <a:gd name="T4" fmla="*/ 1 w 209"/>
                  <a:gd name="T5" fmla="*/ 48 h 259"/>
                  <a:gd name="T6" fmla="*/ 1 w 209"/>
                  <a:gd name="T7" fmla="*/ 77 h 259"/>
                  <a:gd name="T8" fmla="*/ 0 w 209"/>
                  <a:gd name="T9" fmla="*/ 109 h 259"/>
                  <a:gd name="T10" fmla="*/ 3 w 209"/>
                  <a:gd name="T11" fmla="*/ 118 h 259"/>
                  <a:gd name="T12" fmla="*/ 10 w 209"/>
                  <a:gd name="T13" fmla="*/ 127 h 259"/>
                  <a:gd name="T14" fmla="*/ 15 w 209"/>
                  <a:gd name="T15" fmla="*/ 155 h 259"/>
                  <a:gd name="T16" fmla="*/ 23 w 209"/>
                  <a:gd name="T17" fmla="*/ 177 h 259"/>
                  <a:gd name="T18" fmla="*/ 32 w 209"/>
                  <a:gd name="T19" fmla="*/ 197 h 259"/>
                  <a:gd name="T20" fmla="*/ 38 w 209"/>
                  <a:gd name="T21" fmla="*/ 214 h 259"/>
                  <a:gd name="T22" fmla="*/ 43 w 209"/>
                  <a:gd name="T23" fmla="*/ 225 h 259"/>
                  <a:gd name="T24" fmla="*/ 53 w 209"/>
                  <a:gd name="T25" fmla="*/ 243 h 259"/>
                  <a:gd name="T26" fmla="*/ 70 w 209"/>
                  <a:gd name="T27" fmla="*/ 246 h 259"/>
                  <a:gd name="T28" fmla="*/ 82 w 209"/>
                  <a:gd name="T29" fmla="*/ 245 h 259"/>
                  <a:gd name="T30" fmla="*/ 97 w 209"/>
                  <a:gd name="T31" fmla="*/ 249 h 259"/>
                  <a:gd name="T32" fmla="*/ 114 w 209"/>
                  <a:gd name="T33" fmla="*/ 258 h 259"/>
                  <a:gd name="T34" fmla="*/ 153 w 209"/>
                  <a:gd name="T35" fmla="*/ 243 h 259"/>
                  <a:gd name="T36" fmla="*/ 188 w 209"/>
                  <a:gd name="T37" fmla="*/ 200 h 259"/>
                  <a:gd name="T38" fmla="*/ 202 w 209"/>
                  <a:gd name="T39" fmla="*/ 175 h 259"/>
                  <a:gd name="T40" fmla="*/ 205 w 209"/>
                  <a:gd name="T41" fmla="*/ 163 h 259"/>
                  <a:gd name="T42" fmla="*/ 197 w 209"/>
                  <a:gd name="T43" fmla="*/ 144 h 259"/>
                  <a:gd name="T44" fmla="*/ 206 w 209"/>
                  <a:gd name="T45" fmla="*/ 124 h 259"/>
                  <a:gd name="T46" fmla="*/ 208 w 209"/>
                  <a:gd name="T47" fmla="*/ 102 h 259"/>
                  <a:gd name="T48" fmla="*/ 200 w 209"/>
                  <a:gd name="T49" fmla="*/ 78 h 259"/>
                  <a:gd name="T50" fmla="*/ 188 w 209"/>
                  <a:gd name="T51" fmla="*/ 73 h 259"/>
                  <a:gd name="T52" fmla="*/ 176 w 209"/>
                  <a:gd name="T53" fmla="*/ 80 h 259"/>
                  <a:gd name="T54" fmla="*/ 170 w 209"/>
                  <a:gd name="T55" fmla="*/ 95 h 259"/>
                  <a:gd name="T56" fmla="*/ 169 w 209"/>
                  <a:gd name="T57" fmla="*/ 111 h 259"/>
                  <a:gd name="T58" fmla="*/ 163 w 209"/>
                  <a:gd name="T59" fmla="*/ 131 h 259"/>
                  <a:gd name="T60" fmla="*/ 146 w 209"/>
                  <a:gd name="T61" fmla="*/ 124 h 259"/>
                  <a:gd name="T62" fmla="*/ 144 w 209"/>
                  <a:gd name="T63" fmla="*/ 99 h 259"/>
                  <a:gd name="T64" fmla="*/ 127 w 209"/>
                  <a:gd name="T65" fmla="*/ 70 h 259"/>
                  <a:gd name="T66" fmla="*/ 111 w 209"/>
                  <a:gd name="T67" fmla="*/ 48 h 259"/>
                  <a:gd name="T68" fmla="*/ 105 w 209"/>
                  <a:gd name="T69" fmla="*/ 18 h 259"/>
                  <a:gd name="T70" fmla="*/ 96 w 209"/>
                  <a:gd name="T71" fmla="*/ 1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59">
                    <a:moveTo>
                      <a:pt x="111" y="0"/>
                    </a:moveTo>
                    <a:lnTo>
                      <a:pt x="90" y="9"/>
                    </a:lnTo>
                    <a:lnTo>
                      <a:pt x="65" y="18"/>
                    </a:lnTo>
                    <a:lnTo>
                      <a:pt x="43" y="24"/>
                    </a:lnTo>
                    <a:lnTo>
                      <a:pt x="18" y="37"/>
                    </a:lnTo>
                    <a:lnTo>
                      <a:pt x="1" y="48"/>
                    </a:lnTo>
                    <a:lnTo>
                      <a:pt x="0" y="60"/>
                    </a:lnTo>
                    <a:lnTo>
                      <a:pt x="1" y="77"/>
                    </a:lnTo>
                    <a:lnTo>
                      <a:pt x="0" y="92"/>
                    </a:lnTo>
                    <a:lnTo>
                      <a:pt x="0" y="109"/>
                    </a:lnTo>
                    <a:lnTo>
                      <a:pt x="1" y="114"/>
                    </a:lnTo>
                    <a:lnTo>
                      <a:pt x="3" y="118"/>
                    </a:lnTo>
                    <a:lnTo>
                      <a:pt x="8" y="121"/>
                    </a:lnTo>
                    <a:lnTo>
                      <a:pt x="10" y="127"/>
                    </a:lnTo>
                    <a:lnTo>
                      <a:pt x="11" y="144"/>
                    </a:lnTo>
                    <a:lnTo>
                      <a:pt x="15" y="155"/>
                    </a:lnTo>
                    <a:lnTo>
                      <a:pt x="19" y="162"/>
                    </a:lnTo>
                    <a:lnTo>
                      <a:pt x="23" y="177"/>
                    </a:lnTo>
                    <a:lnTo>
                      <a:pt x="26" y="185"/>
                    </a:lnTo>
                    <a:lnTo>
                      <a:pt x="32" y="197"/>
                    </a:lnTo>
                    <a:lnTo>
                      <a:pt x="34" y="206"/>
                    </a:lnTo>
                    <a:lnTo>
                      <a:pt x="38" y="214"/>
                    </a:lnTo>
                    <a:lnTo>
                      <a:pt x="41" y="218"/>
                    </a:lnTo>
                    <a:lnTo>
                      <a:pt x="43" y="225"/>
                    </a:lnTo>
                    <a:lnTo>
                      <a:pt x="46" y="235"/>
                    </a:lnTo>
                    <a:lnTo>
                      <a:pt x="53" y="243"/>
                    </a:lnTo>
                    <a:lnTo>
                      <a:pt x="60" y="246"/>
                    </a:lnTo>
                    <a:lnTo>
                      <a:pt x="70" y="246"/>
                    </a:lnTo>
                    <a:lnTo>
                      <a:pt x="79" y="246"/>
                    </a:lnTo>
                    <a:lnTo>
                      <a:pt x="82" y="245"/>
                    </a:lnTo>
                    <a:lnTo>
                      <a:pt x="91" y="244"/>
                    </a:lnTo>
                    <a:lnTo>
                      <a:pt x="97" y="249"/>
                    </a:lnTo>
                    <a:lnTo>
                      <a:pt x="104" y="256"/>
                    </a:lnTo>
                    <a:lnTo>
                      <a:pt x="114" y="258"/>
                    </a:lnTo>
                    <a:lnTo>
                      <a:pt x="135" y="253"/>
                    </a:lnTo>
                    <a:lnTo>
                      <a:pt x="153" y="243"/>
                    </a:lnTo>
                    <a:lnTo>
                      <a:pt x="169" y="226"/>
                    </a:lnTo>
                    <a:lnTo>
                      <a:pt x="188" y="200"/>
                    </a:lnTo>
                    <a:lnTo>
                      <a:pt x="195" y="189"/>
                    </a:lnTo>
                    <a:lnTo>
                      <a:pt x="202" y="175"/>
                    </a:lnTo>
                    <a:lnTo>
                      <a:pt x="205" y="167"/>
                    </a:lnTo>
                    <a:lnTo>
                      <a:pt x="205" y="163"/>
                    </a:lnTo>
                    <a:lnTo>
                      <a:pt x="205" y="155"/>
                    </a:lnTo>
                    <a:lnTo>
                      <a:pt x="197" y="144"/>
                    </a:lnTo>
                    <a:lnTo>
                      <a:pt x="200" y="137"/>
                    </a:lnTo>
                    <a:lnTo>
                      <a:pt x="206" y="124"/>
                    </a:lnTo>
                    <a:lnTo>
                      <a:pt x="208" y="113"/>
                    </a:lnTo>
                    <a:lnTo>
                      <a:pt x="208" y="102"/>
                    </a:lnTo>
                    <a:lnTo>
                      <a:pt x="205" y="88"/>
                    </a:lnTo>
                    <a:lnTo>
                      <a:pt x="200" y="78"/>
                    </a:lnTo>
                    <a:lnTo>
                      <a:pt x="195" y="73"/>
                    </a:lnTo>
                    <a:lnTo>
                      <a:pt x="188" y="73"/>
                    </a:lnTo>
                    <a:lnTo>
                      <a:pt x="181" y="75"/>
                    </a:lnTo>
                    <a:lnTo>
                      <a:pt x="176" y="80"/>
                    </a:lnTo>
                    <a:lnTo>
                      <a:pt x="172" y="90"/>
                    </a:lnTo>
                    <a:lnTo>
                      <a:pt x="170" y="95"/>
                    </a:lnTo>
                    <a:lnTo>
                      <a:pt x="170" y="102"/>
                    </a:lnTo>
                    <a:lnTo>
                      <a:pt x="169" y="111"/>
                    </a:lnTo>
                    <a:lnTo>
                      <a:pt x="169" y="118"/>
                    </a:lnTo>
                    <a:lnTo>
                      <a:pt x="163" y="131"/>
                    </a:lnTo>
                    <a:lnTo>
                      <a:pt x="152" y="132"/>
                    </a:lnTo>
                    <a:lnTo>
                      <a:pt x="146" y="124"/>
                    </a:lnTo>
                    <a:lnTo>
                      <a:pt x="148" y="109"/>
                    </a:lnTo>
                    <a:lnTo>
                      <a:pt x="144" y="99"/>
                    </a:lnTo>
                    <a:lnTo>
                      <a:pt x="133" y="82"/>
                    </a:lnTo>
                    <a:lnTo>
                      <a:pt x="127" y="70"/>
                    </a:lnTo>
                    <a:lnTo>
                      <a:pt x="117" y="55"/>
                    </a:lnTo>
                    <a:lnTo>
                      <a:pt x="111" y="48"/>
                    </a:lnTo>
                    <a:lnTo>
                      <a:pt x="105" y="27"/>
                    </a:lnTo>
                    <a:lnTo>
                      <a:pt x="105" y="18"/>
                    </a:lnTo>
                    <a:lnTo>
                      <a:pt x="107" y="9"/>
                    </a:lnTo>
                    <a:lnTo>
                      <a:pt x="96" y="14"/>
                    </a:lnTo>
                    <a:lnTo>
                      <a:pt x="111" y="0"/>
                    </a:lnTo>
                  </a:path>
                </a:pathLst>
              </a:custGeom>
              <a:solidFill>
                <a:srgbClr val="FFA040"/>
              </a:solidFill>
              <a:ln w="12700" cap="rnd" cmpd="sng">
                <a:solidFill>
                  <a:srgbClr val="402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7" name="Freeform 47"/>
              <p:cNvSpPr>
                <a:spLocks/>
              </p:cNvSpPr>
              <p:nvPr/>
            </p:nvSpPr>
            <p:spPr bwMode="auto">
              <a:xfrm>
                <a:off x="5560" y="1796"/>
                <a:ext cx="31" cy="19"/>
              </a:xfrm>
              <a:custGeom>
                <a:avLst/>
                <a:gdLst>
                  <a:gd name="T0" fmla="*/ 0 w 31"/>
                  <a:gd name="T1" fmla="*/ 5 h 19"/>
                  <a:gd name="T2" fmla="*/ 5 w 31"/>
                  <a:gd name="T3" fmla="*/ 1 h 19"/>
                  <a:gd name="T4" fmla="*/ 10 w 31"/>
                  <a:gd name="T5" fmla="*/ 0 h 19"/>
                  <a:gd name="T6" fmla="*/ 19 w 31"/>
                  <a:gd name="T7" fmla="*/ 1 h 19"/>
                  <a:gd name="T8" fmla="*/ 21 w 31"/>
                  <a:gd name="T9" fmla="*/ 1 h 19"/>
                  <a:gd name="T10" fmla="*/ 24 w 31"/>
                  <a:gd name="T11" fmla="*/ 1 h 19"/>
                  <a:gd name="T12" fmla="*/ 27 w 31"/>
                  <a:gd name="T13" fmla="*/ 5 h 19"/>
                  <a:gd name="T14" fmla="*/ 30 w 31"/>
                  <a:gd name="T15" fmla="*/ 11 h 19"/>
                  <a:gd name="T16" fmla="*/ 29 w 31"/>
                  <a:gd name="T17" fmla="*/ 13 h 19"/>
                  <a:gd name="T18" fmla="*/ 26 w 31"/>
                  <a:gd name="T19" fmla="*/ 15 h 19"/>
                  <a:gd name="T20" fmla="*/ 22 w 31"/>
                  <a:gd name="T21" fmla="*/ 13 h 19"/>
                  <a:gd name="T22" fmla="*/ 15 w 31"/>
                  <a:gd name="T23" fmla="*/ 15 h 19"/>
                  <a:gd name="T24" fmla="*/ 12 w 31"/>
                  <a:gd name="T25" fmla="*/ 18 h 19"/>
                  <a:gd name="T26" fmla="*/ 6 w 31"/>
                  <a:gd name="T27" fmla="*/ 18 h 19"/>
                  <a:gd name="T28" fmla="*/ 1 w 31"/>
                  <a:gd name="T29" fmla="*/ 13 h 19"/>
                  <a:gd name="T30" fmla="*/ 0 w 31"/>
                  <a:gd name="T3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9">
                    <a:moveTo>
                      <a:pt x="0" y="5"/>
                    </a:moveTo>
                    <a:lnTo>
                      <a:pt x="5" y="1"/>
                    </a:lnTo>
                    <a:lnTo>
                      <a:pt x="10" y="0"/>
                    </a:lnTo>
                    <a:lnTo>
                      <a:pt x="19" y="1"/>
                    </a:lnTo>
                    <a:lnTo>
                      <a:pt x="21" y="1"/>
                    </a:lnTo>
                    <a:lnTo>
                      <a:pt x="24" y="1"/>
                    </a:lnTo>
                    <a:lnTo>
                      <a:pt x="27" y="5"/>
                    </a:lnTo>
                    <a:lnTo>
                      <a:pt x="30" y="11"/>
                    </a:lnTo>
                    <a:lnTo>
                      <a:pt x="29" y="13"/>
                    </a:lnTo>
                    <a:lnTo>
                      <a:pt x="26" y="15"/>
                    </a:lnTo>
                    <a:lnTo>
                      <a:pt x="22" y="13"/>
                    </a:lnTo>
                    <a:lnTo>
                      <a:pt x="15" y="15"/>
                    </a:lnTo>
                    <a:lnTo>
                      <a:pt x="12" y="18"/>
                    </a:lnTo>
                    <a:lnTo>
                      <a:pt x="6" y="18"/>
                    </a:lnTo>
                    <a:lnTo>
                      <a:pt x="1" y="13"/>
                    </a:lnTo>
                    <a:lnTo>
                      <a:pt x="0" y="5"/>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8" name="Freeform 48"/>
              <p:cNvSpPr>
                <a:spLocks/>
              </p:cNvSpPr>
              <p:nvPr/>
            </p:nvSpPr>
            <p:spPr bwMode="auto">
              <a:xfrm>
                <a:off x="5548" y="1774"/>
                <a:ext cx="40" cy="18"/>
              </a:xfrm>
              <a:custGeom>
                <a:avLst/>
                <a:gdLst>
                  <a:gd name="T0" fmla="*/ 6 w 40"/>
                  <a:gd name="T1" fmla="*/ 17 h 18"/>
                  <a:gd name="T2" fmla="*/ 10 w 40"/>
                  <a:gd name="T3" fmla="*/ 16 h 18"/>
                  <a:gd name="T4" fmla="*/ 5 w 40"/>
                  <a:gd name="T5" fmla="*/ 10 h 18"/>
                  <a:gd name="T6" fmla="*/ 9 w 40"/>
                  <a:gd name="T7" fmla="*/ 9 h 18"/>
                  <a:gd name="T8" fmla="*/ 16 w 40"/>
                  <a:gd name="T9" fmla="*/ 9 h 18"/>
                  <a:gd name="T10" fmla="*/ 20 w 40"/>
                  <a:gd name="T11" fmla="*/ 8 h 18"/>
                  <a:gd name="T12" fmla="*/ 23 w 40"/>
                  <a:gd name="T13" fmla="*/ 7 h 18"/>
                  <a:gd name="T14" fmla="*/ 30 w 40"/>
                  <a:gd name="T15" fmla="*/ 5 h 18"/>
                  <a:gd name="T16" fmla="*/ 33 w 40"/>
                  <a:gd name="T17" fmla="*/ 2 h 18"/>
                  <a:gd name="T18" fmla="*/ 39 w 40"/>
                  <a:gd name="T19" fmla="*/ 0 h 18"/>
                  <a:gd name="T20" fmla="*/ 32 w 40"/>
                  <a:gd name="T21" fmla="*/ 0 h 18"/>
                  <a:gd name="T22" fmla="*/ 26 w 40"/>
                  <a:gd name="T23" fmla="*/ 0 h 18"/>
                  <a:gd name="T24" fmla="*/ 23 w 40"/>
                  <a:gd name="T25" fmla="*/ 1 h 18"/>
                  <a:gd name="T26" fmla="*/ 15 w 40"/>
                  <a:gd name="T27" fmla="*/ 2 h 18"/>
                  <a:gd name="T28" fmla="*/ 11 w 40"/>
                  <a:gd name="T29" fmla="*/ 5 h 18"/>
                  <a:gd name="T30" fmla="*/ 8 w 40"/>
                  <a:gd name="T31" fmla="*/ 2 h 18"/>
                  <a:gd name="T32" fmla="*/ 5 w 40"/>
                  <a:gd name="T33" fmla="*/ 0 h 18"/>
                  <a:gd name="T34" fmla="*/ 2 w 40"/>
                  <a:gd name="T35" fmla="*/ 2 h 18"/>
                  <a:gd name="T36" fmla="*/ 0 w 40"/>
                  <a:gd name="T37" fmla="*/ 5 h 18"/>
                  <a:gd name="T38" fmla="*/ 2 w 40"/>
                  <a:gd name="T39" fmla="*/ 9 h 18"/>
                  <a:gd name="T40" fmla="*/ 2 w 40"/>
                  <a:gd name="T41" fmla="*/ 12 h 18"/>
                  <a:gd name="T42" fmla="*/ 6 w 40"/>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18">
                    <a:moveTo>
                      <a:pt x="6" y="17"/>
                    </a:moveTo>
                    <a:lnTo>
                      <a:pt x="10" y="16"/>
                    </a:lnTo>
                    <a:lnTo>
                      <a:pt x="5" y="10"/>
                    </a:lnTo>
                    <a:lnTo>
                      <a:pt x="9" y="9"/>
                    </a:lnTo>
                    <a:lnTo>
                      <a:pt x="16" y="9"/>
                    </a:lnTo>
                    <a:lnTo>
                      <a:pt x="20" y="8"/>
                    </a:lnTo>
                    <a:lnTo>
                      <a:pt x="23" y="7"/>
                    </a:lnTo>
                    <a:lnTo>
                      <a:pt x="30" y="5"/>
                    </a:lnTo>
                    <a:lnTo>
                      <a:pt x="33" y="2"/>
                    </a:lnTo>
                    <a:lnTo>
                      <a:pt x="39" y="0"/>
                    </a:lnTo>
                    <a:lnTo>
                      <a:pt x="32" y="0"/>
                    </a:lnTo>
                    <a:lnTo>
                      <a:pt x="26" y="0"/>
                    </a:lnTo>
                    <a:lnTo>
                      <a:pt x="23" y="1"/>
                    </a:lnTo>
                    <a:lnTo>
                      <a:pt x="15" y="2"/>
                    </a:lnTo>
                    <a:lnTo>
                      <a:pt x="11" y="5"/>
                    </a:lnTo>
                    <a:lnTo>
                      <a:pt x="8" y="2"/>
                    </a:lnTo>
                    <a:lnTo>
                      <a:pt x="5" y="0"/>
                    </a:lnTo>
                    <a:lnTo>
                      <a:pt x="2" y="2"/>
                    </a:lnTo>
                    <a:lnTo>
                      <a:pt x="0" y="5"/>
                    </a:lnTo>
                    <a:lnTo>
                      <a:pt x="2" y="9"/>
                    </a:lnTo>
                    <a:lnTo>
                      <a:pt x="2" y="12"/>
                    </a:lnTo>
                    <a:lnTo>
                      <a:pt x="6" y="17"/>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29" name="Freeform 49"/>
              <p:cNvSpPr>
                <a:spLocks/>
              </p:cNvSpPr>
              <p:nvPr/>
            </p:nvSpPr>
            <p:spPr bwMode="auto">
              <a:xfrm>
                <a:off x="5524" y="1693"/>
                <a:ext cx="122" cy="78"/>
              </a:xfrm>
              <a:custGeom>
                <a:avLst/>
                <a:gdLst>
                  <a:gd name="T0" fmla="*/ 17 w 122"/>
                  <a:gd name="T1" fmla="*/ 45 h 78"/>
                  <a:gd name="T2" fmla="*/ 32 w 122"/>
                  <a:gd name="T3" fmla="*/ 41 h 78"/>
                  <a:gd name="T4" fmla="*/ 32 w 122"/>
                  <a:gd name="T5" fmla="*/ 31 h 78"/>
                  <a:gd name="T6" fmla="*/ 33 w 122"/>
                  <a:gd name="T7" fmla="*/ 20 h 78"/>
                  <a:gd name="T8" fmla="*/ 23 w 122"/>
                  <a:gd name="T9" fmla="*/ 0 h 78"/>
                  <a:gd name="T10" fmla="*/ 19 w 122"/>
                  <a:gd name="T11" fmla="*/ 16 h 78"/>
                  <a:gd name="T12" fmla="*/ 18 w 122"/>
                  <a:gd name="T13" fmla="*/ 27 h 78"/>
                  <a:gd name="T14" fmla="*/ 17 w 122"/>
                  <a:gd name="T15" fmla="*/ 23 h 78"/>
                  <a:gd name="T16" fmla="*/ 8 w 122"/>
                  <a:gd name="T17" fmla="*/ 18 h 78"/>
                  <a:gd name="T18" fmla="*/ 3 w 122"/>
                  <a:gd name="T19" fmla="*/ 8 h 78"/>
                  <a:gd name="T20" fmla="*/ 1 w 122"/>
                  <a:gd name="T21" fmla="*/ 22 h 78"/>
                  <a:gd name="T22" fmla="*/ 7 w 122"/>
                  <a:gd name="T23" fmla="*/ 39 h 78"/>
                  <a:gd name="T24" fmla="*/ 11 w 122"/>
                  <a:gd name="T25" fmla="*/ 56 h 78"/>
                  <a:gd name="T26" fmla="*/ 20 w 122"/>
                  <a:gd name="T27" fmla="*/ 76 h 78"/>
                  <a:gd name="T28" fmla="*/ 29 w 122"/>
                  <a:gd name="T29" fmla="*/ 75 h 78"/>
                  <a:gd name="T30" fmla="*/ 47 w 122"/>
                  <a:gd name="T31" fmla="*/ 75 h 78"/>
                  <a:gd name="T32" fmla="*/ 61 w 122"/>
                  <a:gd name="T33" fmla="*/ 76 h 78"/>
                  <a:gd name="T34" fmla="*/ 63 w 122"/>
                  <a:gd name="T35" fmla="*/ 64 h 78"/>
                  <a:gd name="T36" fmla="*/ 76 w 122"/>
                  <a:gd name="T37" fmla="*/ 57 h 78"/>
                  <a:gd name="T38" fmla="*/ 63 w 122"/>
                  <a:gd name="T39" fmla="*/ 51 h 78"/>
                  <a:gd name="T40" fmla="*/ 80 w 122"/>
                  <a:gd name="T41" fmla="*/ 53 h 78"/>
                  <a:gd name="T42" fmla="*/ 75 w 122"/>
                  <a:gd name="T43" fmla="*/ 46 h 78"/>
                  <a:gd name="T44" fmla="*/ 83 w 122"/>
                  <a:gd name="T45" fmla="*/ 39 h 78"/>
                  <a:gd name="T46" fmla="*/ 72 w 122"/>
                  <a:gd name="T47" fmla="*/ 33 h 78"/>
                  <a:gd name="T48" fmla="*/ 85 w 122"/>
                  <a:gd name="T49" fmla="*/ 30 h 78"/>
                  <a:gd name="T50" fmla="*/ 121 w 122"/>
                  <a:gd name="T51" fmla="*/ 2 h 78"/>
                  <a:gd name="T52" fmla="*/ 93 w 122"/>
                  <a:gd name="T53" fmla="*/ 0 h 78"/>
                  <a:gd name="T54" fmla="*/ 72 w 122"/>
                  <a:gd name="T55" fmla="*/ 19 h 78"/>
                  <a:gd name="T56" fmla="*/ 60 w 122"/>
                  <a:gd name="T57" fmla="*/ 19 h 78"/>
                  <a:gd name="T58" fmla="*/ 54 w 122"/>
                  <a:gd name="T59" fmla="*/ 10 h 78"/>
                  <a:gd name="T60" fmla="*/ 43 w 122"/>
                  <a:gd name="T61" fmla="*/ 9 h 78"/>
                  <a:gd name="T62" fmla="*/ 41 w 122"/>
                  <a:gd name="T63" fmla="*/ 18 h 78"/>
                  <a:gd name="T64" fmla="*/ 45 w 122"/>
                  <a:gd name="T65" fmla="*/ 27 h 78"/>
                  <a:gd name="T66" fmla="*/ 55 w 122"/>
                  <a:gd name="T67" fmla="*/ 36 h 78"/>
                  <a:gd name="T68" fmla="*/ 57 w 122"/>
                  <a:gd name="T69" fmla="*/ 48 h 78"/>
                  <a:gd name="T70" fmla="*/ 35 w 122"/>
                  <a:gd name="T71" fmla="*/ 53 h 78"/>
                  <a:gd name="T72" fmla="*/ 17 w 122"/>
                  <a:gd name="T73"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78">
                    <a:moveTo>
                      <a:pt x="17" y="47"/>
                    </a:moveTo>
                    <a:lnTo>
                      <a:pt x="17" y="45"/>
                    </a:lnTo>
                    <a:lnTo>
                      <a:pt x="26" y="44"/>
                    </a:lnTo>
                    <a:lnTo>
                      <a:pt x="32" y="41"/>
                    </a:lnTo>
                    <a:lnTo>
                      <a:pt x="35" y="35"/>
                    </a:lnTo>
                    <a:lnTo>
                      <a:pt x="32" y="31"/>
                    </a:lnTo>
                    <a:lnTo>
                      <a:pt x="33" y="27"/>
                    </a:lnTo>
                    <a:lnTo>
                      <a:pt x="33" y="20"/>
                    </a:lnTo>
                    <a:lnTo>
                      <a:pt x="33" y="4"/>
                    </a:lnTo>
                    <a:lnTo>
                      <a:pt x="23" y="0"/>
                    </a:lnTo>
                    <a:lnTo>
                      <a:pt x="20" y="11"/>
                    </a:lnTo>
                    <a:lnTo>
                      <a:pt x="19" y="16"/>
                    </a:lnTo>
                    <a:lnTo>
                      <a:pt x="19" y="24"/>
                    </a:lnTo>
                    <a:lnTo>
                      <a:pt x="18" y="27"/>
                    </a:lnTo>
                    <a:lnTo>
                      <a:pt x="14" y="24"/>
                    </a:lnTo>
                    <a:lnTo>
                      <a:pt x="17" y="23"/>
                    </a:lnTo>
                    <a:lnTo>
                      <a:pt x="16" y="18"/>
                    </a:lnTo>
                    <a:lnTo>
                      <a:pt x="8" y="18"/>
                    </a:lnTo>
                    <a:lnTo>
                      <a:pt x="7" y="14"/>
                    </a:lnTo>
                    <a:lnTo>
                      <a:pt x="3" y="8"/>
                    </a:lnTo>
                    <a:lnTo>
                      <a:pt x="0" y="8"/>
                    </a:lnTo>
                    <a:lnTo>
                      <a:pt x="1" y="22"/>
                    </a:lnTo>
                    <a:lnTo>
                      <a:pt x="2" y="29"/>
                    </a:lnTo>
                    <a:lnTo>
                      <a:pt x="7" y="39"/>
                    </a:lnTo>
                    <a:lnTo>
                      <a:pt x="10" y="44"/>
                    </a:lnTo>
                    <a:lnTo>
                      <a:pt x="11" y="56"/>
                    </a:lnTo>
                    <a:lnTo>
                      <a:pt x="14" y="64"/>
                    </a:lnTo>
                    <a:lnTo>
                      <a:pt x="20" y="76"/>
                    </a:lnTo>
                    <a:lnTo>
                      <a:pt x="23" y="77"/>
                    </a:lnTo>
                    <a:lnTo>
                      <a:pt x="29" y="75"/>
                    </a:lnTo>
                    <a:lnTo>
                      <a:pt x="37" y="73"/>
                    </a:lnTo>
                    <a:lnTo>
                      <a:pt x="47" y="75"/>
                    </a:lnTo>
                    <a:lnTo>
                      <a:pt x="56" y="76"/>
                    </a:lnTo>
                    <a:lnTo>
                      <a:pt x="61" y="76"/>
                    </a:lnTo>
                    <a:lnTo>
                      <a:pt x="67" y="70"/>
                    </a:lnTo>
                    <a:lnTo>
                      <a:pt x="63" y="64"/>
                    </a:lnTo>
                    <a:lnTo>
                      <a:pt x="71" y="61"/>
                    </a:lnTo>
                    <a:lnTo>
                      <a:pt x="76" y="57"/>
                    </a:lnTo>
                    <a:lnTo>
                      <a:pt x="70" y="53"/>
                    </a:lnTo>
                    <a:lnTo>
                      <a:pt x="63" y="51"/>
                    </a:lnTo>
                    <a:lnTo>
                      <a:pt x="74" y="49"/>
                    </a:lnTo>
                    <a:lnTo>
                      <a:pt x="80" y="53"/>
                    </a:lnTo>
                    <a:lnTo>
                      <a:pt x="87" y="53"/>
                    </a:lnTo>
                    <a:lnTo>
                      <a:pt x="75" y="46"/>
                    </a:lnTo>
                    <a:lnTo>
                      <a:pt x="83" y="41"/>
                    </a:lnTo>
                    <a:lnTo>
                      <a:pt x="83" y="39"/>
                    </a:lnTo>
                    <a:lnTo>
                      <a:pt x="74" y="35"/>
                    </a:lnTo>
                    <a:lnTo>
                      <a:pt x="72" y="33"/>
                    </a:lnTo>
                    <a:lnTo>
                      <a:pt x="74" y="31"/>
                    </a:lnTo>
                    <a:lnTo>
                      <a:pt x="85" y="30"/>
                    </a:lnTo>
                    <a:lnTo>
                      <a:pt x="110" y="23"/>
                    </a:lnTo>
                    <a:lnTo>
                      <a:pt x="121" y="2"/>
                    </a:lnTo>
                    <a:lnTo>
                      <a:pt x="110" y="1"/>
                    </a:lnTo>
                    <a:lnTo>
                      <a:pt x="93" y="0"/>
                    </a:lnTo>
                    <a:lnTo>
                      <a:pt x="84" y="10"/>
                    </a:lnTo>
                    <a:lnTo>
                      <a:pt x="72" y="19"/>
                    </a:lnTo>
                    <a:lnTo>
                      <a:pt x="64" y="21"/>
                    </a:lnTo>
                    <a:lnTo>
                      <a:pt x="60" y="19"/>
                    </a:lnTo>
                    <a:lnTo>
                      <a:pt x="54" y="14"/>
                    </a:lnTo>
                    <a:lnTo>
                      <a:pt x="54" y="10"/>
                    </a:lnTo>
                    <a:lnTo>
                      <a:pt x="50" y="2"/>
                    </a:lnTo>
                    <a:lnTo>
                      <a:pt x="43" y="9"/>
                    </a:lnTo>
                    <a:lnTo>
                      <a:pt x="44" y="12"/>
                    </a:lnTo>
                    <a:lnTo>
                      <a:pt x="41" y="18"/>
                    </a:lnTo>
                    <a:lnTo>
                      <a:pt x="42" y="21"/>
                    </a:lnTo>
                    <a:lnTo>
                      <a:pt x="45" y="27"/>
                    </a:lnTo>
                    <a:lnTo>
                      <a:pt x="53" y="32"/>
                    </a:lnTo>
                    <a:lnTo>
                      <a:pt x="55" y="36"/>
                    </a:lnTo>
                    <a:lnTo>
                      <a:pt x="58" y="44"/>
                    </a:lnTo>
                    <a:lnTo>
                      <a:pt x="57" y="48"/>
                    </a:lnTo>
                    <a:lnTo>
                      <a:pt x="46" y="51"/>
                    </a:lnTo>
                    <a:lnTo>
                      <a:pt x="35" y="53"/>
                    </a:lnTo>
                    <a:lnTo>
                      <a:pt x="23" y="51"/>
                    </a:lnTo>
                    <a:lnTo>
                      <a:pt x="17" y="47"/>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0" name="Freeform 50"/>
              <p:cNvSpPr>
                <a:spLocks/>
              </p:cNvSpPr>
              <p:nvPr/>
            </p:nvSpPr>
            <p:spPr bwMode="auto">
              <a:xfrm>
                <a:off x="5581" y="1699"/>
                <a:ext cx="32" cy="17"/>
              </a:xfrm>
              <a:custGeom>
                <a:avLst/>
                <a:gdLst>
                  <a:gd name="T0" fmla="*/ 0 w 32"/>
                  <a:gd name="T1" fmla="*/ 8 h 17"/>
                  <a:gd name="T2" fmla="*/ 1 w 32"/>
                  <a:gd name="T3" fmla="*/ 11 h 17"/>
                  <a:gd name="T4" fmla="*/ 5 w 32"/>
                  <a:gd name="T5" fmla="*/ 13 h 17"/>
                  <a:gd name="T6" fmla="*/ 9 w 32"/>
                  <a:gd name="T7" fmla="*/ 13 h 17"/>
                  <a:gd name="T8" fmla="*/ 13 w 32"/>
                  <a:gd name="T9" fmla="*/ 12 h 17"/>
                  <a:gd name="T10" fmla="*/ 18 w 32"/>
                  <a:gd name="T11" fmla="*/ 8 h 17"/>
                  <a:gd name="T12" fmla="*/ 24 w 32"/>
                  <a:gd name="T13" fmla="*/ 4 h 17"/>
                  <a:gd name="T14" fmla="*/ 28 w 32"/>
                  <a:gd name="T15" fmla="*/ 0 h 17"/>
                  <a:gd name="T16" fmla="*/ 31 w 32"/>
                  <a:gd name="T17" fmla="*/ 2 h 17"/>
                  <a:gd name="T18" fmla="*/ 24 w 32"/>
                  <a:gd name="T19" fmla="*/ 7 h 17"/>
                  <a:gd name="T20" fmla="*/ 19 w 32"/>
                  <a:gd name="T21" fmla="*/ 12 h 17"/>
                  <a:gd name="T22" fmla="*/ 16 w 32"/>
                  <a:gd name="T23" fmla="*/ 16 h 17"/>
                  <a:gd name="T24" fmla="*/ 12 w 32"/>
                  <a:gd name="T25" fmla="*/ 16 h 17"/>
                  <a:gd name="T26" fmla="*/ 8 w 32"/>
                  <a:gd name="T27" fmla="*/ 16 h 17"/>
                  <a:gd name="T28" fmla="*/ 1 w 32"/>
                  <a:gd name="T29" fmla="*/ 13 h 17"/>
                  <a:gd name="T30" fmla="*/ 0 w 32"/>
                  <a:gd name="T3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
                    <a:moveTo>
                      <a:pt x="0" y="8"/>
                    </a:moveTo>
                    <a:lnTo>
                      <a:pt x="1" y="11"/>
                    </a:lnTo>
                    <a:lnTo>
                      <a:pt x="5" y="13"/>
                    </a:lnTo>
                    <a:lnTo>
                      <a:pt x="9" y="13"/>
                    </a:lnTo>
                    <a:lnTo>
                      <a:pt x="13" y="12"/>
                    </a:lnTo>
                    <a:lnTo>
                      <a:pt x="18" y="8"/>
                    </a:lnTo>
                    <a:lnTo>
                      <a:pt x="24" y="4"/>
                    </a:lnTo>
                    <a:lnTo>
                      <a:pt x="28" y="0"/>
                    </a:lnTo>
                    <a:lnTo>
                      <a:pt x="31" y="2"/>
                    </a:lnTo>
                    <a:lnTo>
                      <a:pt x="24" y="7"/>
                    </a:lnTo>
                    <a:lnTo>
                      <a:pt x="19" y="12"/>
                    </a:lnTo>
                    <a:lnTo>
                      <a:pt x="16" y="16"/>
                    </a:lnTo>
                    <a:lnTo>
                      <a:pt x="12" y="16"/>
                    </a:lnTo>
                    <a:lnTo>
                      <a:pt x="8" y="16"/>
                    </a:lnTo>
                    <a:lnTo>
                      <a:pt x="1" y="13"/>
                    </a:lnTo>
                    <a:lnTo>
                      <a:pt x="0" y="8"/>
                    </a:lnTo>
                  </a:path>
                </a:pathLst>
              </a:custGeom>
              <a:solidFill>
                <a:srgbClr val="804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1" name="Freeform 51"/>
              <p:cNvSpPr>
                <a:spLocks/>
              </p:cNvSpPr>
              <p:nvPr/>
            </p:nvSpPr>
            <p:spPr bwMode="auto">
              <a:xfrm>
                <a:off x="5513" y="1604"/>
                <a:ext cx="64" cy="81"/>
              </a:xfrm>
              <a:custGeom>
                <a:avLst/>
                <a:gdLst>
                  <a:gd name="T0" fmla="*/ 2 w 64"/>
                  <a:gd name="T1" fmla="*/ 80 h 81"/>
                  <a:gd name="T2" fmla="*/ 9 w 64"/>
                  <a:gd name="T3" fmla="*/ 79 h 81"/>
                  <a:gd name="T4" fmla="*/ 15 w 64"/>
                  <a:gd name="T5" fmla="*/ 79 h 81"/>
                  <a:gd name="T6" fmla="*/ 22 w 64"/>
                  <a:gd name="T7" fmla="*/ 77 h 81"/>
                  <a:gd name="T8" fmla="*/ 26 w 64"/>
                  <a:gd name="T9" fmla="*/ 72 h 81"/>
                  <a:gd name="T10" fmla="*/ 30 w 64"/>
                  <a:gd name="T11" fmla="*/ 74 h 81"/>
                  <a:gd name="T12" fmla="*/ 34 w 64"/>
                  <a:gd name="T13" fmla="*/ 65 h 81"/>
                  <a:gd name="T14" fmla="*/ 35 w 64"/>
                  <a:gd name="T15" fmla="*/ 62 h 81"/>
                  <a:gd name="T16" fmla="*/ 40 w 64"/>
                  <a:gd name="T17" fmla="*/ 63 h 81"/>
                  <a:gd name="T18" fmla="*/ 41 w 64"/>
                  <a:gd name="T19" fmla="*/ 69 h 81"/>
                  <a:gd name="T20" fmla="*/ 47 w 64"/>
                  <a:gd name="T21" fmla="*/ 69 h 81"/>
                  <a:gd name="T22" fmla="*/ 48 w 64"/>
                  <a:gd name="T23" fmla="*/ 73 h 81"/>
                  <a:gd name="T24" fmla="*/ 56 w 64"/>
                  <a:gd name="T25" fmla="*/ 71 h 81"/>
                  <a:gd name="T26" fmla="*/ 57 w 64"/>
                  <a:gd name="T27" fmla="*/ 68 h 81"/>
                  <a:gd name="T28" fmla="*/ 63 w 64"/>
                  <a:gd name="T29" fmla="*/ 71 h 81"/>
                  <a:gd name="T30" fmla="*/ 61 w 64"/>
                  <a:gd name="T31" fmla="*/ 64 h 81"/>
                  <a:gd name="T32" fmla="*/ 58 w 64"/>
                  <a:gd name="T33" fmla="*/ 58 h 81"/>
                  <a:gd name="T34" fmla="*/ 58 w 64"/>
                  <a:gd name="T35" fmla="*/ 51 h 81"/>
                  <a:gd name="T36" fmla="*/ 61 w 64"/>
                  <a:gd name="T37" fmla="*/ 41 h 81"/>
                  <a:gd name="T38" fmla="*/ 62 w 64"/>
                  <a:gd name="T39" fmla="*/ 35 h 81"/>
                  <a:gd name="T40" fmla="*/ 62 w 64"/>
                  <a:gd name="T41" fmla="*/ 25 h 81"/>
                  <a:gd name="T42" fmla="*/ 59 w 64"/>
                  <a:gd name="T43" fmla="*/ 18 h 81"/>
                  <a:gd name="T44" fmla="*/ 52 w 64"/>
                  <a:gd name="T45" fmla="*/ 16 h 81"/>
                  <a:gd name="T46" fmla="*/ 43 w 64"/>
                  <a:gd name="T47" fmla="*/ 11 h 81"/>
                  <a:gd name="T48" fmla="*/ 40 w 64"/>
                  <a:gd name="T49" fmla="*/ 8 h 81"/>
                  <a:gd name="T50" fmla="*/ 41 w 64"/>
                  <a:gd name="T51" fmla="*/ 0 h 81"/>
                  <a:gd name="T52" fmla="*/ 29 w 64"/>
                  <a:gd name="T53" fmla="*/ 4 h 81"/>
                  <a:gd name="T54" fmla="*/ 12 w 64"/>
                  <a:gd name="T55" fmla="*/ 12 h 81"/>
                  <a:gd name="T56" fmla="*/ 4 w 64"/>
                  <a:gd name="T57" fmla="*/ 19 h 81"/>
                  <a:gd name="T58" fmla="*/ 0 w 64"/>
                  <a:gd name="T59" fmla="*/ 20 h 81"/>
                  <a:gd name="T60" fmla="*/ 2 w 64"/>
                  <a:gd name="T61" fmla="*/ 29 h 81"/>
                  <a:gd name="T62" fmla="*/ 2 w 64"/>
                  <a:gd name="T63" fmla="*/ 38 h 81"/>
                  <a:gd name="T64" fmla="*/ 2 w 64"/>
                  <a:gd name="T65" fmla="*/ 46 h 81"/>
                  <a:gd name="T66" fmla="*/ 2 w 64"/>
                  <a:gd name="T67" fmla="*/ 54 h 81"/>
                  <a:gd name="T68" fmla="*/ 2 w 64"/>
                  <a:gd name="T69" fmla="*/ 62 h 81"/>
                  <a:gd name="T70" fmla="*/ 2 w 64"/>
                  <a:gd name="T71" fmla="*/ 71 h 81"/>
                  <a:gd name="T72" fmla="*/ 2 w 64"/>
                  <a:gd name="T73"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81">
                    <a:moveTo>
                      <a:pt x="2" y="80"/>
                    </a:moveTo>
                    <a:lnTo>
                      <a:pt x="9" y="79"/>
                    </a:lnTo>
                    <a:lnTo>
                      <a:pt x="15" y="79"/>
                    </a:lnTo>
                    <a:lnTo>
                      <a:pt x="22" y="77"/>
                    </a:lnTo>
                    <a:lnTo>
                      <a:pt x="26" y="72"/>
                    </a:lnTo>
                    <a:lnTo>
                      <a:pt x="30" y="74"/>
                    </a:lnTo>
                    <a:lnTo>
                      <a:pt x="34" y="65"/>
                    </a:lnTo>
                    <a:lnTo>
                      <a:pt x="35" y="62"/>
                    </a:lnTo>
                    <a:lnTo>
                      <a:pt x="40" y="63"/>
                    </a:lnTo>
                    <a:lnTo>
                      <a:pt x="41" y="69"/>
                    </a:lnTo>
                    <a:lnTo>
                      <a:pt x="47" y="69"/>
                    </a:lnTo>
                    <a:lnTo>
                      <a:pt x="48" y="73"/>
                    </a:lnTo>
                    <a:lnTo>
                      <a:pt x="56" y="71"/>
                    </a:lnTo>
                    <a:lnTo>
                      <a:pt x="57" y="68"/>
                    </a:lnTo>
                    <a:lnTo>
                      <a:pt x="63" y="71"/>
                    </a:lnTo>
                    <a:lnTo>
                      <a:pt x="61" y="64"/>
                    </a:lnTo>
                    <a:lnTo>
                      <a:pt x="58" y="58"/>
                    </a:lnTo>
                    <a:lnTo>
                      <a:pt x="58" y="51"/>
                    </a:lnTo>
                    <a:lnTo>
                      <a:pt x="61" y="41"/>
                    </a:lnTo>
                    <a:lnTo>
                      <a:pt x="62" y="35"/>
                    </a:lnTo>
                    <a:lnTo>
                      <a:pt x="62" y="25"/>
                    </a:lnTo>
                    <a:lnTo>
                      <a:pt x="59" y="18"/>
                    </a:lnTo>
                    <a:lnTo>
                      <a:pt x="52" y="16"/>
                    </a:lnTo>
                    <a:lnTo>
                      <a:pt x="43" y="11"/>
                    </a:lnTo>
                    <a:lnTo>
                      <a:pt x="40" y="8"/>
                    </a:lnTo>
                    <a:lnTo>
                      <a:pt x="41" y="0"/>
                    </a:lnTo>
                    <a:lnTo>
                      <a:pt x="29" y="4"/>
                    </a:lnTo>
                    <a:lnTo>
                      <a:pt x="12" y="12"/>
                    </a:lnTo>
                    <a:lnTo>
                      <a:pt x="4" y="19"/>
                    </a:lnTo>
                    <a:lnTo>
                      <a:pt x="0" y="20"/>
                    </a:lnTo>
                    <a:lnTo>
                      <a:pt x="2" y="29"/>
                    </a:lnTo>
                    <a:lnTo>
                      <a:pt x="2" y="38"/>
                    </a:lnTo>
                    <a:lnTo>
                      <a:pt x="2" y="46"/>
                    </a:lnTo>
                    <a:lnTo>
                      <a:pt x="2" y="54"/>
                    </a:lnTo>
                    <a:lnTo>
                      <a:pt x="2" y="62"/>
                    </a:lnTo>
                    <a:lnTo>
                      <a:pt x="2" y="71"/>
                    </a:lnTo>
                    <a:lnTo>
                      <a:pt x="2" y="80"/>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2" name="Freeform 52"/>
              <p:cNvSpPr>
                <a:spLocks/>
              </p:cNvSpPr>
              <p:nvPr/>
            </p:nvSpPr>
            <p:spPr bwMode="auto">
              <a:xfrm>
                <a:off x="5558" y="1685"/>
                <a:ext cx="63" cy="17"/>
              </a:xfrm>
              <a:custGeom>
                <a:avLst/>
                <a:gdLst>
                  <a:gd name="T0" fmla="*/ 30 w 63"/>
                  <a:gd name="T1" fmla="*/ 8 h 17"/>
                  <a:gd name="T2" fmla="*/ 32 w 63"/>
                  <a:gd name="T3" fmla="*/ 14 h 17"/>
                  <a:gd name="T4" fmla="*/ 26 w 63"/>
                  <a:gd name="T5" fmla="*/ 14 h 17"/>
                  <a:gd name="T6" fmla="*/ 22 w 63"/>
                  <a:gd name="T7" fmla="*/ 10 h 17"/>
                  <a:gd name="T8" fmla="*/ 17 w 63"/>
                  <a:gd name="T9" fmla="*/ 12 h 17"/>
                  <a:gd name="T10" fmla="*/ 14 w 63"/>
                  <a:gd name="T11" fmla="*/ 12 h 17"/>
                  <a:gd name="T12" fmla="*/ 15 w 63"/>
                  <a:gd name="T13" fmla="*/ 16 h 17"/>
                  <a:gd name="T14" fmla="*/ 8 w 63"/>
                  <a:gd name="T15" fmla="*/ 14 h 17"/>
                  <a:gd name="T16" fmla="*/ 5 w 63"/>
                  <a:gd name="T17" fmla="*/ 11 h 17"/>
                  <a:gd name="T18" fmla="*/ 0 w 63"/>
                  <a:gd name="T19" fmla="*/ 10 h 17"/>
                  <a:gd name="T20" fmla="*/ 3 w 63"/>
                  <a:gd name="T21" fmla="*/ 5 h 17"/>
                  <a:gd name="T22" fmla="*/ 2 w 63"/>
                  <a:gd name="T23" fmla="*/ 4 h 17"/>
                  <a:gd name="T24" fmla="*/ 17 w 63"/>
                  <a:gd name="T25" fmla="*/ 4 h 17"/>
                  <a:gd name="T26" fmla="*/ 22 w 63"/>
                  <a:gd name="T27" fmla="*/ 0 h 17"/>
                  <a:gd name="T28" fmla="*/ 28 w 63"/>
                  <a:gd name="T29" fmla="*/ 0 h 17"/>
                  <a:gd name="T30" fmla="*/ 43 w 63"/>
                  <a:gd name="T31" fmla="*/ 0 h 17"/>
                  <a:gd name="T32" fmla="*/ 51 w 63"/>
                  <a:gd name="T33" fmla="*/ 2 h 17"/>
                  <a:gd name="T34" fmla="*/ 57 w 63"/>
                  <a:gd name="T35" fmla="*/ 5 h 17"/>
                  <a:gd name="T36" fmla="*/ 62 w 63"/>
                  <a:gd name="T37" fmla="*/ 6 h 17"/>
                  <a:gd name="T38" fmla="*/ 54 w 63"/>
                  <a:gd name="T39" fmla="*/ 9 h 17"/>
                  <a:gd name="T40" fmla="*/ 44 w 63"/>
                  <a:gd name="T41" fmla="*/ 8 h 17"/>
                  <a:gd name="T42" fmla="*/ 51 w 63"/>
                  <a:gd name="T43" fmla="*/ 5 h 17"/>
                  <a:gd name="T44" fmla="*/ 48 w 63"/>
                  <a:gd name="T45" fmla="*/ 3 h 17"/>
                  <a:gd name="T46" fmla="*/ 40 w 63"/>
                  <a:gd name="T47" fmla="*/ 1 h 17"/>
                  <a:gd name="T48" fmla="*/ 22 w 63"/>
                  <a:gd name="T49" fmla="*/ 3 h 17"/>
                  <a:gd name="T50" fmla="*/ 30 w 63"/>
                  <a:gd name="T5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
                    <a:moveTo>
                      <a:pt x="30" y="8"/>
                    </a:moveTo>
                    <a:lnTo>
                      <a:pt x="32" y="14"/>
                    </a:lnTo>
                    <a:lnTo>
                      <a:pt x="26" y="14"/>
                    </a:lnTo>
                    <a:lnTo>
                      <a:pt x="22" y="10"/>
                    </a:lnTo>
                    <a:lnTo>
                      <a:pt x="17" y="12"/>
                    </a:lnTo>
                    <a:lnTo>
                      <a:pt x="14" y="12"/>
                    </a:lnTo>
                    <a:lnTo>
                      <a:pt x="15" y="16"/>
                    </a:lnTo>
                    <a:lnTo>
                      <a:pt x="8" y="14"/>
                    </a:lnTo>
                    <a:lnTo>
                      <a:pt x="5" y="11"/>
                    </a:lnTo>
                    <a:lnTo>
                      <a:pt x="0" y="10"/>
                    </a:lnTo>
                    <a:lnTo>
                      <a:pt x="3" y="5"/>
                    </a:lnTo>
                    <a:lnTo>
                      <a:pt x="2" y="4"/>
                    </a:lnTo>
                    <a:lnTo>
                      <a:pt x="17" y="4"/>
                    </a:lnTo>
                    <a:lnTo>
                      <a:pt x="22" y="0"/>
                    </a:lnTo>
                    <a:lnTo>
                      <a:pt x="28" y="0"/>
                    </a:lnTo>
                    <a:lnTo>
                      <a:pt x="43" y="0"/>
                    </a:lnTo>
                    <a:lnTo>
                      <a:pt x="51" y="2"/>
                    </a:lnTo>
                    <a:lnTo>
                      <a:pt x="57" y="5"/>
                    </a:lnTo>
                    <a:lnTo>
                      <a:pt x="62" y="6"/>
                    </a:lnTo>
                    <a:lnTo>
                      <a:pt x="54" y="9"/>
                    </a:lnTo>
                    <a:lnTo>
                      <a:pt x="44" y="8"/>
                    </a:lnTo>
                    <a:lnTo>
                      <a:pt x="51" y="5"/>
                    </a:lnTo>
                    <a:lnTo>
                      <a:pt x="48" y="3"/>
                    </a:lnTo>
                    <a:lnTo>
                      <a:pt x="40" y="1"/>
                    </a:lnTo>
                    <a:lnTo>
                      <a:pt x="22" y="3"/>
                    </a:lnTo>
                    <a:lnTo>
                      <a:pt x="30" y="8"/>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3" name="Freeform 53"/>
              <p:cNvSpPr>
                <a:spLocks/>
              </p:cNvSpPr>
              <p:nvPr/>
            </p:nvSpPr>
            <p:spPr bwMode="auto">
              <a:xfrm>
                <a:off x="5522" y="1690"/>
                <a:ext cx="20" cy="17"/>
              </a:xfrm>
              <a:custGeom>
                <a:avLst/>
                <a:gdLst>
                  <a:gd name="T0" fmla="*/ 1 w 20"/>
                  <a:gd name="T1" fmla="*/ 9 h 17"/>
                  <a:gd name="T2" fmla="*/ 4 w 20"/>
                  <a:gd name="T3" fmla="*/ 16 h 17"/>
                  <a:gd name="T4" fmla="*/ 8 w 20"/>
                  <a:gd name="T5" fmla="*/ 16 h 17"/>
                  <a:gd name="T6" fmla="*/ 10 w 20"/>
                  <a:gd name="T7" fmla="*/ 12 h 17"/>
                  <a:gd name="T8" fmla="*/ 14 w 20"/>
                  <a:gd name="T9" fmla="*/ 11 h 17"/>
                  <a:gd name="T10" fmla="*/ 17 w 20"/>
                  <a:gd name="T11" fmla="*/ 16 h 17"/>
                  <a:gd name="T12" fmla="*/ 19 w 20"/>
                  <a:gd name="T13" fmla="*/ 16 h 17"/>
                  <a:gd name="T14" fmla="*/ 19 w 20"/>
                  <a:gd name="T15" fmla="*/ 9 h 17"/>
                  <a:gd name="T16" fmla="*/ 17 w 20"/>
                  <a:gd name="T17" fmla="*/ 3 h 17"/>
                  <a:gd name="T18" fmla="*/ 10 w 20"/>
                  <a:gd name="T19" fmla="*/ 0 h 17"/>
                  <a:gd name="T20" fmla="*/ 0 w 20"/>
                  <a:gd name="T21" fmla="*/ 0 h 17"/>
                  <a:gd name="T22" fmla="*/ 8 w 20"/>
                  <a:gd name="T23" fmla="*/ 4 h 17"/>
                  <a:gd name="T24" fmla="*/ 1 w 20"/>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 y="9"/>
                    </a:moveTo>
                    <a:lnTo>
                      <a:pt x="4" y="16"/>
                    </a:lnTo>
                    <a:lnTo>
                      <a:pt x="8" y="16"/>
                    </a:lnTo>
                    <a:lnTo>
                      <a:pt x="10" y="12"/>
                    </a:lnTo>
                    <a:lnTo>
                      <a:pt x="14" y="11"/>
                    </a:lnTo>
                    <a:lnTo>
                      <a:pt x="17" y="16"/>
                    </a:lnTo>
                    <a:lnTo>
                      <a:pt x="19" y="16"/>
                    </a:lnTo>
                    <a:lnTo>
                      <a:pt x="19" y="9"/>
                    </a:lnTo>
                    <a:lnTo>
                      <a:pt x="17" y="3"/>
                    </a:lnTo>
                    <a:lnTo>
                      <a:pt x="10" y="0"/>
                    </a:lnTo>
                    <a:lnTo>
                      <a:pt x="0" y="0"/>
                    </a:lnTo>
                    <a:lnTo>
                      <a:pt x="8" y="4"/>
                    </a:lnTo>
                    <a:lnTo>
                      <a:pt x="1" y="9"/>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4" name="Freeform 54"/>
              <p:cNvSpPr>
                <a:spLocks/>
              </p:cNvSpPr>
              <p:nvPr/>
            </p:nvSpPr>
            <p:spPr bwMode="auto">
              <a:xfrm>
                <a:off x="5541" y="1730"/>
                <a:ext cx="46" cy="21"/>
              </a:xfrm>
              <a:custGeom>
                <a:avLst/>
                <a:gdLst>
                  <a:gd name="T0" fmla="*/ 0 w 46"/>
                  <a:gd name="T1" fmla="*/ 12 h 21"/>
                  <a:gd name="T2" fmla="*/ 5 w 46"/>
                  <a:gd name="T3" fmla="*/ 14 h 21"/>
                  <a:gd name="T4" fmla="*/ 15 w 46"/>
                  <a:gd name="T5" fmla="*/ 13 h 21"/>
                  <a:gd name="T6" fmla="*/ 18 w 46"/>
                  <a:gd name="T7" fmla="*/ 11 h 21"/>
                  <a:gd name="T8" fmla="*/ 24 w 46"/>
                  <a:gd name="T9" fmla="*/ 10 h 21"/>
                  <a:gd name="T10" fmla="*/ 29 w 46"/>
                  <a:gd name="T11" fmla="*/ 11 h 21"/>
                  <a:gd name="T12" fmla="*/ 30 w 46"/>
                  <a:gd name="T13" fmla="*/ 12 h 21"/>
                  <a:gd name="T14" fmla="*/ 35 w 46"/>
                  <a:gd name="T15" fmla="*/ 12 h 21"/>
                  <a:gd name="T16" fmla="*/ 37 w 46"/>
                  <a:gd name="T17" fmla="*/ 10 h 21"/>
                  <a:gd name="T18" fmla="*/ 37 w 46"/>
                  <a:gd name="T19" fmla="*/ 5 h 21"/>
                  <a:gd name="T20" fmla="*/ 35 w 46"/>
                  <a:gd name="T21" fmla="*/ 1 h 21"/>
                  <a:gd name="T22" fmla="*/ 34 w 46"/>
                  <a:gd name="T23" fmla="*/ 0 h 21"/>
                  <a:gd name="T24" fmla="*/ 39 w 46"/>
                  <a:gd name="T25" fmla="*/ 3 h 21"/>
                  <a:gd name="T26" fmla="*/ 40 w 46"/>
                  <a:gd name="T27" fmla="*/ 5 h 21"/>
                  <a:gd name="T28" fmla="*/ 40 w 46"/>
                  <a:gd name="T29" fmla="*/ 9 h 21"/>
                  <a:gd name="T30" fmla="*/ 45 w 46"/>
                  <a:gd name="T31" fmla="*/ 12 h 21"/>
                  <a:gd name="T32" fmla="*/ 40 w 46"/>
                  <a:gd name="T33" fmla="*/ 12 h 21"/>
                  <a:gd name="T34" fmla="*/ 34 w 46"/>
                  <a:gd name="T35" fmla="*/ 15 h 21"/>
                  <a:gd name="T36" fmla="*/ 27 w 46"/>
                  <a:gd name="T37" fmla="*/ 18 h 21"/>
                  <a:gd name="T38" fmla="*/ 19 w 46"/>
                  <a:gd name="T39" fmla="*/ 19 h 21"/>
                  <a:gd name="T40" fmla="*/ 17 w 46"/>
                  <a:gd name="T41" fmla="*/ 20 h 21"/>
                  <a:gd name="T42" fmla="*/ 12 w 46"/>
                  <a:gd name="T43" fmla="*/ 17 h 21"/>
                  <a:gd name="T44" fmla="*/ 8 w 46"/>
                  <a:gd name="T45" fmla="*/ 16 h 21"/>
                  <a:gd name="T46" fmla="*/ 0 w 46"/>
                  <a:gd name="T4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1">
                    <a:moveTo>
                      <a:pt x="0" y="12"/>
                    </a:moveTo>
                    <a:lnTo>
                      <a:pt x="5" y="14"/>
                    </a:lnTo>
                    <a:lnTo>
                      <a:pt x="15" y="13"/>
                    </a:lnTo>
                    <a:lnTo>
                      <a:pt x="18" y="11"/>
                    </a:lnTo>
                    <a:lnTo>
                      <a:pt x="24" y="10"/>
                    </a:lnTo>
                    <a:lnTo>
                      <a:pt x="29" y="11"/>
                    </a:lnTo>
                    <a:lnTo>
                      <a:pt x="30" y="12"/>
                    </a:lnTo>
                    <a:lnTo>
                      <a:pt x="35" y="12"/>
                    </a:lnTo>
                    <a:lnTo>
                      <a:pt x="37" y="10"/>
                    </a:lnTo>
                    <a:lnTo>
                      <a:pt x="37" y="5"/>
                    </a:lnTo>
                    <a:lnTo>
                      <a:pt x="35" y="1"/>
                    </a:lnTo>
                    <a:lnTo>
                      <a:pt x="34" y="0"/>
                    </a:lnTo>
                    <a:lnTo>
                      <a:pt x="39" y="3"/>
                    </a:lnTo>
                    <a:lnTo>
                      <a:pt x="40" y="5"/>
                    </a:lnTo>
                    <a:lnTo>
                      <a:pt x="40" y="9"/>
                    </a:lnTo>
                    <a:lnTo>
                      <a:pt x="45" y="12"/>
                    </a:lnTo>
                    <a:lnTo>
                      <a:pt x="40" y="12"/>
                    </a:lnTo>
                    <a:lnTo>
                      <a:pt x="34" y="15"/>
                    </a:lnTo>
                    <a:lnTo>
                      <a:pt x="27" y="18"/>
                    </a:lnTo>
                    <a:lnTo>
                      <a:pt x="19" y="19"/>
                    </a:lnTo>
                    <a:lnTo>
                      <a:pt x="17" y="20"/>
                    </a:lnTo>
                    <a:lnTo>
                      <a:pt x="12" y="17"/>
                    </a:lnTo>
                    <a:lnTo>
                      <a:pt x="8" y="16"/>
                    </a:lnTo>
                    <a:lnTo>
                      <a:pt x="0" y="12"/>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5" name="Freeform 55"/>
              <p:cNvSpPr>
                <a:spLocks/>
              </p:cNvSpPr>
              <p:nvPr/>
            </p:nvSpPr>
            <p:spPr bwMode="auto">
              <a:xfrm>
                <a:off x="5547" y="1770"/>
                <a:ext cx="44" cy="17"/>
              </a:xfrm>
              <a:custGeom>
                <a:avLst/>
                <a:gdLst>
                  <a:gd name="T0" fmla="*/ 0 w 44"/>
                  <a:gd name="T1" fmla="*/ 2 h 17"/>
                  <a:gd name="T2" fmla="*/ 2 w 44"/>
                  <a:gd name="T3" fmla="*/ 6 h 17"/>
                  <a:gd name="T4" fmla="*/ 7 w 44"/>
                  <a:gd name="T5" fmla="*/ 0 h 17"/>
                  <a:gd name="T6" fmla="*/ 11 w 44"/>
                  <a:gd name="T7" fmla="*/ 2 h 17"/>
                  <a:gd name="T8" fmla="*/ 15 w 44"/>
                  <a:gd name="T9" fmla="*/ 0 h 17"/>
                  <a:gd name="T10" fmla="*/ 17 w 44"/>
                  <a:gd name="T11" fmla="*/ 0 h 17"/>
                  <a:gd name="T12" fmla="*/ 20 w 44"/>
                  <a:gd name="T13" fmla="*/ 2 h 17"/>
                  <a:gd name="T14" fmla="*/ 28 w 44"/>
                  <a:gd name="T15" fmla="*/ 4 h 17"/>
                  <a:gd name="T16" fmla="*/ 35 w 44"/>
                  <a:gd name="T17" fmla="*/ 6 h 17"/>
                  <a:gd name="T18" fmla="*/ 42 w 44"/>
                  <a:gd name="T19" fmla="*/ 4 h 17"/>
                  <a:gd name="T20" fmla="*/ 42 w 44"/>
                  <a:gd name="T21" fmla="*/ 4 h 17"/>
                  <a:gd name="T22" fmla="*/ 43 w 44"/>
                  <a:gd name="T23" fmla="*/ 6 h 17"/>
                  <a:gd name="T24" fmla="*/ 36 w 44"/>
                  <a:gd name="T25" fmla="*/ 6 h 17"/>
                  <a:gd name="T26" fmla="*/ 29 w 44"/>
                  <a:gd name="T27" fmla="*/ 6 h 17"/>
                  <a:gd name="T28" fmla="*/ 23 w 44"/>
                  <a:gd name="T29" fmla="*/ 9 h 17"/>
                  <a:gd name="T30" fmla="*/ 18 w 44"/>
                  <a:gd name="T31" fmla="*/ 11 h 17"/>
                  <a:gd name="T32" fmla="*/ 15 w 44"/>
                  <a:gd name="T33" fmla="*/ 16 h 17"/>
                  <a:gd name="T34" fmla="*/ 10 w 44"/>
                  <a:gd name="T35" fmla="*/ 11 h 17"/>
                  <a:gd name="T36" fmla="*/ 7 w 44"/>
                  <a:gd name="T37" fmla="*/ 9 h 17"/>
                  <a:gd name="T38" fmla="*/ 0 w 44"/>
                  <a:gd name="T3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7">
                    <a:moveTo>
                      <a:pt x="0" y="2"/>
                    </a:moveTo>
                    <a:lnTo>
                      <a:pt x="2" y="6"/>
                    </a:lnTo>
                    <a:lnTo>
                      <a:pt x="7" y="0"/>
                    </a:lnTo>
                    <a:lnTo>
                      <a:pt x="11" y="2"/>
                    </a:lnTo>
                    <a:lnTo>
                      <a:pt x="15" y="0"/>
                    </a:lnTo>
                    <a:lnTo>
                      <a:pt x="17" y="0"/>
                    </a:lnTo>
                    <a:lnTo>
                      <a:pt x="20" y="2"/>
                    </a:lnTo>
                    <a:lnTo>
                      <a:pt x="28" y="4"/>
                    </a:lnTo>
                    <a:lnTo>
                      <a:pt x="35" y="6"/>
                    </a:lnTo>
                    <a:lnTo>
                      <a:pt x="42" y="4"/>
                    </a:lnTo>
                    <a:lnTo>
                      <a:pt x="42" y="4"/>
                    </a:lnTo>
                    <a:lnTo>
                      <a:pt x="43" y="6"/>
                    </a:lnTo>
                    <a:lnTo>
                      <a:pt x="36" y="6"/>
                    </a:lnTo>
                    <a:lnTo>
                      <a:pt x="29" y="6"/>
                    </a:lnTo>
                    <a:lnTo>
                      <a:pt x="23" y="9"/>
                    </a:lnTo>
                    <a:lnTo>
                      <a:pt x="18" y="11"/>
                    </a:lnTo>
                    <a:lnTo>
                      <a:pt x="15" y="16"/>
                    </a:lnTo>
                    <a:lnTo>
                      <a:pt x="10" y="11"/>
                    </a:lnTo>
                    <a:lnTo>
                      <a:pt x="7" y="9"/>
                    </a:lnTo>
                    <a:lnTo>
                      <a:pt x="0" y="2"/>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6" name="Freeform 56"/>
              <p:cNvSpPr>
                <a:spLocks/>
              </p:cNvSpPr>
              <p:nvPr/>
            </p:nvSpPr>
            <p:spPr bwMode="auto">
              <a:xfrm>
                <a:off x="5580" y="1591"/>
                <a:ext cx="138" cy="221"/>
              </a:xfrm>
              <a:custGeom>
                <a:avLst/>
                <a:gdLst>
                  <a:gd name="T0" fmla="*/ 12 w 138"/>
                  <a:gd name="T1" fmla="*/ 109 h 221"/>
                  <a:gd name="T2" fmla="*/ 17 w 138"/>
                  <a:gd name="T3" fmla="*/ 100 h 221"/>
                  <a:gd name="T4" fmla="*/ 9 w 138"/>
                  <a:gd name="T5" fmla="*/ 94 h 221"/>
                  <a:gd name="T6" fmla="*/ 28 w 138"/>
                  <a:gd name="T7" fmla="*/ 89 h 221"/>
                  <a:gd name="T8" fmla="*/ 28 w 138"/>
                  <a:gd name="T9" fmla="*/ 83 h 221"/>
                  <a:gd name="T10" fmla="*/ 46 w 138"/>
                  <a:gd name="T11" fmla="*/ 81 h 221"/>
                  <a:gd name="T12" fmla="*/ 30 w 138"/>
                  <a:gd name="T13" fmla="*/ 78 h 221"/>
                  <a:gd name="T14" fmla="*/ 38 w 138"/>
                  <a:gd name="T15" fmla="*/ 72 h 221"/>
                  <a:gd name="T16" fmla="*/ 25 w 138"/>
                  <a:gd name="T17" fmla="*/ 63 h 221"/>
                  <a:gd name="T18" fmla="*/ 25 w 138"/>
                  <a:gd name="T19" fmla="*/ 47 h 221"/>
                  <a:gd name="T20" fmla="*/ 27 w 138"/>
                  <a:gd name="T21" fmla="*/ 21 h 221"/>
                  <a:gd name="T22" fmla="*/ 38 w 138"/>
                  <a:gd name="T23" fmla="*/ 15 h 221"/>
                  <a:gd name="T24" fmla="*/ 60 w 138"/>
                  <a:gd name="T25" fmla="*/ 61 h 221"/>
                  <a:gd name="T26" fmla="*/ 77 w 138"/>
                  <a:gd name="T27" fmla="*/ 104 h 221"/>
                  <a:gd name="T28" fmla="*/ 91 w 138"/>
                  <a:gd name="T29" fmla="*/ 114 h 221"/>
                  <a:gd name="T30" fmla="*/ 99 w 138"/>
                  <a:gd name="T31" fmla="*/ 78 h 221"/>
                  <a:gd name="T32" fmla="*/ 122 w 138"/>
                  <a:gd name="T33" fmla="*/ 58 h 221"/>
                  <a:gd name="T34" fmla="*/ 137 w 138"/>
                  <a:gd name="T35" fmla="*/ 88 h 221"/>
                  <a:gd name="T36" fmla="*/ 127 w 138"/>
                  <a:gd name="T37" fmla="*/ 125 h 221"/>
                  <a:gd name="T38" fmla="*/ 116 w 138"/>
                  <a:gd name="T39" fmla="*/ 141 h 221"/>
                  <a:gd name="T40" fmla="*/ 103 w 138"/>
                  <a:gd name="T41" fmla="*/ 141 h 221"/>
                  <a:gd name="T42" fmla="*/ 99 w 138"/>
                  <a:gd name="T43" fmla="*/ 151 h 221"/>
                  <a:gd name="T44" fmla="*/ 106 w 138"/>
                  <a:gd name="T45" fmla="*/ 160 h 221"/>
                  <a:gd name="T46" fmla="*/ 106 w 138"/>
                  <a:gd name="T47" fmla="*/ 168 h 221"/>
                  <a:gd name="T48" fmla="*/ 114 w 138"/>
                  <a:gd name="T49" fmla="*/ 171 h 221"/>
                  <a:gd name="T50" fmla="*/ 84 w 138"/>
                  <a:gd name="T51" fmla="*/ 220 h 221"/>
                  <a:gd name="T52" fmla="*/ 96 w 138"/>
                  <a:gd name="T53" fmla="*/ 184 h 221"/>
                  <a:gd name="T54" fmla="*/ 88 w 138"/>
                  <a:gd name="T55" fmla="*/ 160 h 221"/>
                  <a:gd name="T56" fmla="*/ 68 w 138"/>
                  <a:gd name="T57" fmla="*/ 180 h 221"/>
                  <a:gd name="T58" fmla="*/ 54 w 138"/>
                  <a:gd name="T59" fmla="*/ 199 h 221"/>
                  <a:gd name="T60" fmla="*/ 32 w 138"/>
                  <a:gd name="T61" fmla="*/ 191 h 221"/>
                  <a:gd name="T62" fmla="*/ 41 w 138"/>
                  <a:gd name="T63" fmla="*/ 182 h 221"/>
                  <a:gd name="T64" fmla="*/ 36 w 138"/>
                  <a:gd name="T65" fmla="*/ 168 h 221"/>
                  <a:gd name="T66" fmla="*/ 50 w 138"/>
                  <a:gd name="T67" fmla="*/ 163 h 221"/>
                  <a:gd name="T68" fmla="*/ 48 w 138"/>
                  <a:gd name="T69" fmla="*/ 148 h 221"/>
                  <a:gd name="T70" fmla="*/ 44 w 138"/>
                  <a:gd name="T71" fmla="*/ 136 h 221"/>
                  <a:gd name="T72" fmla="*/ 26 w 138"/>
                  <a:gd name="T73" fmla="*/ 131 h 221"/>
                  <a:gd name="T74" fmla="*/ 48 w 138"/>
                  <a:gd name="T75" fmla="*/ 121 h 221"/>
                  <a:gd name="T76" fmla="*/ 57 w 138"/>
                  <a:gd name="T77" fmla="*/ 112 h 221"/>
                  <a:gd name="T78" fmla="*/ 60 w 138"/>
                  <a:gd name="T79" fmla="*/ 89 h 221"/>
                  <a:gd name="T80" fmla="*/ 48 w 138"/>
                  <a:gd name="T81" fmla="*/ 96 h 221"/>
                  <a:gd name="T82" fmla="*/ 28 w 138"/>
                  <a:gd name="T83" fmla="*/ 104 h 221"/>
                  <a:gd name="T84" fmla="*/ 19 w 138"/>
                  <a:gd name="T85" fmla="*/ 115 h 221"/>
                  <a:gd name="T86" fmla="*/ 0 w 138"/>
                  <a:gd name="T87" fmla="*/ 10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221">
                    <a:moveTo>
                      <a:pt x="0" y="107"/>
                    </a:moveTo>
                    <a:lnTo>
                      <a:pt x="6" y="109"/>
                    </a:lnTo>
                    <a:lnTo>
                      <a:pt x="12" y="109"/>
                    </a:lnTo>
                    <a:lnTo>
                      <a:pt x="19" y="106"/>
                    </a:lnTo>
                    <a:lnTo>
                      <a:pt x="21" y="103"/>
                    </a:lnTo>
                    <a:lnTo>
                      <a:pt x="17" y="100"/>
                    </a:lnTo>
                    <a:lnTo>
                      <a:pt x="9" y="99"/>
                    </a:lnTo>
                    <a:lnTo>
                      <a:pt x="9" y="96"/>
                    </a:lnTo>
                    <a:lnTo>
                      <a:pt x="9" y="94"/>
                    </a:lnTo>
                    <a:lnTo>
                      <a:pt x="21" y="92"/>
                    </a:lnTo>
                    <a:lnTo>
                      <a:pt x="21" y="90"/>
                    </a:lnTo>
                    <a:lnTo>
                      <a:pt x="28" y="89"/>
                    </a:lnTo>
                    <a:lnTo>
                      <a:pt x="26" y="87"/>
                    </a:lnTo>
                    <a:lnTo>
                      <a:pt x="24" y="84"/>
                    </a:lnTo>
                    <a:lnTo>
                      <a:pt x="28" y="83"/>
                    </a:lnTo>
                    <a:lnTo>
                      <a:pt x="36" y="83"/>
                    </a:lnTo>
                    <a:lnTo>
                      <a:pt x="38" y="82"/>
                    </a:lnTo>
                    <a:lnTo>
                      <a:pt x="46" y="81"/>
                    </a:lnTo>
                    <a:lnTo>
                      <a:pt x="39" y="79"/>
                    </a:lnTo>
                    <a:lnTo>
                      <a:pt x="32" y="79"/>
                    </a:lnTo>
                    <a:lnTo>
                      <a:pt x="30" y="78"/>
                    </a:lnTo>
                    <a:lnTo>
                      <a:pt x="33" y="75"/>
                    </a:lnTo>
                    <a:lnTo>
                      <a:pt x="37" y="73"/>
                    </a:lnTo>
                    <a:lnTo>
                      <a:pt x="38" y="72"/>
                    </a:lnTo>
                    <a:lnTo>
                      <a:pt x="30" y="65"/>
                    </a:lnTo>
                    <a:lnTo>
                      <a:pt x="24" y="65"/>
                    </a:lnTo>
                    <a:lnTo>
                      <a:pt x="25" y="63"/>
                    </a:lnTo>
                    <a:lnTo>
                      <a:pt x="30" y="61"/>
                    </a:lnTo>
                    <a:lnTo>
                      <a:pt x="24" y="55"/>
                    </a:lnTo>
                    <a:lnTo>
                      <a:pt x="25" y="47"/>
                    </a:lnTo>
                    <a:lnTo>
                      <a:pt x="36" y="44"/>
                    </a:lnTo>
                    <a:lnTo>
                      <a:pt x="27" y="37"/>
                    </a:lnTo>
                    <a:lnTo>
                      <a:pt x="27" y="21"/>
                    </a:lnTo>
                    <a:lnTo>
                      <a:pt x="27" y="3"/>
                    </a:lnTo>
                    <a:lnTo>
                      <a:pt x="36" y="0"/>
                    </a:lnTo>
                    <a:lnTo>
                      <a:pt x="38" y="15"/>
                    </a:lnTo>
                    <a:lnTo>
                      <a:pt x="44" y="34"/>
                    </a:lnTo>
                    <a:lnTo>
                      <a:pt x="57" y="50"/>
                    </a:lnTo>
                    <a:lnTo>
                      <a:pt x="60" y="61"/>
                    </a:lnTo>
                    <a:lnTo>
                      <a:pt x="74" y="81"/>
                    </a:lnTo>
                    <a:lnTo>
                      <a:pt x="78" y="92"/>
                    </a:lnTo>
                    <a:lnTo>
                      <a:pt x="77" y="104"/>
                    </a:lnTo>
                    <a:lnTo>
                      <a:pt x="76" y="108"/>
                    </a:lnTo>
                    <a:lnTo>
                      <a:pt x="81" y="115"/>
                    </a:lnTo>
                    <a:lnTo>
                      <a:pt x="91" y="114"/>
                    </a:lnTo>
                    <a:lnTo>
                      <a:pt x="99" y="101"/>
                    </a:lnTo>
                    <a:lnTo>
                      <a:pt x="99" y="87"/>
                    </a:lnTo>
                    <a:lnTo>
                      <a:pt x="99" y="78"/>
                    </a:lnTo>
                    <a:lnTo>
                      <a:pt x="105" y="64"/>
                    </a:lnTo>
                    <a:lnTo>
                      <a:pt x="114" y="59"/>
                    </a:lnTo>
                    <a:lnTo>
                      <a:pt x="122" y="58"/>
                    </a:lnTo>
                    <a:lnTo>
                      <a:pt x="130" y="63"/>
                    </a:lnTo>
                    <a:lnTo>
                      <a:pt x="132" y="72"/>
                    </a:lnTo>
                    <a:lnTo>
                      <a:pt x="137" y="88"/>
                    </a:lnTo>
                    <a:lnTo>
                      <a:pt x="135" y="103"/>
                    </a:lnTo>
                    <a:lnTo>
                      <a:pt x="131" y="120"/>
                    </a:lnTo>
                    <a:lnTo>
                      <a:pt x="127" y="125"/>
                    </a:lnTo>
                    <a:lnTo>
                      <a:pt x="126" y="130"/>
                    </a:lnTo>
                    <a:lnTo>
                      <a:pt x="122" y="133"/>
                    </a:lnTo>
                    <a:lnTo>
                      <a:pt x="116" y="141"/>
                    </a:lnTo>
                    <a:lnTo>
                      <a:pt x="113" y="144"/>
                    </a:lnTo>
                    <a:lnTo>
                      <a:pt x="106" y="144"/>
                    </a:lnTo>
                    <a:lnTo>
                      <a:pt x="103" y="141"/>
                    </a:lnTo>
                    <a:lnTo>
                      <a:pt x="100" y="140"/>
                    </a:lnTo>
                    <a:lnTo>
                      <a:pt x="100" y="147"/>
                    </a:lnTo>
                    <a:lnTo>
                      <a:pt x="99" y="151"/>
                    </a:lnTo>
                    <a:lnTo>
                      <a:pt x="101" y="154"/>
                    </a:lnTo>
                    <a:lnTo>
                      <a:pt x="106" y="154"/>
                    </a:lnTo>
                    <a:lnTo>
                      <a:pt x="106" y="160"/>
                    </a:lnTo>
                    <a:lnTo>
                      <a:pt x="107" y="160"/>
                    </a:lnTo>
                    <a:lnTo>
                      <a:pt x="106" y="165"/>
                    </a:lnTo>
                    <a:lnTo>
                      <a:pt x="106" y="168"/>
                    </a:lnTo>
                    <a:lnTo>
                      <a:pt x="112" y="169"/>
                    </a:lnTo>
                    <a:lnTo>
                      <a:pt x="114" y="163"/>
                    </a:lnTo>
                    <a:lnTo>
                      <a:pt x="114" y="171"/>
                    </a:lnTo>
                    <a:lnTo>
                      <a:pt x="116" y="177"/>
                    </a:lnTo>
                    <a:lnTo>
                      <a:pt x="96" y="206"/>
                    </a:lnTo>
                    <a:lnTo>
                      <a:pt x="84" y="220"/>
                    </a:lnTo>
                    <a:lnTo>
                      <a:pt x="70" y="219"/>
                    </a:lnTo>
                    <a:lnTo>
                      <a:pt x="89" y="198"/>
                    </a:lnTo>
                    <a:lnTo>
                      <a:pt x="96" y="184"/>
                    </a:lnTo>
                    <a:lnTo>
                      <a:pt x="97" y="173"/>
                    </a:lnTo>
                    <a:lnTo>
                      <a:pt x="95" y="162"/>
                    </a:lnTo>
                    <a:lnTo>
                      <a:pt x="88" y="160"/>
                    </a:lnTo>
                    <a:lnTo>
                      <a:pt x="78" y="163"/>
                    </a:lnTo>
                    <a:lnTo>
                      <a:pt x="72" y="168"/>
                    </a:lnTo>
                    <a:lnTo>
                      <a:pt x="68" y="180"/>
                    </a:lnTo>
                    <a:lnTo>
                      <a:pt x="60" y="193"/>
                    </a:lnTo>
                    <a:lnTo>
                      <a:pt x="59" y="197"/>
                    </a:lnTo>
                    <a:lnTo>
                      <a:pt x="54" y="199"/>
                    </a:lnTo>
                    <a:lnTo>
                      <a:pt x="39" y="202"/>
                    </a:lnTo>
                    <a:lnTo>
                      <a:pt x="37" y="196"/>
                    </a:lnTo>
                    <a:lnTo>
                      <a:pt x="32" y="191"/>
                    </a:lnTo>
                    <a:lnTo>
                      <a:pt x="32" y="184"/>
                    </a:lnTo>
                    <a:lnTo>
                      <a:pt x="33" y="183"/>
                    </a:lnTo>
                    <a:lnTo>
                      <a:pt x="41" y="182"/>
                    </a:lnTo>
                    <a:lnTo>
                      <a:pt x="36" y="178"/>
                    </a:lnTo>
                    <a:lnTo>
                      <a:pt x="38" y="173"/>
                    </a:lnTo>
                    <a:lnTo>
                      <a:pt x="36" y="168"/>
                    </a:lnTo>
                    <a:lnTo>
                      <a:pt x="41" y="163"/>
                    </a:lnTo>
                    <a:lnTo>
                      <a:pt x="45" y="163"/>
                    </a:lnTo>
                    <a:lnTo>
                      <a:pt x="50" y="163"/>
                    </a:lnTo>
                    <a:lnTo>
                      <a:pt x="48" y="158"/>
                    </a:lnTo>
                    <a:lnTo>
                      <a:pt x="48" y="154"/>
                    </a:lnTo>
                    <a:lnTo>
                      <a:pt x="48" y="148"/>
                    </a:lnTo>
                    <a:lnTo>
                      <a:pt x="55" y="146"/>
                    </a:lnTo>
                    <a:lnTo>
                      <a:pt x="45" y="142"/>
                    </a:lnTo>
                    <a:lnTo>
                      <a:pt x="44" y="136"/>
                    </a:lnTo>
                    <a:lnTo>
                      <a:pt x="39" y="131"/>
                    </a:lnTo>
                    <a:lnTo>
                      <a:pt x="33" y="133"/>
                    </a:lnTo>
                    <a:lnTo>
                      <a:pt x="26" y="131"/>
                    </a:lnTo>
                    <a:lnTo>
                      <a:pt x="34" y="129"/>
                    </a:lnTo>
                    <a:lnTo>
                      <a:pt x="41" y="123"/>
                    </a:lnTo>
                    <a:lnTo>
                      <a:pt x="48" y="121"/>
                    </a:lnTo>
                    <a:lnTo>
                      <a:pt x="55" y="121"/>
                    </a:lnTo>
                    <a:lnTo>
                      <a:pt x="51" y="115"/>
                    </a:lnTo>
                    <a:lnTo>
                      <a:pt x="57" y="112"/>
                    </a:lnTo>
                    <a:lnTo>
                      <a:pt x="56" y="105"/>
                    </a:lnTo>
                    <a:lnTo>
                      <a:pt x="62" y="101"/>
                    </a:lnTo>
                    <a:lnTo>
                      <a:pt x="60" y="89"/>
                    </a:lnTo>
                    <a:lnTo>
                      <a:pt x="57" y="82"/>
                    </a:lnTo>
                    <a:lnTo>
                      <a:pt x="52" y="87"/>
                    </a:lnTo>
                    <a:lnTo>
                      <a:pt x="48" y="96"/>
                    </a:lnTo>
                    <a:lnTo>
                      <a:pt x="42" y="102"/>
                    </a:lnTo>
                    <a:lnTo>
                      <a:pt x="36" y="108"/>
                    </a:lnTo>
                    <a:lnTo>
                      <a:pt x="28" y="104"/>
                    </a:lnTo>
                    <a:lnTo>
                      <a:pt x="27" y="102"/>
                    </a:lnTo>
                    <a:lnTo>
                      <a:pt x="23" y="108"/>
                    </a:lnTo>
                    <a:lnTo>
                      <a:pt x="19" y="115"/>
                    </a:lnTo>
                    <a:lnTo>
                      <a:pt x="8" y="115"/>
                    </a:lnTo>
                    <a:lnTo>
                      <a:pt x="0" y="115"/>
                    </a:lnTo>
                    <a:lnTo>
                      <a:pt x="0" y="107"/>
                    </a:lnTo>
                  </a:path>
                </a:pathLst>
              </a:custGeom>
              <a:solidFill>
                <a:srgbClr val="804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7" name="Freeform 57"/>
              <p:cNvSpPr>
                <a:spLocks/>
              </p:cNvSpPr>
              <p:nvPr/>
            </p:nvSpPr>
            <p:spPr bwMode="auto">
              <a:xfrm>
                <a:off x="5529" y="1702"/>
                <a:ext cx="17" cy="17"/>
              </a:xfrm>
              <a:custGeom>
                <a:avLst/>
                <a:gdLst>
                  <a:gd name="T0" fmla="*/ 0 w 17"/>
                  <a:gd name="T1" fmla="*/ 4 h 17"/>
                  <a:gd name="T2" fmla="*/ 4 w 17"/>
                  <a:gd name="T3" fmla="*/ 4 h 17"/>
                  <a:gd name="T4" fmla="*/ 8 w 17"/>
                  <a:gd name="T5" fmla="*/ 4 h 17"/>
                  <a:gd name="T6" fmla="*/ 10 w 17"/>
                  <a:gd name="T7" fmla="*/ 2 h 17"/>
                  <a:gd name="T8" fmla="*/ 12 w 17"/>
                  <a:gd name="T9" fmla="*/ 0 h 17"/>
                  <a:gd name="T10" fmla="*/ 16 w 17"/>
                  <a:gd name="T11" fmla="*/ 1 h 17"/>
                  <a:gd name="T12" fmla="*/ 13 w 17"/>
                  <a:gd name="T13" fmla="*/ 6 h 17"/>
                  <a:gd name="T14" fmla="*/ 13 w 17"/>
                  <a:gd name="T15" fmla="*/ 8 h 17"/>
                  <a:gd name="T16" fmla="*/ 13 w 17"/>
                  <a:gd name="T17" fmla="*/ 13 h 17"/>
                  <a:gd name="T18" fmla="*/ 12 w 17"/>
                  <a:gd name="T19" fmla="*/ 16 h 17"/>
                  <a:gd name="T20" fmla="*/ 10 w 17"/>
                  <a:gd name="T21" fmla="*/ 16 h 17"/>
                  <a:gd name="T22" fmla="*/ 8 w 17"/>
                  <a:gd name="T23" fmla="*/ 13 h 17"/>
                  <a:gd name="T24" fmla="*/ 5 w 17"/>
                  <a:gd name="T25" fmla="*/ 12 h 17"/>
                  <a:gd name="T26" fmla="*/ 10 w 17"/>
                  <a:gd name="T27" fmla="*/ 11 h 17"/>
                  <a:gd name="T28" fmla="*/ 9 w 17"/>
                  <a:gd name="T29" fmla="*/ 8 h 17"/>
                  <a:gd name="T30" fmla="*/ 2 w 17"/>
                  <a:gd name="T31" fmla="*/ 8 h 17"/>
                  <a:gd name="T32" fmla="*/ 0 w 1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4"/>
                    </a:moveTo>
                    <a:lnTo>
                      <a:pt x="4" y="4"/>
                    </a:lnTo>
                    <a:lnTo>
                      <a:pt x="8" y="4"/>
                    </a:lnTo>
                    <a:lnTo>
                      <a:pt x="10" y="2"/>
                    </a:lnTo>
                    <a:lnTo>
                      <a:pt x="12" y="0"/>
                    </a:lnTo>
                    <a:lnTo>
                      <a:pt x="16" y="1"/>
                    </a:lnTo>
                    <a:lnTo>
                      <a:pt x="13" y="6"/>
                    </a:lnTo>
                    <a:lnTo>
                      <a:pt x="13" y="8"/>
                    </a:lnTo>
                    <a:lnTo>
                      <a:pt x="13" y="13"/>
                    </a:lnTo>
                    <a:lnTo>
                      <a:pt x="12" y="16"/>
                    </a:lnTo>
                    <a:lnTo>
                      <a:pt x="10" y="16"/>
                    </a:lnTo>
                    <a:lnTo>
                      <a:pt x="8" y="13"/>
                    </a:lnTo>
                    <a:lnTo>
                      <a:pt x="5" y="12"/>
                    </a:lnTo>
                    <a:lnTo>
                      <a:pt x="10" y="11"/>
                    </a:lnTo>
                    <a:lnTo>
                      <a:pt x="9" y="8"/>
                    </a:lnTo>
                    <a:lnTo>
                      <a:pt x="2" y="8"/>
                    </a:lnTo>
                    <a:lnTo>
                      <a:pt x="0" y="4"/>
                    </a:lnTo>
                  </a:path>
                </a:pathLst>
              </a:custGeom>
              <a:solidFill>
                <a:srgbClr val="804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8" name="Freeform 58"/>
              <p:cNvSpPr>
                <a:spLocks/>
              </p:cNvSpPr>
              <p:nvPr/>
            </p:nvSpPr>
            <p:spPr bwMode="auto">
              <a:xfrm>
                <a:off x="5557" y="1774"/>
                <a:ext cx="37" cy="18"/>
              </a:xfrm>
              <a:custGeom>
                <a:avLst/>
                <a:gdLst>
                  <a:gd name="T0" fmla="*/ 0 w 37"/>
                  <a:gd name="T1" fmla="*/ 9 h 18"/>
                  <a:gd name="T2" fmla="*/ 6 w 37"/>
                  <a:gd name="T3" fmla="*/ 8 h 18"/>
                  <a:gd name="T4" fmla="*/ 12 w 37"/>
                  <a:gd name="T5" fmla="*/ 9 h 18"/>
                  <a:gd name="T6" fmla="*/ 16 w 37"/>
                  <a:gd name="T7" fmla="*/ 7 h 18"/>
                  <a:gd name="T8" fmla="*/ 23 w 37"/>
                  <a:gd name="T9" fmla="*/ 3 h 18"/>
                  <a:gd name="T10" fmla="*/ 26 w 37"/>
                  <a:gd name="T11" fmla="*/ 1 h 18"/>
                  <a:gd name="T12" fmla="*/ 32 w 37"/>
                  <a:gd name="T13" fmla="*/ 0 h 18"/>
                  <a:gd name="T14" fmla="*/ 36 w 37"/>
                  <a:gd name="T15" fmla="*/ 0 h 18"/>
                  <a:gd name="T16" fmla="*/ 36 w 37"/>
                  <a:gd name="T17" fmla="*/ 3 h 18"/>
                  <a:gd name="T18" fmla="*/ 32 w 37"/>
                  <a:gd name="T19" fmla="*/ 4 h 18"/>
                  <a:gd name="T20" fmla="*/ 27 w 37"/>
                  <a:gd name="T21" fmla="*/ 9 h 18"/>
                  <a:gd name="T22" fmla="*/ 22 w 37"/>
                  <a:gd name="T23" fmla="*/ 12 h 18"/>
                  <a:gd name="T24" fmla="*/ 20 w 37"/>
                  <a:gd name="T25" fmla="*/ 15 h 18"/>
                  <a:gd name="T26" fmla="*/ 18 w 37"/>
                  <a:gd name="T27" fmla="*/ 17 h 18"/>
                  <a:gd name="T28" fmla="*/ 9 w 37"/>
                  <a:gd name="T29" fmla="*/ 17 h 18"/>
                  <a:gd name="T30" fmla="*/ 4 w 37"/>
                  <a:gd name="T31" fmla="*/ 17 h 18"/>
                  <a:gd name="T32" fmla="*/ 3 w 37"/>
                  <a:gd name="T33" fmla="*/ 14 h 18"/>
                  <a:gd name="T34" fmla="*/ 0 w 37"/>
                  <a:gd name="T3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8">
                    <a:moveTo>
                      <a:pt x="0" y="9"/>
                    </a:moveTo>
                    <a:lnTo>
                      <a:pt x="6" y="8"/>
                    </a:lnTo>
                    <a:lnTo>
                      <a:pt x="12" y="9"/>
                    </a:lnTo>
                    <a:lnTo>
                      <a:pt x="16" y="7"/>
                    </a:lnTo>
                    <a:lnTo>
                      <a:pt x="23" y="3"/>
                    </a:lnTo>
                    <a:lnTo>
                      <a:pt x="26" y="1"/>
                    </a:lnTo>
                    <a:lnTo>
                      <a:pt x="32" y="0"/>
                    </a:lnTo>
                    <a:lnTo>
                      <a:pt x="36" y="0"/>
                    </a:lnTo>
                    <a:lnTo>
                      <a:pt x="36" y="3"/>
                    </a:lnTo>
                    <a:lnTo>
                      <a:pt x="32" y="4"/>
                    </a:lnTo>
                    <a:lnTo>
                      <a:pt x="27" y="9"/>
                    </a:lnTo>
                    <a:lnTo>
                      <a:pt x="22" y="12"/>
                    </a:lnTo>
                    <a:lnTo>
                      <a:pt x="20" y="15"/>
                    </a:lnTo>
                    <a:lnTo>
                      <a:pt x="18" y="17"/>
                    </a:lnTo>
                    <a:lnTo>
                      <a:pt x="9" y="17"/>
                    </a:lnTo>
                    <a:lnTo>
                      <a:pt x="4" y="17"/>
                    </a:lnTo>
                    <a:lnTo>
                      <a:pt x="3" y="14"/>
                    </a:lnTo>
                    <a:lnTo>
                      <a:pt x="0" y="9"/>
                    </a:lnTo>
                  </a:path>
                </a:pathLst>
              </a:custGeom>
              <a:solidFill>
                <a:srgbClr val="804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39" name="Freeform 59"/>
              <p:cNvSpPr>
                <a:spLocks/>
              </p:cNvSpPr>
              <p:nvPr/>
            </p:nvSpPr>
            <p:spPr bwMode="auto">
              <a:xfrm>
                <a:off x="5693" y="1676"/>
                <a:ext cx="17" cy="29"/>
              </a:xfrm>
              <a:custGeom>
                <a:avLst/>
                <a:gdLst>
                  <a:gd name="T0" fmla="*/ 2 w 17"/>
                  <a:gd name="T1" fmla="*/ 0 h 29"/>
                  <a:gd name="T2" fmla="*/ 0 w 17"/>
                  <a:gd name="T3" fmla="*/ 5 h 29"/>
                  <a:gd name="T4" fmla="*/ 0 w 17"/>
                  <a:gd name="T5" fmla="*/ 12 h 29"/>
                  <a:gd name="T6" fmla="*/ 6 w 17"/>
                  <a:gd name="T7" fmla="*/ 16 h 29"/>
                  <a:gd name="T8" fmla="*/ 10 w 17"/>
                  <a:gd name="T9" fmla="*/ 16 h 29"/>
                  <a:gd name="T10" fmla="*/ 10 w 17"/>
                  <a:gd name="T11" fmla="*/ 20 h 29"/>
                  <a:gd name="T12" fmla="*/ 8 w 17"/>
                  <a:gd name="T13" fmla="*/ 28 h 29"/>
                  <a:gd name="T14" fmla="*/ 16 w 17"/>
                  <a:gd name="T15" fmla="*/ 27 h 29"/>
                  <a:gd name="T16" fmla="*/ 16 w 17"/>
                  <a:gd name="T17" fmla="*/ 21 h 29"/>
                  <a:gd name="T18" fmla="*/ 16 w 17"/>
                  <a:gd name="T19" fmla="*/ 14 h 29"/>
                  <a:gd name="T20" fmla="*/ 10 w 17"/>
                  <a:gd name="T21" fmla="*/ 10 h 29"/>
                  <a:gd name="T22" fmla="*/ 8 w 17"/>
                  <a:gd name="T23" fmla="*/ 10 h 29"/>
                  <a:gd name="T24" fmla="*/ 4 w 17"/>
                  <a:gd name="T25" fmla="*/ 8 h 29"/>
                  <a:gd name="T26" fmla="*/ 2 w 17"/>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9">
                    <a:moveTo>
                      <a:pt x="2" y="0"/>
                    </a:moveTo>
                    <a:lnTo>
                      <a:pt x="0" y="5"/>
                    </a:lnTo>
                    <a:lnTo>
                      <a:pt x="0" y="12"/>
                    </a:lnTo>
                    <a:lnTo>
                      <a:pt x="6" y="16"/>
                    </a:lnTo>
                    <a:lnTo>
                      <a:pt x="10" y="16"/>
                    </a:lnTo>
                    <a:lnTo>
                      <a:pt x="10" y="20"/>
                    </a:lnTo>
                    <a:lnTo>
                      <a:pt x="8" y="28"/>
                    </a:lnTo>
                    <a:lnTo>
                      <a:pt x="16" y="27"/>
                    </a:lnTo>
                    <a:lnTo>
                      <a:pt x="16" y="21"/>
                    </a:lnTo>
                    <a:lnTo>
                      <a:pt x="16" y="14"/>
                    </a:lnTo>
                    <a:lnTo>
                      <a:pt x="10" y="10"/>
                    </a:lnTo>
                    <a:lnTo>
                      <a:pt x="8" y="10"/>
                    </a:lnTo>
                    <a:lnTo>
                      <a:pt x="4" y="8"/>
                    </a:lnTo>
                    <a:lnTo>
                      <a:pt x="2" y="0"/>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40" name="Freeform 60"/>
              <p:cNvSpPr>
                <a:spLocks/>
              </p:cNvSpPr>
              <p:nvPr/>
            </p:nvSpPr>
            <p:spPr bwMode="auto">
              <a:xfrm>
                <a:off x="5700" y="1662"/>
                <a:ext cx="17" cy="47"/>
              </a:xfrm>
              <a:custGeom>
                <a:avLst/>
                <a:gdLst>
                  <a:gd name="T0" fmla="*/ 0 w 17"/>
                  <a:gd name="T1" fmla="*/ 5 h 47"/>
                  <a:gd name="T2" fmla="*/ 4 w 17"/>
                  <a:gd name="T3" fmla="*/ 0 h 47"/>
                  <a:gd name="T4" fmla="*/ 7 w 17"/>
                  <a:gd name="T5" fmla="*/ 1 h 47"/>
                  <a:gd name="T6" fmla="*/ 10 w 17"/>
                  <a:gd name="T7" fmla="*/ 3 h 47"/>
                  <a:gd name="T8" fmla="*/ 14 w 17"/>
                  <a:gd name="T9" fmla="*/ 11 h 47"/>
                  <a:gd name="T10" fmla="*/ 16 w 17"/>
                  <a:gd name="T11" fmla="*/ 24 h 47"/>
                  <a:gd name="T12" fmla="*/ 16 w 17"/>
                  <a:gd name="T13" fmla="*/ 32 h 47"/>
                  <a:gd name="T14" fmla="*/ 13 w 17"/>
                  <a:gd name="T15" fmla="*/ 41 h 47"/>
                  <a:gd name="T16" fmla="*/ 4 w 17"/>
                  <a:gd name="T17" fmla="*/ 46 h 47"/>
                  <a:gd name="T18" fmla="*/ 10 w 17"/>
                  <a:gd name="T19" fmla="*/ 41 h 47"/>
                  <a:gd name="T20" fmla="*/ 13 w 17"/>
                  <a:gd name="T21" fmla="*/ 32 h 47"/>
                  <a:gd name="T22" fmla="*/ 11 w 17"/>
                  <a:gd name="T23" fmla="*/ 21 h 47"/>
                  <a:gd name="T24" fmla="*/ 10 w 17"/>
                  <a:gd name="T25" fmla="*/ 11 h 47"/>
                  <a:gd name="T26" fmla="*/ 7 w 17"/>
                  <a:gd name="T27" fmla="*/ 8 h 47"/>
                  <a:gd name="T28" fmla="*/ 0 w 17"/>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47">
                    <a:moveTo>
                      <a:pt x="0" y="5"/>
                    </a:moveTo>
                    <a:lnTo>
                      <a:pt x="4" y="0"/>
                    </a:lnTo>
                    <a:lnTo>
                      <a:pt x="7" y="1"/>
                    </a:lnTo>
                    <a:lnTo>
                      <a:pt x="10" y="3"/>
                    </a:lnTo>
                    <a:lnTo>
                      <a:pt x="14" y="11"/>
                    </a:lnTo>
                    <a:lnTo>
                      <a:pt x="16" y="24"/>
                    </a:lnTo>
                    <a:lnTo>
                      <a:pt x="16" y="32"/>
                    </a:lnTo>
                    <a:lnTo>
                      <a:pt x="13" y="41"/>
                    </a:lnTo>
                    <a:lnTo>
                      <a:pt x="4" y="46"/>
                    </a:lnTo>
                    <a:lnTo>
                      <a:pt x="10" y="41"/>
                    </a:lnTo>
                    <a:lnTo>
                      <a:pt x="13" y="32"/>
                    </a:lnTo>
                    <a:lnTo>
                      <a:pt x="11" y="21"/>
                    </a:lnTo>
                    <a:lnTo>
                      <a:pt x="10" y="11"/>
                    </a:lnTo>
                    <a:lnTo>
                      <a:pt x="7" y="8"/>
                    </a:lnTo>
                    <a:lnTo>
                      <a:pt x="0" y="5"/>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41" name="Freeform 61"/>
              <p:cNvSpPr>
                <a:spLocks/>
              </p:cNvSpPr>
              <p:nvPr/>
            </p:nvSpPr>
            <p:spPr bwMode="auto">
              <a:xfrm>
                <a:off x="5508" y="1548"/>
                <a:ext cx="225" cy="192"/>
              </a:xfrm>
              <a:custGeom>
                <a:avLst/>
                <a:gdLst>
                  <a:gd name="T0" fmla="*/ 4 w 225"/>
                  <a:gd name="T1" fmla="*/ 82 h 192"/>
                  <a:gd name="T2" fmla="*/ 18 w 225"/>
                  <a:gd name="T3" fmla="*/ 71 h 192"/>
                  <a:gd name="T4" fmla="*/ 44 w 225"/>
                  <a:gd name="T5" fmla="*/ 59 h 192"/>
                  <a:gd name="T6" fmla="*/ 58 w 225"/>
                  <a:gd name="T7" fmla="*/ 52 h 192"/>
                  <a:gd name="T8" fmla="*/ 84 w 225"/>
                  <a:gd name="T9" fmla="*/ 45 h 192"/>
                  <a:gd name="T10" fmla="*/ 103 w 225"/>
                  <a:gd name="T11" fmla="*/ 37 h 192"/>
                  <a:gd name="T12" fmla="*/ 116 w 225"/>
                  <a:gd name="T13" fmla="*/ 29 h 192"/>
                  <a:gd name="T14" fmla="*/ 98 w 225"/>
                  <a:gd name="T15" fmla="*/ 44 h 192"/>
                  <a:gd name="T16" fmla="*/ 110 w 225"/>
                  <a:gd name="T17" fmla="*/ 44 h 192"/>
                  <a:gd name="T18" fmla="*/ 108 w 225"/>
                  <a:gd name="T19" fmla="*/ 57 h 192"/>
                  <a:gd name="T20" fmla="*/ 114 w 225"/>
                  <a:gd name="T21" fmla="*/ 72 h 192"/>
                  <a:gd name="T22" fmla="*/ 121 w 225"/>
                  <a:gd name="T23" fmla="*/ 86 h 192"/>
                  <a:gd name="T24" fmla="*/ 131 w 225"/>
                  <a:gd name="T25" fmla="*/ 96 h 192"/>
                  <a:gd name="T26" fmla="*/ 132 w 225"/>
                  <a:gd name="T27" fmla="*/ 105 h 192"/>
                  <a:gd name="T28" fmla="*/ 138 w 225"/>
                  <a:gd name="T29" fmla="*/ 112 h 192"/>
                  <a:gd name="T30" fmla="*/ 146 w 225"/>
                  <a:gd name="T31" fmla="*/ 123 h 192"/>
                  <a:gd name="T32" fmla="*/ 150 w 225"/>
                  <a:gd name="T33" fmla="*/ 133 h 192"/>
                  <a:gd name="T34" fmla="*/ 151 w 225"/>
                  <a:gd name="T35" fmla="*/ 142 h 192"/>
                  <a:gd name="T36" fmla="*/ 151 w 225"/>
                  <a:gd name="T37" fmla="*/ 152 h 192"/>
                  <a:gd name="T38" fmla="*/ 150 w 225"/>
                  <a:gd name="T39" fmla="*/ 155 h 192"/>
                  <a:gd name="T40" fmla="*/ 158 w 225"/>
                  <a:gd name="T41" fmla="*/ 163 h 192"/>
                  <a:gd name="T42" fmla="*/ 169 w 225"/>
                  <a:gd name="T43" fmla="*/ 160 h 192"/>
                  <a:gd name="T44" fmla="*/ 176 w 225"/>
                  <a:gd name="T45" fmla="*/ 148 h 192"/>
                  <a:gd name="T46" fmla="*/ 177 w 225"/>
                  <a:gd name="T47" fmla="*/ 133 h 192"/>
                  <a:gd name="T48" fmla="*/ 178 w 225"/>
                  <a:gd name="T49" fmla="*/ 119 h 192"/>
                  <a:gd name="T50" fmla="*/ 186 w 225"/>
                  <a:gd name="T51" fmla="*/ 108 h 192"/>
                  <a:gd name="T52" fmla="*/ 197 w 225"/>
                  <a:gd name="T53" fmla="*/ 104 h 192"/>
                  <a:gd name="T54" fmla="*/ 207 w 225"/>
                  <a:gd name="T55" fmla="*/ 108 h 192"/>
                  <a:gd name="T56" fmla="*/ 210 w 225"/>
                  <a:gd name="T57" fmla="*/ 116 h 192"/>
                  <a:gd name="T58" fmla="*/ 212 w 225"/>
                  <a:gd name="T59" fmla="*/ 126 h 192"/>
                  <a:gd name="T60" fmla="*/ 214 w 225"/>
                  <a:gd name="T61" fmla="*/ 134 h 192"/>
                  <a:gd name="T62" fmla="*/ 214 w 225"/>
                  <a:gd name="T63" fmla="*/ 145 h 192"/>
                  <a:gd name="T64" fmla="*/ 212 w 225"/>
                  <a:gd name="T65" fmla="*/ 156 h 192"/>
                  <a:gd name="T66" fmla="*/ 209 w 225"/>
                  <a:gd name="T67" fmla="*/ 166 h 192"/>
                  <a:gd name="T68" fmla="*/ 204 w 225"/>
                  <a:gd name="T69" fmla="*/ 174 h 192"/>
                  <a:gd name="T70" fmla="*/ 210 w 225"/>
                  <a:gd name="T71" fmla="*/ 191 h 192"/>
                  <a:gd name="T72" fmla="*/ 220 w 225"/>
                  <a:gd name="T73" fmla="*/ 174 h 192"/>
                  <a:gd name="T74" fmla="*/ 221 w 225"/>
                  <a:gd name="T75" fmla="*/ 160 h 192"/>
                  <a:gd name="T76" fmla="*/ 220 w 225"/>
                  <a:gd name="T77" fmla="*/ 134 h 192"/>
                  <a:gd name="T78" fmla="*/ 224 w 225"/>
                  <a:gd name="T79" fmla="*/ 117 h 192"/>
                  <a:gd name="T80" fmla="*/ 224 w 225"/>
                  <a:gd name="T81" fmla="*/ 90 h 192"/>
                  <a:gd name="T82" fmla="*/ 220 w 225"/>
                  <a:gd name="T83" fmla="*/ 64 h 192"/>
                  <a:gd name="T84" fmla="*/ 216 w 225"/>
                  <a:gd name="T85" fmla="*/ 44 h 192"/>
                  <a:gd name="T86" fmla="*/ 205 w 225"/>
                  <a:gd name="T87" fmla="*/ 29 h 192"/>
                  <a:gd name="T88" fmla="*/ 192 w 225"/>
                  <a:gd name="T89" fmla="*/ 18 h 192"/>
                  <a:gd name="T90" fmla="*/ 172 w 225"/>
                  <a:gd name="T91" fmla="*/ 9 h 192"/>
                  <a:gd name="T92" fmla="*/ 156 w 225"/>
                  <a:gd name="T93" fmla="*/ 7 h 192"/>
                  <a:gd name="T94" fmla="*/ 145 w 225"/>
                  <a:gd name="T95" fmla="*/ 8 h 192"/>
                  <a:gd name="T96" fmla="*/ 132 w 225"/>
                  <a:gd name="T97" fmla="*/ 2 h 192"/>
                  <a:gd name="T98" fmla="*/ 112 w 225"/>
                  <a:gd name="T99" fmla="*/ 0 h 192"/>
                  <a:gd name="T100" fmla="*/ 76 w 225"/>
                  <a:gd name="T101" fmla="*/ 8 h 192"/>
                  <a:gd name="T102" fmla="*/ 52 w 225"/>
                  <a:gd name="T103" fmla="*/ 14 h 192"/>
                  <a:gd name="T104" fmla="*/ 31 w 225"/>
                  <a:gd name="T105" fmla="*/ 22 h 192"/>
                  <a:gd name="T106" fmla="*/ 18 w 225"/>
                  <a:gd name="T107" fmla="*/ 34 h 192"/>
                  <a:gd name="T108" fmla="*/ 6 w 225"/>
                  <a:gd name="T109" fmla="*/ 48 h 192"/>
                  <a:gd name="T110" fmla="*/ 0 w 225"/>
                  <a:gd name="T111" fmla="*/ 67 h 192"/>
                  <a:gd name="T112" fmla="*/ 4 w 225"/>
                  <a:gd name="T113" fmla="*/ 8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5" h="192">
                    <a:moveTo>
                      <a:pt x="4" y="82"/>
                    </a:moveTo>
                    <a:lnTo>
                      <a:pt x="18" y="71"/>
                    </a:lnTo>
                    <a:lnTo>
                      <a:pt x="44" y="59"/>
                    </a:lnTo>
                    <a:lnTo>
                      <a:pt x="58" y="52"/>
                    </a:lnTo>
                    <a:lnTo>
                      <a:pt x="84" y="45"/>
                    </a:lnTo>
                    <a:lnTo>
                      <a:pt x="103" y="37"/>
                    </a:lnTo>
                    <a:lnTo>
                      <a:pt x="116" y="29"/>
                    </a:lnTo>
                    <a:lnTo>
                      <a:pt x="98" y="44"/>
                    </a:lnTo>
                    <a:lnTo>
                      <a:pt x="110" y="44"/>
                    </a:lnTo>
                    <a:lnTo>
                      <a:pt x="108" y="57"/>
                    </a:lnTo>
                    <a:lnTo>
                      <a:pt x="114" y="72"/>
                    </a:lnTo>
                    <a:lnTo>
                      <a:pt x="121" y="86"/>
                    </a:lnTo>
                    <a:lnTo>
                      <a:pt x="131" y="96"/>
                    </a:lnTo>
                    <a:lnTo>
                      <a:pt x="132" y="105"/>
                    </a:lnTo>
                    <a:lnTo>
                      <a:pt x="138" y="112"/>
                    </a:lnTo>
                    <a:lnTo>
                      <a:pt x="146" y="123"/>
                    </a:lnTo>
                    <a:lnTo>
                      <a:pt x="150" y="133"/>
                    </a:lnTo>
                    <a:lnTo>
                      <a:pt x="151" y="142"/>
                    </a:lnTo>
                    <a:lnTo>
                      <a:pt x="151" y="152"/>
                    </a:lnTo>
                    <a:lnTo>
                      <a:pt x="150" y="155"/>
                    </a:lnTo>
                    <a:lnTo>
                      <a:pt x="158" y="163"/>
                    </a:lnTo>
                    <a:lnTo>
                      <a:pt x="169" y="160"/>
                    </a:lnTo>
                    <a:lnTo>
                      <a:pt x="176" y="148"/>
                    </a:lnTo>
                    <a:lnTo>
                      <a:pt x="177" y="133"/>
                    </a:lnTo>
                    <a:lnTo>
                      <a:pt x="178" y="119"/>
                    </a:lnTo>
                    <a:lnTo>
                      <a:pt x="186" y="108"/>
                    </a:lnTo>
                    <a:lnTo>
                      <a:pt x="197" y="104"/>
                    </a:lnTo>
                    <a:lnTo>
                      <a:pt x="207" y="108"/>
                    </a:lnTo>
                    <a:lnTo>
                      <a:pt x="210" y="116"/>
                    </a:lnTo>
                    <a:lnTo>
                      <a:pt x="212" y="126"/>
                    </a:lnTo>
                    <a:lnTo>
                      <a:pt x="214" y="134"/>
                    </a:lnTo>
                    <a:lnTo>
                      <a:pt x="214" y="145"/>
                    </a:lnTo>
                    <a:lnTo>
                      <a:pt x="212" y="156"/>
                    </a:lnTo>
                    <a:lnTo>
                      <a:pt x="209" y="166"/>
                    </a:lnTo>
                    <a:lnTo>
                      <a:pt x="204" y="174"/>
                    </a:lnTo>
                    <a:lnTo>
                      <a:pt x="210" y="191"/>
                    </a:lnTo>
                    <a:lnTo>
                      <a:pt x="220" y="174"/>
                    </a:lnTo>
                    <a:lnTo>
                      <a:pt x="221" y="160"/>
                    </a:lnTo>
                    <a:lnTo>
                      <a:pt x="220" y="134"/>
                    </a:lnTo>
                    <a:lnTo>
                      <a:pt x="224" y="117"/>
                    </a:lnTo>
                    <a:lnTo>
                      <a:pt x="224" y="90"/>
                    </a:lnTo>
                    <a:lnTo>
                      <a:pt x="220" y="64"/>
                    </a:lnTo>
                    <a:lnTo>
                      <a:pt x="216" y="44"/>
                    </a:lnTo>
                    <a:lnTo>
                      <a:pt x="205" y="29"/>
                    </a:lnTo>
                    <a:lnTo>
                      <a:pt x="192" y="18"/>
                    </a:lnTo>
                    <a:lnTo>
                      <a:pt x="172" y="9"/>
                    </a:lnTo>
                    <a:lnTo>
                      <a:pt x="156" y="7"/>
                    </a:lnTo>
                    <a:lnTo>
                      <a:pt x="145" y="8"/>
                    </a:lnTo>
                    <a:lnTo>
                      <a:pt x="132" y="2"/>
                    </a:lnTo>
                    <a:lnTo>
                      <a:pt x="112" y="0"/>
                    </a:lnTo>
                    <a:lnTo>
                      <a:pt x="76" y="8"/>
                    </a:lnTo>
                    <a:lnTo>
                      <a:pt x="52" y="14"/>
                    </a:lnTo>
                    <a:lnTo>
                      <a:pt x="31" y="22"/>
                    </a:lnTo>
                    <a:lnTo>
                      <a:pt x="18" y="34"/>
                    </a:lnTo>
                    <a:lnTo>
                      <a:pt x="6" y="48"/>
                    </a:lnTo>
                    <a:lnTo>
                      <a:pt x="0" y="67"/>
                    </a:lnTo>
                    <a:lnTo>
                      <a:pt x="4" y="82"/>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42" name="Freeform 62"/>
              <p:cNvSpPr>
                <a:spLocks/>
              </p:cNvSpPr>
              <p:nvPr/>
            </p:nvSpPr>
            <p:spPr bwMode="auto">
              <a:xfrm>
                <a:off x="5516" y="1552"/>
                <a:ext cx="117" cy="52"/>
              </a:xfrm>
              <a:custGeom>
                <a:avLst/>
                <a:gdLst>
                  <a:gd name="T0" fmla="*/ 116 w 117"/>
                  <a:gd name="T1" fmla="*/ 4 h 52"/>
                  <a:gd name="T2" fmla="*/ 103 w 117"/>
                  <a:gd name="T3" fmla="*/ 16 h 52"/>
                  <a:gd name="T4" fmla="*/ 89 w 117"/>
                  <a:gd name="T5" fmla="*/ 26 h 52"/>
                  <a:gd name="T6" fmla="*/ 59 w 117"/>
                  <a:gd name="T7" fmla="*/ 35 h 52"/>
                  <a:gd name="T8" fmla="*/ 28 w 117"/>
                  <a:gd name="T9" fmla="*/ 38 h 52"/>
                  <a:gd name="T10" fmla="*/ 7 w 117"/>
                  <a:gd name="T11" fmla="*/ 45 h 52"/>
                  <a:gd name="T12" fmla="*/ 0 w 117"/>
                  <a:gd name="T13" fmla="*/ 51 h 52"/>
                  <a:gd name="T14" fmla="*/ 14 w 117"/>
                  <a:gd name="T15" fmla="*/ 39 h 52"/>
                  <a:gd name="T16" fmla="*/ 28 w 117"/>
                  <a:gd name="T17" fmla="*/ 31 h 52"/>
                  <a:gd name="T18" fmla="*/ 47 w 117"/>
                  <a:gd name="T19" fmla="*/ 24 h 52"/>
                  <a:gd name="T20" fmla="*/ 39 w 117"/>
                  <a:gd name="T21" fmla="*/ 24 h 52"/>
                  <a:gd name="T22" fmla="*/ 22 w 117"/>
                  <a:gd name="T23" fmla="*/ 28 h 52"/>
                  <a:gd name="T24" fmla="*/ 12 w 117"/>
                  <a:gd name="T25" fmla="*/ 32 h 52"/>
                  <a:gd name="T26" fmla="*/ 31 w 117"/>
                  <a:gd name="T27" fmla="*/ 21 h 52"/>
                  <a:gd name="T28" fmla="*/ 47 w 117"/>
                  <a:gd name="T29" fmla="*/ 16 h 52"/>
                  <a:gd name="T30" fmla="*/ 68 w 117"/>
                  <a:gd name="T31" fmla="*/ 10 h 52"/>
                  <a:gd name="T32" fmla="*/ 67 w 117"/>
                  <a:gd name="T33" fmla="*/ 7 h 52"/>
                  <a:gd name="T34" fmla="*/ 85 w 117"/>
                  <a:gd name="T35" fmla="*/ 6 h 52"/>
                  <a:gd name="T36" fmla="*/ 82 w 117"/>
                  <a:gd name="T37" fmla="*/ 4 h 52"/>
                  <a:gd name="T38" fmla="*/ 93 w 117"/>
                  <a:gd name="T39" fmla="*/ 1 h 52"/>
                  <a:gd name="T40" fmla="*/ 103 w 117"/>
                  <a:gd name="T41" fmla="*/ 0 h 52"/>
                  <a:gd name="T42" fmla="*/ 116 w 117"/>
                  <a:gd name="T4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52">
                    <a:moveTo>
                      <a:pt x="116" y="4"/>
                    </a:moveTo>
                    <a:lnTo>
                      <a:pt x="103" y="16"/>
                    </a:lnTo>
                    <a:lnTo>
                      <a:pt x="89" y="26"/>
                    </a:lnTo>
                    <a:lnTo>
                      <a:pt x="59" y="35"/>
                    </a:lnTo>
                    <a:lnTo>
                      <a:pt x="28" y="38"/>
                    </a:lnTo>
                    <a:lnTo>
                      <a:pt x="7" y="45"/>
                    </a:lnTo>
                    <a:lnTo>
                      <a:pt x="0" y="51"/>
                    </a:lnTo>
                    <a:lnTo>
                      <a:pt x="14" y="39"/>
                    </a:lnTo>
                    <a:lnTo>
                      <a:pt x="28" y="31"/>
                    </a:lnTo>
                    <a:lnTo>
                      <a:pt x="47" y="24"/>
                    </a:lnTo>
                    <a:lnTo>
                      <a:pt x="39" y="24"/>
                    </a:lnTo>
                    <a:lnTo>
                      <a:pt x="22" y="28"/>
                    </a:lnTo>
                    <a:lnTo>
                      <a:pt x="12" y="32"/>
                    </a:lnTo>
                    <a:lnTo>
                      <a:pt x="31" y="21"/>
                    </a:lnTo>
                    <a:lnTo>
                      <a:pt x="47" y="16"/>
                    </a:lnTo>
                    <a:lnTo>
                      <a:pt x="68" y="10"/>
                    </a:lnTo>
                    <a:lnTo>
                      <a:pt x="67" y="7"/>
                    </a:lnTo>
                    <a:lnTo>
                      <a:pt x="85" y="6"/>
                    </a:lnTo>
                    <a:lnTo>
                      <a:pt x="82" y="4"/>
                    </a:lnTo>
                    <a:lnTo>
                      <a:pt x="93" y="1"/>
                    </a:lnTo>
                    <a:lnTo>
                      <a:pt x="103" y="0"/>
                    </a:lnTo>
                    <a:lnTo>
                      <a:pt x="116" y="4"/>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43" name="Freeform 63"/>
              <p:cNvSpPr>
                <a:spLocks/>
              </p:cNvSpPr>
              <p:nvPr/>
            </p:nvSpPr>
            <p:spPr bwMode="auto">
              <a:xfrm>
                <a:off x="5619" y="1560"/>
                <a:ext cx="95" cy="100"/>
              </a:xfrm>
              <a:custGeom>
                <a:avLst/>
                <a:gdLst>
                  <a:gd name="T0" fmla="*/ 31 w 95"/>
                  <a:gd name="T1" fmla="*/ 0 h 100"/>
                  <a:gd name="T2" fmla="*/ 13 w 95"/>
                  <a:gd name="T3" fmla="*/ 14 h 100"/>
                  <a:gd name="T4" fmla="*/ 0 w 95"/>
                  <a:gd name="T5" fmla="*/ 26 h 100"/>
                  <a:gd name="T6" fmla="*/ 6 w 95"/>
                  <a:gd name="T7" fmla="*/ 23 h 100"/>
                  <a:gd name="T8" fmla="*/ 2 w 95"/>
                  <a:gd name="T9" fmla="*/ 30 h 100"/>
                  <a:gd name="T10" fmla="*/ 1 w 95"/>
                  <a:gd name="T11" fmla="*/ 37 h 100"/>
                  <a:gd name="T12" fmla="*/ 3 w 95"/>
                  <a:gd name="T13" fmla="*/ 48 h 100"/>
                  <a:gd name="T14" fmla="*/ 7 w 95"/>
                  <a:gd name="T15" fmla="*/ 61 h 100"/>
                  <a:gd name="T16" fmla="*/ 18 w 95"/>
                  <a:gd name="T17" fmla="*/ 68 h 100"/>
                  <a:gd name="T18" fmla="*/ 30 w 95"/>
                  <a:gd name="T19" fmla="*/ 82 h 100"/>
                  <a:gd name="T20" fmla="*/ 24 w 95"/>
                  <a:gd name="T21" fmla="*/ 64 h 100"/>
                  <a:gd name="T22" fmla="*/ 39 w 95"/>
                  <a:gd name="T23" fmla="*/ 68 h 100"/>
                  <a:gd name="T24" fmla="*/ 43 w 95"/>
                  <a:gd name="T25" fmla="*/ 78 h 100"/>
                  <a:gd name="T26" fmla="*/ 45 w 95"/>
                  <a:gd name="T27" fmla="*/ 99 h 100"/>
                  <a:gd name="T28" fmla="*/ 48 w 95"/>
                  <a:gd name="T29" fmla="*/ 82 h 100"/>
                  <a:gd name="T30" fmla="*/ 48 w 95"/>
                  <a:gd name="T31" fmla="*/ 70 h 100"/>
                  <a:gd name="T32" fmla="*/ 58 w 95"/>
                  <a:gd name="T33" fmla="*/ 81 h 100"/>
                  <a:gd name="T34" fmla="*/ 58 w 95"/>
                  <a:gd name="T35" fmla="*/ 98 h 100"/>
                  <a:gd name="T36" fmla="*/ 66 w 95"/>
                  <a:gd name="T37" fmla="*/ 80 h 100"/>
                  <a:gd name="T38" fmla="*/ 66 w 95"/>
                  <a:gd name="T39" fmla="*/ 61 h 100"/>
                  <a:gd name="T40" fmla="*/ 73 w 95"/>
                  <a:gd name="T41" fmla="*/ 68 h 100"/>
                  <a:gd name="T42" fmla="*/ 73 w 95"/>
                  <a:gd name="T43" fmla="*/ 81 h 100"/>
                  <a:gd name="T44" fmla="*/ 78 w 95"/>
                  <a:gd name="T45" fmla="*/ 53 h 100"/>
                  <a:gd name="T46" fmla="*/ 75 w 95"/>
                  <a:gd name="T47" fmla="*/ 41 h 100"/>
                  <a:gd name="T48" fmla="*/ 84 w 95"/>
                  <a:gd name="T49" fmla="*/ 44 h 100"/>
                  <a:gd name="T50" fmla="*/ 87 w 95"/>
                  <a:gd name="T51" fmla="*/ 53 h 100"/>
                  <a:gd name="T52" fmla="*/ 88 w 95"/>
                  <a:gd name="T53" fmla="*/ 41 h 100"/>
                  <a:gd name="T54" fmla="*/ 87 w 95"/>
                  <a:gd name="T55" fmla="*/ 34 h 100"/>
                  <a:gd name="T56" fmla="*/ 94 w 95"/>
                  <a:gd name="T57" fmla="*/ 34 h 100"/>
                  <a:gd name="T58" fmla="*/ 90 w 95"/>
                  <a:gd name="T59" fmla="*/ 26 h 100"/>
                  <a:gd name="T60" fmla="*/ 81 w 95"/>
                  <a:gd name="T61" fmla="*/ 18 h 100"/>
                  <a:gd name="T62" fmla="*/ 72 w 95"/>
                  <a:gd name="T63" fmla="*/ 11 h 100"/>
                  <a:gd name="T64" fmla="*/ 56 w 95"/>
                  <a:gd name="T65" fmla="*/ 4 h 100"/>
                  <a:gd name="T66" fmla="*/ 43 w 95"/>
                  <a:gd name="T67" fmla="*/ 0 h 100"/>
                  <a:gd name="T68" fmla="*/ 31 w 95"/>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00">
                    <a:moveTo>
                      <a:pt x="31" y="0"/>
                    </a:moveTo>
                    <a:lnTo>
                      <a:pt x="13" y="14"/>
                    </a:lnTo>
                    <a:lnTo>
                      <a:pt x="0" y="26"/>
                    </a:lnTo>
                    <a:lnTo>
                      <a:pt x="6" y="23"/>
                    </a:lnTo>
                    <a:lnTo>
                      <a:pt x="2" y="30"/>
                    </a:lnTo>
                    <a:lnTo>
                      <a:pt x="1" y="37"/>
                    </a:lnTo>
                    <a:lnTo>
                      <a:pt x="3" y="48"/>
                    </a:lnTo>
                    <a:lnTo>
                      <a:pt x="7" y="61"/>
                    </a:lnTo>
                    <a:lnTo>
                      <a:pt x="18" y="68"/>
                    </a:lnTo>
                    <a:lnTo>
                      <a:pt x="30" y="82"/>
                    </a:lnTo>
                    <a:lnTo>
                      <a:pt x="24" y="64"/>
                    </a:lnTo>
                    <a:lnTo>
                      <a:pt x="39" y="68"/>
                    </a:lnTo>
                    <a:lnTo>
                      <a:pt x="43" y="78"/>
                    </a:lnTo>
                    <a:lnTo>
                      <a:pt x="45" y="99"/>
                    </a:lnTo>
                    <a:lnTo>
                      <a:pt x="48" y="82"/>
                    </a:lnTo>
                    <a:lnTo>
                      <a:pt x="48" y="70"/>
                    </a:lnTo>
                    <a:lnTo>
                      <a:pt x="58" y="81"/>
                    </a:lnTo>
                    <a:lnTo>
                      <a:pt x="58" y="98"/>
                    </a:lnTo>
                    <a:lnTo>
                      <a:pt x="66" y="80"/>
                    </a:lnTo>
                    <a:lnTo>
                      <a:pt x="66" y="61"/>
                    </a:lnTo>
                    <a:lnTo>
                      <a:pt x="73" y="68"/>
                    </a:lnTo>
                    <a:lnTo>
                      <a:pt x="73" y="81"/>
                    </a:lnTo>
                    <a:lnTo>
                      <a:pt x="78" y="53"/>
                    </a:lnTo>
                    <a:lnTo>
                      <a:pt x="75" y="41"/>
                    </a:lnTo>
                    <a:lnTo>
                      <a:pt x="84" y="44"/>
                    </a:lnTo>
                    <a:lnTo>
                      <a:pt x="87" y="53"/>
                    </a:lnTo>
                    <a:lnTo>
                      <a:pt x="88" y="41"/>
                    </a:lnTo>
                    <a:lnTo>
                      <a:pt x="87" y="34"/>
                    </a:lnTo>
                    <a:lnTo>
                      <a:pt x="94" y="34"/>
                    </a:lnTo>
                    <a:lnTo>
                      <a:pt x="90" y="26"/>
                    </a:lnTo>
                    <a:lnTo>
                      <a:pt x="81" y="18"/>
                    </a:lnTo>
                    <a:lnTo>
                      <a:pt x="72" y="11"/>
                    </a:lnTo>
                    <a:lnTo>
                      <a:pt x="56" y="4"/>
                    </a:lnTo>
                    <a:lnTo>
                      <a:pt x="43" y="0"/>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44" name="Freeform 64"/>
              <p:cNvSpPr>
                <a:spLocks/>
              </p:cNvSpPr>
              <p:nvPr/>
            </p:nvSpPr>
            <p:spPr bwMode="auto">
              <a:xfrm>
                <a:off x="5688" y="1714"/>
                <a:ext cx="17" cy="17"/>
              </a:xfrm>
              <a:custGeom>
                <a:avLst/>
                <a:gdLst>
                  <a:gd name="T0" fmla="*/ 2 w 17"/>
                  <a:gd name="T1" fmla="*/ 6 h 17"/>
                  <a:gd name="T2" fmla="*/ 8 w 17"/>
                  <a:gd name="T3" fmla="*/ 5 h 17"/>
                  <a:gd name="T4" fmla="*/ 16 w 17"/>
                  <a:gd name="T5" fmla="*/ 0 h 17"/>
                  <a:gd name="T6" fmla="*/ 13 w 17"/>
                  <a:gd name="T7" fmla="*/ 10 h 17"/>
                  <a:gd name="T8" fmla="*/ 7 w 17"/>
                  <a:gd name="T9" fmla="*/ 16 h 17"/>
                  <a:gd name="T10" fmla="*/ 0 w 17"/>
                  <a:gd name="T11" fmla="*/ 14 h 17"/>
                  <a:gd name="T12" fmla="*/ 0 w 17"/>
                  <a:gd name="T13" fmla="*/ 9 h 17"/>
                  <a:gd name="T14" fmla="*/ 2 w 17"/>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2" y="6"/>
                    </a:moveTo>
                    <a:lnTo>
                      <a:pt x="8" y="5"/>
                    </a:lnTo>
                    <a:lnTo>
                      <a:pt x="16" y="0"/>
                    </a:lnTo>
                    <a:lnTo>
                      <a:pt x="13" y="10"/>
                    </a:lnTo>
                    <a:lnTo>
                      <a:pt x="7" y="16"/>
                    </a:lnTo>
                    <a:lnTo>
                      <a:pt x="0" y="14"/>
                    </a:lnTo>
                    <a:lnTo>
                      <a:pt x="0" y="9"/>
                    </a:lnTo>
                    <a:lnTo>
                      <a:pt x="2" y="6"/>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4145" name="AutoShape 65"/>
            <p:cNvSpPr>
              <a:spLocks noChangeArrowheads="1"/>
            </p:cNvSpPr>
            <p:nvPr/>
          </p:nvSpPr>
          <p:spPr bwMode="auto">
            <a:xfrm>
              <a:off x="4821" y="2237"/>
              <a:ext cx="898" cy="1341"/>
            </a:xfrm>
            <a:prstGeom prst="cube">
              <a:avLst>
                <a:gd name="adj" fmla="val 24995"/>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46" name="Freeform 66"/>
            <p:cNvSpPr>
              <a:spLocks/>
            </p:cNvSpPr>
            <p:nvPr/>
          </p:nvSpPr>
          <p:spPr bwMode="auto">
            <a:xfrm>
              <a:off x="5495" y="2233"/>
              <a:ext cx="229" cy="1347"/>
            </a:xfrm>
            <a:custGeom>
              <a:avLst/>
              <a:gdLst>
                <a:gd name="T0" fmla="*/ 2 w 229"/>
                <a:gd name="T1" fmla="*/ 1346 h 1347"/>
                <a:gd name="T2" fmla="*/ 0 w 229"/>
                <a:gd name="T3" fmla="*/ 213 h 1347"/>
                <a:gd name="T4" fmla="*/ 228 w 229"/>
                <a:gd name="T5" fmla="*/ 0 h 1347"/>
                <a:gd name="T6" fmla="*/ 228 w 229"/>
                <a:gd name="T7" fmla="*/ 1177 h 1347"/>
                <a:gd name="T8" fmla="*/ 2 w 229"/>
                <a:gd name="T9" fmla="*/ 1346 h 1347"/>
              </a:gdLst>
              <a:ahLst/>
              <a:cxnLst>
                <a:cxn ang="0">
                  <a:pos x="T0" y="T1"/>
                </a:cxn>
                <a:cxn ang="0">
                  <a:pos x="T2" y="T3"/>
                </a:cxn>
                <a:cxn ang="0">
                  <a:pos x="T4" y="T5"/>
                </a:cxn>
                <a:cxn ang="0">
                  <a:pos x="T6" y="T7"/>
                </a:cxn>
                <a:cxn ang="0">
                  <a:pos x="T8" y="T9"/>
                </a:cxn>
              </a:cxnLst>
              <a:rect l="0" t="0" r="r" b="b"/>
              <a:pathLst>
                <a:path w="229" h="1347">
                  <a:moveTo>
                    <a:pt x="2" y="1346"/>
                  </a:moveTo>
                  <a:lnTo>
                    <a:pt x="0" y="213"/>
                  </a:lnTo>
                  <a:lnTo>
                    <a:pt x="228" y="0"/>
                  </a:lnTo>
                  <a:lnTo>
                    <a:pt x="228" y="1177"/>
                  </a:lnTo>
                  <a:lnTo>
                    <a:pt x="2" y="1346"/>
                  </a:lnTo>
                </a:path>
              </a:pathLst>
            </a:custGeom>
            <a:solidFill>
              <a:srgbClr val="F6BF69"/>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74147" name="Group 67"/>
            <p:cNvGrpSpPr>
              <a:grpSpLocks/>
            </p:cNvGrpSpPr>
            <p:nvPr/>
          </p:nvGrpSpPr>
          <p:grpSpPr bwMode="auto">
            <a:xfrm>
              <a:off x="5707" y="2398"/>
              <a:ext cx="170" cy="171"/>
              <a:chOff x="5707" y="2398"/>
              <a:chExt cx="170" cy="171"/>
            </a:xfrm>
          </p:grpSpPr>
          <p:grpSp>
            <p:nvGrpSpPr>
              <p:cNvPr id="174148" name="Group 68"/>
              <p:cNvGrpSpPr>
                <a:grpSpLocks/>
              </p:cNvGrpSpPr>
              <p:nvPr/>
            </p:nvGrpSpPr>
            <p:grpSpPr bwMode="auto">
              <a:xfrm>
                <a:off x="5707" y="2415"/>
                <a:ext cx="157" cy="154"/>
                <a:chOff x="5707" y="2415"/>
                <a:chExt cx="157" cy="154"/>
              </a:xfrm>
            </p:grpSpPr>
            <p:sp>
              <p:nvSpPr>
                <p:cNvPr id="174149" name="Freeform 69"/>
                <p:cNvSpPr>
                  <a:spLocks/>
                </p:cNvSpPr>
                <p:nvPr/>
              </p:nvSpPr>
              <p:spPr bwMode="auto">
                <a:xfrm>
                  <a:off x="5707" y="2415"/>
                  <a:ext cx="157" cy="154"/>
                </a:xfrm>
                <a:custGeom>
                  <a:avLst/>
                  <a:gdLst>
                    <a:gd name="T0" fmla="*/ 113 w 157"/>
                    <a:gd name="T1" fmla="*/ 0 h 154"/>
                    <a:gd name="T2" fmla="*/ 85 w 157"/>
                    <a:gd name="T3" fmla="*/ 20 h 154"/>
                    <a:gd name="T4" fmla="*/ 66 w 157"/>
                    <a:gd name="T5" fmla="*/ 28 h 154"/>
                    <a:gd name="T6" fmla="*/ 55 w 157"/>
                    <a:gd name="T7" fmla="*/ 37 h 154"/>
                    <a:gd name="T8" fmla="*/ 43 w 157"/>
                    <a:gd name="T9" fmla="*/ 41 h 154"/>
                    <a:gd name="T10" fmla="*/ 33 w 157"/>
                    <a:gd name="T11" fmla="*/ 50 h 154"/>
                    <a:gd name="T12" fmla="*/ 26 w 157"/>
                    <a:gd name="T13" fmla="*/ 60 h 154"/>
                    <a:gd name="T14" fmla="*/ 13 w 157"/>
                    <a:gd name="T15" fmla="*/ 72 h 154"/>
                    <a:gd name="T16" fmla="*/ 11 w 157"/>
                    <a:gd name="T17" fmla="*/ 86 h 154"/>
                    <a:gd name="T18" fmla="*/ 3 w 157"/>
                    <a:gd name="T19" fmla="*/ 103 h 154"/>
                    <a:gd name="T20" fmla="*/ 8 w 157"/>
                    <a:gd name="T21" fmla="*/ 107 h 154"/>
                    <a:gd name="T22" fmla="*/ 19 w 157"/>
                    <a:gd name="T23" fmla="*/ 105 h 154"/>
                    <a:gd name="T24" fmla="*/ 28 w 157"/>
                    <a:gd name="T25" fmla="*/ 98 h 154"/>
                    <a:gd name="T26" fmla="*/ 33 w 157"/>
                    <a:gd name="T27" fmla="*/ 88 h 154"/>
                    <a:gd name="T28" fmla="*/ 41 w 157"/>
                    <a:gd name="T29" fmla="*/ 78 h 154"/>
                    <a:gd name="T30" fmla="*/ 43 w 157"/>
                    <a:gd name="T31" fmla="*/ 89 h 154"/>
                    <a:gd name="T32" fmla="*/ 38 w 157"/>
                    <a:gd name="T33" fmla="*/ 102 h 154"/>
                    <a:gd name="T34" fmla="*/ 24 w 157"/>
                    <a:gd name="T35" fmla="*/ 113 h 154"/>
                    <a:gd name="T36" fmla="*/ 14 w 157"/>
                    <a:gd name="T37" fmla="*/ 120 h 154"/>
                    <a:gd name="T38" fmla="*/ 5 w 157"/>
                    <a:gd name="T39" fmla="*/ 124 h 154"/>
                    <a:gd name="T40" fmla="*/ 0 w 157"/>
                    <a:gd name="T41" fmla="*/ 131 h 154"/>
                    <a:gd name="T42" fmla="*/ 1 w 157"/>
                    <a:gd name="T43" fmla="*/ 136 h 154"/>
                    <a:gd name="T44" fmla="*/ 5 w 157"/>
                    <a:gd name="T45" fmla="*/ 137 h 154"/>
                    <a:gd name="T46" fmla="*/ 1 w 157"/>
                    <a:gd name="T47" fmla="*/ 142 h 154"/>
                    <a:gd name="T48" fmla="*/ 3 w 157"/>
                    <a:gd name="T49" fmla="*/ 147 h 154"/>
                    <a:gd name="T50" fmla="*/ 8 w 157"/>
                    <a:gd name="T51" fmla="*/ 149 h 154"/>
                    <a:gd name="T52" fmla="*/ 18 w 157"/>
                    <a:gd name="T53" fmla="*/ 150 h 154"/>
                    <a:gd name="T54" fmla="*/ 26 w 157"/>
                    <a:gd name="T55" fmla="*/ 152 h 154"/>
                    <a:gd name="T56" fmla="*/ 39 w 157"/>
                    <a:gd name="T57" fmla="*/ 151 h 154"/>
                    <a:gd name="T58" fmla="*/ 50 w 157"/>
                    <a:gd name="T59" fmla="*/ 153 h 154"/>
                    <a:gd name="T60" fmla="*/ 59 w 157"/>
                    <a:gd name="T61" fmla="*/ 149 h 154"/>
                    <a:gd name="T62" fmla="*/ 74 w 157"/>
                    <a:gd name="T63" fmla="*/ 141 h 154"/>
                    <a:gd name="T64" fmla="*/ 99 w 157"/>
                    <a:gd name="T65" fmla="*/ 130 h 154"/>
                    <a:gd name="T66" fmla="*/ 111 w 157"/>
                    <a:gd name="T67" fmla="*/ 110 h 154"/>
                    <a:gd name="T68" fmla="*/ 125 w 157"/>
                    <a:gd name="T69" fmla="*/ 91 h 154"/>
                    <a:gd name="T70" fmla="*/ 132 w 157"/>
                    <a:gd name="T71" fmla="*/ 71 h 154"/>
                    <a:gd name="T72" fmla="*/ 137 w 157"/>
                    <a:gd name="T73" fmla="*/ 58 h 154"/>
                    <a:gd name="T74" fmla="*/ 156 w 157"/>
                    <a:gd name="T75" fmla="*/ 28 h 154"/>
                    <a:gd name="T76" fmla="*/ 145 w 157"/>
                    <a:gd name="T77" fmla="*/ 14 h 154"/>
                    <a:gd name="T78" fmla="*/ 113 w 157"/>
                    <a:gd name="T7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4">
                      <a:moveTo>
                        <a:pt x="113" y="0"/>
                      </a:moveTo>
                      <a:lnTo>
                        <a:pt x="85" y="20"/>
                      </a:lnTo>
                      <a:lnTo>
                        <a:pt x="66" y="28"/>
                      </a:lnTo>
                      <a:lnTo>
                        <a:pt x="55" y="37"/>
                      </a:lnTo>
                      <a:lnTo>
                        <a:pt x="43" y="41"/>
                      </a:lnTo>
                      <a:lnTo>
                        <a:pt x="33" y="50"/>
                      </a:lnTo>
                      <a:lnTo>
                        <a:pt x="26" y="60"/>
                      </a:lnTo>
                      <a:lnTo>
                        <a:pt x="13" y="72"/>
                      </a:lnTo>
                      <a:lnTo>
                        <a:pt x="11" y="86"/>
                      </a:lnTo>
                      <a:lnTo>
                        <a:pt x="3" y="103"/>
                      </a:lnTo>
                      <a:lnTo>
                        <a:pt x="8" y="107"/>
                      </a:lnTo>
                      <a:lnTo>
                        <a:pt x="19" y="105"/>
                      </a:lnTo>
                      <a:lnTo>
                        <a:pt x="28" y="98"/>
                      </a:lnTo>
                      <a:lnTo>
                        <a:pt x="33" y="88"/>
                      </a:lnTo>
                      <a:lnTo>
                        <a:pt x="41" y="78"/>
                      </a:lnTo>
                      <a:lnTo>
                        <a:pt x="43" y="89"/>
                      </a:lnTo>
                      <a:lnTo>
                        <a:pt x="38" y="102"/>
                      </a:lnTo>
                      <a:lnTo>
                        <a:pt x="24" y="113"/>
                      </a:lnTo>
                      <a:lnTo>
                        <a:pt x="14" y="120"/>
                      </a:lnTo>
                      <a:lnTo>
                        <a:pt x="5" y="124"/>
                      </a:lnTo>
                      <a:lnTo>
                        <a:pt x="0" y="131"/>
                      </a:lnTo>
                      <a:lnTo>
                        <a:pt x="1" y="136"/>
                      </a:lnTo>
                      <a:lnTo>
                        <a:pt x="5" y="137"/>
                      </a:lnTo>
                      <a:lnTo>
                        <a:pt x="1" y="142"/>
                      </a:lnTo>
                      <a:lnTo>
                        <a:pt x="3" y="147"/>
                      </a:lnTo>
                      <a:lnTo>
                        <a:pt x="8" y="149"/>
                      </a:lnTo>
                      <a:lnTo>
                        <a:pt x="18" y="150"/>
                      </a:lnTo>
                      <a:lnTo>
                        <a:pt x="26" y="152"/>
                      </a:lnTo>
                      <a:lnTo>
                        <a:pt x="39" y="151"/>
                      </a:lnTo>
                      <a:lnTo>
                        <a:pt x="50" y="153"/>
                      </a:lnTo>
                      <a:lnTo>
                        <a:pt x="59" y="149"/>
                      </a:lnTo>
                      <a:lnTo>
                        <a:pt x="74" y="141"/>
                      </a:lnTo>
                      <a:lnTo>
                        <a:pt x="99" y="130"/>
                      </a:lnTo>
                      <a:lnTo>
                        <a:pt x="111" y="110"/>
                      </a:lnTo>
                      <a:lnTo>
                        <a:pt x="125" y="91"/>
                      </a:lnTo>
                      <a:lnTo>
                        <a:pt x="132" y="71"/>
                      </a:lnTo>
                      <a:lnTo>
                        <a:pt x="137" y="58"/>
                      </a:lnTo>
                      <a:lnTo>
                        <a:pt x="156" y="28"/>
                      </a:lnTo>
                      <a:lnTo>
                        <a:pt x="145" y="14"/>
                      </a:lnTo>
                      <a:lnTo>
                        <a:pt x="113" y="0"/>
                      </a:lnTo>
                    </a:path>
                  </a:pathLst>
                </a:custGeom>
                <a:solidFill>
                  <a:srgbClr val="FFA040"/>
                </a:solidFill>
                <a:ln w="12700" cap="rnd" cmpd="sng">
                  <a:solidFill>
                    <a:srgbClr val="402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0" name="Freeform 70"/>
                <p:cNvSpPr>
                  <a:spLocks/>
                </p:cNvSpPr>
                <p:nvPr/>
              </p:nvSpPr>
              <p:spPr bwMode="auto">
                <a:xfrm>
                  <a:off x="5727" y="2524"/>
                  <a:ext cx="39" cy="22"/>
                </a:xfrm>
                <a:custGeom>
                  <a:avLst/>
                  <a:gdLst>
                    <a:gd name="T0" fmla="*/ 38 w 39"/>
                    <a:gd name="T1" fmla="*/ 0 h 22"/>
                    <a:gd name="T2" fmla="*/ 27 w 39"/>
                    <a:gd name="T3" fmla="*/ 11 h 22"/>
                    <a:gd name="T4" fmla="*/ 20 w 39"/>
                    <a:gd name="T5" fmla="*/ 14 h 22"/>
                    <a:gd name="T6" fmla="*/ 13 w 39"/>
                    <a:gd name="T7" fmla="*/ 18 h 22"/>
                    <a:gd name="T8" fmla="*/ 0 w 39"/>
                    <a:gd name="T9" fmla="*/ 21 h 22"/>
                    <a:gd name="T10" fmla="*/ 16 w 39"/>
                    <a:gd name="T11" fmla="*/ 20 h 22"/>
                    <a:gd name="T12" fmla="*/ 28 w 39"/>
                    <a:gd name="T13" fmla="*/ 13 h 22"/>
                    <a:gd name="T14" fmla="*/ 38 w 39"/>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2">
                      <a:moveTo>
                        <a:pt x="38" y="0"/>
                      </a:moveTo>
                      <a:lnTo>
                        <a:pt x="27" y="11"/>
                      </a:lnTo>
                      <a:lnTo>
                        <a:pt x="20" y="14"/>
                      </a:lnTo>
                      <a:lnTo>
                        <a:pt x="13" y="18"/>
                      </a:lnTo>
                      <a:lnTo>
                        <a:pt x="0" y="21"/>
                      </a:lnTo>
                      <a:lnTo>
                        <a:pt x="16" y="20"/>
                      </a:lnTo>
                      <a:lnTo>
                        <a:pt x="28" y="13"/>
                      </a:lnTo>
                      <a:lnTo>
                        <a:pt x="38"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1" name="Freeform 71"/>
                <p:cNvSpPr>
                  <a:spLocks/>
                </p:cNvSpPr>
                <p:nvPr/>
              </p:nvSpPr>
              <p:spPr bwMode="auto">
                <a:xfrm>
                  <a:off x="5758" y="2533"/>
                  <a:ext cx="31" cy="25"/>
                </a:xfrm>
                <a:custGeom>
                  <a:avLst/>
                  <a:gdLst>
                    <a:gd name="T0" fmla="*/ 30 w 31"/>
                    <a:gd name="T1" fmla="*/ 0 h 25"/>
                    <a:gd name="T2" fmla="*/ 19 w 31"/>
                    <a:gd name="T3" fmla="*/ 10 h 25"/>
                    <a:gd name="T4" fmla="*/ 10 w 31"/>
                    <a:gd name="T5" fmla="*/ 15 h 25"/>
                    <a:gd name="T6" fmla="*/ 0 w 31"/>
                    <a:gd name="T7" fmla="*/ 24 h 25"/>
                    <a:gd name="T8" fmla="*/ 21 w 31"/>
                    <a:gd name="T9" fmla="*/ 11 h 25"/>
                    <a:gd name="T10" fmla="*/ 30 w 31"/>
                    <a:gd name="T11" fmla="*/ 0 h 25"/>
                  </a:gdLst>
                  <a:ahLst/>
                  <a:cxnLst>
                    <a:cxn ang="0">
                      <a:pos x="T0" y="T1"/>
                    </a:cxn>
                    <a:cxn ang="0">
                      <a:pos x="T2" y="T3"/>
                    </a:cxn>
                    <a:cxn ang="0">
                      <a:pos x="T4" y="T5"/>
                    </a:cxn>
                    <a:cxn ang="0">
                      <a:pos x="T6" y="T7"/>
                    </a:cxn>
                    <a:cxn ang="0">
                      <a:pos x="T8" y="T9"/>
                    </a:cxn>
                    <a:cxn ang="0">
                      <a:pos x="T10" y="T11"/>
                    </a:cxn>
                  </a:cxnLst>
                  <a:rect l="0" t="0" r="r" b="b"/>
                  <a:pathLst>
                    <a:path w="31" h="25">
                      <a:moveTo>
                        <a:pt x="30" y="0"/>
                      </a:moveTo>
                      <a:lnTo>
                        <a:pt x="19" y="10"/>
                      </a:lnTo>
                      <a:lnTo>
                        <a:pt x="10" y="15"/>
                      </a:lnTo>
                      <a:lnTo>
                        <a:pt x="0" y="24"/>
                      </a:lnTo>
                      <a:lnTo>
                        <a:pt x="21" y="11"/>
                      </a:lnTo>
                      <a:lnTo>
                        <a:pt x="30"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2" name="Freeform 72"/>
                <p:cNvSpPr>
                  <a:spLocks/>
                </p:cNvSpPr>
                <p:nvPr/>
              </p:nvSpPr>
              <p:spPr bwMode="auto">
                <a:xfrm>
                  <a:off x="5749" y="2472"/>
                  <a:ext cx="17" cy="18"/>
                </a:xfrm>
                <a:custGeom>
                  <a:avLst/>
                  <a:gdLst>
                    <a:gd name="T0" fmla="*/ 16 w 17"/>
                    <a:gd name="T1" fmla="*/ 0 h 18"/>
                    <a:gd name="T2" fmla="*/ 8 w 17"/>
                    <a:gd name="T3" fmla="*/ 8 h 18"/>
                    <a:gd name="T4" fmla="*/ 0 w 17"/>
                    <a:gd name="T5" fmla="*/ 17 h 18"/>
                    <a:gd name="T6" fmla="*/ 1 w 17"/>
                    <a:gd name="T7" fmla="*/ 16 h 18"/>
                    <a:gd name="T8" fmla="*/ 7 w 17"/>
                    <a:gd name="T9" fmla="*/ 10 h 18"/>
                    <a:gd name="T10" fmla="*/ 16 w 17"/>
                    <a:gd name="T11" fmla="*/ 0 h 18"/>
                  </a:gdLst>
                  <a:ahLst/>
                  <a:cxnLst>
                    <a:cxn ang="0">
                      <a:pos x="T0" y="T1"/>
                    </a:cxn>
                    <a:cxn ang="0">
                      <a:pos x="T2" y="T3"/>
                    </a:cxn>
                    <a:cxn ang="0">
                      <a:pos x="T4" y="T5"/>
                    </a:cxn>
                    <a:cxn ang="0">
                      <a:pos x="T6" y="T7"/>
                    </a:cxn>
                    <a:cxn ang="0">
                      <a:pos x="T8" y="T9"/>
                    </a:cxn>
                    <a:cxn ang="0">
                      <a:pos x="T10" y="T11"/>
                    </a:cxn>
                  </a:cxnLst>
                  <a:rect l="0" t="0" r="r" b="b"/>
                  <a:pathLst>
                    <a:path w="17" h="18">
                      <a:moveTo>
                        <a:pt x="16" y="0"/>
                      </a:moveTo>
                      <a:lnTo>
                        <a:pt x="8" y="8"/>
                      </a:lnTo>
                      <a:lnTo>
                        <a:pt x="0" y="17"/>
                      </a:lnTo>
                      <a:lnTo>
                        <a:pt x="1" y="16"/>
                      </a:lnTo>
                      <a:lnTo>
                        <a:pt x="7" y="10"/>
                      </a:lnTo>
                      <a:lnTo>
                        <a:pt x="16"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3" name="Freeform 73"/>
                <p:cNvSpPr>
                  <a:spLocks/>
                </p:cNvSpPr>
                <p:nvPr/>
              </p:nvSpPr>
              <p:spPr bwMode="auto">
                <a:xfrm>
                  <a:off x="5772" y="2507"/>
                  <a:ext cx="17" cy="19"/>
                </a:xfrm>
                <a:custGeom>
                  <a:avLst/>
                  <a:gdLst>
                    <a:gd name="T0" fmla="*/ 12 w 17"/>
                    <a:gd name="T1" fmla="*/ 0 h 19"/>
                    <a:gd name="T2" fmla="*/ 8 w 17"/>
                    <a:gd name="T3" fmla="*/ 6 h 19"/>
                    <a:gd name="T4" fmla="*/ 0 w 17"/>
                    <a:gd name="T5" fmla="*/ 18 h 19"/>
                    <a:gd name="T6" fmla="*/ 4 w 17"/>
                    <a:gd name="T7" fmla="*/ 12 h 19"/>
                    <a:gd name="T8" fmla="*/ 16 w 17"/>
                    <a:gd name="T9" fmla="*/ 0 h 19"/>
                    <a:gd name="T10" fmla="*/ 12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12" y="0"/>
                      </a:moveTo>
                      <a:lnTo>
                        <a:pt x="8" y="6"/>
                      </a:lnTo>
                      <a:lnTo>
                        <a:pt x="0" y="18"/>
                      </a:lnTo>
                      <a:lnTo>
                        <a:pt x="4" y="12"/>
                      </a:lnTo>
                      <a:lnTo>
                        <a:pt x="16" y="0"/>
                      </a:lnTo>
                      <a:lnTo>
                        <a:pt x="12"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4" name="Freeform 74"/>
                <p:cNvSpPr>
                  <a:spLocks/>
                </p:cNvSpPr>
                <p:nvPr/>
              </p:nvSpPr>
              <p:spPr bwMode="auto">
                <a:xfrm>
                  <a:off x="5792" y="2517"/>
                  <a:ext cx="17" cy="17"/>
                </a:xfrm>
                <a:custGeom>
                  <a:avLst/>
                  <a:gdLst>
                    <a:gd name="T0" fmla="*/ 16 w 17"/>
                    <a:gd name="T1" fmla="*/ 0 h 17"/>
                    <a:gd name="T2" fmla="*/ 12 w 17"/>
                    <a:gd name="T3" fmla="*/ 3 h 17"/>
                    <a:gd name="T4" fmla="*/ 0 w 17"/>
                    <a:gd name="T5" fmla="*/ 16 h 17"/>
                    <a:gd name="T6" fmla="*/ 16 w 17"/>
                    <a:gd name="T7" fmla="*/ 0 h 17"/>
                  </a:gdLst>
                  <a:ahLst/>
                  <a:cxnLst>
                    <a:cxn ang="0">
                      <a:pos x="T0" y="T1"/>
                    </a:cxn>
                    <a:cxn ang="0">
                      <a:pos x="T2" y="T3"/>
                    </a:cxn>
                    <a:cxn ang="0">
                      <a:pos x="T4" y="T5"/>
                    </a:cxn>
                    <a:cxn ang="0">
                      <a:pos x="T6" y="T7"/>
                    </a:cxn>
                  </a:cxnLst>
                  <a:rect l="0" t="0" r="r" b="b"/>
                  <a:pathLst>
                    <a:path w="17" h="17">
                      <a:moveTo>
                        <a:pt x="16" y="0"/>
                      </a:moveTo>
                      <a:lnTo>
                        <a:pt x="12" y="3"/>
                      </a:lnTo>
                      <a:lnTo>
                        <a:pt x="0" y="16"/>
                      </a:lnTo>
                      <a:lnTo>
                        <a:pt x="16"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5" name="Freeform 75"/>
                <p:cNvSpPr>
                  <a:spLocks/>
                </p:cNvSpPr>
                <p:nvPr/>
              </p:nvSpPr>
              <p:spPr bwMode="auto">
                <a:xfrm>
                  <a:off x="5721" y="2503"/>
                  <a:ext cx="17" cy="17"/>
                </a:xfrm>
                <a:custGeom>
                  <a:avLst/>
                  <a:gdLst>
                    <a:gd name="T0" fmla="*/ 8 w 17"/>
                    <a:gd name="T1" fmla="*/ 0 h 17"/>
                    <a:gd name="T2" fmla="*/ 16 w 17"/>
                    <a:gd name="T3" fmla="*/ 8 h 17"/>
                    <a:gd name="T4" fmla="*/ 0 w 17"/>
                    <a:gd name="T5" fmla="*/ 16 h 17"/>
                    <a:gd name="T6" fmla="*/ 16 w 17"/>
                    <a:gd name="T7" fmla="*/ 0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lnTo>
                        <a:pt x="16" y="8"/>
                      </a:lnTo>
                      <a:lnTo>
                        <a:pt x="0" y="16"/>
                      </a:lnTo>
                      <a:lnTo>
                        <a:pt x="16" y="0"/>
                      </a:lnTo>
                      <a:lnTo>
                        <a:pt x="8" y="0"/>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4156" name="Freeform 76"/>
              <p:cNvSpPr>
                <a:spLocks/>
              </p:cNvSpPr>
              <p:nvPr/>
            </p:nvSpPr>
            <p:spPr bwMode="auto">
              <a:xfrm>
                <a:off x="5798" y="2398"/>
                <a:ext cx="79" cy="68"/>
              </a:xfrm>
              <a:custGeom>
                <a:avLst/>
                <a:gdLst>
                  <a:gd name="T0" fmla="*/ 0 w 79"/>
                  <a:gd name="T1" fmla="*/ 26 h 68"/>
                  <a:gd name="T2" fmla="*/ 11 w 79"/>
                  <a:gd name="T3" fmla="*/ 27 h 68"/>
                  <a:gd name="T4" fmla="*/ 22 w 79"/>
                  <a:gd name="T5" fmla="*/ 34 h 68"/>
                  <a:gd name="T6" fmla="*/ 32 w 79"/>
                  <a:gd name="T7" fmla="*/ 41 h 68"/>
                  <a:gd name="T8" fmla="*/ 48 w 79"/>
                  <a:gd name="T9" fmla="*/ 53 h 68"/>
                  <a:gd name="T10" fmla="*/ 57 w 79"/>
                  <a:gd name="T11" fmla="*/ 64 h 68"/>
                  <a:gd name="T12" fmla="*/ 60 w 79"/>
                  <a:gd name="T13" fmla="*/ 67 h 68"/>
                  <a:gd name="T14" fmla="*/ 78 w 79"/>
                  <a:gd name="T15" fmla="*/ 45 h 68"/>
                  <a:gd name="T16" fmla="*/ 71 w 79"/>
                  <a:gd name="T17" fmla="*/ 30 h 68"/>
                  <a:gd name="T18" fmla="*/ 60 w 79"/>
                  <a:gd name="T19" fmla="*/ 19 h 68"/>
                  <a:gd name="T20" fmla="*/ 47 w 79"/>
                  <a:gd name="T21" fmla="*/ 9 h 68"/>
                  <a:gd name="T22" fmla="*/ 35 w 79"/>
                  <a:gd name="T23" fmla="*/ 3 h 68"/>
                  <a:gd name="T24" fmla="*/ 22 w 79"/>
                  <a:gd name="T25" fmla="*/ 0 h 68"/>
                  <a:gd name="T26" fmla="*/ 0 w 79"/>
                  <a:gd name="T2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68">
                    <a:moveTo>
                      <a:pt x="0" y="26"/>
                    </a:moveTo>
                    <a:lnTo>
                      <a:pt x="11" y="27"/>
                    </a:lnTo>
                    <a:lnTo>
                      <a:pt x="22" y="34"/>
                    </a:lnTo>
                    <a:lnTo>
                      <a:pt x="32" y="41"/>
                    </a:lnTo>
                    <a:lnTo>
                      <a:pt x="48" y="53"/>
                    </a:lnTo>
                    <a:lnTo>
                      <a:pt x="57" y="64"/>
                    </a:lnTo>
                    <a:lnTo>
                      <a:pt x="60" y="67"/>
                    </a:lnTo>
                    <a:lnTo>
                      <a:pt x="78" y="45"/>
                    </a:lnTo>
                    <a:lnTo>
                      <a:pt x="71" y="30"/>
                    </a:lnTo>
                    <a:lnTo>
                      <a:pt x="60" y="19"/>
                    </a:lnTo>
                    <a:lnTo>
                      <a:pt x="47" y="9"/>
                    </a:lnTo>
                    <a:lnTo>
                      <a:pt x="35" y="3"/>
                    </a:lnTo>
                    <a:lnTo>
                      <a:pt x="22" y="0"/>
                    </a:lnTo>
                    <a:lnTo>
                      <a:pt x="0" y="26"/>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4157" name="Line 77"/>
            <p:cNvSpPr>
              <a:spLocks noChangeShapeType="1"/>
            </p:cNvSpPr>
            <p:nvPr/>
          </p:nvSpPr>
          <p:spPr bwMode="auto">
            <a:xfrm flipH="1">
              <a:off x="5590" y="2541"/>
              <a:ext cx="77" cy="98"/>
            </a:xfrm>
            <a:prstGeom prst="line">
              <a:avLst/>
            </a:prstGeom>
            <a:noFill/>
            <a:ln w="50800">
              <a:solidFill>
                <a:srgbClr val="3A3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58" name="Oval 78"/>
            <p:cNvSpPr>
              <a:spLocks noChangeArrowheads="1"/>
            </p:cNvSpPr>
            <p:nvPr/>
          </p:nvSpPr>
          <p:spPr bwMode="auto">
            <a:xfrm>
              <a:off x="5530" y="2616"/>
              <a:ext cx="85" cy="77"/>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59" name="Freeform 79"/>
            <p:cNvSpPr>
              <a:spLocks/>
            </p:cNvSpPr>
            <p:nvPr/>
          </p:nvSpPr>
          <p:spPr bwMode="auto">
            <a:xfrm>
              <a:off x="5573" y="1859"/>
              <a:ext cx="61" cy="278"/>
            </a:xfrm>
            <a:custGeom>
              <a:avLst/>
              <a:gdLst>
                <a:gd name="T0" fmla="*/ 32 w 61"/>
                <a:gd name="T1" fmla="*/ 4 h 278"/>
                <a:gd name="T2" fmla="*/ 25 w 61"/>
                <a:gd name="T3" fmla="*/ 23 h 278"/>
                <a:gd name="T4" fmla="*/ 28 w 61"/>
                <a:gd name="T5" fmla="*/ 45 h 278"/>
                <a:gd name="T6" fmla="*/ 13 w 61"/>
                <a:gd name="T7" fmla="*/ 87 h 278"/>
                <a:gd name="T8" fmla="*/ 2 w 61"/>
                <a:gd name="T9" fmla="*/ 123 h 278"/>
                <a:gd name="T10" fmla="*/ 0 w 61"/>
                <a:gd name="T11" fmla="*/ 156 h 278"/>
                <a:gd name="T12" fmla="*/ 6 w 61"/>
                <a:gd name="T13" fmla="*/ 185 h 278"/>
                <a:gd name="T14" fmla="*/ 26 w 61"/>
                <a:gd name="T15" fmla="*/ 277 h 278"/>
                <a:gd name="T16" fmla="*/ 38 w 61"/>
                <a:gd name="T17" fmla="*/ 189 h 278"/>
                <a:gd name="T18" fmla="*/ 45 w 61"/>
                <a:gd name="T19" fmla="*/ 144 h 278"/>
                <a:gd name="T20" fmla="*/ 45 w 61"/>
                <a:gd name="T21" fmla="*/ 91 h 278"/>
                <a:gd name="T22" fmla="*/ 45 w 61"/>
                <a:gd name="T23" fmla="*/ 42 h 278"/>
                <a:gd name="T24" fmla="*/ 60 w 61"/>
                <a:gd name="T25" fmla="*/ 34 h 278"/>
                <a:gd name="T26" fmla="*/ 55 w 61"/>
                <a:gd name="T27" fmla="*/ 7 h 278"/>
                <a:gd name="T28" fmla="*/ 45 w 61"/>
                <a:gd name="T29" fmla="*/ 0 h 278"/>
                <a:gd name="T30" fmla="*/ 32 w 61"/>
                <a:gd name="T31" fmla="*/ 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78">
                  <a:moveTo>
                    <a:pt x="32" y="4"/>
                  </a:moveTo>
                  <a:lnTo>
                    <a:pt x="25" y="23"/>
                  </a:lnTo>
                  <a:lnTo>
                    <a:pt x="28" y="45"/>
                  </a:lnTo>
                  <a:lnTo>
                    <a:pt x="13" y="87"/>
                  </a:lnTo>
                  <a:lnTo>
                    <a:pt x="2" y="123"/>
                  </a:lnTo>
                  <a:lnTo>
                    <a:pt x="0" y="156"/>
                  </a:lnTo>
                  <a:lnTo>
                    <a:pt x="6" y="185"/>
                  </a:lnTo>
                  <a:lnTo>
                    <a:pt x="26" y="277"/>
                  </a:lnTo>
                  <a:lnTo>
                    <a:pt x="38" y="189"/>
                  </a:lnTo>
                  <a:lnTo>
                    <a:pt x="45" y="144"/>
                  </a:lnTo>
                  <a:lnTo>
                    <a:pt x="45" y="91"/>
                  </a:lnTo>
                  <a:lnTo>
                    <a:pt x="45" y="42"/>
                  </a:lnTo>
                  <a:lnTo>
                    <a:pt x="60" y="34"/>
                  </a:lnTo>
                  <a:lnTo>
                    <a:pt x="55" y="7"/>
                  </a:lnTo>
                  <a:lnTo>
                    <a:pt x="45" y="0"/>
                  </a:lnTo>
                  <a:lnTo>
                    <a:pt x="32" y="4"/>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0" name="Freeform 80"/>
            <p:cNvSpPr>
              <a:spLocks/>
            </p:cNvSpPr>
            <p:nvPr/>
          </p:nvSpPr>
          <p:spPr bwMode="auto">
            <a:xfrm>
              <a:off x="5470" y="1458"/>
              <a:ext cx="284" cy="196"/>
            </a:xfrm>
            <a:custGeom>
              <a:avLst/>
              <a:gdLst>
                <a:gd name="T0" fmla="*/ 30 w 284"/>
                <a:gd name="T1" fmla="*/ 195 h 196"/>
                <a:gd name="T2" fmla="*/ 18 w 284"/>
                <a:gd name="T3" fmla="*/ 192 h 196"/>
                <a:gd name="T4" fmla="*/ 0 w 284"/>
                <a:gd name="T5" fmla="*/ 187 h 196"/>
                <a:gd name="T6" fmla="*/ 18 w 284"/>
                <a:gd name="T7" fmla="*/ 161 h 196"/>
                <a:gd name="T8" fmla="*/ 23 w 284"/>
                <a:gd name="T9" fmla="*/ 154 h 196"/>
                <a:gd name="T10" fmla="*/ 23 w 284"/>
                <a:gd name="T11" fmla="*/ 146 h 196"/>
                <a:gd name="T12" fmla="*/ 25 w 284"/>
                <a:gd name="T13" fmla="*/ 127 h 196"/>
                <a:gd name="T14" fmla="*/ 30 w 284"/>
                <a:gd name="T15" fmla="*/ 112 h 196"/>
                <a:gd name="T16" fmla="*/ 42 w 284"/>
                <a:gd name="T17" fmla="*/ 93 h 196"/>
                <a:gd name="T18" fmla="*/ 47 w 284"/>
                <a:gd name="T19" fmla="*/ 76 h 196"/>
                <a:gd name="T20" fmla="*/ 60 w 284"/>
                <a:gd name="T21" fmla="*/ 58 h 196"/>
                <a:gd name="T22" fmla="*/ 71 w 284"/>
                <a:gd name="T23" fmla="*/ 43 h 196"/>
                <a:gd name="T24" fmla="*/ 80 w 284"/>
                <a:gd name="T25" fmla="*/ 33 h 196"/>
                <a:gd name="T26" fmla="*/ 87 w 284"/>
                <a:gd name="T27" fmla="*/ 26 h 196"/>
                <a:gd name="T28" fmla="*/ 104 w 284"/>
                <a:gd name="T29" fmla="*/ 22 h 196"/>
                <a:gd name="T30" fmla="*/ 127 w 284"/>
                <a:gd name="T31" fmla="*/ 15 h 196"/>
                <a:gd name="T32" fmla="*/ 144 w 284"/>
                <a:gd name="T33" fmla="*/ 0 h 196"/>
                <a:gd name="T34" fmla="*/ 157 w 284"/>
                <a:gd name="T35" fmla="*/ 2 h 196"/>
                <a:gd name="T36" fmla="*/ 167 w 284"/>
                <a:gd name="T37" fmla="*/ 7 h 196"/>
                <a:gd name="T38" fmla="*/ 179 w 284"/>
                <a:gd name="T39" fmla="*/ 15 h 196"/>
                <a:gd name="T40" fmla="*/ 196 w 284"/>
                <a:gd name="T41" fmla="*/ 20 h 196"/>
                <a:gd name="T42" fmla="*/ 208 w 284"/>
                <a:gd name="T43" fmla="*/ 23 h 196"/>
                <a:gd name="T44" fmla="*/ 222 w 284"/>
                <a:gd name="T45" fmla="*/ 31 h 196"/>
                <a:gd name="T46" fmla="*/ 237 w 284"/>
                <a:gd name="T47" fmla="*/ 46 h 196"/>
                <a:gd name="T48" fmla="*/ 251 w 284"/>
                <a:gd name="T49" fmla="*/ 65 h 196"/>
                <a:gd name="T50" fmla="*/ 262 w 284"/>
                <a:gd name="T51" fmla="*/ 79 h 196"/>
                <a:gd name="T52" fmla="*/ 269 w 284"/>
                <a:gd name="T53" fmla="*/ 100 h 196"/>
                <a:gd name="T54" fmla="*/ 273 w 284"/>
                <a:gd name="T55" fmla="*/ 121 h 196"/>
                <a:gd name="T56" fmla="*/ 279 w 284"/>
                <a:gd name="T57" fmla="*/ 140 h 196"/>
                <a:gd name="T58" fmla="*/ 283 w 284"/>
                <a:gd name="T59" fmla="*/ 153 h 196"/>
                <a:gd name="T60" fmla="*/ 283 w 284"/>
                <a:gd name="T61" fmla="*/ 169 h 196"/>
                <a:gd name="T62" fmla="*/ 283 w 284"/>
                <a:gd name="T63" fmla="*/ 183 h 196"/>
                <a:gd name="T64" fmla="*/ 282 w 284"/>
                <a:gd name="T65" fmla="*/ 189 h 196"/>
                <a:gd name="T66" fmla="*/ 278 w 284"/>
                <a:gd name="T67" fmla="*/ 195 h 196"/>
                <a:gd name="T68" fmla="*/ 263 w 284"/>
                <a:gd name="T69" fmla="*/ 190 h 196"/>
                <a:gd name="T70" fmla="*/ 30 w 284"/>
                <a:gd name="T71" fmla="*/ 19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196">
                  <a:moveTo>
                    <a:pt x="30" y="195"/>
                  </a:moveTo>
                  <a:lnTo>
                    <a:pt x="18" y="192"/>
                  </a:lnTo>
                  <a:lnTo>
                    <a:pt x="0" y="187"/>
                  </a:lnTo>
                  <a:lnTo>
                    <a:pt x="18" y="161"/>
                  </a:lnTo>
                  <a:lnTo>
                    <a:pt x="23" y="154"/>
                  </a:lnTo>
                  <a:lnTo>
                    <a:pt x="23" y="146"/>
                  </a:lnTo>
                  <a:lnTo>
                    <a:pt x="25" y="127"/>
                  </a:lnTo>
                  <a:lnTo>
                    <a:pt x="30" y="112"/>
                  </a:lnTo>
                  <a:lnTo>
                    <a:pt x="42" y="93"/>
                  </a:lnTo>
                  <a:lnTo>
                    <a:pt x="47" y="76"/>
                  </a:lnTo>
                  <a:lnTo>
                    <a:pt x="60" y="58"/>
                  </a:lnTo>
                  <a:lnTo>
                    <a:pt x="71" y="43"/>
                  </a:lnTo>
                  <a:lnTo>
                    <a:pt x="80" y="33"/>
                  </a:lnTo>
                  <a:lnTo>
                    <a:pt x="87" y="26"/>
                  </a:lnTo>
                  <a:lnTo>
                    <a:pt x="104" y="22"/>
                  </a:lnTo>
                  <a:lnTo>
                    <a:pt x="127" y="15"/>
                  </a:lnTo>
                  <a:lnTo>
                    <a:pt x="144" y="0"/>
                  </a:lnTo>
                  <a:lnTo>
                    <a:pt x="157" y="2"/>
                  </a:lnTo>
                  <a:lnTo>
                    <a:pt x="167" y="7"/>
                  </a:lnTo>
                  <a:lnTo>
                    <a:pt x="179" y="15"/>
                  </a:lnTo>
                  <a:lnTo>
                    <a:pt x="196" y="20"/>
                  </a:lnTo>
                  <a:lnTo>
                    <a:pt x="208" y="23"/>
                  </a:lnTo>
                  <a:lnTo>
                    <a:pt x="222" y="31"/>
                  </a:lnTo>
                  <a:lnTo>
                    <a:pt x="237" y="46"/>
                  </a:lnTo>
                  <a:lnTo>
                    <a:pt x="251" y="65"/>
                  </a:lnTo>
                  <a:lnTo>
                    <a:pt x="262" y="79"/>
                  </a:lnTo>
                  <a:lnTo>
                    <a:pt x="269" y="100"/>
                  </a:lnTo>
                  <a:lnTo>
                    <a:pt x="273" y="121"/>
                  </a:lnTo>
                  <a:lnTo>
                    <a:pt x="279" y="140"/>
                  </a:lnTo>
                  <a:lnTo>
                    <a:pt x="283" y="153"/>
                  </a:lnTo>
                  <a:lnTo>
                    <a:pt x="283" y="169"/>
                  </a:lnTo>
                  <a:lnTo>
                    <a:pt x="283" y="183"/>
                  </a:lnTo>
                  <a:lnTo>
                    <a:pt x="282" y="189"/>
                  </a:lnTo>
                  <a:lnTo>
                    <a:pt x="278" y="195"/>
                  </a:lnTo>
                  <a:lnTo>
                    <a:pt x="263" y="190"/>
                  </a:lnTo>
                  <a:lnTo>
                    <a:pt x="30" y="195"/>
                  </a:lnTo>
                </a:path>
              </a:pathLst>
            </a:custGeom>
            <a:solidFill>
              <a:srgbClr val="000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1" name="Freeform 81"/>
            <p:cNvSpPr>
              <a:spLocks/>
            </p:cNvSpPr>
            <p:nvPr/>
          </p:nvSpPr>
          <p:spPr bwMode="auto">
            <a:xfrm>
              <a:off x="5570" y="1697"/>
              <a:ext cx="50" cy="17"/>
            </a:xfrm>
            <a:custGeom>
              <a:avLst/>
              <a:gdLst>
                <a:gd name="T0" fmla="*/ 0 w 50"/>
                <a:gd name="T1" fmla="*/ 4 h 17"/>
                <a:gd name="T2" fmla="*/ 15 w 50"/>
                <a:gd name="T3" fmla="*/ 5 h 17"/>
                <a:gd name="T4" fmla="*/ 24 w 50"/>
                <a:gd name="T5" fmla="*/ 9 h 17"/>
                <a:gd name="T6" fmla="*/ 19 w 50"/>
                <a:gd name="T7" fmla="*/ 11 h 17"/>
                <a:gd name="T8" fmla="*/ 37 w 50"/>
                <a:gd name="T9" fmla="*/ 16 h 17"/>
                <a:gd name="T10" fmla="*/ 49 w 50"/>
                <a:gd name="T11" fmla="*/ 6 h 17"/>
                <a:gd name="T12" fmla="*/ 37 w 50"/>
                <a:gd name="T13" fmla="*/ 5 h 17"/>
                <a:gd name="T14" fmla="*/ 31 w 50"/>
                <a:gd name="T15" fmla="*/ 5 h 17"/>
                <a:gd name="T16" fmla="*/ 22 w 50"/>
                <a:gd name="T17" fmla="*/ 0 h 17"/>
                <a:gd name="T18" fmla="*/ 0 w 50"/>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7">
                  <a:moveTo>
                    <a:pt x="0" y="4"/>
                  </a:moveTo>
                  <a:lnTo>
                    <a:pt x="15" y="5"/>
                  </a:lnTo>
                  <a:lnTo>
                    <a:pt x="24" y="9"/>
                  </a:lnTo>
                  <a:lnTo>
                    <a:pt x="19" y="11"/>
                  </a:lnTo>
                  <a:lnTo>
                    <a:pt x="37" y="16"/>
                  </a:lnTo>
                  <a:lnTo>
                    <a:pt x="49" y="6"/>
                  </a:lnTo>
                  <a:lnTo>
                    <a:pt x="37" y="5"/>
                  </a:lnTo>
                  <a:lnTo>
                    <a:pt x="31" y="5"/>
                  </a:lnTo>
                  <a:lnTo>
                    <a:pt x="22" y="0"/>
                  </a:lnTo>
                  <a:lnTo>
                    <a:pt x="0" y="4"/>
                  </a:lnTo>
                </a:path>
              </a:pathLst>
            </a:custGeom>
            <a:solidFill>
              <a:srgbClr val="402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2" name="Freeform 82"/>
            <p:cNvSpPr>
              <a:spLocks/>
            </p:cNvSpPr>
            <p:nvPr/>
          </p:nvSpPr>
          <p:spPr bwMode="auto">
            <a:xfrm>
              <a:off x="5524" y="1523"/>
              <a:ext cx="47" cy="85"/>
            </a:xfrm>
            <a:custGeom>
              <a:avLst/>
              <a:gdLst>
                <a:gd name="T0" fmla="*/ 12 w 47"/>
                <a:gd name="T1" fmla="*/ 0 h 85"/>
                <a:gd name="T2" fmla="*/ 0 w 47"/>
                <a:gd name="T3" fmla="*/ 31 h 85"/>
                <a:gd name="T4" fmla="*/ 7 w 47"/>
                <a:gd name="T5" fmla="*/ 37 h 85"/>
                <a:gd name="T6" fmla="*/ 5 w 47"/>
                <a:gd name="T7" fmla="*/ 72 h 85"/>
                <a:gd name="T8" fmla="*/ 12 w 47"/>
                <a:gd name="T9" fmla="*/ 84 h 85"/>
                <a:gd name="T10" fmla="*/ 36 w 47"/>
                <a:gd name="T11" fmla="*/ 81 h 85"/>
                <a:gd name="T12" fmla="*/ 46 w 47"/>
                <a:gd name="T13" fmla="*/ 62 h 85"/>
                <a:gd name="T14" fmla="*/ 46 w 47"/>
                <a:gd name="T15" fmla="*/ 21 h 85"/>
                <a:gd name="T16" fmla="*/ 12 w 47"/>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85">
                  <a:moveTo>
                    <a:pt x="12" y="0"/>
                  </a:moveTo>
                  <a:lnTo>
                    <a:pt x="0" y="31"/>
                  </a:lnTo>
                  <a:lnTo>
                    <a:pt x="7" y="37"/>
                  </a:lnTo>
                  <a:lnTo>
                    <a:pt x="5" y="72"/>
                  </a:lnTo>
                  <a:lnTo>
                    <a:pt x="12" y="84"/>
                  </a:lnTo>
                  <a:lnTo>
                    <a:pt x="36" y="81"/>
                  </a:lnTo>
                  <a:lnTo>
                    <a:pt x="46" y="62"/>
                  </a:lnTo>
                  <a:lnTo>
                    <a:pt x="46" y="21"/>
                  </a:lnTo>
                  <a:lnTo>
                    <a:pt x="12" y="0"/>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3" name="Freeform 83"/>
            <p:cNvSpPr>
              <a:spLocks/>
            </p:cNvSpPr>
            <p:nvPr/>
          </p:nvSpPr>
          <p:spPr bwMode="auto">
            <a:xfrm>
              <a:off x="5505" y="1586"/>
              <a:ext cx="20" cy="51"/>
            </a:xfrm>
            <a:custGeom>
              <a:avLst/>
              <a:gdLst>
                <a:gd name="T0" fmla="*/ 14 w 20"/>
                <a:gd name="T1" fmla="*/ 0 h 51"/>
                <a:gd name="T2" fmla="*/ 19 w 20"/>
                <a:gd name="T3" fmla="*/ 7 h 51"/>
                <a:gd name="T4" fmla="*/ 12 w 20"/>
                <a:gd name="T5" fmla="*/ 16 h 51"/>
                <a:gd name="T6" fmla="*/ 14 w 20"/>
                <a:gd name="T7" fmla="*/ 32 h 51"/>
                <a:gd name="T8" fmla="*/ 10 w 20"/>
                <a:gd name="T9" fmla="*/ 50 h 51"/>
                <a:gd name="T10" fmla="*/ 0 w 20"/>
                <a:gd name="T11" fmla="*/ 41 h 51"/>
                <a:gd name="T12" fmla="*/ 3 w 20"/>
                <a:gd name="T13" fmla="*/ 16 h 51"/>
                <a:gd name="T14" fmla="*/ 14 w 20"/>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1">
                  <a:moveTo>
                    <a:pt x="14" y="0"/>
                  </a:moveTo>
                  <a:lnTo>
                    <a:pt x="19" y="7"/>
                  </a:lnTo>
                  <a:lnTo>
                    <a:pt x="12" y="16"/>
                  </a:lnTo>
                  <a:lnTo>
                    <a:pt x="14" y="32"/>
                  </a:lnTo>
                  <a:lnTo>
                    <a:pt x="10" y="50"/>
                  </a:lnTo>
                  <a:lnTo>
                    <a:pt x="0" y="41"/>
                  </a:lnTo>
                  <a:lnTo>
                    <a:pt x="3" y="16"/>
                  </a:lnTo>
                  <a:lnTo>
                    <a:pt x="14" y="0"/>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4" name="Freeform 84"/>
            <p:cNvSpPr>
              <a:spLocks/>
            </p:cNvSpPr>
            <p:nvPr/>
          </p:nvSpPr>
          <p:spPr bwMode="auto">
            <a:xfrm>
              <a:off x="5590" y="1550"/>
              <a:ext cx="17" cy="25"/>
            </a:xfrm>
            <a:custGeom>
              <a:avLst/>
              <a:gdLst>
                <a:gd name="T0" fmla="*/ 0 w 17"/>
                <a:gd name="T1" fmla="*/ 0 h 25"/>
                <a:gd name="T2" fmla="*/ 0 w 17"/>
                <a:gd name="T3" fmla="*/ 24 h 25"/>
                <a:gd name="T4" fmla="*/ 16 w 17"/>
                <a:gd name="T5" fmla="*/ 21 h 25"/>
                <a:gd name="T6" fmla="*/ 0 w 17"/>
                <a:gd name="T7" fmla="*/ 0 h 25"/>
              </a:gdLst>
              <a:ahLst/>
              <a:cxnLst>
                <a:cxn ang="0">
                  <a:pos x="T0" y="T1"/>
                </a:cxn>
                <a:cxn ang="0">
                  <a:pos x="T2" y="T3"/>
                </a:cxn>
                <a:cxn ang="0">
                  <a:pos x="T4" y="T5"/>
                </a:cxn>
                <a:cxn ang="0">
                  <a:pos x="T6" y="T7"/>
                </a:cxn>
              </a:cxnLst>
              <a:rect l="0" t="0" r="r" b="b"/>
              <a:pathLst>
                <a:path w="17" h="25">
                  <a:moveTo>
                    <a:pt x="0" y="0"/>
                  </a:moveTo>
                  <a:lnTo>
                    <a:pt x="0" y="24"/>
                  </a:lnTo>
                  <a:lnTo>
                    <a:pt x="16" y="21"/>
                  </a:lnTo>
                  <a:lnTo>
                    <a:pt x="0" y="0"/>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5" name="Freeform 85"/>
            <p:cNvSpPr>
              <a:spLocks/>
            </p:cNvSpPr>
            <p:nvPr/>
          </p:nvSpPr>
          <p:spPr bwMode="auto">
            <a:xfrm>
              <a:off x="5671" y="1540"/>
              <a:ext cx="59" cy="111"/>
            </a:xfrm>
            <a:custGeom>
              <a:avLst/>
              <a:gdLst>
                <a:gd name="T0" fmla="*/ 28 w 59"/>
                <a:gd name="T1" fmla="*/ 0 h 111"/>
                <a:gd name="T2" fmla="*/ 30 w 59"/>
                <a:gd name="T3" fmla="*/ 40 h 111"/>
                <a:gd name="T4" fmla="*/ 25 w 59"/>
                <a:gd name="T5" fmla="*/ 33 h 111"/>
                <a:gd name="T6" fmla="*/ 19 w 59"/>
                <a:gd name="T7" fmla="*/ 35 h 111"/>
                <a:gd name="T8" fmla="*/ 30 w 59"/>
                <a:gd name="T9" fmla="*/ 47 h 111"/>
                <a:gd name="T10" fmla="*/ 25 w 59"/>
                <a:gd name="T11" fmla="*/ 76 h 111"/>
                <a:gd name="T12" fmla="*/ 0 w 59"/>
                <a:gd name="T13" fmla="*/ 74 h 111"/>
                <a:gd name="T14" fmla="*/ 11 w 59"/>
                <a:gd name="T15" fmla="*/ 80 h 111"/>
                <a:gd name="T16" fmla="*/ 28 w 59"/>
                <a:gd name="T17" fmla="*/ 83 h 111"/>
                <a:gd name="T18" fmla="*/ 40 w 59"/>
                <a:gd name="T19" fmla="*/ 93 h 111"/>
                <a:gd name="T20" fmla="*/ 48 w 59"/>
                <a:gd name="T21" fmla="*/ 100 h 111"/>
                <a:gd name="T22" fmla="*/ 54 w 59"/>
                <a:gd name="T23" fmla="*/ 110 h 111"/>
                <a:gd name="T24" fmla="*/ 58 w 59"/>
                <a:gd name="T25" fmla="*/ 93 h 111"/>
                <a:gd name="T26" fmla="*/ 58 w 59"/>
                <a:gd name="T27" fmla="*/ 70 h 111"/>
                <a:gd name="T28" fmla="*/ 50 w 59"/>
                <a:gd name="T29" fmla="*/ 50 h 111"/>
                <a:gd name="T30" fmla="*/ 40 w 59"/>
                <a:gd name="T31" fmla="*/ 30 h 111"/>
                <a:gd name="T32" fmla="*/ 39 w 59"/>
                <a:gd name="T33" fmla="*/ 23 h 111"/>
                <a:gd name="T34" fmla="*/ 28 w 59"/>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11">
                  <a:moveTo>
                    <a:pt x="28" y="0"/>
                  </a:moveTo>
                  <a:lnTo>
                    <a:pt x="30" y="40"/>
                  </a:lnTo>
                  <a:lnTo>
                    <a:pt x="25" y="33"/>
                  </a:lnTo>
                  <a:lnTo>
                    <a:pt x="19" y="35"/>
                  </a:lnTo>
                  <a:lnTo>
                    <a:pt x="30" y="47"/>
                  </a:lnTo>
                  <a:lnTo>
                    <a:pt x="25" y="76"/>
                  </a:lnTo>
                  <a:lnTo>
                    <a:pt x="0" y="74"/>
                  </a:lnTo>
                  <a:lnTo>
                    <a:pt x="11" y="80"/>
                  </a:lnTo>
                  <a:lnTo>
                    <a:pt x="28" y="83"/>
                  </a:lnTo>
                  <a:lnTo>
                    <a:pt x="40" y="93"/>
                  </a:lnTo>
                  <a:lnTo>
                    <a:pt x="48" y="100"/>
                  </a:lnTo>
                  <a:lnTo>
                    <a:pt x="54" y="110"/>
                  </a:lnTo>
                  <a:lnTo>
                    <a:pt x="58" y="93"/>
                  </a:lnTo>
                  <a:lnTo>
                    <a:pt x="58" y="70"/>
                  </a:lnTo>
                  <a:lnTo>
                    <a:pt x="50" y="50"/>
                  </a:lnTo>
                  <a:lnTo>
                    <a:pt x="40" y="30"/>
                  </a:lnTo>
                  <a:lnTo>
                    <a:pt x="39" y="23"/>
                  </a:lnTo>
                  <a:lnTo>
                    <a:pt x="28" y="0"/>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6" name="Freeform 86"/>
            <p:cNvSpPr>
              <a:spLocks/>
            </p:cNvSpPr>
            <p:nvPr/>
          </p:nvSpPr>
          <p:spPr bwMode="auto">
            <a:xfrm>
              <a:off x="5470" y="1618"/>
              <a:ext cx="303" cy="48"/>
            </a:xfrm>
            <a:custGeom>
              <a:avLst/>
              <a:gdLst>
                <a:gd name="T0" fmla="*/ 14 w 303"/>
                <a:gd name="T1" fmla="*/ 26 h 48"/>
                <a:gd name="T2" fmla="*/ 3 w 303"/>
                <a:gd name="T3" fmla="*/ 20 h 48"/>
                <a:gd name="T4" fmla="*/ 0 w 303"/>
                <a:gd name="T5" fmla="*/ 11 h 48"/>
                <a:gd name="T6" fmla="*/ 2 w 303"/>
                <a:gd name="T7" fmla="*/ 6 h 48"/>
                <a:gd name="T8" fmla="*/ 5 w 303"/>
                <a:gd name="T9" fmla="*/ 3 h 48"/>
                <a:gd name="T10" fmla="*/ 22 w 303"/>
                <a:gd name="T11" fmla="*/ 0 h 48"/>
                <a:gd name="T12" fmla="*/ 49 w 303"/>
                <a:gd name="T13" fmla="*/ 0 h 48"/>
                <a:gd name="T14" fmla="*/ 133 w 303"/>
                <a:gd name="T15" fmla="*/ 0 h 48"/>
                <a:gd name="T16" fmla="*/ 219 w 303"/>
                <a:gd name="T17" fmla="*/ 1 h 48"/>
                <a:gd name="T18" fmla="*/ 246 w 303"/>
                <a:gd name="T19" fmla="*/ 5 h 48"/>
                <a:gd name="T20" fmla="*/ 273 w 303"/>
                <a:gd name="T21" fmla="*/ 12 h 48"/>
                <a:gd name="T22" fmla="*/ 290 w 303"/>
                <a:gd name="T23" fmla="*/ 21 h 48"/>
                <a:gd name="T24" fmla="*/ 299 w 303"/>
                <a:gd name="T25" fmla="*/ 28 h 48"/>
                <a:gd name="T26" fmla="*/ 302 w 303"/>
                <a:gd name="T27" fmla="*/ 31 h 48"/>
                <a:gd name="T28" fmla="*/ 302 w 303"/>
                <a:gd name="T29" fmla="*/ 35 h 48"/>
                <a:gd name="T30" fmla="*/ 297 w 303"/>
                <a:gd name="T31" fmla="*/ 39 h 48"/>
                <a:gd name="T32" fmla="*/ 280 w 303"/>
                <a:gd name="T33" fmla="*/ 47 h 48"/>
                <a:gd name="T34" fmla="*/ 280 w 303"/>
                <a:gd name="T35" fmla="*/ 39 h 48"/>
                <a:gd name="T36" fmla="*/ 277 w 303"/>
                <a:gd name="T37" fmla="*/ 29 h 48"/>
                <a:gd name="T38" fmla="*/ 272 w 303"/>
                <a:gd name="T39" fmla="*/ 23 h 48"/>
                <a:gd name="T40" fmla="*/ 262 w 303"/>
                <a:gd name="T41" fmla="*/ 19 h 48"/>
                <a:gd name="T42" fmla="*/ 249 w 303"/>
                <a:gd name="T43" fmla="*/ 12 h 48"/>
                <a:gd name="T44" fmla="*/ 235 w 303"/>
                <a:gd name="T45" fmla="*/ 10 h 48"/>
                <a:gd name="T46" fmla="*/ 221 w 303"/>
                <a:gd name="T47" fmla="*/ 8 h 48"/>
                <a:gd name="T48" fmla="*/ 165 w 303"/>
                <a:gd name="T49" fmla="*/ 6 h 48"/>
                <a:gd name="T50" fmla="*/ 38 w 303"/>
                <a:gd name="T51" fmla="*/ 6 h 48"/>
                <a:gd name="T52" fmla="*/ 16 w 303"/>
                <a:gd name="T53" fmla="*/ 6 h 48"/>
                <a:gd name="T54" fmla="*/ 8 w 303"/>
                <a:gd name="T55" fmla="*/ 7 h 48"/>
                <a:gd name="T56" fmla="*/ 4 w 303"/>
                <a:gd name="T57" fmla="*/ 10 h 48"/>
                <a:gd name="T58" fmla="*/ 5 w 303"/>
                <a:gd name="T59" fmla="*/ 14 h 48"/>
                <a:gd name="T60" fmla="*/ 14 w 303"/>
                <a:gd name="T61"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3" h="48">
                  <a:moveTo>
                    <a:pt x="14" y="26"/>
                  </a:moveTo>
                  <a:lnTo>
                    <a:pt x="3" y="20"/>
                  </a:lnTo>
                  <a:lnTo>
                    <a:pt x="0" y="11"/>
                  </a:lnTo>
                  <a:lnTo>
                    <a:pt x="2" y="6"/>
                  </a:lnTo>
                  <a:lnTo>
                    <a:pt x="5" y="3"/>
                  </a:lnTo>
                  <a:lnTo>
                    <a:pt x="22" y="0"/>
                  </a:lnTo>
                  <a:lnTo>
                    <a:pt x="49" y="0"/>
                  </a:lnTo>
                  <a:lnTo>
                    <a:pt x="133" y="0"/>
                  </a:lnTo>
                  <a:lnTo>
                    <a:pt x="219" y="1"/>
                  </a:lnTo>
                  <a:lnTo>
                    <a:pt x="246" y="5"/>
                  </a:lnTo>
                  <a:lnTo>
                    <a:pt x="273" y="12"/>
                  </a:lnTo>
                  <a:lnTo>
                    <a:pt x="290" y="21"/>
                  </a:lnTo>
                  <a:lnTo>
                    <a:pt x="299" y="28"/>
                  </a:lnTo>
                  <a:lnTo>
                    <a:pt x="302" y="31"/>
                  </a:lnTo>
                  <a:lnTo>
                    <a:pt x="302" y="35"/>
                  </a:lnTo>
                  <a:lnTo>
                    <a:pt x="297" y="39"/>
                  </a:lnTo>
                  <a:lnTo>
                    <a:pt x="280" y="47"/>
                  </a:lnTo>
                  <a:lnTo>
                    <a:pt x="280" y="39"/>
                  </a:lnTo>
                  <a:lnTo>
                    <a:pt x="277" y="29"/>
                  </a:lnTo>
                  <a:lnTo>
                    <a:pt x="272" y="23"/>
                  </a:lnTo>
                  <a:lnTo>
                    <a:pt x="262" y="19"/>
                  </a:lnTo>
                  <a:lnTo>
                    <a:pt x="249" y="12"/>
                  </a:lnTo>
                  <a:lnTo>
                    <a:pt x="235" y="10"/>
                  </a:lnTo>
                  <a:lnTo>
                    <a:pt x="221" y="8"/>
                  </a:lnTo>
                  <a:lnTo>
                    <a:pt x="165" y="6"/>
                  </a:lnTo>
                  <a:lnTo>
                    <a:pt x="38" y="6"/>
                  </a:lnTo>
                  <a:lnTo>
                    <a:pt x="16" y="6"/>
                  </a:lnTo>
                  <a:lnTo>
                    <a:pt x="8" y="7"/>
                  </a:lnTo>
                  <a:lnTo>
                    <a:pt x="4" y="10"/>
                  </a:lnTo>
                  <a:lnTo>
                    <a:pt x="5" y="14"/>
                  </a:lnTo>
                  <a:lnTo>
                    <a:pt x="14" y="2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7" name="Freeform 87"/>
            <p:cNvSpPr>
              <a:spLocks/>
            </p:cNvSpPr>
            <p:nvPr/>
          </p:nvSpPr>
          <p:spPr bwMode="auto">
            <a:xfrm>
              <a:off x="5516" y="1659"/>
              <a:ext cx="48" cy="17"/>
            </a:xfrm>
            <a:custGeom>
              <a:avLst/>
              <a:gdLst>
                <a:gd name="T0" fmla="*/ 0 w 48"/>
                <a:gd name="T1" fmla="*/ 8 h 17"/>
                <a:gd name="T2" fmla="*/ 18 w 48"/>
                <a:gd name="T3" fmla="*/ 8 h 17"/>
                <a:gd name="T4" fmla="*/ 33 w 48"/>
                <a:gd name="T5" fmla="*/ 1 h 17"/>
                <a:gd name="T6" fmla="*/ 47 w 48"/>
                <a:gd name="T7" fmla="*/ 0 h 17"/>
                <a:gd name="T8" fmla="*/ 24 w 48"/>
                <a:gd name="T9" fmla="*/ 16 h 17"/>
                <a:gd name="T10" fmla="*/ 0 w 48"/>
                <a:gd name="T11" fmla="*/ 8 h 17"/>
              </a:gdLst>
              <a:ahLst/>
              <a:cxnLst>
                <a:cxn ang="0">
                  <a:pos x="T0" y="T1"/>
                </a:cxn>
                <a:cxn ang="0">
                  <a:pos x="T2" y="T3"/>
                </a:cxn>
                <a:cxn ang="0">
                  <a:pos x="T4" y="T5"/>
                </a:cxn>
                <a:cxn ang="0">
                  <a:pos x="T6" y="T7"/>
                </a:cxn>
                <a:cxn ang="0">
                  <a:pos x="T8" y="T9"/>
                </a:cxn>
                <a:cxn ang="0">
                  <a:pos x="T10" y="T11"/>
                </a:cxn>
              </a:cxnLst>
              <a:rect l="0" t="0" r="r" b="b"/>
              <a:pathLst>
                <a:path w="48" h="17">
                  <a:moveTo>
                    <a:pt x="0" y="8"/>
                  </a:moveTo>
                  <a:lnTo>
                    <a:pt x="18" y="8"/>
                  </a:lnTo>
                  <a:lnTo>
                    <a:pt x="33" y="1"/>
                  </a:lnTo>
                  <a:lnTo>
                    <a:pt x="47" y="0"/>
                  </a:lnTo>
                  <a:lnTo>
                    <a:pt x="24" y="16"/>
                  </a:lnTo>
                  <a:lnTo>
                    <a:pt x="0" y="8"/>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8" name="Freeform 88"/>
            <p:cNvSpPr>
              <a:spLocks/>
            </p:cNvSpPr>
            <p:nvPr/>
          </p:nvSpPr>
          <p:spPr bwMode="auto">
            <a:xfrm>
              <a:off x="5502" y="1631"/>
              <a:ext cx="95" cy="17"/>
            </a:xfrm>
            <a:custGeom>
              <a:avLst/>
              <a:gdLst>
                <a:gd name="T0" fmla="*/ 10 w 95"/>
                <a:gd name="T1" fmla="*/ 0 h 17"/>
                <a:gd name="T2" fmla="*/ 0 w 95"/>
                <a:gd name="T3" fmla="*/ 16 h 17"/>
                <a:gd name="T4" fmla="*/ 89 w 95"/>
                <a:gd name="T5" fmla="*/ 16 h 17"/>
                <a:gd name="T6" fmla="*/ 94 w 95"/>
                <a:gd name="T7" fmla="*/ 0 h 17"/>
                <a:gd name="T8" fmla="*/ 10 w 95"/>
                <a:gd name="T9" fmla="*/ 0 h 17"/>
              </a:gdLst>
              <a:ahLst/>
              <a:cxnLst>
                <a:cxn ang="0">
                  <a:pos x="T0" y="T1"/>
                </a:cxn>
                <a:cxn ang="0">
                  <a:pos x="T2" y="T3"/>
                </a:cxn>
                <a:cxn ang="0">
                  <a:pos x="T4" y="T5"/>
                </a:cxn>
                <a:cxn ang="0">
                  <a:pos x="T6" y="T7"/>
                </a:cxn>
                <a:cxn ang="0">
                  <a:pos x="T8" y="T9"/>
                </a:cxn>
              </a:cxnLst>
              <a:rect l="0" t="0" r="r" b="b"/>
              <a:pathLst>
                <a:path w="95" h="17">
                  <a:moveTo>
                    <a:pt x="10" y="0"/>
                  </a:moveTo>
                  <a:lnTo>
                    <a:pt x="0" y="16"/>
                  </a:lnTo>
                  <a:lnTo>
                    <a:pt x="89" y="16"/>
                  </a:lnTo>
                  <a:lnTo>
                    <a:pt x="94" y="0"/>
                  </a:lnTo>
                  <a:lnTo>
                    <a:pt x="10" y="0"/>
                  </a:lnTo>
                </a:path>
              </a:pathLst>
            </a:custGeom>
            <a:solidFill>
              <a:srgbClr val="404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69" name="Freeform 89"/>
            <p:cNvSpPr>
              <a:spLocks/>
            </p:cNvSpPr>
            <p:nvPr/>
          </p:nvSpPr>
          <p:spPr bwMode="auto">
            <a:xfrm>
              <a:off x="5967" y="2005"/>
              <a:ext cx="17" cy="17"/>
            </a:xfrm>
            <a:custGeom>
              <a:avLst/>
              <a:gdLst>
                <a:gd name="T0" fmla="*/ 0 w 17"/>
                <a:gd name="T1" fmla="*/ 0 h 17"/>
                <a:gd name="T2" fmla="*/ 16 w 17"/>
                <a:gd name="T3" fmla="*/ 6 h 17"/>
                <a:gd name="T4" fmla="*/ 0 w 17"/>
                <a:gd name="T5" fmla="*/ 16 h 17"/>
                <a:gd name="T6" fmla="*/ 0 w 17"/>
                <a:gd name="T7" fmla="*/ 0 h 17"/>
              </a:gdLst>
              <a:ahLst/>
              <a:cxnLst>
                <a:cxn ang="0">
                  <a:pos x="T0" y="T1"/>
                </a:cxn>
                <a:cxn ang="0">
                  <a:pos x="T2" y="T3"/>
                </a:cxn>
                <a:cxn ang="0">
                  <a:pos x="T4" y="T5"/>
                </a:cxn>
                <a:cxn ang="0">
                  <a:pos x="T6" y="T7"/>
                </a:cxn>
              </a:cxnLst>
              <a:rect l="0" t="0" r="r" b="b"/>
              <a:pathLst>
                <a:path w="17" h="17">
                  <a:moveTo>
                    <a:pt x="0" y="0"/>
                  </a:moveTo>
                  <a:lnTo>
                    <a:pt x="16" y="6"/>
                  </a:lnTo>
                  <a:lnTo>
                    <a:pt x="0" y="16"/>
                  </a:lnTo>
                  <a:lnTo>
                    <a:pt x="0" y="0"/>
                  </a:lnTo>
                </a:path>
              </a:pathLst>
            </a:custGeom>
            <a:solidFill>
              <a:srgbClr val="A05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70" name="Arc 90"/>
            <p:cNvSpPr>
              <a:spLocks/>
            </p:cNvSpPr>
            <p:nvPr/>
          </p:nvSpPr>
          <p:spPr bwMode="auto">
            <a:xfrm rot="16860000">
              <a:off x="5576" y="1475"/>
              <a:ext cx="89" cy="80"/>
            </a:xfrm>
            <a:custGeom>
              <a:avLst/>
              <a:gdLst>
                <a:gd name="G0" fmla="+- 0 0 0"/>
                <a:gd name="G1" fmla="+- 21600 0 0"/>
                <a:gd name="G2" fmla="+- 21600 0 0"/>
                <a:gd name="T0" fmla="*/ 0 w 21598"/>
                <a:gd name="T1" fmla="*/ 0 h 21600"/>
                <a:gd name="T2" fmla="*/ 21598 w 21598"/>
                <a:gd name="T3" fmla="*/ 21328 h 21600"/>
                <a:gd name="T4" fmla="*/ 0 w 21598"/>
                <a:gd name="T5" fmla="*/ 21600 h 21600"/>
              </a:gdLst>
              <a:ahLst/>
              <a:cxnLst>
                <a:cxn ang="0">
                  <a:pos x="T0" y="T1"/>
                </a:cxn>
                <a:cxn ang="0">
                  <a:pos x="T2" y="T3"/>
                </a:cxn>
                <a:cxn ang="0">
                  <a:pos x="T4" y="T5"/>
                </a:cxn>
              </a:cxnLst>
              <a:rect l="0" t="0" r="r" b="b"/>
              <a:pathLst>
                <a:path w="21598" h="21600" fill="none" extrusionOk="0">
                  <a:moveTo>
                    <a:pt x="-1" y="0"/>
                  </a:moveTo>
                  <a:cubicBezTo>
                    <a:pt x="11823" y="0"/>
                    <a:pt x="21449" y="9505"/>
                    <a:pt x="21598" y="21327"/>
                  </a:cubicBezTo>
                </a:path>
                <a:path w="21598" h="21600" stroke="0" extrusionOk="0">
                  <a:moveTo>
                    <a:pt x="-1" y="0"/>
                  </a:moveTo>
                  <a:cubicBezTo>
                    <a:pt x="11823" y="0"/>
                    <a:pt x="21449" y="9505"/>
                    <a:pt x="21598" y="21327"/>
                  </a:cubicBezTo>
                  <a:lnTo>
                    <a:pt x="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71" name="Oval 91"/>
            <p:cNvSpPr>
              <a:spLocks noChangeArrowheads="1"/>
            </p:cNvSpPr>
            <p:nvPr/>
          </p:nvSpPr>
          <p:spPr bwMode="auto">
            <a:xfrm>
              <a:off x="5516" y="2757"/>
              <a:ext cx="142" cy="203"/>
            </a:xfrm>
            <a:prstGeom prst="ellipse">
              <a:avLst/>
            </a:prstGeom>
            <a:solidFill>
              <a:srgbClr val="FC0128"/>
            </a:solidFill>
            <a:ln w="12700">
              <a:solidFill>
                <a:schemeClr val="tx1"/>
              </a:solidFill>
              <a:round/>
              <a:headEnd/>
              <a:tailEnd/>
            </a:ln>
            <a:effectLst>
              <a:outerShdw dist="107763" dir="2700000" algn="ctr" rotWithShape="0">
                <a:schemeClr val="bg2"/>
              </a:outerShdw>
            </a:effectLst>
          </p:spPr>
          <p:txBody>
            <a:bodyPr wrap="none" anchor="ctr"/>
            <a:lstStyle/>
            <a:p>
              <a:endParaRPr lang="fr-FR"/>
            </a:p>
          </p:txBody>
        </p:sp>
        <p:sp>
          <p:nvSpPr>
            <p:cNvPr id="174172" name="Freeform 92"/>
            <p:cNvSpPr>
              <a:spLocks/>
            </p:cNvSpPr>
            <p:nvPr/>
          </p:nvSpPr>
          <p:spPr bwMode="auto">
            <a:xfrm>
              <a:off x="5164" y="2557"/>
              <a:ext cx="137" cy="240"/>
            </a:xfrm>
            <a:custGeom>
              <a:avLst/>
              <a:gdLst>
                <a:gd name="T0" fmla="*/ 136 w 137"/>
                <a:gd name="T1" fmla="*/ 12 h 240"/>
                <a:gd name="T2" fmla="*/ 127 w 137"/>
                <a:gd name="T3" fmla="*/ 0 h 240"/>
                <a:gd name="T4" fmla="*/ 0 w 137"/>
                <a:gd name="T5" fmla="*/ 108 h 240"/>
                <a:gd name="T6" fmla="*/ 127 w 137"/>
                <a:gd name="T7" fmla="*/ 155 h 240"/>
                <a:gd name="T8" fmla="*/ 9 w 137"/>
                <a:gd name="T9" fmla="*/ 239 h 240"/>
              </a:gdLst>
              <a:ahLst/>
              <a:cxnLst>
                <a:cxn ang="0">
                  <a:pos x="T0" y="T1"/>
                </a:cxn>
                <a:cxn ang="0">
                  <a:pos x="T2" y="T3"/>
                </a:cxn>
                <a:cxn ang="0">
                  <a:pos x="T4" y="T5"/>
                </a:cxn>
                <a:cxn ang="0">
                  <a:pos x="T6" y="T7"/>
                </a:cxn>
                <a:cxn ang="0">
                  <a:pos x="T8" y="T9"/>
                </a:cxn>
              </a:cxnLst>
              <a:rect l="0" t="0" r="r" b="b"/>
              <a:pathLst>
                <a:path w="137" h="240">
                  <a:moveTo>
                    <a:pt x="136" y="12"/>
                  </a:moveTo>
                  <a:lnTo>
                    <a:pt x="127" y="0"/>
                  </a:lnTo>
                  <a:lnTo>
                    <a:pt x="0" y="108"/>
                  </a:lnTo>
                  <a:lnTo>
                    <a:pt x="127" y="155"/>
                  </a:lnTo>
                  <a:lnTo>
                    <a:pt x="9" y="239"/>
                  </a:lnTo>
                </a:path>
              </a:pathLst>
            </a:custGeom>
            <a:noFill/>
            <a:ln w="76200" cap="rnd" cmpd="sng">
              <a:solidFill>
                <a:srgbClr val="FC0128"/>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73" name="Freeform 93"/>
            <p:cNvSpPr>
              <a:spLocks/>
            </p:cNvSpPr>
            <p:nvPr/>
          </p:nvSpPr>
          <p:spPr bwMode="auto">
            <a:xfrm>
              <a:off x="5028" y="2753"/>
              <a:ext cx="213" cy="155"/>
            </a:xfrm>
            <a:custGeom>
              <a:avLst/>
              <a:gdLst>
                <a:gd name="T0" fmla="*/ 121 w 213"/>
                <a:gd name="T1" fmla="*/ 0 h 155"/>
                <a:gd name="T2" fmla="*/ 0 w 213"/>
                <a:gd name="T3" fmla="*/ 154 h 155"/>
                <a:gd name="T4" fmla="*/ 212 w 213"/>
                <a:gd name="T5" fmla="*/ 98 h 155"/>
                <a:gd name="T6" fmla="*/ 121 w 213"/>
                <a:gd name="T7" fmla="*/ 0 h 155"/>
              </a:gdLst>
              <a:ahLst/>
              <a:cxnLst>
                <a:cxn ang="0">
                  <a:pos x="T0" y="T1"/>
                </a:cxn>
                <a:cxn ang="0">
                  <a:pos x="T2" y="T3"/>
                </a:cxn>
                <a:cxn ang="0">
                  <a:pos x="T4" y="T5"/>
                </a:cxn>
                <a:cxn ang="0">
                  <a:pos x="T6" y="T7"/>
                </a:cxn>
              </a:cxnLst>
              <a:rect l="0" t="0" r="r" b="b"/>
              <a:pathLst>
                <a:path w="213" h="155">
                  <a:moveTo>
                    <a:pt x="121" y="0"/>
                  </a:moveTo>
                  <a:lnTo>
                    <a:pt x="0" y="154"/>
                  </a:lnTo>
                  <a:lnTo>
                    <a:pt x="212" y="98"/>
                  </a:lnTo>
                  <a:lnTo>
                    <a:pt x="121" y="0"/>
                  </a:lnTo>
                </a:path>
              </a:pathLst>
            </a:custGeom>
            <a:solidFill>
              <a:srgbClr val="FC0128"/>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74" name="Line 94"/>
            <p:cNvSpPr>
              <a:spLocks noChangeShapeType="1"/>
            </p:cNvSpPr>
            <p:nvPr/>
          </p:nvSpPr>
          <p:spPr bwMode="auto">
            <a:xfrm>
              <a:off x="5574" y="2697"/>
              <a:ext cx="6" cy="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75" name="Oval 95"/>
            <p:cNvSpPr>
              <a:spLocks noChangeArrowheads="1"/>
            </p:cNvSpPr>
            <p:nvPr/>
          </p:nvSpPr>
          <p:spPr bwMode="auto">
            <a:xfrm>
              <a:off x="5539" y="2783"/>
              <a:ext cx="100" cy="152"/>
            </a:xfrm>
            <a:prstGeom prst="ellipse">
              <a:avLst/>
            </a:prstGeom>
            <a:solidFill>
              <a:srgbClr val="CF0E3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76" name="Oval 96"/>
            <p:cNvSpPr>
              <a:spLocks noChangeArrowheads="1"/>
            </p:cNvSpPr>
            <p:nvPr/>
          </p:nvSpPr>
          <p:spPr bwMode="auto">
            <a:xfrm>
              <a:off x="5567" y="2643"/>
              <a:ext cx="19" cy="2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77" name="Line 97"/>
            <p:cNvSpPr>
              <a:spLocks noChangeShapeType="1"/>
            </p:cNvSpPr>
            <p:nvPr/>
          </p:nvSpPr>
          <p:spPr bwMode="auto">
            <a:xfrm flipH="1">
              <a:off x="5606" y="2544"/>
              <a:ext cx="78" cy="100"/>
            </a:xfrm>
            <a:prstGeom prst="line">
              <a:avLst/>
            </a:prstGeom>
            <a:noFill/>
            <a:ln w="50800">
              <a:solidFill>
                <a:srgbClr val="767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pic>
        <p:nvPicPr>
          <p:cNvPr id="98"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24" y="6276501"/>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ZoneTexte 98"/>
          <p:cNvSpPr txBox="1"/>
          <p:nvPr/>
        </p:nvSpPr>
        <p:spPr>
          <a:xfrm>
            <a:off x="55528" y="6361645"/>
            <a:ext cx="3813865" cy="369332"/>
          </a:xfrm>
          <a:prstGeom prst="rect">
            <a:avLst/>
          </a:prstGeom>
          <a:noFill/>
        </p:spPr>
        <p:txBody>
          <a:bodyPr wrap="none" rtlCol="0">
            <a:spAutoFit/>
          </a:bodyPr>
          <a:lstStyle/>
          <a:p>
            <a:r>
              <a:rPr lang="fr-FR" dirty="0" smtClean="0"/>
              <a:t>Source                     ED 1522-208   </a:t>
            </a:r>
            <a:endParaRPr lang="fr-FR" dirty="0"/>
          </a:p>
        </p:txBody>
      </p:sp>
    </p:spTree>
    <p:extLst>
      <p:ext uri="{BB962C8B-B14F-4D97-AF65-F5344CB8AC3E}">
        <p14:creationId xmlns:p14="http://schemas.microsoft.com/office/powerpoint/2010/main" val="4018235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914401" y="381001"/>
            <a:ext cx="1846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endParaRPr lang="fr-FR" sz="1000" i="1"/>
          </a:p>
        </p:txBody>
      </p:sp>
      <p:pic>
        <p:nvPicPr>
          <p:cNvPr id="357379" name="Picture 3" descr="DSCF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57381" name="Text Box 5"/>
          <p:cNvSpPr txBox="1">
            <a:spLocks noChangeArrowheads="1"/>
          </p:cNvSpPr>
          <p:nvPr/>
        </p:nvSpPr>
        <p:spPr bwMode="auto">
          <a:xfrm>
            <a:off x="6841882" y="1027113"/>
            <a:ext cx="18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sz="1800"/>
          </a:p>
          <a:p>
            <a:pPr algn="l"/>
            <a:endParaRPr lang="fr-FR" sz="1800"/>
          </a:p>
        </p:txBody>
      </p:sp>
      <p:sp>
        <p:nvSpPr>
          <p:cNvPr id="357382" name="Text Box 6"/>
          <p:cNvSpPr txBox="1">
            <a:spLocks noChangeArrowheads="1"/>
          </p:cNvSpPr>
          <p:nvPr/>
        </p:nvSpPr>
        <p:spPr bwMode="auto">
          <a:xfrm>
            <a:off x="533400" y="4953001"/>
            <a:ext cx="7924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a:t>L’obstacle (</a:t>
            </a:r>
            <a:r>
              <a:rPr lang="fr-FR" sz="1800">
                <a:solidFill>
                  <a:srgbClr val="FF0000"/>
                </a:solidFill>
              </a:rPr>
              <a:t>en matériau conducteur ou isolant</a:t>
            </a:r>
            <a:r>
              <a:rPr lang="fr-FR" sz="1800"/>
              <a:t>) placé entre la personne et les pièces nues sous tension (ici l’armoire) évite tous contacts directs avec ces pièces.</a:t>
            </a:r>
          </a:p>
          <a:p>
            <a:pPr algn="l">
              <a:spcBef>
                <a:spcPct val="50000"/>
              </a:spcBef>
            </a:pPr>
            <a:r>
              <a:rPr lang="fr-FR" sz="1800"/>
              <a:t>Attention! Le triangle jaune signifie implicitement que l’obstacle (ici la porte) ne peut être retiré que par une personne habilitée.</a:t>
            </a:r>
          </a:p>
        </p:txBody>
      </p:sp>
      <p:sp>
        <p:nvSpPr>
          <p:cNvPr id="357383" name="Rectangle 7"/>
          <p:cNvSpPr>
            <a:spLocks noChangeArrowheads="1"/>
          </p:cNvSpPr>
          <p:nvPr/>
        </p:nvSpPr>
        <p:spPr bwMode="auto">
          <a:xfrm>
            <a:off x="2590800" y="20574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7384" name="Rectangle 8"/>
          <p:cNvSpPr>
            <a:spLocks noChangeArrowheads="1"/>
          </p:cNvSpPr>
          <p:nvPr/>
        </p:nvSpPr>
        <p:spPr bwMode="auto">
          <a:xfrm>
            <a:off x="4321420" y="3246438"/>
            <a:ext cx="501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sz="1800"/>
              <a:t>3/1</a:t>
            </a:r>
          </a:p>
        </p:txBody>
      </p:sp>
      <p:sp>
        <p:nvSpPr>
          <p:cNvPr id="2" name="Titre 1"/>
          <p:cNvSpPr>
            <a:spLocks noGrp="1"/>
          </p:cNvSpPr>
          <p:nvPr>
            <p:ph type="title" idx="4294967295"/>
          </p:nvPr>
        </p:nvSpPr>
        <p:spPr/>
        <p:txBody>
          <a:bodyPr/>
          <a:lstStyle/>
          <a:p>
            <a:r>
              <a:rPr lang="fr-FR" sz="4000" dirty="0" smtClean="0">
                <a:solidFill>
                  <a:srgbClr val="0066CC"/>
                </a:solidFill>
                <a:effectLst/>
                <a:latin typeface="Arial"/>
                <a:ea typeface="+mj-ea"/>
                <a:cs typeface="+mj-cs"/>
              </a:rPr>
              <a:t>Protection contre les contacts directs par obstacles</a:t>
            </a:r>
            <a:endParaRPr lang="fr-FR" dirty="0"/>
          </a:p>
        </p:txBody>
      </p:sp>
    </p:spTree>
    <p:extLst>
      <p:ext uri="{BB962C8B-B14F-4D97-AF65-F5344CB8AC3E}">
        <p14:creationId xmlns:p14="http://schemas.microsoft.com/office/powerpoint/2010/main" val="2069858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971600" y="116632"/>
            <a:ext cx="6912768" cy="1143000"/>
          </a:xfrm>
        </p:spPr>
        <p:txBody>
          <a:bodyPr/>
          <a:lstStyle/>
          <a:p>
            <a:r>
              <a:rPr lang="fr-FR" dirty="0" smtClean="0"/>
              <a:t>Les indices de protection</a:t>
            </a:r>
            <a:endParaRPr lang="fr-FR" dirty="0"/>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67300"/>
            <a:ext cx="5184576" cy="548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54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098"/>
          <p:cNvSpPr>
            <a:spLocks noGrp="1" noChangeArrowheads="1"/>
          </p:cNvSpPr>
          <p:nvPr>
            <p:ph type="title"/>
          </p:nvPr>
        </p:nvSpPr>
        <p:spPr>
          <a:xfrm>
            <a:off x="301870" y="276225"/>
            <a:ext cx="8660423" cy="546100"/>
          </a:xfrm>
          <a:noFill/>
          <a:ln/>
        </p:spPr>
        <p:txBody>
          <a:bodyPr lIns="90488" tIns="44450" rIns="90488" bIns="44450"/>
          <a:lstStyle/>
          <a:p>
            <a:r>
              <a:rPr lang="fr-FR" sz="3700" dirty="0" smtClean="0">
                <a:solidFill>
                  <a:srgbClr val="063DE8"/>
                </a:solidFill>
              </a:rPr>
              <a:t>Degrés de protection</a:t>
            </a:r>
            <a:endParaRPr lang="fr-FR" sz="3700" dirty="0">
              <a:solidFill>
                <a:srgbClr val="063DE8"/>
              </a:solidFill>
            </a:endParaRPr>
          </a:p>
        </p:txBody>
      </p:sp>
      <p:sp>
        <p:nvSpPr>
          <p:cNvPr id="223235" name="Rectangle 4099"/>
          <p:cNvSpPr>
            <a:spLocks noChangeArrowheads="1"/>
          </p:cNvSpPr>
          <p:nvPr/>
        </p:nvSpPr>
        <p:spPr bwMode="auto">
          <a:xfrm>
            <a:off x="3642946" y="2044700"/>
            <a:ext cx="106974" cy="822325"/>
          </a:xfrm>
          <a:prstGeom prst="rect">
            <a:avLst/>
          </a:prstGeom>
          <a:solidFill>
            <a:schemeClr val="bg2"/>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36" name="AutoShape 4100"/>
          <p:cNvSpPr>
            <a:spLocks noChangeArrowheads="1"/>
          </p:cNvSpPr>
          <p:nvPr/>
        </p:nvSpPr>
        <p:spPr bwMode="auto">
          <a:xfrm flipH="1">
            <a:off x="2819400" y="1984376"/>
            <a:ext cx="1320312" cy="117475"/>
          </a:xfrm>
          <a:prstGeom prst="parallelogram">
            <a:avLst>
              <a:gd name="adj" fmla="val 304336"/>
            </a:avLst>
          </a:prstGeom>
          <a:solidFill>
            <a:schemeClr val="bg2"/>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37" name="Rectangle 4101" descr="25%"/>
          <p:cNvSpPr>
            <a:spLocks noChangeArrowheads="1"/>
          </p:cNvSpPr>
          <p:nvPr/>
        </p:nvSpPr>
        <p:spPr bwMode="auto">
          <a:xfrm>
            <a:off x="2835520" y="1209675"/>
            <a:ext cx="994996" cy="787400"/>
          </a:xfrm>
          <a:prstGeom prst="rect">
            <a:avLst/>
          </a:prstGeom>
          <a:pattFill prst="pct25">
            <a:fgClr>
              <a:schemeClr val="accent1"/>
            </a:fgClr>
            <a:bgClr>
              <a:schemeClr val="bg1"/>
            </a:bgClr>
          </a:patt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38" name="AutoShape 4102"/>
          <p:cNvSpPr>
            <a:spLocks noChangeArrowheads="1"/>
          </p:cNvSpPr>
          <p:nvPr/>
        </p:nvSpPr>
        <p:spPr bwMode="auto">
          <a:xfrm>
            <a:off x="2845777" y="1206501"/>
            <a:ext cx="279889" cy="136525"/>
          </a:xfrm>
          <a:prstGeom prst="rtTriangle">
            <a:avLst/>
          </a:prstGeom>
          <a:solidFill>
            <a:schemeClr val="accent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39" name="Line 4103"/>
          <p:cNvSpPr>
            <a:spLocks noChangeShapeType="1"/>
          </p:cNvSpPr>
          <p:nvPr/>
        </p:nvSpPr>
        <p:spPr bwMode="auto">
          <a:xfrm>
            <a:off x="2932235" y="1228726"/>
            <a:ext cx="244719" cy="87313"/>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0" name="Line 4104"/>
          <p:cNvSpPr>
            <a:spLocks noChangeShapeType="1"/>
          </p:cNvSpPr>
          <p:nvPr/>
        </p:nvSpPr>
        <p:spPr bwMode="auto">
          <a:xfrm>
            <a:off x="2932235" y="2019300"/>
            <a:ext cx="244719" cy="90488"/>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1" name="Line 4105"/>
          <p:cNvSpPr>
            <a:spLocks noChangeShapeType="1"/>
          </p:cNvSpPr>
          <p:nvPr/>
        </p:nvSpPr>
        <p:spPr bwMode="auto">
          <a:xfrm>
            <a:off x="3842239" y="2001839"/>
            <a:ext cx="290146" cy="103187"/>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2" name="AutoShape 4106"/>
          <p:cNvSpPr>
            <a:spLocks noChangeArrowheads="1"/>
          </p:cNvSpPr>
          <p:nvPr/>
        </p:nvSpPr>
        <p:spPr bwMode="auto">
          <a:xfrm rot="10800000">
            <a:off x="3845169" y="1997076"/>
            <a:ext cx="281354" cy="104775"/>
          </a:xfrm>
          <a:prstGeom prst="rtTriangle">
            <a:avLst/>
          </a:prstGeom>
          <a:solidFill>
            <a:schemeClr val="accent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3" name="Rectangle 4107"/>
          <p:cNvSpPr>
            <a:spLocks noChangeArrowheads="1"/>
          </p:cNvSpPr>
          <p:nvPr/>
        </p:nvSpPr>
        <p:spPr bwMode="auto">
          <a:xfrm>
            <a:off x="3141785" y="1350963"/>
            <a:ext cx="986204" cy="742950"/>
          </a:xfrm>
          <a:prstGeom prst="rect">
            <a:avLst/>
          </a:prstGeom>
          <a:noFill/>
          <a:ln w="253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4" name="AutoShape 4108"/>
          <p:cNvSpPr>
            <a:spLocks noChangeArrowheads="1"/>
          </p:cNvSpPr>
          <p:nvPr/>
        </p:nvSpPr>
        <p:spPr bwMode="auto">
          <a:xfrm flipH="1">
            <a:off x="2831123" y="1204913"/>
            <a:ext cx="1330569" cy="139700"/>
          </a:xfrm>
          <a:prstGeom prst="parallelogram">
            <a:avLst>
              <a:gd name="adj" fmla="val 257907"/>
            </a:avLst>
          </a:prstGeom>
          <a:solidFill>
            <a:schemeClr val="bg2"/>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5" name="Rectangle 4109"/>
          <p:cNvSpPr>
            <a:spLocks noChangeArrowheads="1"/>
          </p:cNvSpPr>
          <p:nvPr/>
        </p:nvSpPr>
        <p:spPr bwMode="auto">
          <a:xfrm>
            <a:off x="3845169" y="1344614"/>
            <a:ext cx="272562" cy="649287"/>
          </a:xfrm>
          <a:prstGeom prst="rect">
            <a:avLst/>
          </a:prstGeom>
          <a:solidFill>
            <a:schemeClr val="accent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46" name="Line 4110"/>
          <p:cNvSpPr>
            <a:spLocks noChangeShapeType="1"/>
          </p:cNvSpPr>
          <p:nvPr/>
        </p:nvSpPr>
        <p:spPr bwMode="auto">
          <a:xfrm>
            <a:off x="3836377" y="1204913"/>
            <a:ext cx="296008" cy="131762"/>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247" name="Group 4111"/>
          <p:cNvGrpSpPr>
            <a:grpSpLocks/>
          </p:cNvGrpSpPr>
          <p:nvPr/>
        </p:nvGrpSpPr>
        <p:grpSpPr bwMode="auto">
          <a:xfrm>
            <a:off x="3543300" y="825500"/>
            <a:ext cx="2224454" cy="1911350"/>
            <a:chOff x="1781" y="767"/>
            <a:chExt cx="1361" cy="1774"/>
          </a:xfrm>
        </p:grpSpPr>
        <p:sp>
          <p:nvSpPr>
            <p:cNvPr id="223248" name="Freeform 4112"/>
            <p:cNvSpPr>
              <a:spLocks/>
            </p:cNvSpPr>
            <p:nvPr/>
          </p:nvSpPr>
          <p:spPr bwMode="auto">
            <a:xfrm>
              <a:off x="1781" y="1471"/>
              <a:ext cx="324" cy="124"/>
            </a:xfrm>
            <a:custGeom>
              <a:avLst/>
              <a:gdLst>
                <a:gd name="T0" fmla="*/ 245 w 324"/>
                <a:gd name="T1" fmla="*/ 59 h 124"/>
                <a:gd name="T2" fmla="*/ 241 w 324"/>
                <a:gd name="T3" fmla="*/ 53 h 124"/>
                <a:gd name="T4" fmla="*/ 243 w 324"/>
                <a:gd name="T5" fmla="*/ 41 h 124"/>
                <a:gd name="T6" fmla="*/ 239 w 324"/>
                <a:gd name="T7" fmla="*/ 34 h 124"/>
                <a:gd name="T8" fmla="*/ 239 w 324"/>
                <a:gd name="T9" fmla="*/ 23 h 124"/>
                <a:gd name="T10" fmla="*/ 239 w 324"/>
                <a:gd name="T11" fmla="*/ 14 h 124"/>
                <a:gd name="T12" fmla="*/ 238 w 324"/>
                <a:gd name="T13" fmla="*/ 10 h 124"/>
                <a:gd name="T14" fmla="*/ 235 w 324"/>
                <a:gd name="T15" fmla="*/ 6 h 124"/>
                <a:gd name="T16" fmla="*/ 229 w 324"/>
                <a:gd name="T17" fmla="*/ 3 h 124"/>
                <a:gd name="T18" fmla="*/ 225 w 324"/>
                <a:gd name="T19" fmla="*/ 1 h 124"/>
                <a:gd name="T20" fmla="*/ 216 w 324"/>
                <a:gd name="T21" fmla="*/ 0 h 124"/>
                <a:gd name="T22" fmla="*/ 201 w 324"/>
                <a:gd name="T23" fmla="*/ 0 h 124"/>
                <a:gd name="T24" fmla="*/ 190 w 324"/>
                <a:gd name="T25" fmla="*/ 4 h 124"/>
                <a:gd name="T26" fmla="*/ 184 w 324"/>
                <a:gd name="T27" fmla="*/ 9 h 124"/>
                <a:gd name="T28" fmla="*/ 184 w 324"/>
                <a:gd name="T29" fmla="*/ 16 h 124"/>
                <a:gd name="T30" fmla="*/ 186 w 324"/>
                <a:gd name="T31" fmla="*/ 29 h 124"/>
                <a:gd name="T32" fmla="*/ 186 w 324"/>
                <a:gd name="T33" fmla="*/ 38 h 124"/>
                <a:gd name="T34" fmla="*/ 176 w 324"/>
                <a:gd name="T35" fmla="*/ 50 h 124"/>
                <a:gd name="T36" fmla="*/ 157 w 324"/>
                <a:gd name="T37" fmla="*/ 55 h 124"/>
                <a:gd name="T38" fmla="*/ 140 w 324"/>
                <a:gd name="T39" fmla="*/ 59 h 124"/>
                <a:gd name="T40" fmla="*/ 119 w 324"/>
                <a:gd name="T41" fmla="*/ 62 h 124"/>
                <a:gd name="T42" fmla="*/ 105 w 324"/>
                <a:gd name="T43" fmla="*/ 64 h 124"/>
                <a:gd name="T44" fmla="*/ 84 w 324"/>
                <a:gd name="T45" fmla="*/ 66 h 124"/>
                <a:gd name="T46" fmla="*/ 66 w 324"/>
                <a:gd name="T47" fmla="*/ 65 h 124"/>
                <a:gd name="T48" fmla="*/ 47 w 324"/>
                <a:gd name="T49" fmla="*/ 66 h 124"/>
                <a:gd name="T50" fmla="*/ 27 w 324"/>
                <a:gd name="T51" fmla="*/ 67 h 124"/>
                <a:gd name="T52" fmla="*/ 14 w 324"/>
                <a:gd name="T53" fmla="*/ 67 h 124"/>
                <a:gd name="T54" fmla="*/ 7 w 324"/>
                <a:gd name="T55" fmla="*/ 69 h 124"/>
                <a:gd name="T56" fmla="*/ 1 w 324"/>
                <a:gd name="T57" fmla="*/ 72 h 124"/>
                <a:gd name="T58" fmla="*/ 0 w 324"/>
                <a:gd name="T59" fmla="*/ 76 h 124"/>
                <a:gd name="T60" fmla="*/ 0 w 324"/>
                <a:gd name="T61" fmla="*/ 80 h 124"/>
                <a:gd name="T62" fmla="*/ 3 w 324"/>
                <a:gd name="T63" fmla="*/ 82 h 124"/>
                <a:gd name="T64" fmla="*/ 11 w 324"/>
                <a:gd name="T65" fmla="*/ 84 h 124"/>
                <a:gd name="T66" fmla="*/ 37 w 324"/>
                <a:gd name="T67" fmla="*/ 84 h 124"/>
                <a:gd name="T68" fmla="*/ 91 w 324"/>
                <a:gd name="T69" fmla="*/ 84 h 124"/>
                <a:gd name="T70" fmla="*/ 73 w 324"/>
                <a:gd name="T71" fmla="*/ 84 h 124"/>
                <a:gd name="T72" fmla="*/ 68 w 324"/>
                <a:gd name="T73" fmla="*/ 85 h 124"/>
                <a:gd name="T74" fmla="*/ 64 w 324"/>
                <a:gd name="T75" fmla="*/ 88 h 124"/>
                <a:gd name="T76" fmla="*/ 63 w 324"/>
                <a:gd name="T77" fmla="*/ 92 h 124"/>
                <a:gd name="T78" fmla="*/ 65 w 324"/>
                <a:gd name="T79" fmla="*/ 96 h 124"/>
                <a:gd name="T80" fmla="*/ 69 w 324"/>
                <a:gd name="T81" fmla="*/ 97 h 124"/>
                <a:gd name="T82" fmla="*/ 73 w 324"/>
                <a:gd name="T83" fmla="*/ 98 h 124"/>
                <a:gd name="T84" fmla="*/ 79 w 324"/>
                <a:gd name="T85" fmla="*/ 98 h 124"/>
                <a:gd name="T86" fmla="*/ 89 w 324"/>
                <a:gd name="T87" fmla="*/ 99 h 124"/>
                <a:gd name="T88" fmla="*/ 98 w 324"/>
                <a:gd name="T89" fmla="*/ 99 h 124"/>
                <a:gd name="T90" fmla="*/ 109 w 324"/>
                <a:gd name="T91" fmla="*/ 100 h 124"/>
                <a:gd name="T92" fmla="*/ 113 w 324"/>
                <a:gd name="T93" fmla="*/ 105 h 124"/>
                <a:gd name="T94" fmla="*/ 115 w 324"/>
                <a:gd name="T95" fmla="*/ 107 h 124"/>
                <a:gd name="T96" fmla="*/ 122 w 324"/>
                <a:gd name="T97" fmla="*/ 110 h 124"/>
                <a:gd name="T98" fmla="*/ 129 w 324"/>
                <a:gd name="T99" fmla="*/ 111 h 124"/>
                <a:gd name="T100" fmla="*/ 145 w 324"/>
                <a:gd name="T101" fmla="*/ 110 h 124"/>
                <a:gd name="T102" fmla="*/ 161 w 324"/>
                <a:gd name="T103" fmla="*/ 110 h 124"/>
                <a:gd name="T104" fmla="*/ 196 w 324"/>
                <a:gd name="T105" fmla="*/ 110 h 124"/>
                <a:gd name="T106" fmla="*/ 215 w 324"/>
                <a:gd name="T107" fmla="*/ 113 h 124"/>
                <a:gd name="T108" fmla="*/ 245 w 324"/>
                <a:gd name="T109" fmla="*/ 119 h 124"/>
                <a:gd name="T110" fmla="*/ 269 w 324"/>
                <a:gd name="T111" fmla="*/ 123 h 124"/>
                <a:gd name="T112" fmla="*/ 323 w 324"/>
                <a:gd name="T113" fmla="*/ 83 h 124"/>
                <a:gd name="T114" fmla="*/ 245 w 324"/>
                <a:gd name="T115"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4" h="124">
                  <a:moveTo>
                    <a:pt x="245" y="59"/>
                  </a:moveTo>
                  <a:lnTo>
                    <a:pt x="241" y="53"/>
                  </a:lnTo>
                  <a:lnTo>
                    <a:pt x="243" y="41"/>
                  </a:lnTo>
                  <a:lnTo>
                    <a:pt x="239" y="34"/>
                  </a:lnTo>
                  <a:lnTo>
                    <a:pt x="239" y="23"/>
                  </a:lnTo>
                  <a:lnTo>
                    <a:pt x="239" y="14"/>
                  </a:lnTo>
                  <a:lnTo>
                    <a:pt x="238" y="10"/>
                  </a:lnTo>
                  <a:lnTo>
                    <a:pt x="235" y="6"/>
                  </a:lnTo>
                  <a:lnTo>
                    <a:pt x="229" y="3"/>
                  </a:lnTo>
                  <a:lnTo>
                    <a:pt x="225" y="1"/>
                  </a:lnTo>
                  <a:lnTo>
                    <a:pt x="216" y="0"/>
                  </a:lnTo>
                  <a:lnTo>
                    <a:pt x="201" y="0"/>
                  </a:lnTo>
                  <a:lnTo>
                    <a:pt x="190" y="4"/>
                  </a:lnTo>
                  <a:lnTo>
                    <a:pt x="184" y="9"/>
                  </a:lnTo>
                  <a:lnTo>
                    <a:pt x="184" y="16"/>
                  </a:lnTo>
                  <a:lnTo>
                    <a:pt x="186" y="29"/>
                  </a:lnTo>
                  <a:lnTo>
                    <a:pt x="186" y="38"/>
                  </a:lnTo>
                  <a:lnTo>
                    <a:pt x="176" y="50"/>
                  </a:lnTo>
                  <a:lnTo>
                    <a:pt x="157" y="55"/>
                  </a:lnTo>
                  <a:lnTo>
                    <a:pt x="140" y="59"/>
                  </a:lnTo>
                  <a:lnTo>
                    <a:pt x="119" y="62"/>
                  </a:lnTo>
                  <a:lnTo>
                    <a:pt x="105" y="64"/>
                  </a:lnTo>
                  <a:lnTo>
                    <a:pt x="84" y="66"/>
                  </a:lnTo>
                  <a:lnTo>
                    <a:pt x="66" y="65"/>
                  </a:lnTo>
                  <a:lnTo>
                    <a:pt x="47" y="66"/>
                  </a:lnTo>
                  <a:lnTo>
                    <a:pt x="27" y="67"/>
                  </a:lnTo>
                  <a:lnTo>
                    <a:pt x="14" y="67"/>
                  </a:lnTo>
                  <a:lnTo>
                    <a:pt x="7" y="69"/>
                  </a:lnTo>
                  <a:lnTo>
                    <a:pt x="1" y="72"/>
                  </a:lnTo>
                  <a:lnTo>
                    <a:pt x="0" y="76"/>
                  </a:lnTo>
                  <a:lnTo>
                    <a:pt x="0" y="80"/>
                  </a:lnTo>
                  <a:lnTo>
                    <a:pt x="3" y="82"/>
                  </a:lnTo>
                  <a:lnTo>
                    <a:pt x="11" y="84"/>
                  </a:lnTo>
                  <a:lnTo>
                    <a:pt x="37" y="84"/>
                  </a:lnTo>
                  <a:lnTo>
                    <a:pt x="91" y="84"/>
                  </a:lnTo>
                  <a:lnTo>
                    <a:pt x="73" y="84"/>
                  </a:lnTo>
                  <a:lnTo>
                    <a:pt x="68" y="85"/>
                  </a:lnTo>
                  <a:lnTo>
                    <a:pt x="64" y="88"/>
                  </a:lnTo>
                  <a:lnTo>
                    <a:pt x="63" y="92"/>
                  </a:lnTo>
                  <a:lnTo>
                    <a:pt x="65" y="96"/>
                  </a:lnTo>
                  <a:lnTo>
                    <a:pt x="69" y="97"/>
                  </a:lnTo>
                  <a:lnTo>
                    <a:pt x="73" y="98"/>
                  </a:lnTo>
                  <a:lnTo>
                    <a:pt x="79" y="98"/>
                  </a:lnTo>
                  <a:lnTo>
                    <a:pt x="89" y="99"/>
                  </a:lnTo>
                  <a:lnTo>
                    <a:pt x="98" y="99"/>
                  </a:lnTo>
                  <a:lnTo>
                    <a:pt x="109" y="100"/>
                  </a:lnTo>
                  <a:lnTo>
                    <a:pt x="113" y="105"/>
                  </a:lnTo>
                  <a:lnTo>
                    <a:pt x="115" y="107"/>
                  </a:lnTo>
                  <a:lnTo>
                    <a:pt x="122" y="110"/>
                  </a:lnTo>
                  <a:lnTo>
                    <a:pt x="129" y="111"/>
                  </a:lnTo>
                  <a:lnTo>
                    <a:pt x="145" y="110"/>
                  </a:lnTo>
                  <a:lnTo>
                    <a:pt x="161" y="110"/>
                  </a:lnTo>
                  <a:lnTo>
                    <a:pt x="196" y="110"/>
                  </a:lnTo>
                  <a:lnTo>
                    <a:pt x="215" y="113"/>
                  </a:lnTo>
                  <a:lnTo>
                    <a:pt x="245" y="119"/>
                  </a:lnTo>
                  <a:lnTo>
                    <a:pt x="269" y="123"/>
                  </a:lnTo>
                  <a:lnTo>
                    <a:pt x="323" y="83"/>
                  </a:lnTo>
                  <a:lnTo>
                    <a:pt x="245" y="59"/>
                  </a:lnTo>
                </a:path>
              </a:pathLst>
            </a:custGeom>
            <a:solidFill>
              <a:srgbClr val="FFC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49" name="Freeform 4113"/>
            <p:cNvSpPr>
              <a:spLocks/>
            </p:cNvSpPr>
            <p:nvPr/>
          </p:nvSpPr>
          <p:spPr bwMode="auto">
            <a:xfrm>
              <a:off x="1943" y="1444"/>
              <a:ext cx="297" cy="135"/>
            </a:xfrm>
            <a:custGeom>
              <a:avLst/>
              <a:gdLst>
                <a:gd name="T0" fmla="*/ 296 w 297"/>
                <a:gd name="T1" fmla="*/ 18 h 135"/>
                <a:gd name="T2" fmla="*/ 242 w 297"/>
                <a:gd name="T3" fmla="*/ 0 h 135"/>
                <a:gd name="T4" fmla="*/ 191 w 297"/>
                <a:gd name="T5" fmla="*/ 8 h 135"/>
                <a:gd name="T6" fmla="*/ 145 w 297"/>
                <a:gd name="T7" fmla="*/ 20 h 135"/>
                <a:gd name="T8" fmla="*/ 108 w 297"/>
                <a:gd name="T9" fmla="*/ 33 h 135"/>
                <a:gd name="T10" fmla="*/ 74 w 297"/>
                <a:gd name="T11" fmla="*/ 49 h 135"/>
                <a:gd name="T12" fmla="*/ 47 w 297"/>
                <a:gd name="T13" fmla="*/ 66 h 135"/>
                <a:gd name="T14" fmla="*/ 24 w 297"/>
                <a:gd name="T15" fmla="*/ 88 h 135"/>
                <a:gd name="T16" fmla="*/ 10 w 297"/>
                <a:gd name="T17" fmla="*/ 105 h 135"/>
                <a:gd name="T18" fmla="*/ 0 w 297"/>
                <a:gd name="T19" fmla="*/ 118 h 135"/>
                <a:gd name="T20" fmla="*/ 95 w 297"/>
                <a:gd name="T21" fmla="*/ 134 h 135"/>
                <a:gd name="T22" fmla="*/ 296 w 297"/>
                <a:gd name="T23" fmla="*/ 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35">
                  <a:moveTo>
                    <a:pt x="296" y="18"/>
                  </a:moveTo>
                  <a:lnTo>
                    <a:pt x="242" y="0"/>
                  </a:lnTo>
                  <a:lnTo>
                    <a:pt x="191" y="8"/>
                  </a:lnTo>
                  <a:lnTo>
                    <a:pt x="145" y="20"/>
                  </a:lnTo>
                  <a:lnTo>
                    <a:pt x="108" y="33"/>
                  </a:lnTo>
                  <a:lnTo>
                    <a:pt x="74" y="49"/>
                  </a:lnTo>
                  <a:lnTo>
                    <a:pt x="47" y="66"/>
                  </a:lnTo>
                  <a:lnTo>
                    <a:pt x="24" y="88"/>
                  </a:lnTo>
                  <a:lnTo>
                    <a:pt x="10" y="105"/>
                  </a:lnTo>
                  <a:lnTo>
                    <a:pt x="0" y="118"/>
                  </a:lnTo>
                  <a:lnTo>
                    <a:pt x="95" y="134"/>
                  </a:lnTo>
                  <a:lnTo>
                    <a:pt x="296" y="18"/>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50" name="Freeform 4114"/>
            <p:cNvSpPr>
              <a:spLocks/>
            </p:cNvSpPr>
            <p:nvPr/>
          </p:nvSpPr>
          <p:spPr bwMode="auto">
            <a:xfrm>
              <a:off x="2110" y="1415"/>
              <a:ext cx="789" cy="192"/>
            </a:xfrm>
            <a:custGeom>
              <a:avLst/>
              <a:gdLst>
                <a:gd name="T0" fmla="*/ 173 w 789"/>
                <a:gd name="T1" fmla="*/ 34 h 192"/>
                <a:gd name="T2" fmla="*/ 66 w 789"/>
                <a:gd name="T3" fmla="*/ 44 h 192"/>
                <a:gd name="T4" fmla="*/ 30 w 789"/>
                <a:gd name="T5" fmla="*/ 65 h 192"/>
                <a:gd name="T6" fmla="*/ 2 w 789"/>
                <a:gd name="T7" fmla="*/ 94 h 192"/>
                <a:gd name="T8" fmla="*/ 0 w 789"/>
                <a:gd name="T9" fmla="*/ 110 h 192"/>
                <a:gd name="T10" fmla="*/ 0 w 789"/>
                <a:gd name="T11" fmla="*/ 132 h 192"/>
                <a:gd name="T12" fmla="*/ 0 w 789"/>
                <a:gd name="T13" fmla="*/ 142 h 192"/>
                <a:gd name="T14" fmla="*/ 15 w 789"/>
                <a:gd name="T15" fmla="*/ 148 h 192"/>
                <a:gd name="T16" fmla="*/ 106 w 789"/>
                <a:gd name="T17" fmla="*/ 154 h 192"/>
                <a:gd name="T18" fmla="*/ 230 w 789"/>
                <a:gd name="T19" fmla="*/ 161 h 192"/>
                <a:gd name="T20" fmla="*/ 334 w 789"/>
                <a:gd name="T21" fmla="*/ 165 h 192"/>
                <a:gd name="T22" fmla="*/ 378 w 789"/>
                <a:gd name="T23" fmla="*/ 168 h 192"/>
                <a:gd name="T24" fmla="*/ 435 w 789"/>
                <a:gd name="T25" fmla="*/ 179 h 192"/>
                <a:gd name="T26" fmla="*/ 517 w 789"/>
                <a:gd name="T27" fmla="*/ 188 h 192"/>
                <a:gd name="T28" fmla="*/ 577 w 789"/>
                <a:gd name="T29" fmla="*/ 191 h 192"/>
                <a:gd name="T30" fmla="*/ 603 w 789"/>
                <a:gd name="T31" fmla="*/ 188 h 192"/>
                <a:gd name="T32" fmla="*/ 654 w 789"/>
                <a:gd name="T33" fmla="*/ 180 h 192"/>
                <a:gd name="T34" fmla="*/ 704 w 789"/>
                <a:gd name="T35" fmla="*/ 165 h 192"/>
                <a:gd name="T36" fmla="*/ 737 w 789"/>
                <a:gd name="T37" fmla="*/ 149 h 192"/>
                <a:gd name="T38" fmla="*/ 775 w 789"/>
                <a:gd name="T39" fmla="*/ 126 h 192"/>
                <a:gd name="T40" fmla="*/ 788 w 789"/>
                <a:gd name="T41" fmla="*/ 101 h 192"/>
                <a:gd name="T42" fmla="*/ 778 w 789"/>
                <a:gd name="T43" fmla="*/ 75 h 192"/>
                <a:gd name="T44" fmla="*/ 765 w 789"/>
                <a:gd name="T45" fmla="*/ 62 h 192"/>
                <a:gd name="T46" fmla="*/ 727 w 789"/>
                <a:gd name="T47" fmla="*/ 55 h 192"/>
                <a:gd name="T48" fmla="*/ 684 w 789"/>
                <a:gd name="T49" fmla="*/ 45 h 192"/>
                <a:gd name="T50" fmla="*/ 618 w 789"/>
                <a:gd name="T51" fmla="*/ 38 h 192"/>
                <a:gd name="T52" fmla="*/ 514 w 789"/>
                <a:gd name="T53" fmla="*/ 29 h 192"/>
                <a:gd name="T54" fmla="*/ 421 w 789"/>
                <a:gd name="T55" fmla="*/ 26 h 192"/>
                <a:gd name="T56" fmla="*/ 395 w 789"/>
                <a:gd name="T57" fmla="*/ 22 h 192"/>
                <a:gd name="T58" fmla="*/ 339 w 789"/>
                <a:gd name="T59" fmla="*/ 3 h 192"/>
                <a:gd name="T60" fmla="*/ 285 w 789"/>
                <a:gd name="T61" fmla="*/ 34 h 192"/>
                <a:gd name="T62" fmla="*/ 311 w 789"/>
                <a:gd name="T63" fmla="*/ 0 h 192"/>
                <a:gd name="T64" fmla="*/ 257 w 789"/>
                <a:gd name="T65" fmla="*/ 46 h 192"/>
                <a:gd name="T66" fmla="*/ 173 w 789"/>
                <a:gd name="T67"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9" h="192">
                  <a:moveTo>
                    <a:pt x="173" y="34"/>
                  </a:moveTo>
                  <a:lnTo>
                    <a:pt x="66" y="44"/>
                  </a:lnTo>
                  <a:lnTo>
                    <a:pt x="30" y="65"/>
                  </a:lnTo>
                  <a:lnTo>
                    <a:pt x="2" y="94"/>
                  </a:lnTo>
                  <a:lnTo>
                    <a:pt x="0" y="110"/>
                  </a:lnTo>
                  <a:lnTo>
                    <a:pt x="0" y="132"/>
                  </a:lnTo>
                  <a:lnTo>
                    <a:pt x="0" y="142"/>
                  </a:lnTo>
                  <a:lnTo>
                    <a:pt x="15" y="148"/>
                  </a:lnTo>
                  <a:lnTo>
                    <a:pt x="106" y="154"/>
                  </a:lnTo>
                  <a:lnTo>
                    <a:pt x="230" y="161"/>
                  </a:lnTo>
                  <a:lnTo>
                    <a:pt x="334" y="165"/>
                  </a:lnTo>
                  <a:lnTo>
                    <a:pt x="378" y="168"/>
                  </a:lnTo>
                  <a:lnTo>
                    <a:pt x="435" y="179"/>
                  </a:lnTo>
                  <a:lnTo>
                    <a:pt x="517" y="188"/>
                  </a:lnTo>
                  <a:lnTo>
                    <a:pt x="577" y="191"/>
                  </a:lnTo>
                  <a:lnTo>
                    <a:pt x="603" y="188"/>
                  </a:lnTo>
                  <a:lnTo>
                    <a:pt x="654" y="180"/>
                  </a:lnTo>
                  <a:lnTo>
                    <a:pt x="704" y="165"/>
                  </a:lnTo>
                  <a:lnTo>
                    <a:pt x="737" y="149"/>
                  </a:lnTo>
                  <a:lnTo>
                    <a:pt x="775" y="126"/>
                  </a:lnTo>
                  <a:lnTo>
                    <a:pt x="788" y="101"/>
                  </a:lnTo>
                  <a:lnTo>
                    <a:pt x="778" y="75"/>
                  </a:lnTo>
                  <a:lnTo>
                    <a:pt x="765" y="62"/>
                  </a:lnTo>
                  <a:lnTo>
                    <a:pt x="727" y="55"/>
                  </a:lnTo>
                  <a:lnTo>
                    <a:pt x="684" y="45"/>
                  </a:lnTo>
                  <a:lnTo>
                    <a:pt x="618" y="38"/>
                  </a:lnTo>
                  <a:lnTo>
                    <a:pt x="514" y="29"/>
                  </a:lnTo>
                  <a:lnTo>
                    <a:pt x="421" y="26"/>
                  </a:lnTo>
                  <a:lnTo>
                    <a:pt x="395" y="22"/>
                  </a:lnTo>
                  <a:lnTo>
                    <a:pt x="339" y="3"/>
                  </a:lnTo>
                  <a:lnTo>
                    <a:pt x="285" y="34"/>
                  </a:lnTo>
                  <a:lnTo>
                    <a:pt x="311" y="0"/>
                  </a:lnTo>
                  <a:lnTo>
                    <a:pt x="257" y="46"/>
                  </a:lnTo>
                  <a:lnTo>
                    <a:pt x="173" y="34"/>
                  </a:lnTo>
                </a:path>
              </a:pathLst>
            </a:custGeom>
            <a:solidFill>
              <a:schemeClr val="bg1"/>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3251" name="Group 4115"/>
            <p:cNvGrpSpPr>
              <a:grpSpLocks/>
            </p:cNvGrpSpPr>
            <p:nvPr/>
          </p:nvGrpSpPr>
          <p:grpSpPr bwMode="auto">
            <a:xfrm>
              <a:off x="2205" y="767"/>
              <a:ext cx="937" cy="1774"/>
              <a:chOff x="2205" y="767"/>
              <a:chExt cx="937" cy="1774"/>
            </a:xfrm>
          </p:grpSpPr>
          <p:grpSp>
            <p:nvGrpSpPr>
              <p:cNvPr id="223252" name="Group 4116"/>
              <p:cNvGrpSpPr>
                <a:grpSpLocks/>
              </p:cNvGrpSpPr>
              <p:nvPr/>
            </p:nvGrpSpPr>
            <p:grpSpPr bwMode="auto">
              <a:xfrm>
                <a:off x="2448" y="2071"/>
                <a:ext cx="344" cy="470"/>
                <a:chOff x="2448" y="2071"/>
                <a:chExt cx="344" cy="470"/>
              </a:xfrm>
            </p:grpSpPr>
            <p:grpSp>
              <p:nvGrpSpPr>
                <p:cNvPr id="223253" name="Group 4117"/>
                <p:cNvGrpSpPr>
                  <a:grpSpLocks/>
                </p:cNvGrpSpPr>
                <p:nvPr/>
              </p:nvGrpSpPr>
              <p:grpSpPr bwMode="auto">
                <a:xfrm>
                  <a:off x="2448" y="2071"/>
                  <a:ext cx="294" cy="470"/>
                  <a:chOff x="2448" y="2071"/>
                  <a:chExt cx="294" cy="470"/>
                </a:xfrm>
              </p:grpSpPr>
              <p:sp>
                <p:nvSpPr>
                  <p:cNvPr id="223254" name="Freeform 4118"/>
                  <p:cNvSpPr>
                    <a:spLocks/>
                  </p:cNvSpPr>
                  <p:nvPr/>
                </p:nvSpPr>
                <p:spPr bwMode="auto">
                  <a:xfrm>
                    <a:off x="2448" y="2071"/>
                    <a:ext cx="294" cy="470"/>
                  </a:xfrm>
                  <a:custGeom>
                    <a:avLst/>
                    <a:gdLst>
                      <a:gd name="T0" fmla="*/ 254 w 294"/>
                      <a:gd name="T1" fmla="*/ 280 h 470"/>
                      <a:gd name="T2" fmla="*/ 204 w 294"/>
                      <a:gd name="T3" fmla="*/ 187 h 470"/>
                      <a:gd name="T4" fmla="*/ 161 w 294"/>
                      <a:gd name="T5" fmla="*/ 123 h 470"/>
                      <a:gd name="T6" fmla="*/ 110 w 294"/>
                      <a:gd name="T7" fmla="*/ 33 h 470"/>
                      <a:gd name="T8" fmla="*/ 92 w 294"/>
                      <a:gd name="T9" fmla="*/ 12 h 470"/>
                      <a:gd name="T10" fmla="*/ 79 w 294"/>
                      <a:gd name="T11" fmla="*/ 5 h 470"/>
                      <a:gd name="T12" fmla="*/ 64 w 294"/>
                      <a:gd name="T13" fmla="*/ 2 h 470"/>
                      <a:gd name="T14" fmla="*/ 48 w 294"/>
                      <a:gd name="T15" fmla="*/ 0 h 470"/>
                      <a:gd name="T16" fmla="*/ 32 w 294"/>
                      <a:gd name="T17" fmla="*/ 2 h 470"/>
                      <a:gd name="T18" fmla="*/ 19 w 294"/>
                      <a:gd name="T19" fmla="*/ 7 h 470"/>
                      <a:gd name="T20" fmla="*/ 10 w 294"/>
                      <a:gd name="T21" fmla="*/ 19 h 470"/>
                      <a:gd name="T22" fmla="*/ 3 w 294"/>
                      <a:gd name="T23" fmla="*/ 42 h 470"/>
                      <a:gd name="T24" fmla="*/ 0 w 294"/>
                      <a:gd name="T25" fmla="*/ 73 h 470"/>
                      <a:gd name="T26" fmla="*/ 1 w 294"/>
                      <a:gd name="T27" fmla="*/ 109 h 470"/>
                      <a:gd name="T28" fmla="*/ 6 w 294"/>
                      <a:gd name="T29" fmla="*/ 154 h 470"/>
                      <a:gd name="T30" fmla="*/ 19 w 294"/>
                      <a:gd name="T31" fmla="*/ 196 h 470"/>
                      <a:gd name="T32" fmla="*/ 34 w 294"/>
                      <a:gd name="T33" fmla="*/ 235 h 470"/>
                      <a:gd name="T34" fmla="*/ 57 w 294"/>
                      <a:gd name="T35" fmla="*/ 280 h 470"/>
                      <a:gd name="T36" fmla="*/ 80 w 294"/>
                      <a:gd name="T37" fmla="*/ 322 h 470"/>
                      <a:gd name="T38" fmla="*/ 96 w 294"/>
                      <a:gd name="T39" fmla="*/ 323 h 470"/>
                      <a:gd name="T40" fmla="*/ 114 w 294"/>
                      <a:gd name="T41" fmla="*/ 335 h 470"/>
                      <a:gd name="T42" fmla="*/ 119 w 294"/>
                      <a:gd name="T43" fmla="*/ 346 h 470"/>
                      <a:gd name="T44" fmla="*/ 104 w 294"/>
                      <a:gd name="T45" fmla="*/ 376 h 470"/>
                      <a:gd name="T46" fmla="*/ 125 w 294"/>
                      <a:gd name="T47" fmla="*/ 405 h 470"/>
                      <a:gd name="T48" fmla="*/ 140 w 294"/>
                      <a:gd name="T49" fmla="*/ 428 h 470"/>
                      <a:gd name="T50" fmla="*/ 159 w 294"/>
                      <a:gd name="T51" fmla="*/ 443 h 470"/>
                      <a:gd name="T52" fmla="*/ 176 w 294"/>
                      <a:gd name="T53" fmla="*/ 457 h 470"/>
                      <a:gd name="T54" fmla="*/ 198 w 294"/>
                      <a:gd name="T55" fmla="*/ 468 h 470"/>
                      <a:gd name="T56" fmla="*/ 215 w 294"/>
                      <a:gd name="T57" fmla="*/ 469 h 470"/>
                      <a:gd name="T58" fmla="*/ 230 w 294"/>
                      <a:gd name="T59" fmla="*/ 462 h 470"/>
                      <a:gd name="T60" fmla="*/ 240 w 294"/>
                      <a:gd name="T61" fmla="*/ 451 h 470"/>
                      <a:gd name="T62" fmla="*/ 241 w 294"/>
                      <a:gd name="T63" fmla="*/ 433 h 470"/>
                      <a:gd name="T64" fmla="*/ 259 w 294"/>
                      <a:gd name="T65" fmla="*/ 433 h 470"/>
                      <a:gd name="T66" fmla="*/ 273 w 294"/>
                      <a:gd name="T67" fmla="*/ 415 h 470"/>
                      <a:gd name="T68" fmla="*/ 286 w 294"/>
                      <a:gd name="T69" fmla="*/ 390 h 470"/>
                      <a:gd name="T70" fmla="*/ 293 w 294"/>
                      <a:gd name="T71" fmla="*/ 367 h 470"/>
                      <a:gd name="T72" fmla="*/ 288 w 294"/>
                      <a:gd name="T73" fmla="*/ 347 h 470"/>
                      <a:gd name="T74" fmla="*/ 283 w 294"/>
                      <a:gd name="T75" fmla="*/ 329 h 470"/>
                      <a:gd name="T76" fmla="*/ 254 w 294"/>
                      <a:gd name="T77" fmla="*/ 28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470">
                        <a:moveTo>
                          <a:pt x="254" y="280"/>
                        </a:moveTo>
                        <a:lnTo>
                          <a:pt x="204" y="187"/>
                        </a:lnTo>
                        <a:lnTo>
                          <a:pt x="161" y="123"/>
                        </a:lnTo>
                        <a:lnTo>
                          <a:pt x="110" y="33"/>
                        </a:lnTo>
                        <a:lnTo>
                          <a:pt x="92" y="12"/>
                        </a:lnTo>
                        <a:lnTo>
                          <a:pt x="79" y="5"/>
                        </a:lnTo>
                        <a:lnTo>
                          <a:pt x="64" y="2"/>
                        </a:lnTo>
                        <a:lnTo>
                          <a:pt x="48" y="0"/>
                        </a:lnTo>
                        <a:lnTo>
                          <a:pt x="32" y="2"/>
                        </a:lnTo>
                        <a:lnTo>
                          <a:pt x="19" y="7"/>
                        </a:lnTo>
                        <a:lnTo>
                          <a:pt x="10" y="19"/>
                        </a:lnTo>
                        <a:lnTo>
                          <a:pt x="3" y="42"/>
                        </a:lnTo>
                        <a:lnTo>
                          <a:pt x="0" y="73"/>
                        </a:lnTo>
                        <a:lnTo>
                          <a:pt x="1" y="109"/>
                        </a:lnTo>
                        <a:lnTo>
                          <a:pt x="6" y="154"/>
                        </a:lnTo>
                        <a:lnTo>
                          <a:pt x="19" y="196"/>
                        </a:lnTo>
                        <a:lnTo>
                          <a:pt x="34" y="235"/>
                        </a:lnTo>
                        <a:lnTo>
                          <a:pt x="57" y="280"/>
                        </a:lnTo>
                        <a:lnTo>
                          <a:pt x="80" y="322"/>
                        </a:lnTo>
                        <a:lnTo>
                          <a:pt x="96" y="323"/>
                        </a:lnTo>
                        <a:lnTo>
                          <a:pt x="114" y="335"/>
                        </a:lnTo>
                        <a:lnTo>
                          <a:pt x="119" y="346"/>
                        </a:lnTo>
                        <a:lnTo>
                          <a:pt x="104" y="376"/>
                        </a:lnTo>
                        <a:lnTo>
                          <a:pt x="125" y="405"/>
                        </a:lnTo>
                        <a:lnTo>
                          <a:pt x="140" y="428"/>
                        </a:lnTo>
                        <a:lnTo>
                          <a:pt x="159" y="443"/>
                        </a:lnTo>
                        <a:lnTo>
                          <a:pt x="176" y="457"/>
                        </a:lnTo>
                        <a:lnTo>
                          <a:pt x="198" y="468"/>
                        </a:lnTo>
                        <a:lnTo>
                          <a:pt x="215" y="469"/>
                        </a:lnTo>
                        <a:lnTo>
                          <a:pt x="230" y="462"/>
                        </a:lnTo>
                        <a:lnTo>
                          <a:pt x="240" y="451"/>
                        </a:lnTo>
                        <a:lnTo>
                          <a:pt x="241" y="433"/>
                        </a:lnTo>
                        <a:lnTo>
                          <a:pt x="259" y="433"/>
                        </a:lnTo>
                        <a:lnTo>
                          <a:pt x="273" y="415"/>
                        </a:lnTo>
                        <a:lnTo>
                          <a:pt x="286" y="390"/>
                        </a:lnTo>
                        <a:lnTo>
                          <a:pt x="293" y="367"/>
                        </a:lnTo>
                        <a:lnTo>
                          <a:pt x="288" y="347"/>
                        </a:lnTo>
                        <a:lnTo>
                          <a:pt x="283" y="329"/>
                        </a:lnTo>
                        <a:lnTo>
                          <a:pt x="254" y="280"/>
                        </a:lnTo>
                      </a:path>
                    </a:pathLst>
                  </a:custGeom>
                  <a:solidFill>
                    <a:srgbClr val="5F3F1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3255" name="Group 4119"/>
                  <p:cNvGrpSpPr>
                    <a:grpSpLocks/>
                  </p:cNvGrpSpPr>
                  <p:nvPr/>
                </p:nvGrpSpPr>
                <p:grpSpPr bwMode="auto">
                  <a:xfrm>
                    <a:off x="2567" y="2193"/>
                    <a:ext cx="110" cy="157"/>
                    <a:chOff x="2567" y="2193"/>
                    <a:chExt cx="110" cy="157"/>
                  </a:xfrm>
                </p:grpSpPr>
                <p:sp>
                  <p:nvSpPr>
                    <p:cNvPr id="223256" name="Freeform 4120"/>
                    <p:cNvSpPr>
                      <a:spLocks/>
                    </p:cNvSpPr>
                    <p:nvPr/>
                  </p:nvSpPr>
                  <p:spPr bwMode="auto">
                    <a:xfrm>
                      <a:off x="2567" y="2193"/>
                      <a:ext cx="44" cy="38"/>
                    </a:xfrm>
                    <a:custGeom>
                      <a:avLst/>
                      <a:gdLst>
                        <a:gd name="T0" fmla="*/ 2 w 44"/>
                        <a:gd name="T1" fmla="*/ 28 h 38"/>
                        <a:gd name="T2" fmla="*/ 37 w 44"/>
                        <a:gd name="T3" fmla="*/ 0 h 38"/>
                        <a:gd name="T4" fmla="*/ 38 w 44"/>
                        <a:gd name="T5" fmla="*/ 0 h 38"/>
                        <a:gd name="T6" fmla="*/ 41 w 44"/>
                        <a:gd name="T7" fmla="*/ 1 h 38"/>
                        <a:gd name="T8" fmla="*/ 42 w 44"/>
                        <a:gd name="T9" fmla="*/ 3 h 38"/>
                        <a:gd name="T10" fmla="*/ 43 w 44"/>
                        <a:gd name="T11" fmla="*/ 5 h 38"/>
                        <a:gd name="T12" fmla="*/ 41 w 44"/>
                        <a:gd name="T13" fmla="*/ 7 h 38"/>
                        <a:gd name="T14" fmla="*/ 40 w 44"/>
                        <a:gd name="T15" fmla="*/ 9 h 38"/>
                        <a:gd name="T16" fmla="*/ 6 w 44"/>
                        <a:gd name="T17" fmla="*/ 36 h 38"/>
                        <a:gd name="T18" fmla="*/ 4 w 44"/>
                        <a:gd name="T19" fmla="*/ 37 h 38"/>
                        <a:gd name="T20" fmla="*/ 2 w 44"/>
                        <a:gd name="T21" fmla="*/ 37 h 38"/>
                        <a:gd name="T22" fmla="*/ 0 w 44"/>
                        <a:gd name="T23" fmla="*/ 36 h 38"/>
                        <a:gd name="T24" fmla="*/ 1 w 44"/>
                        <a:gd name="T25" fmla="*/ 33 h 38"/>
                        <a:gd name="T26" fmla="*/ 2 w 44"/>
                        <a:gd name="T27" fmla="*/ 30 h 38"/>
                        <a:gd name="T28" fmla="*/ 2 w 44"/>
                        <a:gd name="T29"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8">
                          <a:moveTo>
                            <a:pt x="2" y="28"/>
                          </a:moveTo>
                          <a:lnTo>
                            <a:pt x="37" y="0"/>
                          </a:lnTo>
                          <a:lnTo>
                            <a:pt x="38" y="0"/>
                          </a:lnTo>
                          <a:lnTo>
                            <a:pt x="41" y="1"/>
                          </a:lnTo>
                          <a:lnTo>
                            <a:pt x="42" y="3"/>
                          </a:lnTo>
                          <a:lnTo>
                            <a:pt x="43" y="5"/>
                          </a:lnTo>
                          <a:lnTo>
                            <a:pt x="41" y="7"/>
                          </a:lnTo>
                          <a:lnTo>
                            <a:pt x="40" y="9"/>
                          </a:lnTo>
                          <a:lnTo>
                            <a:pt x="6" y="36"/>
                          </a:lnTo>
                          <a:lnTo>
                            <a:pt x="4" y="37"/>
                          </a:lnTo>
                          <a:lnTo>
                            <a:pt x="2" y="37"/>
                          </a:lnTo>
                          <a:lnTo>
                            <a:pt x="0" y="36"/>
                          </a:lnTo>
                          <a:lnTo>
                            <a:pt x="1" y="33"/>
                          </a:lnTo>
                          <a:lnTo>
                            <a:pt x="2" y="30"/>
                          </a:lnTo>
                          <a:lnTo>
                            <a:pt x="2" y="28"/>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57" name="Freeform 4121"/>
                    <p:cNvSpPr>
                      <a:spLocks/>
                    </p:cNvSpPr>
                    <p:nvPr/>
                  </p:nvSpPr>
                  <p:spPr bwMode="auto">
                    <a:xfrm>
                      <a:off x="2591" y="2234"/>
                      <a:ext cx="41" cy="36"/>
                    </a:xfrm>
                    <a:custGeom>
                      <a:avLst/>
                      <a:gdLst>
                        <a:gd name="T0" fmla="*/ 2 w 41"/>
                        <a:gd name="T1" fmla="*/ 27 h 36"/>
                        <a:gd name="T2" fmla="*/ 35 w 41"/>
                        <a:gd name="T3" fmla="*/ 0 h 36"/>
                        <a:gd name="T4" fmla="*/ 36 w 41"/>
                        <a:gd name="T5" fmla="*/ 0 h 36"/>
                        <a:gd name="T6" fmla="*/ 38 w 41"/>
                        <a:gd name="T7" fmla="*/ 1 h 36"/>
                        <a:gd name="T8" fmla="*/ 40 w 41"/>
                        <a:gd name="T9" fmla="*/ 2 h 36"/>
                        <a:gd name="T10" fmla="*/ 39 w 41"/>
                        <a:gd name="T11" fmla="*/ 4 h 36"/>
                        <a:gd name="T12" fmla="*/ 38 w 41"/>
                        <a:gd name="T13" fmla="*/ 6 h 36"/>
                        <a:gd name="T14" fmla="*/ 37 w 41"/>
                        <a:gd name="T15" fmla="*/ 8 h 36"/>
                        <a:gd name="T16" fmla="*/ 5 w 41"/>
                        <a:gd name="T17" fmla="*/ 35 h 36"/>
                        <a:gd name="T18" fmla="*/ 4 w 41"/>
                        <a:gd name="T19" fmla="*/ 35 h 36"/>
                        <a:gd name="T20" fmla="*/ 1 w 41"/>
                        <a:gd name="T21" fmla="*/ 35 h 36"/>
                        <a:gd name="T22" fmla="*/ 0 w 41"/>
                        <a:gd name="T23" fmla="*/ 34 h 36"/>
                        <a:gd name="T24" fmla="*/ 2 w 41"/>
                        <a:gd name="T25" fmla="*/ 30 h 36"/>
                        <a:gd name="T26" fmla="*/ 1 w 41"/>
                        <a:gd name="T27" fmla="*/ 29 h 36"/>
                        <a:gd name="T28" fmla="*/ 2 w 41"/>
                        <a:gd name="T2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36">
                          <a:moveTo>
                            <a:pt x="2" y="27"/>
                          </a:moveTo>
                          <a:lnTo>
                            <a:pt x="35" y="0"/>
                          </a:lnTo>
                          <a:lnTo>
                            <a:pt x="36" y="0"/>
                          </a:lnTo>
                          <a:lnTo>
                            <a:pt x="38" y="1"/>
                          </a:lnTo>
                          <a:lnTo>
                            <a:pt x="40" y="2"/>
                          </a:lnTo>
                          <a:lnTo>
                            <a:pt x="39" y="4"/>
                          </a:lnTo>
                          <a:lnTo>
                            <a:pt x="38" y="6"/>
                          </a:lnTo>
                          <a:lnTo>
                            <a:pt x="37" y="8"/>
                          </a:lnTo>
                          <a:lnTo>
                            <a:pt x="5" y="35"/>
                          </a:lnTo>
                          <a:lnTo>
                            <a:pt x="4" y="35"/>
                          </a:lnTo>
                          <a:lnTo>
                            <a:pt x="1" y="35"/>
                          </a:lnTo>
                          <a:lnTo>
                            <a:pt x="0" y="34"/>
                          </a:lnTo>
                          <a:lnTo>
                            <a:pt x="2" y="30"/>
                          </a:lnTo>
                          <a:lnTo>
                            <a:pt x="1" y="29"/>
                          </a:lnTo>
                          <a:lnTo>
                            <a:pt x="2" y="27"/>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58" name="Freeform 4122"/>
                    <p:cNvSpPr>
                      <a:spLocks/>
                    </p:cNvSpPr>
                    <p:nvPr/>
                  </p:nvSpPr>
                  <p:spPr bwMode="auto">
                    <a:xfrm>
                      <a:off x="2611" y="2273"/>
                      <a:ext cx="43" cy="36"/>
                    </a:xfrm>
                    <a:custGeom>
                      <a:avLst/>
                      <a:gdLst>
                        <a:gd name="T0" fmla="*/ 2 w 43"/>
                        <a:gd name="T1" fmla="*/ 27 h 36"/>
                        <a:gd name="T2" fmla="*/ 36 w 43"/>
                        <a:gd name="T3" fmla="*/ 0 h 36"/>
                        <a:gd name="T4" fmla="*/ 38 w 43"/>
                        <a:gd name="T5" fmla="*/ 0 h 36"/>
                        <a:gd name="T6" fmla="*/ 40 w 43"/>
                        <a:gd name="T7" fmla="*/ 1 h 36"/>
                        <a:gd name="T8" fmla="*/ 41 w 43"/>
                        <a:gd name="T9" fmla="*/ 2 h 36"/>
                        <a:gd name="T10" fmla="*/ 42 w 43"/>
                        <a:gd name="T11" fmla="*/ 4 h 36"/>
                        <a:gd name="T12" fmla="*/ 40 w 43"/>
                        <a:gd name="T13" fmla="*/ 6 h 36"/>
                        <a:gd name="T14" fmla="*/ 39 w 43"/>
                        <a:gd name="T15" fmla="*/ 8 h 36"/>
                        <a:gd name="T16" fmla="*/ 5 w 43"/>
                        <a:gd name="T17" fmla="*/ 35 h 36"/>
                        <a:gd name="T18" fmla="*/ 5 w 43"/>
                        <a:gd name="T19" fmla="*/ 35 h 36"/>
                        <a:gd name="T20" fmla="*/ 2 w 43"/>
                        <a:gd name="T21" fmla="*/ 35 h 36"/>
                        <a:gd name="T22" fmla="*/ 0 w 43"/>
                        <a:gd name="T23" fmla="*/ 34 h 36"/>
                        <a:gd name="T24" fmla="*/ 2 w 43"/>
                        <a:gd name="T25" fmla="*/ 30 h 36"/>
                        <a:gd name="T26" fmla="*/ 2 w 43"/>
                        <a:gd name="T27" fmla="*/ 29 h 36"/>
                        <a:gd name="T28" fmla="*/ 2 w 43"/>
                        <a:gd name="T2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6">
                          <a:moveTo>
                            <a:pt x="2" y="27"/>
                          </a:moveTo>
                          <a:lnTo>
                            <a:pt x="36" y="0"/>
                          </a:lnTo>
                          <a:lnTo>
                            <a:pt x="38" y="0"/>
                          </a:lnTo>
                          <a:lnTo>
                            <a:pt x="40" y="1"/>
                          </a:lnTo>
                          <a:lnTo>
                            <a:pt x="41" y="2"/>
                          </a:lnTo>
                          <a:lnTo>
                            <a:pt x="42" y="4"/>
                          </a:lnTo>
                          <a:lnTo>
                            <a:pt x="40" y="6"/>
                          </a:lnTo>
                          <a:lnTo>
                            <a:pt x="39" y="8"/>
                          </a:lnTo>
                          <a:lnTo>
                            <a:pt x="5" y="35"/>
                          </a:lnTo>
                          <a:lnTo>
                            <a:pt x="5" y="35"/>
                          </a:lnTo>
                          <a:lnTo>
                            <a:pt x="2" y="35"/>
                          </a:lnTo>
                          <a:lnTo>
                            <a:pt x="0" y="34"/>
                          </a:lnTo>
                          <a:lnTo>
                            <a:pt x="2" y="30"/>
                          </a:lnTo>
                          <a:lnTo>
                            <a:pt x="2" y="29"/>
                          </a:lnTo>
                          <a:lnTo>
                            <a:pt x="2" y="27"/>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59" name="Freeform 4123"/>
                    <p:cNvSpPr>
                      <a:spLocks/>
                    </p:cNvSpPr>
                    <p:nvPr/>
                  </p:nvSpPr>
                  <p:spPr bwMode="auto">
                    <a:xfrm>
                      <a:off x="2633" y="2314"/>
                      <a:ext cx="44" cy="36"/>
                    </a:xfrm>
                    <a:custGeom>
                      <a:avLst/>
                      <a:gdLst>
                        <a:gd name="T0" fmla="*/ 2 w 44"/>
                        <a:gd name="T1" fmla="*/ 28 h 36"/>
                        <a:gd name="T2" fmla="*/ 38 w 44"/>
                        <a:gd name="T3" fmla="*/ 1 h 36"/>
                        <a:gd name="T4" fmla="*/ 40 w 44"/>
                        <a:gd name="T5" fmla="*/ 1 h 36"/>
                        <a:gd name="T6" fmla="*/ 41 w 44"/>
                        <a:gd name="T7" fmla="*/ 0 h 36"/>
                        <a:gd name="T8" fmla="*/ 43 w 44"/>
                        <a:gd name="T9" fmla="*/ 2 h 36"/>
                        <a:gd name="T10" fmla="*/ 43 w 44"/>
                        <a:gd name="T11" fmla="*/ 4 h 36"/>
                        <a:gd name="T12" fmla="*/ 42 w 44"/>
                        <a:gd name="T13" fmla="*/ 6 h 36"/>
                        <a:gd name="T14" fmla="*/ 41 w 44"/>
                        <a:gd name="T15" fmla="*/ 7 h 36"/>
                        <a:gd name="T16" fmla="*/ 6 w 44"/>
                        <a:gd name="T17" fmla="*/ 34 h 36"/>
                        <a:gd name="T18" fmla="*/ 5 w 44"/>
                        <a:gd name="T19" fmla="*/ 35 h 36"/>
                        <a:gd name="T20" fmla="*/ 2 w 44"/>
                        <a:gd name="T21" fmla="*/ 35 h 36"/>
                        <a:gd name="T22" fmla="*/ 0 w 44"/>
                        <a:gd name="T23" fmla="*/ 33 h 36"/>
                        <a:gd name="T24" fmla="*/ 2 w 44"/>
                        <a:gd name="T25" fmla="*/ 30 h 36"/>
                        <a:gd name="T26" fmla="*/ 2 w 44"/>
                        <a:gd name="T27" fmla="*/ 29 h 36"/>
                        <a:gd name="T28" fmla="*/ 2 w 44"/>
                        <a:gd name="T2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6">
                          <a:moveTo>
                            <a:pt x="2" y="28"/>
                          </a:moveTo>
                          <a:lnTo>
                            <a:pt x="38" y="1"/>
                          </a:lnTo>
                          <a:lnTo>
                            <a:pt x="40" y="1"/>
                          </a:lnTo>
                          <a:lnTo>
                            <a:pt x="41" y="0"/>
                          </a:lnTo>
                          <a:lnTo>
                            <a:pt x="43" y="2"/>
                          </a:lnTo>
                          <a:lnTo>
                            <a:pt x="43" y="4"/>
                          </a:lnTo>
                          <a:lnTo>
                            <a:pt x="42" y="6"/>
                          </a:lnTo>
                          <a:lnTo>
                            <a:pt x="41" y="7"/>
                          </a:lnTo>
                          <a:lnTo>
                            <a:pt x="6" y="34"/>
                          </a:lnTo>
                          <a:lnTo>
                            <a:pt x="5" y="35"/>
                          </a:lnTo>
                          <a:lnTo>
                            <a:pt x="2" y="35"/>
                          </a:lnTo>
                          <a:lnTo>
                            <a:pt x="0" y="33"/>
                          </a:lnTo>
                          <a:lnTo>
                            <a:pt x="2" y="30"/>
                          </a:lnTo>
                          <a:lnTo>
                            <a:pt x="2" y="29"/>
                          </a:lnTo>
                          <a:lnTo>
                            <a:pt x="2" y="28"/>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223260" name="Freeform 4124"/>
                <p:cNvSpPr>
                  <a:spLocks/>
                </p:cNvSpPr>
                <p:nvPr/>
              </p:nvSpPr>
              <p:spPr bwMode="auto">
                <a:xfrm>
                  <a:off x="2683" y="2290"/>
                  <a:ext cx="109" cy="141"/>
                </a:xfrm>
                <a:custGeom>
                  <a:avLst/>
                  <a:gdLst>
                    <a:gd name="T0" fmla="*/ 54 w 109"/>
                    <a:gd name="T1" fmla="*/ 0 h 141"/>
                    <a:gd name="T2" fmla="*/ 7 w 109"/>
                    <a:gd name="T3" fmla="*/ 70 h 141"/>
                    <a:gd name="T4" fmla="*/ 1 w 109"/>
                    <a:gd name="T5" fmla="*/ 84 h 141"/>
                    <a:gd name="T6" fmla="*/ 0 w 109"/>
                    <a:gd name="T7" fmla="*/ 96 h 141"/>
                    <a:gd name="T8" fmla="*/ 2 w 109"/>
                    <a:gd name="T9" fmla="*/ 111 h 141"/>
                    <a:gd name="T10" fmla="*/ 12 w 109"/>
                    <a:gd name="T11" fmla="*/ 125 h 141"/>
                    <a:gd name="T12" fmla="*/ 22 w 109"/>
                    <a:gd name="T13" fmla="*/ 134 h 141"/>
                    <a:gd name="T14" fmla="*/ 34 w 109"/>
                    <a:gd name="T15" fmla="*/ 140 h 141"/>
                    <a:gd name="T16" fmla="*/ 44 w 109"/>
                    <a:gd name="T17" fmla="*/ 139 h 141"/>
                    <a:gd name="T18" fmla="*/ 54 w 109"/>
                    <a:gd name="T19" fmla="*/ 129 h 141"/>
                    <a:gd name="T20" fmla="*/ 69 w 109"/>
                    <a:gd name="T21" fmla="*/ 99 h 141"/>
                    <a:gd name="T22" fmla="*/ 79 w 109"/>
                    <a:gd name="T23" fmla="*/ 81 h 141"/>
                    <a:gd name="T24" fmla="*/ 96 w 109"/>
                    <a:gd name="T25" fmla="*/ 57 h 141"/>
                    <a:gd name="T26" fmla="*/ 108 w 109"/>
                    <a:gd name="T27" fmla="*/ 43 h 141"/>
                    <a:gd name="T28" fmla="*/ 54 w 109"/>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41">
                      <a:moveTo>
                        <a:pt x="54" y="0"/>
                      </a:moveTo>
                      <a:lnTo>
                        <a:pt x="7" y="70"/>
                      </a:lnTo>
                      <a:lnTo>
                        <a:pt x="1" y="84"/>
                      </a:lnTo>
                      <a:lnTo>
                        <a:pt x="0" y="96"/>
                      </a:lnTo>
                      <a:lnTo>
                        <a:pt x="2" y="111"/>
                      </a:lnTo>
                      <a:lnTo>
                        <a:pt x="12" y="125"/>
                      </a:lnTo>
                      <a:lnTo>
                        <a:pt x="22" y="134"/>
                      </a:lnTo>
                      <a:lnTo>
                        <a:pt x="34" y="140"/>
                      </a:lnTo>
                      <a:lnTo>
                        <a:pt x="44" y="139"/>
                      </a:lnTo>
                      <a:lnTo>
                        <a:pt x="54" y="129"/>
                      </a:lnTo>
                      <a:lnTo>
                        <a:pt x="69" y="99"/>
                      </a:lnTo>
                      <a:lnTo>
                        <a:pt x="79" y="81"/>
                      </a:lnTo>
                      <a:lnTo>
                        <a:pt x="96" y="57"/>
                      </a:lnTo>
                      <a:lnTo>
                        <a:pt x="108" y="43"/>
                      </a:lnTo>
                      <a:lnTo>
                        <a:pt x="54" y="0"/>
                      </a:lnTo>
                    </a:path>
                  </a:pathLst>
                </a:custGeom>
                <a:solidFill>
                  <a:srgbClr val="3F7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261" name="Group 4125"/>
              <p:cNvGrpSpPr>
                <a:grpSpLocks/>
              </p:cNvGrpSpPr>
              <p:nvPr/>
            </p:nvGrpSpPr>
            <p:grpSpPr bwMode="auto">
              <a:xfrm>
                <a:off x="2205" y="1978"/>
                <a:ext cx="357" cy="472"/>
                <a:chOff x="2205" y="1978"/>
                <a:chExt cx="357" cy="472"/>
              </a:xfrm>
            </p:grpSpPr>
            <p:grpSp>
              <p:nvGrpSpPr>
                <p:cNvPr id="223262" name="Group 4126"/>
                <p:cNvGrpSpPr>
                  <a:grpSpLocks/>
                </p:cNvGrpSpPr>
                <p:nvPr/>
              </p:nvGrpSpPr>
              <p:grpSpPr bwMode="auto">
                <a:xfrm>
                  <a:off x="2205" y="1978"/>
                  <a:ext cx="300" cy="472"/>
                  <a:chOff x="2205" y="1978"/>
                  <a:chExt cx="300" cy="472"/>
                </a:xfrm>
              </p:grpSpPr>
              <p:sp>
                <p:nvSpPr>
                  <p:cNvPr id="223263" name="Freeform 4127"/>
                  <p:cNvSpPr>
                    <a:spLocks/>
                  </p:cNvSpPr>
                  <p:nvPr/>
                </p:nvSpPr>
                <p:spPr bwMode="auto">
                  <a:xfrm>
                    <a:off x="2205" y="1978"/>
                    <a:ext cx="300" cy="472"/>
                  </a:xfrm>
                  <a:custGeom>
                    <a:avLst/>
                    <a:gdLst>
                      <a:gd name="T0" fmla="*/ 261 w 300"/>
                      <a:gd name="T1" fmla="*/ 276 h 472"/>
                      <a:gd name="T2" fmla="*/ 210 w 300"/>
                      <a:gd name="T3" fmla="*/ 181 h 472"/>
                      <a:gd name="T4" fmla="*/ 169 w 300"/>
                      <a:gd name="T5" fmla="*/ 118 h 472"/>
                      <a:gd name="T6" fmla="*/ 118 w 300"/>
                      <a:gd name="T7" fmla="*/ 30 h 472"/>
                      <a:gd name="T8" fmla="*/ 99 w 300"/>
                      <a:gd name="T9" fmla="*/ 10 h 472"/>
                      <a:gd name="T10" fmla="*/ 86 w 300"/>
                      <a:gd name="T11" fmla="*/ 3 h 472"/>
                      <a:gd name="T12" fmla="*/ 70 w 300"/>
                      <a:gd name="T13" fmla="*/ 0 h 472"/>
                      <a:gd name="T14" fmla="*/ 55 w 300"/>
                      <a:gd name="T15" fmla="*/ 0 h 472"/>
                      <a:gd name="T16" fmla="*/ 37 w 300"/>
                      <a:gd name="T17" fmla="*/ 2 h 472"/>
                      <a:gd name="T18" fmla="*/ 23 w 300"/>
                      <a:gd name="T19" fmla="*/ 7 h 472"/>
                      <a:gd name="T20" fmla="*/ 12 w 300"/>
                      <a:gd name="T21" fmla="*/ 20 h 472"/>
                      <a:gd name="T22" fmla="*/ 4 w 300"/>
                      <a:gd name="T23" fmla="*/ 45 h 472"/>
                      <a:gd name="T24" fmla="*/ 0 w 300"/>
                      <a:gd name="T25" fmla="*/ 75 h 472"/>
                      <a:gd name="T26" fmla="*/ 0 w 300"/>
                      <a:gd name="T27" fmla="*/ 111 h 472"/>
                      <a:gd name="T28" fmla="*/ 5 w 300"/>
                      <a:gd name="T29" fmla="*/ 157 h 472"/>
                      <a:gd name="T30" fmla="*/ 16 w 300"/>
                      <a:gd name="T31" fmla="*/ 199 h 472"/>
                      <a:gd name="T32" fmla="*/ 30 w 300"/>
                      <a:gd name="T33" fmla="*/ 239 h 472"/>
                      <a:gd name="T34" fmla="*/ 53 w 300"/>
                      <a:gd name="T35" fmla="*/ 285 h 472"/>
                      <a:gd name="T36" fmla="*/ 77 w 300"/>
                      <a:gd name="T37" fmla="*/ 327 h 472"/>
                      <a:gd name="T38" fmla="*/ 96 w 300"/>
                      <a:gd name="T39" fmla="*/ 326 h 472"/>
                      <a:gd name="T40" fmla="*/ 112 w 300"/>
                      <a:gd name="T41" fmla="*/ 337 h 472"/>
                      <a:gd name="T42" fmla="*/ 117 w 300"/>
                      <a:gd name="T43" fmla="*/ 349 h 472"/>
                      <a:gd name="T44" fmla="*/ 101 w 300"/>
                      <a:gd name="T45" fmla="*/ 380 h 472"/>
                      <a:gd name="T46" fmla="*/ 121 w 300"/>
                      <a:gd name="T47" fmla="*/ 410 h 472"/>
                      <a:gd name="T48" fmla="*/ 137 w 300"/>
                      <a:gd name="T49" fmla="*/ 431 h 472"/>
                      <a:gd name="T50" fmla="*/ 155 w 300"/>
                      <a:gd name="T51" fmla="*/ 447 h 472"/>
                      <a:gd name="T52" fmla="*/ 174 w 300"/>
                      <a:gd name="T53" fmla="*/ 461 h 472"/>
                      <a:gd name="T54" fmla="*/ 196 w 300"/>
                      <a:gd name="T55" fmla="*/ 470 h 472"/>
                      <a:gd name="T56" fmla="*/ 214 w 300"/>
                      <a:gd name="T57" fmla="*/ 471 h 472"/>
                      <a:gd name="T58" fmla="*/ 230 w 300"/>
                      <a:gd name="T59" fmla="*/ 461 h 472"/>
                      <a:gd name="T60" fmla="*/ 241 w 300"/>
                      <a:gd name="T61" fmla="*/ 451 h 472"/>
                      <a:gd name="T62" fmla="*/ 242 w 300"/>
                      <a:gd name="T63" fmla="*/ 433 h 472"/>
                      <a:gd name="T64" fmla="*/ 261 w 300"/>
                      <a:gd name="T65" fmla="*/ 433 h 472"/>
                      <a:gd name="T66" fmla="*/ 276 w 300"/>
                      <a:gd name="T67" fmla="*/ 411 h 472"/>
                      <a:gd name="T68" fmla="*/ 292 w 300"/>
                      <a:gd name="T69" fmla="*/ 385 h 472"/>
                      <a:gd name="T70" fmla="*/ 299 w 300"/>
                      <a:gd name="T71" fmla="*/ 361 h 472"/>
                      <a:gd name="T72" fmla="*/ 296 w 300"/>
                      <a:gd name="T73" fmla="*/ 344 h 472"/>
                      <a:gd name="T74" fmla="*/ 290 w 300"/>
                      <a:gd name="T75" fmla="*/ 324 h 472"/>
                      <a:gd name="T76" fmla="*/ 261 w 300"/>
                      <a:gd name="T77" fmla="*/ 2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472">
                        <a:moveTo>
                          <a:pt x="261" y="276"/>
                        </a:moveTo>
                        <a:lnTo>
                          <a:pt x="210" y="181"/>
                        </a:lnTo>
                        <a:lnTo>
                          <a:pt x="169" y="118"/>
                        </a:lnTo>
                        <a:lnTo>
                          <a:pt x="118" y="30"/>
                        </a:lnTo>
                        <a:lnTo>
                          <a:pt x="99" y="10"/>
                        </a:lnTo>
                        <a:lnTo>
                          <a:pt x="86" y="3"/>
                        </a:lnTo>
                        <a:lnTo>
                          <a:pt x="70" y="0"/>
                        </a:lnTo>
                        <a:lnTo>
                          <a:pt x="55" y="0"/>
                        </a:lnTo>
                        <a:lnTo>
                          <a:pt x="37" y="2"/>
                        </a:lnTo>
                        <a:lnTo>
                          <a:pt x="23" y="7"/>
                        </a:lnTo>
                        <a:lnTo>
                          <a:pt x="12" y="20"/>
                        </a:lnTo>
                        <a:lnTo>
                          <a:pt x="4" y="45"/>
                        </a:lnTo>
                        <a:lnTo>
                          <a:pt x="0" y="75"/>
                        </a:lnTo>
                        <a:lnTo>
                          <a:pt x="0" y="111"/>
                        </a:lnTo>
                        <a:lnTo>
                          <a:pt x="5" y="157"/>
                        </a:lnTo>
                        <a:lnTo>
                          <a:pt x="16" y="199"/>
                        </a:lnTo>
                        <a:lnTo>
                          <a:pt x="30" y="239"/>
                        </a:lnTo>
                        <a:lnTo>
                          <a:pt x="53" y="285"/>
                        </a:lnTo>
                        <a:lnTo>
                          <a:pt x="77" y="327"/>
                        </a:lnTo>
                        <a:lnTo>
                          <a:pt x="96" y="326"/>
                        </a:lnTo>
                        <a:lnTo>
                          <a:pt x="112" y="337"/>
                        </a:lnTo>
                        <a:lnTo>
                          <a:pt x="117" y="349"/>
                        </a:lnTo>
                        <a:lnTo>
                          <a:pt x="101" y="380"/>
                        </a:lnTo>
                        <a:lnTo>
                          <a:pt x="121" y="410"/>
                        </a:lnTo>
                        <a:lnTo>
                          <a:pt x="137" y="431"/>
                        </a:lnTo>
                        <a:lnTo>
                          <a:pt x="155" y="447"/>
                        </a:lnTo>
                        <a:lnTo>
                          <a:pt x="174" y="461"/>
                        </a:lnTo>
                        <a:lnTo>
                          <a:pt x="196" y="470"/>
                        </a:lnTo>
                        <a:lnTo>
                          <a:pt x="214" y="471"/>
                        </a:lnTo>
                        <a:lnTo>
                          <a:pt x="230" y="461"/>
                        </a:lnTo>
                        <a:lnTo>
                          <a:pt x="241" y="451"/>
                        </a:lnTo>
                        <a:lnTo>
                          <a:pt x="242" y="433"/>
                        </a:lnTo>
                        <a:lnTo>
                          <a:pt x="261" y="433"/>
                        </a:lnTo>
                        <a:lnTo>
                          <a:pt x="276" y="411"/>
                        </a:lnTo>
                        <a:lnTo>
                          <a:pt x="292" y="385"/>
                        </a:lnTo>
                        <a:lnTo>
                          <a:pt x="299" y="361"/>
                        </a:lnTo>
                        <a:lnTo>
                          <a:pt x="296" y="344"/>
                        </a:lnTo>
                        <a:lnTo>
                          <a:pt x="290" y="324"/>
                        </a:lnTo>
                        <a:lnTo>
                          <a:pt x="261" y="276"/>
                        </a:lnTo>
                      </a:path>
                    </a:pathLst>
                  </a:custGeom>
                  <a:solidFill>
                    <a:srgbClr val="5F3F1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3264" name="Group 4128"/>
                  <p:cNvGrpSpPr>
                    <a:grpSpLocks/>
                  </p:cNvGrpSpPr>
                  <p:nvPr/>
                </p:nvGrpSpPr>
                <p:grpSpPr bwMode="auto">
                  <a:xfrm>
                    <a:off x="2328" y="2096"/>
                    <a:ext cx="114" cy="161"/>
                    <a:chOff x="2328" y="2096"/>
                    <a:chExt cx="114" cy="161"/>
                  </a:xfrm>
                </p:grpSpPr>
                <p:sp>
                  <p:nvSpPr>
                    <p:cNvPr id="223265" name="Freeform 4129"/>
                    <p:cNvSpPr>
                      <a:spLocks/>
                    </p:cNvSpPr>
                    <p:nvPr/>
                  </p:nvSpPr>
                  <p:spPr bwMode="auto">
                    <a:xfrm>
                      <a:off x="2328" y="2096"/>
                      <a:ext cx="47" cy="40"/>
                    </a:xfrm>
                    <a:custGeom>
                      <a:avLst/>
                      <a:gdLst>
                        <a:gd name="T0" fmla="*/ 2 w 47"/>
                        <a:gd name="T1" fmla="*/ 30 h 40"/>
                        <a:gd name="T2" fmla="*/ 41 w 47"/>
                        <a:gd name="T3" fmla="*/ 1 h 40"/>
                        <a:gd name="T4" fmla="*/ 43 w 47"/>
                        <a:gd name="T5" fmla="*/ 0 h 40"/>
                        <a:gd name="T6" fmla="*/ 44 w 47"/>
                        <a:gd name="T7" fmla="*/ 0 h 40"/>
                        <a:gd name="T8" fmla="*/ 46 w 47"/>
                        <a:gd name="T9" fmla="*/ 2 h 40"/>
                        <a:gd name="T10" fmla="*/ 46 w 47"/>
                        <a:gd name="T11" fmla="*/ 3 h 40"/>
                        <a:gd name="T12" fmla="*/ 44 w 47"/>
                        <a:gd name="T13" fmla="*/ 5 h 40"/>
                        <a:gd name="T14" fmla="*/ 43 w 47"/>
                        <a:gd name="T15" fmla="*/ 7 h 40"/>
                        <a:gd name="T16" fmla="*/ 5 w 47"/>
                        <a:gd name="T17" fmla="*/ 38 h 40"/>
                        <a:gd name="T18" fmla="*/ 4 w 47"/>
                        <a:gd name="T19" fmla="*/ 39 h 40"/>
                        <a:gd name="T20" fmla="*/ 2 w 47"/>
                        <a:gd name="T21" fmla="*/ 37 h 40"/>
                        <a:gd name="T22" fmla="*/ 1 w 47"/>
                        <a:gd name="T23" fmla="*/ 36 h 40"/>
                        <a:gd name="T24" fmla="*/ 0 w 47"/>
                        <a:gd name="T25" fmla="*/ 34 h 40"/>
                        <a:gd name="T26" fmla="*/ 0 w 47"/>
                        <a:gd name="T27" fmla="*/ 32 h 40"/>
                        <a:gd name="T28" fmla="*/ 2 w 47"/>
                        <a:gd name="T2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 y="30"/>
                          </a:moveTo>
                          <a:lnTo>
                            <a:pt x="41" y="1"/>
                          </a:lnTo>
                          <a:lnTo>
                            <a:pt x="43" y="0"/>
                          </a:lnTo>
                          <a:lnTo>
                            <a:pt x="44" y="0"/>
                          </a:lnTo>
                          <a:lnTo>
                            <a:pt x="46" y="2"/>
                          </a:lnTo>
                          <a:lnTo>
                            <a:pt x="46" y="3"/>
                          </a:lnTo>
                          <a:lnTo>
                            <a:pt x="44" y="5"/>
                          </a:lnTo>
                          <a:lnTo>
                            <a:pt x="43" y="7"/>
                          </a:lnTo>
                          <a:lnTo>
                            <a:pt x="5" y="38"/>
                          </a:lnTo>
                          <a:lnTo>
                            <a:pt x="4" y="39"/>
                          </a:lnTo>
                          <a:lnTo>
                            <a:pt x="2" y="37"/>
                          </a:lnTo>
                          <a:lnTo>
                            <a:pt x="1" y="36"/>
                          </a:lnTo>
                          <a:lnTo>
                            <a:pt x="0" y="34"/>
                          </a:lnTo>
                          <a:lnTo>
                            <a:pt x="0" y="32"/>
                          </a:lnTo>
                          <a:lnTo>
                            <a:pt x="2" y="30"/>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66" name="Freeform 4130"/>
                    <p:cNvSpPr>
                      <a:spLocks/>
                    </p:cNvSpPr>
                    <p:nvPr/>
                  </p:nvSpPr>
                  <p:spPr bwMode="auto">
                    <a:xfrm>
                      <a:off x="2350" y="2135"/>
                      <a:ext cx="48" cy="40"/>
                    </a:xfrm>
                    <a:custGeom>
                      <a:avLst/>
                      <a:gdLst>
                        <a:gd name="T0" fmla="*/ 3 w 48"/>
                        <a:gd name="T1" fmla="*/ 31 h 40"/>
                        <a:gd name="T2" fmla="*/ 41 w 48"/>
                        <a:gd name="T3" fmla="*/ 0 h 40"/>
                        <a:gd name="T4" fmla="*/ 43 w 48"/>
                        <a:gd name="T5" fmla="*/ 0 h 40"/>
                        <a:gd name="T6" fmla="*/ 45 w 48"/>
                        <a:gd name="T7" fmla="*/ 2 h 40"/>
                        <a:gd name="T8" fmla="*/ 47 w 48"/>
                        <a:gd name="T9" fmla="*/ 2 h 40"/>
                        <a:gd name="T10" fmla="*/ 45 w 48"/>
                        <a:gd name="T11" fmla="*/ 4 h 40"/>
                        <a:gd name="T12" fmla="*/ 45 w 48"/>
                        <a:gd name="T13" fmla="*/ 5 h 40"/>
                        <a:gd name="T14" fmla="*/ 43 w 48"/>
                        <a:gd name="T15" fmla="*/ 8 h 40"/>
                        <a:gd name="T16" fmla="*/ 6 w 48"/>
                        <a:gd name="T17" fmla="*/ 38 h 40"/>
                        <a:gd name="T18" fmla="*/ 5 w 48"/>
                        <a:gd name="T19" fmla="*/ 39 h 40"/>
                        <a:gd name="T20" fmla="*/ 2 w 48"/>
                        <a:gd name="T21" fmla="*/ 38 h 40"/>
                        <a:gd name="T22" fmla="*/ 1 w 48"/>
                        <a:gd name="T23" fmla="*/ 37 h 40"/>
                        <a:gd name="T24" fmla="*/ 0 w 48"/>
                        <a:gd name="T25" fmla="*/ 35 h 40"/>
                        <a:gd name="T26" fmla="*/ 2 w 48"/>
                        <a:gd name="T27" fmla="*/ 33 h 40"/>
                        <a:gd name="T28" fmla="*/ 3 w 48"/>
                        <a:gd name="T2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0">
                          <a:moveTo>
                            <a:pt x="3" y="31"/>
                          </a:moveTo>
                          <a:lnTo>
                            <a:pt x="41" y="0"/>
                          </a:lnTo>
                          <a:lnTo>
                            <a:pt x="43" y="0"/>
                          </a:lnTo>
                          <a:lnTo>
                            <a:pt x="45" y="2"/>
                          </a:lnTo>
                          <a:lnTo>
                            <a:pt x="47" y="2"/>
                          </a:lnTo>
                          <a:lnTo>
                            <a:pt x="45" y="4"/>
                          </a:lnTo>
                          <a:lnTo>
                            <a:pt x="45" y="5"/>
                          </a:lnTo>
                          <a:lnTo>
                            <a:pt x="43" y="8"/>
                          </a:lnTo>
                          <a:lnTo>
                            <a:pt x="6" y="38"/>
                          </a:lnTo>
                          <a:lnTo>
                            <a:pt x="5" y="39"/>
                          </a:lnTo>
                          <a:lnTo>
                            <a:pt x="2" y="38"/>
                          </a:lnTo>
                          <a:lnTo>
                            <a:pt x="1" y="37"/>
                          </a:lnTo>
                          <a:lnTo>
                            <a:pt x="0" y="35"/>
                          </a:lnTo>
                          <a:lnTo>
                            <a:pt x="2" y="33"/>
                          </a:lnTo>
                          <a:lnTo>
                            <a:pt x="3" y="31"/>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67" name="Freeform 4131"/>
                    <p:cNvSpPr>
                      <a:spLocks/>
                    </p:cNvSpPr>
                    <p:nvPr/>
                  </p:nvSpPr>
                  <p:spPr bwMode="auto">
                    <a:xfrm>
                      <a:off x="2372" y="2177"/>
                      <a:ext cx="47" cy="40"/>
                    </a:xfrm>
                    <a:custGeom>
                      <a:avLst/>
                      <a:gdLst>
                        <a:gd name="T0" fmla="*/ 2 w 47"/>
                        <a:gd name="T1" fmla="*/ 31 h 40"/>
                        <a:gd name="T2" fmla="*/ 40 w 47"/>
                        <a:gd name="T3" fmla="*/ 0 h 40"/>
                        <a:gd name="T4" fmla="*/ 42 w 47"/>
                        <a:gd name="T5" fmla="*/ 0 h 40"/>
                        <a:gd name="T6" fmla="*/ 43 w 47"/>
                        <a:gd name="T7" fmla="*/ 1 h 40"/>
                        <a:gd name="T8" fmla="*/ 46 w 47"/>
                        <a:gd name="T9" fmla="*/ 2 h 40"/>
                        <a:gd name="T10" fmla="*/ 44 w 47"/>
                        <a:gd name="T11" fmla="*/ 4 h 40"/>
                        <a:gd name="T12" fmla="*/ 44 w 47"/>
                        <a:gd name="T13" fmla="*/ 5 h 40"/>
                        <a:gd name="T14" fmla="*/ 42 w 47"/>
                        <a:gd name="T15" fmla="*/ 8 h 40"/>
                        <a:gd name="T16" fmla="*/ 5 w 47"/>
                        <a:gd name="T17" fmla="*/ 37 h 40"/>
                        <a:gd name="T18" fmla="*/ 4 w 47"/>
                        <a:gd name="T19" fmla="*/ 39 h 40"/>
                        <a:gd name="T20" fmla="*/ 1 w 47"/>
                        <a:gd name="T21" fmla="*/ 38 h 40"/>
                        <a:gd name="T22" fmla="*/ 0 w 47"/>
                        <a:gd name="T23" fmla="*/ 36 h 40"/>
                        <a:gd name="T24" fmla="*/ 0 w 47"/>
                        <a:gd name="T25" fmla="*/ 35 h 40"/>
                        <a:gd name="T26" fmla="*/ 1 w 47"/>
                        <a:gd name="T27" fmla="*/ 33 h 40"/>
                        <a:gd name="T28" fmla="*/ 2 w 47"/>
                        <a:gd name="T2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 y="31"/>
                          </a:moveTo>
                          <a:lnTo>
                            <a:pt x="40" y="0"/>
                          </a:lnTo>
                          <a:lnTo>
                            <a:pt x="42" y="0"/>
                          </a:lnTo>
                          <a:lnTo>
                            <a:pt x="43" y="1"/>
                          </a:lnTo>
                          <a:lnTo>
                            <a:pt x="46" y="2"/>
                          </a:lnTo>
                          <a:lnTo>
                            <a:pt x="44" y="4"/>
                          </a:lnTo>
                          <a:lnTo>
                            <a:pt x="44" y="5"/>
                          </a:lnTo>
                          <a:lnTo>
                            <a:pt x="42" y="8"/>
                          </a:lnTo>
                          <a:lnTo>
                            <a:pt x="5" y="37"/>
                          </a:lnTo>
                          <a:lnTo>
                            <a:pt x="4" y="39"/>
                          </a:lnTo>
                          <a:lnTo>
                            <a:pt x="1" y="38"/>
                          </a:lnTo>
                          <a:lnTo>
                            <a:pt x="0" y="36"/>
                          </a:lnTo>
                          <a:lnTo>
                            <a:pt x="0" y="35"/>
                          </a:lnTo>
                          <a:lnTo>
                            <a:pt x="1" y="33"/>
                          </a:lnTo>
                          <a:lnTo>
                            <a:pt x="2" y="31"/>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68" name="Freeform 4132"/>
                    <p:cNvSpPr>
                      <a:spLocks/>
                    </p:cNvSpPr>
                    <p:nvPr/>
                  </p:nvSpPr>
                  <p:spPr bwMode="auto">
                    <a:xfrm>
                      <a:off x="2393" y="2218"/>
                      <a:ext cx="49" cy="39"/>
                    </a:xfrm>
                    <a:custGeom>
                      <a:avLst/>
                      <a:gdLst>
                        <a:gd name="T0" fmla="*/ 3 w 49"/>
                        <a:gd name="T1" fmla="*/ 31 h 39"/>
                        <a:gd name="T2" fmla="*/ 42 w 49"/>
                        <a:gd name="T3" fmla="*/ 0 h 39"/>
                        <a:gd name="T4" fmla="*/ 44 w 49"/>
                        <a:gd name="T5" fmla="*/ 0 h 39"/>
                        <a:gd name="T6" fmla="*/ 46 w 49"/>
                        <a:gd name="T7" fmla="*/ 1 h 39"/>
                        <a:gd name="T8" fmla="*/ 48 w 49"/>
                        <a:gd name="T9" fmla="*/ 1 h 39"/>
                        <a:gd name="T10" fmla="*/ 46 w 49"/>
                        <a:gd name="T11" fmla="*/ 5 h 39"/>
                        <a:gd name="T12" fmla="*/ 46 w 49"/>
                        <a:gd name="T13" fmla="*/ 5 h 39"/>
                        <a:gd name="T14" fmla="*/ 44 w 49"/>
                        <a:gd name="T15" fmla="*/ 8 h 39"/>
                        <a:gd name="T16" fmla="*/ 6 w 49"/>
                        <a:gd name="T17" fmla="*/ 37 h 39"/>
                        <a:gd name="T18" fmla="*/ 5 w 49"/>
                        <a:gd name="T19" fmla="*/ 38 h 39"/>
                        <a:gd name="T20" fmla="*/ 2 w 49"/>
                        <a:gd name="T21" fmla="*/ 37 h 39"/>
                        <a:gd name="T22" fmla="*/ 1 w 49"/>
                        <a:gd name="T23" fmla="*/ 35 h 39"/>
                        <a:gd name="T24" fmla="*/ 0 w 49"/>
                        <a:gd name="T25" fmla="*/ 34 h 39"/>
                        <a:gd name="T26" fmla="*/ 2 w 49"/>
                        <a:gd name="T27" fmla="*/ 32 h 39"/>
                        <a:gd name="T28" fmla="*/ 3 w 49"/>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9">
                          <a:moveTo>
                            <a:pt x="3" y="31"/>
                          </a:moveTo>
                          <a:lnTo>
                            <a:pt x="42" y="0"/>
                          </a:lnTo>
                          <a:lnTo>
                            <a:pt x="44" y="0"/>
                          </a:lnTo>
                          <a:lnTo>
                            <a:pt x="46" y="1"/>
                          </a:lnTo>
                          <a:lnTo>
                            <a:pt x="48" y="1"/>
                          </a:lnTo>
                          <a:lnTo>
                            <a:pt x="46" y="5"/>
                          </a:lnTo>
                          <a:lnTo>
                            <a:pt x="46" y="5"/>
                          </a:lnTo>
                          <a:lnTo>
                            <a:pt x="44" y="8"/>
                          </a:lnTo>
                          <a:lnTo>
                            <a:pt x="6" y="37"/>
                          </a:lnTo>
                          <a:lnTo>
                            <a:pt x="5" y="38"/>
                          </a:lnTo>
                          <a:lnTo>
                            <a:pt x="2" y="37"/>
                          </a:lnTo>
                          <a:lnTo>
                            <a:pt x="1" y="35"/>
                          </a:lnTo>
                          <a:lnTo>
                            <a:pt x="0" y="34"/>
                          </a:lnTo>
                          <a:lnTo>
                            <a:pt x="2" y="32"/>
                          </a:lnTo>
                          <a:lnTo>
                            <a:pt x="3" y="31"/>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223269" name="Freeform 4133"/>
                <p:cNvSpPr>
                  <a:spLocks/>
                </p:cNvSpPr>
                <p:nvPr/>
              </p:nvSpPr>
              <p:spPr bwMode="auto">
                <a:xfrm>
                  <a:off x="2447" y="2189"/>
                  <a:ext cx="115" cy="146"/>
                </a:xfrm>
                <a:custGeom>
                  <a:avLst/>
                  <a:gdLst>
                    <a:gd name="T0" fmla="*/ 58 w 115"/>
                    <a:gd name="T1" fmla="*/ 0 h 146"/>
                    <a:gd name="T2" fmla="*/ 7 w 115"/>
                    <a:gd name="T3" fmla="*/ 74 h 146"/>
                    <a:gd name="T4" fmla="*/ 1 w 115"/>
                    <a:gd name="T5" fmla="*/ 88 h 146"/>
                    <a:gd name="T6" fmla="*/ 0 w 115"/>
                    <a:gd name="T7" fmla="*/ 101 h 146"/>
                    <a:gd name="T8" fmla="*/ 2 w 115"/>
                    <a:gd name="T9" fmla="*/ 114 h 146"/>
                    <a:gd name="T10" fmla="*/ 11 w 115"/>
                    <a:gd name="T11" fmla="*/ 131 h 146"/>
                    <a:gd name="T12" fmla="*/ 21 w 115"/>
                    <a:gd name="T13" fmla="*/ 137 h 146"/>
                    <a:gd name="T14" fmla="*/ 33 w 115"/>
                    <a:gd name="T15" fmla="*/ 145 h 146"/>
                    <a:gd name="T16" fmla="*/ 44 w 115"/>
                    <a:gd name="T17" fmla="*/ 142 h 146"/>
                    <a:gd name="T18" fmla="*/ 54 w 115"/>
                    <a:gd name="T19" fmla="*/ 132 h 146"/>
                    <a:gd name="T20" fmla="*/ 72 w 115"/>
                    <a:gd name="T21" fmla="*/ 100 h 146"/>
                    <a:gd name="T22" fmla="*/ 82 w 115"/>
                    <a:gd name="T23" fmla="*/ 82 h 146"/>
                    <a:gd name="T24" fmla="*/ 100 w 115"/>
                    <a:gd name="T25" fmla="*/ 59 h 146"/>
                    <a:gd name="T26" fmla="*/ 114 w 115"/>
                    <a:gd name="T27" fmla="*/ 41 h 146"/>
                    <a:gd name="T28" fmla="*/ 58 w 115"/>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46">
                      <a:moveTo>
                        <a:pt x="58" y="0"/>
                      </a:moveTo>
                      <a:lnTo>
                        <a:pt x="7" y="74"/>
                      </a:lnTo>
                      <a:lnTo>
                        <a:pt x="1" y="88"/>
                      </a:lnTo>
                      <a:lnTo>
                        <a:pt x="0" y="101"/>
                      </a:lnTo>
                      <a:lnTo>
                        <a:pt x="2" y="114"/>
                      </a:lnTo>
                      <a:lnTo>
                        <a:pt x="11" y="131"/>
                      </a:lnTo>
                      <a:lnTo>
                        <a:pt x="21" y="137"/>
                      </a:lnTo>
                      <a:lnTo>
                        <a:pt x="33" y="145"/>
                      </a:lnTo>
                      <a:lnTo>
                        <a:pt x="44" y="142"/>
                      </a:lnTo>
                      <a:lnTo>
                        <a:pt x="54" y="132"/>
                      </a:lnTo>
                      <a:lnTo>
                        <a:pt x="72" y="100"/>
                      </a:lnTo>
                      <a:lnTo>
                        <a:pt x="82" y="82"/>
                      </a:lnTo>
                      <a:lnTo>
                        <a:pt x="100" y="59"/>
                      </a:lnTo>
                      <a:lnTo>
                        <a:pt x="114" y="41"/>
                      </a:lnTo>
                      <a:lnTo>
                        <a:pt x="58" y="0"/>
                      </a:lnTo>
                    </a:path>
                  </a:pathLst>
                </a:custGeom>
                <a:solidFill>
                  <a:srgbClr val="3F7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270" name="Group 4134"/>
              <p:cNvGrpSpPr>
                <a:grpSpLocks/>
              </p:cNvGrpSpPr>
              <p:nvPr/>
            </p:nvGrpSpPr>
            <p:grpSpPr bwMode="auto">
              <a:xfrm>
                <a:off x="2208" y="767"/>
                <a:ext cx="569" cy="792"/>
                <a:chOff x="2208" y="767"/>
                <a:chExt cx="569" cy="792"/>
              </a:xfrm>
            </p:grpSpPr>
            <p:grpSp>
              <p:nvGrpSpPr>
                <p:cNvPr id="223271" name="Group 4135"/>
                <p:cNvGrpSpPr>
                  <a:grpSpLocks/>
                </p:cNvGrpSpPr>
                <p:nvPr/>
              </p:nvGrpSpPr>
              <p:grpSpPr bwMode="auto">
                <a:xfrm>
                  <a:off x="2208" y="855"/>
                  <a:ext cx="507" cy="704"/>
                  <a:chOff x="2208" y="855"/>
                  <a:chExt cx="507" cy="704"/>
                </a:xfrm>
              </p:grpSpPr>
              <p:grpSp>
                <p:nvGrpSpPr>
                  <p:cNvPr id="223272" name="Group 4136"/>
                  <p:cNvGrpSpPr>
                    <a:grpSpLocks/>
                  </p:cNvGrpSpPr>
                  <p:nvPr/>
                </p:nvGrpSpPr>
                <p:grpSpPr bwMode="auto">
                  <a:xfrm>
                    <a:off x="2268" y="1287"/>
                    <a:ext cx="200" cy="123"/>
                    <a:chOff x="2268" y="1287"/>
                    <a:chExt cx="200" cy="123"/>
                  </a:xfrm>
                </p:grpSpPr>
                <p:sp>
                  <p:nvSpPr>
                    <p:cNvPr id="223273" name="Freeform 4137"/>
                    <p:cNvSpPr>
                      <a:spLocks/>
                    </p:cNvSpPr>
                    <p:nvPr/>
                  </p:nvSpPr>
                  <p:spPr bwMode="auto">
                    <a:xfrm>
                      <a:off x="2268" y="1287"/>
                      <a:ext cx="195" cy="123"/>
                    </a:xfrm>
                    <a:custGeom>
                      <a:avLst/>
                      <a:gdLst>
                        <a:gd name="T0" fmla="*/ 5 w 195"/>
                        <a:gd name="T1" fmla="*/ 45 h 123"/>
                        <a:gd name="T2" fmla="*/ 13 w 195"/>
                        <a:gd name="T3" fmla="*/ 34 h 123"/>
                        <a:gd name="T4" fmla="*/ 24 w 195"/>
                        <a:gd name="T5" fmla="*/ 23 h 123"/>
                        <a:gd name="T6" fmla="*/ 37 w 195"/>
                        <a:gd name="T7" fmla="*/ 12 h 123"/>
                        <a:gd name="T8" fmla="*/ 53 w 195"/>
                        <a:gd name="T9" fmla="*/ 7 h 123"/>
                        <a:gd name="T10" fmla="*/ 68 w 195"/>
                        <a:gd name="T11" fmla="*/ 4 h 123"/>
                        <a:gd name="T12" fmla="*/ 86 w 195"/>
                        <a:gd name="T13" fmla="*/ 0 h 123"/>
                        <a:gd name="T14" fmla="*/ 105 w 195"/>
                        <a:gd name="T15" fmla="*/ 0 h 123"/>
                        <a:gd name="T16" fmla="*/ 125 w 195"/>
                        <a:gd name="T17" fmla="*/ 3 h 123"/>
                        <a:gd name="T18" fmla="*/ 152 w 195"/>
                        <a:gd name="T19" fmla="*/ 9 h 123"/>
                        <a:gd name="T20" fmla="*/ 162 w 195"/>
                        <a:gd name="T21" fmla="*/ 17 h 123"/>
                        <a:gd name="T22" fmla="*/ 194 w 195"/>
                        <a:gd name="T23" fmla="*/ 23 h 123"/>
                        <a:gd name="T24" fmla="*/ 152 w 195"/>
                        <a:gd name="T25" fmla="*/ 122 h 123"/>
                        <a:gd name="T26" fmla="*/ 113 w 195"/>
                        <a:gd name="T27" fmla="*/ 121 h 123"/>
                        <a:gd name="T28" fmla="*/ 86 w 195"/>
                        <a:gd name="T29" fmla="*/ 97 h 123"/>
                        <a:gd name="T30" fmla="*/ 71 w 195"/>
                        <a:gd name="T31" fmla="*/ 90 h 123"/>
                        <a:gd name="T32" fmla="*/ 59 w 195"/>
                        <a:gd name="T33" fmla="*/ 88 h 123"/>
                        <a:gd name="T34" fmla="*/ 42 w 195"/>
                        <a:gd name="T35" fmla="*/ 89 h 123"/>
                        <a:gd name="T36" fmla="*/ 25 w 195"/>
                        <a:gd name="T37" fmla="*/ 96 h 123"/>
                        <a:gd name="T38" fmla="*/ 17 w 195"/>
                        <a:gd name="T39" fmla="*/ 93 h 123"/>
                        <a:gd name="T40" fmla="*/ 10 w 195"/>
                        <a:gd name="T41" fmla="*/ 88 h 123"/>
                        <a:gd name="T42" fmla="*/ 3 w 195"/>
                        <a:gd name="T43" fmla="*/ 78 h 123"/>
                        <a:gd name="T44" fmla="*/ 0 w 195"/>
                        <a:gd name="T45" fmla="*/ 68 h 123"/>
                        <a:gd name="T46" fmla="*/ 2 w 195"/>
                        <a:gd name="T47" fmla="*/ 55 h 123"/>
                        <a:gd name="T48" fmla="*/ 5 w 195"/>
                        <a:gd name="T49" fmla="*/ 4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23">
                          <a:moveTo>
                            <a:pt x="5" y="45"/>
                          </a:moveTo>
                          <a:lnTo>
                            <a:pt x="13" y="34"/>
                          </a:lnTo>
                          <a:lnTo>
                            <a:pt x="24" y="23"/>
                          </a:lnTo>
                          <a:lnTo>
                            <a:pt x="37" y="12"/>
                          </a:lnTo>
                          <a:lnTo>
                            <a:pt x="53" y="7"/>
                          </a:lnTo>
                          <a:lnTo>
                            <a:pt x="68" y="4"/>
                          </a:lnTo>
                          <a:lnTo>
                            <a:pt x="86" y="0"/>
                          </a:lnTo>
                          <a:lnTo>
                            <a:pt x="105" y="0"/>
                          </a:lnTo>
                          <a:lnTo>
                            <a:pt x="125" y="3"/>
                          </a:lnTo>
                          <a:lnTo>
                            <a:pt x="152" y="9"/>
                          </a:lnTo>
                          <a:lnTo>
                            <a:pt x="162" y="17"/>
                          </a:lnTo>
                          <a:lnTo>
                            <a:pt x="194" y="23"/>
                          </a:lnTo>
                          <a:lnTo>
                            <a:pt x="152" y="122"/>
                          </a:lnTo>
                          <a:lnTo>
                            <a:pt x="113" y="121"/>
                          </a:lnTo>
                          <a:lnTo>
                            <a:pt x="86" y="97"/>
                          </a:lnTo>
                          <a:lnTo>
                            <a:pt x="71" y="90"/>
                          </a:lnTo>
                          <a:lnTo>
                            <a:pt x="59" y="88"/>
                          </a:lnTo>
                          <a:lnTo>
                            <a:pt x="42" y="89"/>
                          </a:lnTo>
                          <a:lnTo>
                            <a:pt x="25" y="96"/>
                          </a:lnTo>
                          <a:lnTo>
                            <a:pt x="17" y="93"/>
                          </a:lnTo>
                          <a:lnTo>
                            <a:pt x="10" y="88"/>
                          </a:lnTo>
                          <a:lnTo>
                            <a:pt x="3" y="78"/>
                          </a:lnTo>
                          <a:lnTo>
                            <a:pt x="0" y="68"/>
                          </a:lnTo>
                          <a:lnTo>
                            <a:pt x="2" y="55"/>
                          </a:lnTo>
                          <a:lnTo>
                            <a:pt x="5" y="45"/>
                          </a:lnTo>
                        </a:path>
                      </a:pathLst>
                    </a:custGeom>
                    <a:solidFill>
                      <a:srgbClr val="FF5F7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74" name="Freeform 4138"/>
                    <p:cNvSpPr>
                      <a:spLocks/>
                    </p:cNvSpPr>
                    <p:nvPr/>
                  </p:nvSpPr>
                  <p:spPr bwMode="auto">
                    <a:xfrm>
                      <a:off x="2321" y="1300"/>
                      <a:ext cx="147" cy="63"/>
                    </a:xfrm>
                    <a:custGeom>
                      <a:avLst/>
                      <a:gdLst>
                        <a:gd name="T0" fmla="*/ 0 w 147"/>
                        <a:gd name="T1" fmla="*/ 24 h 63"/>
                        <a:gd name="T2" fmla="*/ 9 w 147"/>
                        <a:gd name="T3" fmla="*/ 11 h 63"/>
                        <a:gd name="T4" fmla="*/ 21 w 147"/>
                        <a:gd name="T5" fmla="*/ 6 h 63"/>
                        <a:gd name="T6" fmla="*/ 38 w 147"/>
                        <a:gd name="T7" fmla="*/ 0 h 63"/>
                        <a:gd name="T8" fmla="*/ 55 w 147"/>
                        <a:gd name="T9" fmla="*/ 1 h 63"/>
                        <a:gd name="T10" fmla="*/ 83 w 147"/>
                        <a:gd name="T11" fmla="*/ 7 h 63"/>
                        <a:gd name="T12" fmla="*/ 102 w 147"/>
                        <a:gd name="T13" fmla="*/ 15 h 63"/>
                        <a:gd name="T14" fmla="*/ 123 w 147"/>
                        <a:gd name="T15" fmla="*/ 23 h 63"/>
                        <a:gd name="T16" fmla="*/ 146 w 147"/>
                        <a:gd name="T17" fmla="*/ 37 h 63"/>
                        <a:gd name="T18" fmla="*/ 133 w 147"/>
                        <a:gd name="T19" fmla="*/ 62 h 63"/>
                        <a:gd name="T20" fmla="*/ 107 w 147"/>
                        <a:gd name="T21" fmla="*/ 42 h 63"/>
                        <a:gd name="T22" fmla="*/ 93 w 147"/>
                        <a:gd name="T23" fmla="*/ 34 h 63"/>
                        <a:gd name="T24" fmla="*/ 73 w 147"/>
                        <a:gd name="T25" fmla="*/ 24 h 63"/>
                        <a:gd name="T26" fmla="*/ 54 w 147"/>
                        <a:gd name="T27" fmla="*/ 19 h 63"/>
                        <a:gd name="T28" fmla="*/ 40 w 147"/>
                        <a:gd name="T29" fmla="*/ 18 h 63"/>
                        <a:gd name="T30" fmla="*/ 26 w 147"/>
                        <a:gd name="T31" fmla="*/ 18 h 63"/>
                        <a:gd name="T32" fmla="*/ 0 w 147"/>
                        <a:gd name="T33"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63">
                          <a:moveTo>
                            <a:pt x="0" y="24"/>
                          </a:moveTo>
                          <a:lnTo>
                            <a:pt x="9" y="11"/>
                          </a:lnTo>
                          <a:lnTo>
                            <a:pt x="21" y="6"/>
                          </a:lnTo>
                          <a:lnTo>
                            <a:pt x="38" y="0"/>
                          </a:lnTo>
                          <a:lnTo>
                            <a:pt x="55" y="1"/>
                          </a:lnTo>
                          <a:lnTo>
                            <a:pt x="83" y="7"/>
                          </a:lnTo>
                          <a:lnTo>
                            <a:pt x="102" y="15"/>
                          </a:lnTo>
                          <a:lnTo>
                            <a:pt x="123" y="23"/>
                          </a:lnTo>
                          <a:lnTo>
                            <a:pt x="146" y="37"/>
                          </a:lnTo>
                          <a:lnTo>
                            <a:pt x="133" y="62"/>
                          </a:lnTo>
                          <a:lnTo>
                            <a:pt x="107" y="42"/>
                          </a:lnTo>
                          <a:lnTo>
                            <a:pt x="93" y="34"/>
                          </a:lnTo>
                          <a:lnTo>
                            <a:pt x="73" y="24"/>
                          </a:lnTo>
                          <a:lnTo>
                            <a:pt x="54" y="19"/>
                          </a:lnTo>
                          <a:lnTo>
                            <a:pt x="40" y="18"/>
                          </a:lnTo>
                          <a:lnTo>
                            <a:pt x="26" y="18"/>
                          </a:lnTo>
                          <a:lnTo>
                            <a:pt x="0" y="24"/>
                          </a:lnTo>
                        </a:path>
                      </a:pathLst>
                    </a:custGeom>
                    <a:solidFill>
                      <a:srgbClr val="FF0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275" name="Group 4139"/>
                  <p:cNvGrpSpPr>
                    <a:grpSpLocks/>
                  </p:cNvGrpSpPr>
                  <p:nvPr/>
                </p:nvGrpSpPr>
                <p:grpSpPr bwMode="auto">
                  <a:xfrm>
                    <a:off x="2208" y="855"/>
                    <a:ext cx="507" cy="704"/>
                    <a:chOff x="2208" y="855"/>
                    <a:chExt cx="507" cy="704"/>
                  </a:xfrm>
                </p:grpSpPr>
                <p:sp>
                  <p:nvSpPr>
                    <p:cNvPr id="223276" name="Freeform 4140"/>
                    <p:cNvSpPr>
                      <a:spLocks/>
                    </p:cNvSpPr>
                    <p:nvPr/>
                  </p:nvSpPr>
                  <p:spPr bwMode="auto">
                    <a:xfrm>
                      <a:off x="2208" y="855"/>
                      <a:ext cx="507" cy="704"/>
                    </a:xfrm>
                    <a:custGeom>
                      <a:avLst/>
                      <a:gdLst>
                        <a:gd name="T0" fmla="*/ 37 w 507"/>
                        <a:gd name="T1" fmla="*/ 244 h 704"/>
                        <a:gd name="T2" fmla="*/ 79 w 507"/>
                        <a:gd name="T3" fmla="*/ 189 h 704"/>
                        <a:gd name="T4" fmla="*/ 120 w 507"/>
                        <a:gd name="T5" fmla="*/ 176 h 704"/>
                        <a:gd name="T6" fmla="*/ 176 w 507"/>
                        <a:gd name="T7" fmla="*/ 148 h 704"/>
                        <a:gd name="T8" fmla="*/ 187 w 507"/>
                        <a:gd name="T9" fmla="*/ 110 h 704"/>
                        <a:gd name="T10" fmla="*/ 209 w 507"/>
                        <a:gd name="T11" fmla="*/ 86 h 704"/>
                        <a:gd name="T12" fmla="*/ 207 w 507"/>
                        <a:gd name="T13" fmla="*/ 59 h 704"/>
                        <a:gd name="T14" fmla="*/ 263 w 507"/>
                        <a:gd name="T15" fmla="*/ 43 h 704"/>
                        <a:gd name="T16" fmla="*/ 275 w 507"/>
                        <a:gd name="T17" fmla="*/ 27 h 704"/>
                        <a:gd name="T18" fmla="*/ 303 w 507"/>
                        <a:gd name="T19" fmla="*/ 7 h 704"/>
                        <a:gd name="T20" fmla="*/ 344 w 507"/>
                        <a:gd name="T21" fmla="*/ 0 h 704"/>
                        <a:gd name="T22" fmla="*/ 439 w 507"/>
                        <a:gd name="T23" fmla="*/ 59 h 704"/>
                        <a:gd name="T24" fmla="*/ 494 w 507"/>
                        <a:gd name="T25" fmla="*/ 179 h 704"/>
                        <a:gd name="T26" fmla="*/ 490 w 507"/>
                        <a:gd name="T27" fmla="*/ 330 h 704"/>
                        <a:gd name="T28" fmla="*/ 409 w 507"/>
                        <a:gd name="T29" fmla="*/ 408 h 704"/>
                        <a:gd name="T30" fmla="*/ 354 w 507"/>
                        <a:gd name="T31" fmla="*/ 455 h 704"/>
                        <a:gd name="T32" fmla="*/ 358 w 507"/>
                        <a:gd name="T33" fmla="*/ 514 h 704"/>
                        <a:gd name="T34" fmla="*/ 382 w 507"/>
                        <a:gd name="T35" fmla="*/ 547 h 704"/>
                        <a:gd name="T36" fmla="*/ 449 w 507"/>
                        <a:gd name="T37" fmla="*/ 613 h 704"/>
                        <a:gd name="T38" fmla="*/ 358 w 507"/>
                        <a:gd name="T39" fmla="*/ 661 h 704"/>
                        <a:gd name="T40" fmla="*/ 287 w 507"/>
                        <a:gd name="T41" fmla="*/ 583 h 704"/>
                        <a:gd name="T42" fmla="*/ 258 w 507"/>
                        <a:gd name="T43" fmla="*/ 579 h 704"/>
                        <a:gd name="T44" fmla="*/ 227 w 507"/>
                        <a:gd name="T45" fmla="*/ 617 h 704"/>
                        <a:gd name="T46" fmla="*/ 213 w 507"/>
                        <a:gd name="T47" fmla="*/ 655 h 704"/>
                        <a:gd name="T48" fmla="*/ 192 w 507"/>
                        <a:gd name="T49" fmla="*/ 663 h 704"/>
                        <a:gd name="T50" fmla="*/ 171 w 507"/>
                        <a:gd name="T51" fmla="*/ 650 h 704"/>
                        <a:gd name="T52" fmla="*/ 159 w 507"/>
                        <a:gd name="T53" fmla="*/ 618 h 704"/>
                        <a:gd name="T54" fmla="*/ 143 w 507"/>
                        <a:gd name="T55" fmla="*/ 601 h 704"/>
                        <a:gd name="T56" fmla="*/ 133 w 507"/>
                        <a:gd name="T57" fmla="*/ 577 h 704"/>
                        <a:gd name="T58" fmla="*/ 130 w 507"/>
                        <a:gd name="T59" fmla="*/ 550 h 704"/>
                        <a:gd name="T60" fmla="*/ 148 w 507"/>
                        <a:gd name="T61" fmla="*/ 530 h 704"/>
                        <a:gd name="T62" fmla="*/ 188 w 507"/>
                        <a:gd name="T63" fmla="*/ 525 h 704"/>
                        <a:gd name="T64" fmla="*/ 211 w 507"/>
                        <a:gd name="T65" fmla="*/ 526 h 704"/>
                        <a:gd name="T66" fmla="*/ 228 w 507"/>
                        <a:gd name="T67" fmla="*/ 503 h 704"/>
                        <a:gd name="T68" fmla="*/ 227 w 507"/>
                        <a:gd name="T69" fmla="*/ 466 h 704"/>
                        <a:gd name="T70" fmla="*/ 211 w 507"/>
                        <a:gd name="T71" fmla="*/ 420 h 704"/>
                        <a:gd name="T72" fmla="*/ 191 w 507"/>
                        <a:gd name="T73" fmla="*/ 398 h 704"/>
                        <a:gd name="T74" fmla="*/ 159 w 507"/>
                        <a:gd name="T75" fmla="*/ 399 h 704"/>
                        <a:gd name="T76" fmla="*/ 136 w 507"/>
                        <a:gd name="T77" fmla="*/ 403 h 704"/>
                        <a:gd name="T78" fmla="*/ 123 w 507"/>
                        <a:gd name="T79" fmla="*/ 392 h 704"/>
                        <a:gd name="T80" fmla="*/ 134 w 507"/>
                        <a:gd name="T81" fmla="*/ 360 h 704"/>
                        <a:gd name="T82" fmla="*/ 119 w 507"/>
                        <a:gd name="T83" fmla="*/ 341 h 704"/>
                        <a:gd name="T84" fmla="*/ 109 w 507"/>
                        <a:gd name="T85" fmla="*/ 340 h 704"/>
                        <a:gd name="T86" fmla="*/ 84 w 507"/>
                        <a:gd name="T87" fmla="*/ 354 h 704"/>
                        <a:gd name="T88" fmla="*/ 53 w 507"/>
                        <a:gd name="T89" fmla="*/ 363 h 704"/>
                        <a:gd name="T90" fmla="*/ 24 w 507"/>
                        <a:gd name="T91" fmla="*/ 361 h 704"/>
                        <a:gd name="T92" fmla="*/ 5 w 507"/>
                        <a:gd name="T93" fmla="*/ 342 h 704"/>
                        <a:gd name="T94" fmla="*/ 2 w 507"/>
                        <a:gd name="T95" fmla="*/ 30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04">
                          <a:moveTo>
                            <a:pt x="2" y="300"/>
                          </a:moveTo>
                          <a:lnTo>
                            <a:pt x="37" y="244"/>
                          </a:lnTo>
                          <a:lnTo>
                            <a:pt x="70" y="201"/>
                          </a:lnTo>
                          <a:lnTo>
                            <a:pt x="79" y="189"/>
                          </a:lnTo>
                          <a:lnTo>
                            <a:pt x="94" y="182"/>
                          </a:lnTo>
                          <a:lnTo>
                            <a:pt x="120" y="176"/>
                          </a:lnTo>
                          <a:lnTo>
                            <a:pt x="155" y="165"/>
                          </a:lnTo>
                          <a:lnTo>
                            <a:pt x="176" y="148"/>
                          </a:lnTo>
                          <a:lnTo>
                            <a:pt x="182" y="133"/>
                          </a:lnTo>
                          <a:lnTo>
                            <a:pt x="187" y="110"/>
                          </a:lnTo>
                          <a:lnTo>
                            <a:pt x="189" y="93"/>
                          </a:lnTo>
                          <a:lnTo>
                            <a:pt x="209" y="86"/>
                          </a:lnTo>
                          <a:lnTo>
                            <a:pt x="215" y="84"/>
                          </a:lnTo>
                          <a:lnTo>
                            <a:pt x="207" y="59"/>
                          </a:lnTo>
                          <a:lnTo>
                            <a:pt x="244" y="47"/>
                          </a:lnTo>
                          <a:lnTo>
                            <a:pt x="263" y="43"/>
                          </a:lnTo>
                          <a:lnTo>
                            <a:pt x="267" y="39"/>
                          </a:lnTo>
                          <a:lnTo>
                            <a:pt x="275" y="27"/>
                          </a:lnTo>
                          <a:lnTo>
                            <a:pt x="290" y="7"/>
                          </a:lnTo>
                          <a:lnTo>
                            <a:pt x="303" y="7"/>
                          </a:lnTo>
                          <a:lnTo>
                            <a:pt x="316" y="6"/>
                          </a:lnTo>
                          <a:lnTo>
                            <a:pt x="344" y="0"/>
                          </a:lnTo>
                          <a:lnTo>
                            <a:pt x="390" y="11"/>
                          </a:lnTo>
                          <a:lnTo>
                            <a:pt x="439" y="59"/>
                          </a:lnTo>
                          <a:lnTo>
                            <a:pt x="468" y="106"/>
                          </a:lnTo>
                          <a:lnTo>
                            <a:pt x="494" y="179"/>
                          </a:lnTo>
                          <a:lnTo>
                            <a:pt x="506" y="252"/>
                          </a:lnTo>
                          <a:lnTo>
                            <a:pt x="490" y="330"/>
                          </a:lnTo>
                          <a:lnTo>
                            <a:pt x="460" y="378"/>
                          </a:lnTo>
                          <a:lnTo>
                            <a:pt x="409" y="408"/>
                          </a:lnTo>
                          <a:lnTo>
                            <a:pt x="361" y="433"/>
                          </a:lnTo>
                          <a:lnTo>
                            <a:pt x="354" y="455"/>
                          </a:lnTo>
                          <a:lnTo>
                            <a:pt x="355" y="491"/>
                          </a:lnTo>
                          <a:lnTo>
                            <a:pt x="358" y="514"/>
                          </a:lnTo>
                          <a:lnTo>
                            <a:pt x="372" y="536"/>
                          </a:lnTo>
                          <a:lnTo>
                            <a:pt x="382" y="547"/>
                          </a:lnTo>
                          <a:lnTo>
                            <a:pt x="417" y="592"/>
                          </a:lnTo>
                          <a:lnTo>
                            <a:pt x="449" y="613"/>
                          </a:lnTo>
                          <a:lnTo>
                            <a:pt x="390" y="703"/>
                          </a:lnTo>
                          <a:lnTo>
                            <a:pt x="358" y="661"/>
                          </a:lnTo>
                          <a:lnTo>
                            <a:pt x="308" y="605"/>
                          </a:lnTo>
                          <a:lnTo>
                            <a:pt x="287" y="583"/>
                          </a:lnTo>
                          <a:lnTo>
                            <a:pt x="271" y="576"/>
                          </a:lnTo>
                          <a:lnTo>
                            <a:pt x="258" y="579"/>
                          </a:lnTo>
                          <a:lnTo>
                            <a:pt x="239" y="599"/>
                          </a:lnTo>
                          <a:lnTo>
                            <a:pt x="227" y="617"/>
                          </a:lnTo>
                          <a:lnTo>
                            <a:pt x="219" y="637"/>
                          </a:lnTo>
                          <a:lnTo>
                            <a:pt x="213" y="655"/>
                          </a:lnTo>
                          <a:lnTo>
                            <a:pt x="205" y="661"/>
                          </a:lnTo>
                          <a:lnTo>
                            <a:pt x="192" y="663"/>
                          </a:lnTo>
                          <a:lnTo>
                            <a:pt x="183" y="660"/>
                          </a:lnTo>
                          <a:lnTo>
                            <a:pt x="171" y="650"/>
                          </a:lnTo>
                          <a:lnTo>
                            <a:pt x="166" y="635"/>
                          </a:lnTo>
                          <a:lnTo>
                            <a:pt x="159" y="618"/>
                          </a:lnTo>
                          <a:lnTo>
                            <a:pt x="149" y="609"/>
                          </a:lnTo>
                          <a:lnTo>
                            <a:pt x="143" y="601"/>
                          </a:lnTo>
                          <a:lnTo>
                            <a:pt x="144" y="588"/>
                          </a:lnTo>
                          <a:lnTo>
                            <a:pt x="133" y="577"/>
                          </a:lnTo>
                          <a:lnTo>
                            <a:pt x="127" y="571"/>
                          </a:lnTo>
                          <a:lnTo>
                            <a:pt x="130" y="550"/>
                          </a:lnTo>
                          <a:lnTo>
                            <a:pt x="130" y="539"/>
                          </a:lnTo>
                          <a:lnTo>
                            <a:pt x="148" y="530"/>
                          </a:lnTo>
                          <a:lnTo>
                            <a:pt x="169" y="521"/>
                          </a:lnTo>
                          <a:lnTo>
                            <a:pt x="188" y="525"/>
                          </a:lnTo>
                          <a:lnTo>
                            <a:pt x="199" y="527"/>
                          </a:lnTo>
                          <a:lnTo>
                            <a:pt x="211" y="526"/>
                          </a:lnTo>
                          <a:lnTo>
                            <a:pt x="221" y="518"/>
                          </a:lnTo>
                          <a:lnTo>
                            <a:pt x="228" y="503"/>
                          </a:lnTo>
                          <a:lnTo>
                            <a:pt x="229" y="488"/>
                          </a:lnTo>
                          <a:lnTo>
                            <a:pt x="227" y="466"/>
                          </a:lnTo>
                          <a:lnTo>
                            <a:pt x="221" y="440"/>
                          </a:lnTo>
                          <a:lnTo>
                            <a:pt x="211" y="420"/>
                          </a:lnTo>
                          <a:lnTo>
                            <a:pt x="203" y="407"/>
                          </a:lnTo>
                          <a:lnTo>
                            <a:pt x="191" y="398"/>
                          </a:lnTo>
                          <a:lnTo>
                            <a:pt x="176" y="395"/>
                          </a:lnTo>
                          <a:lnTo>
                            <a:pt x="159" y="399"/>
                          </a:lnTo>
                          <a:lnTo>
                            <a:pt x="144" y="402"/>
                          </a:lnTo>
                          <a:lnTo>
                            <a:pt x="136" y="403"/>
                          </a:lnTo>
                          <a:lnTo>
                            <a:pt x="130" y="401"/>
                          </a:lnTo>
                          <a:lnTo>
                            <a:pt x="123" y="392"/>
                          </a:lnTo>
                          <a:lnTo>
                            <a:pt x="130" y="379"/>
                          </a:lnTo>
                          <a:lnTo>
                            <a:pt x="134" y="360"/>
                          </a:lnTo>
                          <a:lnTo>
                            <a:pt x="130" y="352"/>
                          </a:lnTo>
                          <a:lnTo>
                            <a:pt x="119" y="341"/>
                          </a:lnTo>
                          <a:lnTo>
                            <a:pt x="112" y="339"/>
                          </a:lnTo>
                          <a:lnTo>
                            <a:pt x="109" y="340"/>
                          </a:lnTo>
                          <a:lnTo>
                            <a:pt x="100" y="344"/>
                          </a:lnTo>
                          <a:lnTo>
                            <a:pt x="84" y="354"/>
                          </a:lnTo>
                          <a:lnTo>
                            <a:pt x="66" y="361"/>
                          </a:lnTo>
                          <a:lnTo>
                            <a:pt x="53" y="363"/>
                          </a:lnTo>
                          <a:lnTo>
                            <a:pt x="39" y="366"/>
                          </a:lnTo>
                          <a:lnTo>
                            <a:pt x="24" y="361"/>
                          </a:lnTo>
                          <a:lnTo>
                            <a:pt x="12" y="353"/>
                          </a:lnTo>
                          <a:lnTo>
                            <a:pt x="5" y="342"/>
                          </a:lnTo>
                          <a:lnTo>
                            <a:pt x="0" y="325"/>
                          </a:lnTo>
                          <a:lnTo>
                            <a:pt x="2" y="300"/>
                          </a:lnTo>
                        </a:path>
                      </a:pathLst>
                    </a:custGeom>
                    <a:solidFill>
                      <a:srgbClr val="9FB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3277" name="Group 4141"/>
                    <p:cNvGrpSpPr>
                      <a:grpSpLocks/>
                    </p:cNvGrpSpPr>
                    <p:nvPr/>
                  </p:nvGrpSpPr>
                  <p:grpSpPr bwMode="auto">
                    <a:xfrm>
                      <a:off x="2283" y="933"/>
                      <a:ext cx="361" cy="503"/>
                      <a:chOff x="2283" y="933"/>
                      <a:chExt cx="361" cy="503"/>
                    </a:xfrm>
                  </p:grpSpPr>
                  <p:sp>
                    <p:nvSpPr>
                      <p:cNvPr id="223278" name="Freeform 4142"/>
                      <p:cNvSpPr>
                        <a:spLocks/>
                      </p:cNvSpPr>
                      <p:nvPr/>
                    </p:nvSpPr>
                    <p:spPr bwMode="auto">
                      <a:xfrm>
                        <a:off x="2467" y="1228"/>
                        <a:ext cx="67" cy="208"/>
                      </a:xfrm>
                      <a:custGeom>
                        <a:avLst/>
                        <a:gdLst>
                          <a:gd name="T0" fmla="*/ 0 w 67"/>
                          <a:gd name="T1" fmla="*/ 207 h 208"/>
                          <a:gd name="T2" fmla="*/ 16 w 67"/>
                          <a:gd name="T3" fmla="*/ 196 h 208"/>
                          <a:gd name="T4" fmla="*/ 29 w 67"/>
                          <a:gd name="T5" fmla="*/ 185 h 208"/>
                          <a:gd name="T6" fmla="*/ 35 w 67"/>
                          <a:gd name="T7" fmla="*/ 177 h 208"/>
                          <a:gd name="T8" fmla="*/ 41 w 67"/>
                          <a:gd name="T9" fmla="*/ 165 h 208"/>
                          <a:gd name="T10" fmla="*/ 37 w 67"/>
                          <a:gd name="T11" fmla="*/ 150 h 208"/>
                          <a:gd name="T12" fmla="*/ 29 w 67"/>
                          <a:gd name="T13" fmla="*/ 132 h 208"/>
                          <a:gd name="T14" fmla="*/ 25 w 67"/>
                          <a:gd name="T15" fmla="*/ 112 h 208"/>
                          <a:gd name="T16" fmla="*/ 23 w 67"/>
                          <a:gd name="T17" fmla="*/ 87 h 208"/>
                          <a:gd name="T18" fmla="*/ 25 w 67"/>
                          <a:gd name="T19" fmla="*/ 69 h 208"/>
                          <a:gd name="T20" fmla="*/ 33 w 67"/>
                          <a:gd name="T21" fmla="*/ 49 h 208"/>
                          <a:gd name="T22" fmla="*/ 42 w 67"/>
                          <a:gd name="T23" fmla="*/ 36 h 208"/>
                          <a:gd name="T24" fmla="*/ 57 w 67"/>
                          <a:gd name="T25" fmla="*/ 24 h 208"/>
                          <a:gd name="T26" fmla="*/ 66 w 67"/>
                          <a:gd name="T27" fmla="*/ 18 h 208"/>
                          <a:gd name="T28" fmla="*/ 66 w 67"/>
                          <a:gd name="T2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208">
                            <a:moveTo>
                              <a:pt x="0" y="207"/>
                            </a:moveTo>
                            <a:lnTo>
                              <a:pt x="16" y="196"/>
                            </a:lnTo>
                            <a:lnTo>
                              <a:pt x="29" y="185"/>
                            </a:lnTo>
                            <a:lnTo>
                              <a:pt x="35" y="177"/>
                            </a:lnTo>
                            <a:lnTo>
                              <a:pt x="41" y="165"/>
                            </a:lnTo>
                            <a:lnTo>
                              <a:pt x="37" y="150"/>
                            </a:lnTo>
                            <a:lnTo>
                              <a:pt x="29" y="132"/>
                            </a:lnTo>
                            <a:lnTo>
                              <a:pt x="25" y="112"/>
                            </a:lnTo>
                            <a:lnTo>
                              <a:pt x="23" y="87"/>
                            </a:lnTo>
                            <a:lnTo>
                              <a:pt x="25" y="69"/>
                            </a:lnTo>
                            <a:lnTo>
                              <a:pt x="33" y="49"/>
                            </a:lnTo>
                            <a:lnTo>
                              <a:pt x="42" y="36"/>
                            </a:lnTo>
                            <a:lnTo>
                              <a:pt x="57" y="24"/>
                            </a:lnTo>
                            <a:lnTo>
                              <a:pt x="66" y="18"/>
                            </a:lnTo>
                            <a:lnTo>
                              <a:pt x="66"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79" name="Freeform 4143"/>
                      <p:cNvSpPr>
                        <a:spLocks/>
                      </p:cNvSpPr>
                      <p:nvPr/>
                    </p:nvSpPr>
                    <p:spPr bwMode="auto">
                      <a:xfrm>
                        <a:off x="2283" y="1055"/>
                        <a:ext cx="145" cy="145"/>
                      </a:xfrm>
                      <a:custGeom>
                        <a:avLst/>
                        <a:gdLst>
                          <a:gd name="T0" fmla="*/ 0 w 145"/>
                          <a:gd name="T1" fmla="*/ 135 h 145"/>
                          <a:gd name="T2" fmla="*/ 15 w 145"/>
                          <a:gd name="T3" fmla="*/ 122 h 145"/>
                          <a:gd name="T4" fmla="*/ 27 w 145"/>
                          <a:gd name="T5" fmla="*/ 117 h 145"/>
                          <a:gd name="T6" fmla="*/ 40 w 145"/>
                          <a:gd name="T7" fmla="*/ 112 h 145"/>
                          <a:gd name="T8" fmla="*/ 53 w 145"/>
                          <a:gd name="T9" fmla="*/ 116 h 145"/>
                          <a:gd name="T10" fmla="*/ 63 w 145"/>
                          <a:gd name="T11" fmla="*/ 126 h 145"/>
                          <a:gd name="T12" fmla="*/ 73 w 145"/>
                          <a:gd name="T13" fmla="*/ 138 h 145"/>
                          <a:gd name="T14" fmla="*/ 83 w 145"/>
                          <a:gd name="T15" fmla="*/ 142 h 145"/>
                          <a:gd name="T16" fmla="*/ 91 w 145"/>
                          <a:gd name="T17" fmla="*/ 144 h 145"/>
                          <a:gd name="T18" fmla="*/ 105 w 145"/>
                          <a:gd name="T19" fmla="*/ 139 h 145"/>
                          <a:gd name="T20" fmla="*/ 121 w 145"/>
                          <a:gd name="T21" fmla="*/ 127 h 145"/>
                          <a:gd name="T22" fmla="*/ 136 w 145"/>
                          <a:gd name="T23" fmla="*/ 112 h 145"/>
                          <a:gd name="T24" fmla="*/ 142 w 145"/>
                          <a:gd name="T25" fmla="*/ 99 h 145"/>
                          <a:gd name="T26" fmla="*/ 144 w 145"/>
                          <a:gd name="T27" fmla="*/ 78 h 145"/>
                          <a:gd name="T28" fmla="*/ 142 w 145"/>
                          <a:gd name="T29" fmla="*/ 65 h 145"/>
                          <a:gd name="T30" fmla="*/ 134 w 145"/>
                          <a:gd name="T31" fmla="*/ 47 h 145"/>
                          <a:gd name="T32" fmla="*/ 125 w 145"/>
                          <a:gd name="T33" fmla="*/ 41 h 145"/>
                          <a:gd name="T34" fmla="*/ 110 w 145"/>
                          <a:gd name="T35" fmla="*/ 34 h 145"/>
                          <a:gd name="T36" fmla="*/ 106 w 145"/>
                          <a:gd name="T37" fmla="*/ 27 h 145"/>
                          <a:gd name="T38" fmla="*/ 102 w 145"/>
                          <a:gd name="T39" fmla="*/ 20 h 145"/>
                          <a:gd name="T40" fmla="*/ 95 w 145"/>
                          <a:gd name="T41" fmla="*/ 9 h 145"/>
                          <a:gd name="T42" fmla="*/ 93 w 145"/>
                          <a:gd name="T4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45">
                            <a:moveTo>
                              <a:pt x="0" y="135"/>
                            </a:moveTo>
                            <a:lnTo>
                              <a:pt x="15" y="122"/>
                            </a:lnTo>
                            <a:lnTo>
                              <a:pt x="27" y="117"/>
                            </a:lnTo>
                            <a:lnTo>
                              <a:pt x="40" y="112"/>
                            </a:lnTo>
                            <a:lnTo>
                              <a:pt x="53" y="116"/>
                            </a:lnTo>
                            <a:lnTo>
                              <a:pt x="63" y="126"/>
                            </a:lnTo>
                            <a:lnTo>
                              <a:pt x="73" y="138"/>
                            </a:lnTo>
                            <a:lnTo>
                              <a:pt x="83" y="142"/>
                            </a:lnTo>
                            <a:lnTo>
                              <a:pt x="91" y="144"/>
                            </a:lnTo>
                            <a:lnTo>
                              <a:pt x="105" y="139"/>
                            </a:lnTo>
                            <a:lnTo>
                              <a:pt x="121" y="127"/>
                            </a:lnTo>
                            <a:lnTo>
                              <a:pt x="136" y="112"/>
                            </a:lnTo>
                            <a:lnTo>
                              <a:pt x="142" y="99"/>
                            </a:lnTo>
                            <a:lnTo>
                              <a:pt x="144" y="78"/>
                            </a:lnTo>
                            <a:lnTo>
                              <a:pt x="142" y="65"/>
                            </a:lnTo>
                            <a:lnTo>
                              <a:pt x="134" y="47"/>
                            </a:lnTo>
                            <a:lnTo>
                              <a:pt x="125" y="41"/>
                            </a:lnTo>
                            <a:lnTo>
                              <a:pt x="110" y="34"/>
                            </a:lnTo>
                            <a:lnTo>
                              <a:pt x="106" y="27"/>
                            </a:lnTo>
                            <a:lnTo>
                              <a:pt x="102" y="20"/>
                            </a:lnTo>
                            <a:lnTo>
                              <a:pt x="95" y="9"/>
                            </a:lnTo>
                            <a:lnTo>
                              <a:pt x="93"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80" name="Freeform 4144"/>
                      <p:cNvSpPr>
                        <a:spLocks/>
                      </p:cNvSpPr>
                      <p:nvPr/>
                    </p:nvSpPr>
                    <p:spPr bwMode="auto">
                      <a:xfrm>
                        <a:off x="2329" y="1085"/>
                        <a:ext cx="105" cy="24"/>
                      </a:xfrm>
                      <a:custGeom>
                        <a:avLst/>
                        <a:gdLst>
                          <a:gd name="T0" fmla="*/ 0 w 105"/>
                          <a:gd name="T1" fmla="*/ 5 h 24"/>
                          <a:gd name="T2" fmla="*/ 18 w 105"/>
                          <a:gd name="T3" fmla="*/ 2 h 24"/>
                          <a:gd name="T4" fmla="*/ 35 w 105"/>
                          <a:gd name="T5" fmla="*/ 1 h 24"/>
                          <a:gd name="T6" fmla="*/ 52 w 105"/>
                          <a:gd name="T7" fmla="*/ 0 h 24"/>
                          <a:gd name="T8" fmla="*/ 69 w 105"/>
                          <a:gd name="T9" fmla="*/ 5 h 24"/>
                          <a:gd name="T10" fmla="*/ 83 w 105"/>
                          <a:gd name="T11" fmla="*/ 12 h 24"/>
                          <a:gd name="T12" fmla="*/ 97 w 105"/>
                          <a:gd name="T13" fmla="*/ 20 h 24"/>
                          <a:gd name="T14" fmla="*/ 104 w 105"/>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4">
                            <a:moveTo>
                              <a:pt x="0" y="5"/>
                            </a:moveTo>
                            <a:lnTo>
                              <a:pt x="18" y="2"/>
                            </a:lnTo>
                            <a:lnTo>
                              <a:pt x="35" y="1"/>
                            </a:lnTo>
                            <a:lnTo>
                              <a:pt x="52" y="0"/>
                            </a:lnTo>
                            <a:lnTo>
                              <a:pt x="69" y="5"/>
                            </a:lnTo>
                            <a:lnTo>
                              <a:pt x="83" y="12"/>
                            </a:lnTo>
                            <a:lnTo>
                              <a:pt x="97" y="20"/>
                            </a:lnTo>
                            <a:lnTo>
                              <a:pt x="104" y="23"/>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81" name="Freeform 4145"/>
                      <p:cNvSpPr>
                        <a:spLocks/>
                      </p:cNvSpPr>
                      <p:nvPr/>
                    </p:nvSpPr>
                    <p:spPr bwMode="auto">
                      <a:xfrm>
                        <a:off x="2470" y="1039"/>
                        <a:ext cx="13" cy="33"/>
                      </a:xfrm>
                      <a:custGeom>
                        <a:avLst/>
                        <a:gdLst>
                          <a:gd name="T0" fmla="*/ 12 w 13"/>
                          <a:gd name="T1" fmla="*/ 0 h 33"/>
                          <a:gd name="T2" fmla="*/ 9 w 13"/>
                          <a:gd name="T3" fmla="*/ 14 h 33"/>
                          <a:gd name="T4" fmla="*/ 6 w 13"/>
                          <a:gd name="T5" fmla="*/ 23 h 33"/>
                          <a:gd name="T6" fmla="*/ 0 w 13"/>
                          <a:gd name="T7" fmla="*/ 32 h 33"/>
                        </a:gdLst>
                        <a:ahLst/>
                        <a:cxnLst>
                          <a:cxn ang="0">
                            <a:pos x="T0" y="T1"/>
                          </a:cxn>
                          <a:cxn ang="0">
                            <a:pos x="T2" y="T3"/>
                          </a:cxn>
                          <a:cxn ang="0">
                            <a:pos x="T4" y="T5"/>
                          </a:cxn>
                          <a:cxn ang="0">
                            <a:pos x="T6" y="T7"/>
                          </a:cxn>
                        </a:cxnLst>
                        <a:rect l="0" t="0" r="r" b="b"/>
                        <a:pathLst>
                          <a:path w="13" h="33">
                            <a:moveTo>
                              <a:pt x="12" y="0"/>
                            </a:moveTo>
                            <a:lnTo>
                              <a:pt x="9" y="14"/>
                            </a:lnTo>
                            <a:lnTo>
                              <a:pt x="6" y="23"/>
                            </a:lnTo>
                            <a:lnTo>
                              <a:pt x="0" y="32"/>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82" name="Freeform 4146"/>
                      <p:cNvSpPr>
                        <a:spLocks/>
                      </p:cNvSpPr>
                      <p:nvPr/>
                    </p:nvSpPr>
                    <p:spPr bwMode="auto">
                      <a:xfrm>
                        <a:off x="2418" y="933"/>
                        <a:ext cx="59" cy="50"/>
                      </a:xfrm>
                      <a:custGeom>
                        <a:avLst/>
                        <a:gdLst>
                          <a:gd name="T0" fmla="*/ 0 w 59"/>
                          <a:gd name="T1" fmla="*/ 6 h 50"/>
                          <a:gd name="T2" fmla="*/ 12 w 59"/>
                          <a:gd name="T3" fmla="*/ 3 h 50"/>
                          <a:gd name="T4" fmla="*/ 22 w 59"/>
                          <a:gd name="T5" fmla="*/ 0 h 50"/>
                          <a:gd name="T6" fmla="*/ 30 w 59"/>
                          <a:gd name="T7" fmla="*/ 1 h 50"/>
                          <a:gd name="T8" fmla="*/ 37 w 59"/>
                          <a:gd name="T9" fmla="*/ 3 h 50"/>
                          <a:gd name="T10" fmla="*/ 41 w 59"/>
                          <a:gd name="T11" fmla="*/ 8 h 50"/>
                          <a:gd name="T12" fmla="*/ 47 w 59"/>
                          <a:gd name="T13" fmla="*/ 16 h 50"/>
                          <a:gd name="T14" fmla="*/ 52 w 59"/>
                          <a:gd name="T15" fmla="*/ 26 h 50"/>
                          <a:gd name="T16" fmla="*/ 58 w 59"/>
                          <a:gd name="T17" fmla="*/ 43 h 50"/>
                          <a:gd name="T18" fmla="*/ 57 w 59"/>
                          <a:gd name="T19"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0">
                            <a:moveTo>
                              <a:pt x="0" y="6"/>
                            </a:moveTo>
                            <a:lnTo>
                              <a:pt x="12" y="3"/>
                            </a:lnTo>
                            <a:lnTo>
                              <a:pt x="22" y="0"/>
                            </a:lnTo>
                            <a:lnTo>
                              <a:pt x="30" y="1"/>
                            </a:lnTo>
                            <a:lnTo>
                              <a:pt x="37" y="3"/>
                            </a:lnTo>
                            <a:lnTo>
                              <a:pt x="41" y="8"/>
                            </a:lnTo>
                            <a:lnTo>
                              <a:pt x="47" y="16"/>
                            </a:lnTo>
                            <a:lnTo>
                              <a:pt x="52" y="26"/>
                            </a:lnTo>
                            <a:lnTo>
                              <a:pt x="58" y="43"/>
                            </a:lnTo>
                            <a:lnTo>
                              <a:pt x="57" y="49"/>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83" name="Freeform 4147"/>
                      <p:cNvSpPr>
                        <a:spLocks/>
                      </p:cNvSpPr>
                      <p:nvPr/>
                    </p:nvSpPr>
                    <p:spPr bwMode="auto">
                      <a:xfrm>
                        <a:off x="2579" y="1068"/>
                        <a:ext cx="65" cy="127"/>
                      </a:xfrm>
                      <a:custGeom>
                        <a:avLst/>
                        <a:gdLst>
                          <a:gd name="T0" fmla="*/ 3 w 65"/>
                          <a:gd name="T1" fmla="*/ 105 h 127"/>
                          <a:gd name="T2" fmla="*/ 1 w 65"/>
                          <a:gd name="T3" fmla="*/ 112 h 127"/>
                          <a:gd name="T4" fmla="*/ 1 w 65"/>
                          <a:gd name="T5" fmla="*/ 119 h 127"/>
                          <a:gd name="T6" fmla="*/ 0 w 65"/>
                          <a:gd name="T7" fmla="*/ 124 h 127"/>
                          <a:gd name="T8" fmla="*/ 5 w 65"/>
                          <a:gd name="T9" fmla="*/ 126 h 127"/>
                          <a:gd name="T10" fmla="*/ 12 w 65"/>
                          <a:gd name="T11" fmla="*/ 122 h 127"/>
                          <a:gd name="T12" fmla="*/ 24 w 65"/>
                          <a:gd name="T13" fmla="*/ 113 h 127"/>
                          <a:gd name="T14" fmla="*/ 36 w 65"/>
                          <a:gd name="T15" fmla="*/ 96 h 127"/>
                          <a:gd name="T16" fmla="*/ 49 w 65"/>
                          <a:gd name="T17" fmla="*/ 75 h 127"/>
                          <a:gd name="T18" fmla="*/ 57 w 65"/>
                          <a:gd name="T19" fmla="*/ 59 h 127"/>
                          <a:gd name="T20" fmla="*/ 62 w 65"/>
                          <a:gd name="T21" fmla="*/ 40 h 127"/>
                          <a:gd name="T22" fmla="*/ 64 w 65"/>
                          <a:gd name="T23" fmla="*/ 32 h 127"/>
                          <a:gd name="T24" fmla="*/ 63 w 65"/>
                          <a:gd name="T25" fmla="*/ 21 h 127"/>
                          <a:gd name="T26" fmla="*/ 60 w 65"/>
                          <a:gd name="T27" fmla="*/ 10 h 127"/>
                          <a:gd name="T28" fmla="*/ 58 w 65"/>
                          <a:gd name="T29" fmla="*/ 4 h 127"/>
                          <a:gd name="T30" fmla="*/ 52 w 65"/>
                          <a:gd name="T31" fmla="*/ 0 h 127"/>
                          <a:gd name="T32" fmla="*/ 45 w 65"/>
                          <a:gd name="T33" fmla="*/ 2 h 127"/>
                          <a:gd name="T34" fmla="*/ 39 w 65"/>
                          <a:gd name="T35" fmla="*/ 7 h 127"/>
                          <a:gd name="T36" fmla="*/ 32 w 65"/>
                          <a:gd name="T37" fmla="*/ 15 h 127"/>
                          <a:gd name="T38" fmla="*/ 22 w 65"/>
                          <a:gd name="T39" fmla="*/ 25 h 127"/>
                          <a:gd name="T40" fmla="*/ 16 w 65"/>
                          <a:gd name="T41" fmla="*/ 40 h 127"/>
                          <a:gd name="T42" fmla="*/ 14 w 65"/>
                          <a:gd name="T43" fmla="*/ 51 h 127"/>
                          <a:gd name="T44" fmla="*/ 16 w 65"/>
                          <a:gd name="T45" fmla="*/ 56 h 127"/>
                          <a:gd name="T46" fmla="*/ 18 w 65"/>
                          <a:gd name="T47" fmla="*/ 63 h 127"/>
                          <a:gd name="T48" fmla="*/ 21 w 65"/>
                          <a:gd name="T49" fmla="*/ 73 h 127"/>
                          <a:gd name="T50" fmla="*/ 21 w 65"/>
                          <a:gd name="T51" fmla="*/ 77 h 127"/>
                          <a:gd name="T52" fmla="*/ 18 w 65"/>
                          <a:gd name="T53" fmla="*/ 85 h 127"/>
                          <a:gd name="T54" fmla="*/ 9 w 65"/>
                          <a:gd name="T55" fmla="*/ 96 h 127"/>
                          <a:gd name="T56" fmla="*/ 3 w 65"/>
                          <a:gd name="T57" fmla="*/ 10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27">
                            <a:moveTo>
                              <a:pt x="3" y="105"/>
                            </a:moveTo>
                            <a:lnTo>
                              <a:pt x="1" y="112"/>
                            </a:lnTo>
                            <a:lnTo>
                              <a:pt x="1" y="119"/>
                            </a:lnTo>
                            <a:lnTo>
                              <a:pt x="0" y="124"/>
                            </a:lnTo>
                            <a:lnTo>
                              <a:pt x="5" y="126"/>
                            </a:lnTo>
                            <a:lnTo>
                              <a:pt x="12" y="122"/>
                            </a:lnTo>
                            <a:lnTo>
                              <a:pt x="24" y="113"/>
                            </a:lnTo>
                            <a:lnTo>
                              <a:pt x="36" y="96"/>
                            </a:lnTo>
                            <a:lnTo>
                              <a:pt x="49" y="75"/>
                            </a:lnTo>
                            <a:lnTo>
                              <a:pt x="57" y="59"/>
                            </a:lnTo>
                            <a:lnTo>
                              <a:pt x="62" y="40"/>
                            </a:lnTo>
                            <a:lnTo>
                              <a:pt x="64" y="32"/>
                            </a:lnTo>
                            <a:lnTo>
                              <a:pt x="63" y="21"/>
                            </a:lnTo>
                            <a:lnTo>
                              <a:pt x="60" y="10"/>
                            </a:lnTo>
                            <a:lnTo>
                              <a:pt x="58" y="4"/>
                            </a:lnTo>
                            <a:lnTo>
                              <a:pt x="52" y="0"/>
                            </a:lnTo>
                            <a:lnTo>
                              <a:pt x="45" y="2"/>
                            </a:lnTo>
                            <a:lnTo>
                              <a:pt x="39" y="7"/>
                            </a:lnTo>
                            <a:lnTo>
                              <a:pt x="32" y="15"/>
                            </a:lnTo>
                            <a:lnTo>
                              <a:pt x="22" y="25"/>
                            </a:lnTo>
                            <a:lnTo>
                              <a:pt x="16" y="40"/>
                            </a:lnTo>
                            <a:lnTo>
                              <a:pt x="14" y="51"/>
                            </a:lnTo>
                            <a:lnTo>
                              <a:pt x="16" y="56"/>
                            </a:lnTo>
                            <a:lnTo>
                              <a:pt x="18" y="63"/>
                            </a:lnTo>
                            <a:lnTo>
                              <a:pt x="21" y="73"/>
                            </a:lnTo>
                            <a:lnTo>
                              <a:pt x="21" y="77"/>
                            </a:lnTo>
                            <a:lnTo>
                              <a:pt x="18" y="85"/>
                            </a:lnTo>
                            <a:lnTo>
                              <a:pt x="9" y="96"/>
                            </a:lnTo>
                            <a:lnTo>
                              <a:pt x="3" y="105"/>
                            </a:lnTo>
                          </a:path>
                        </a:pathLst>
                      </a:custGeom>
                      <a:solidFill>
                        <a:srgbClr val="001F9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284" name="Group 4148"/>
                    <p:cNvGrpSpPr>
                      <a:grpSpLocks/>
                    </p:cNvGrpSpPr>
                    <p:nvPr/>
                  </p:nvGrpSpPr>
                  <p:grpSpPr bwMode="auto">
                    <a:xfrm>
                      <a:off x="2370" y="964"/>
                      <a:ext cx="86" cy="102"/>
                      <a:chOff x="2370" y="964"/>
                      <a:chExt cx="86" cy="102"/>
                    </a:xfrm>
                  </p:grpSpPr>
                  <p:sp>
                    <p:nvSpPr>
                      <p:cNvPr id="223285" name="Freeform 4149"/>
                      <p:cNvSpPr>
                        <a:spLocks/>
                      </p:cNvSpPr>
                      <p:nvPr/>
                    </p:nvSpPr>
                    <p:spPr bwMode="auto">
                      <a:xfrm>
                        <a:off x="2370" y="964"/>
                        <a:ext cx="86" cy="102"/>
                      </a:xfrm>
                      <a:custGeom>
                        <a:avLst/>
                        <a:gdLst>
                          <a:gd name="T0" fmla="*/ 17 w 86"/>
                          <a:gd name="T1" fmla="*/ 10 h 102"/>
                          <a:gd name="T2" fmla="*/ 8 w 86"/>
                          <a:gd name="T3" fmla="*/ 20 h 102"/>
                          <a:gd name="T4" fmla="*/ 2 w 86"/>
                          <a:gd name="T5" fmla="*/ 30 h 102"/>
                          <a:gd name="T6" fmla="*/ 0 w 86"/>
                          <a:gd name="T7" fmla="*/ 42 h 102"/>
                          <a:gd name="T8" fmla="*/ 1 w 86"/>
                          <a:gd name="T9" fmla="*/ 60 h 102"/>
                          <a:gd name="T10" fmla="*/ 5 w 86"/>
                          <a:gd name="T11" fmla="*/ 73 h 102"/>
                          <a:gd name="T12" fmla="*/ 12 w 86"/>
                          <a:gd name="T13" fmla="*/ 86 h 102"/>
                          <a:gd name="T14" fmla="*/ 21 w 86"/>
                          <a:gd name="T15" fmla="*/ 95 h 102"/>
                          <a:gd name="T16" fmla="*/ 33 w 86"/>
                          <a:gd name="T17" fmla="*/ 99 h 102"/>
                          <a:gd name="T18" fmla="*/ 43 w 86"/>
                          <a:gd name="T19" fmla="*/ 101 h 102"/>
                          <a:gd name="T20" fmla="*/ 54 w 86"/>
                          <a:gd name="T21" fmla="*/ 99 h 102"/>
                          <a:gd name="T22" fmla="*/ 64 w 86"/>
                          <a:gd name="T23" fmla="*/ 95 h 102"/>
                          <a:gd name="T24" fmla="*/ 71 w 86"/>
                          <a:gd name="T25" fmla="*/ 88 h 102"/>
                          <a:gd name="T26" fmla="*/ 77 w 86"/>
                          <a:gd name="T27" fmla="*/ 81 h 102"/>
                          <a:gd name="T28" fmla="*/ 83 w 86"/>
                          <a:gd name="T29" fmla="*/ 69 h 102"/>
                          <a:gd name="T30" fmla="*/ 85 w 86"/>
                          <a:gd name="T31" fmla="*/ 57 h 102"/>
                          <a:gd name="T32" fmla="*/ 85 w 86"/>
                          <a:gd name="T33" fmla="*/ 45 h 102"/>
                          <a:gd name="T34" fmla="*/ 78 w 86"/>
                          <a:gd name="T35" fmla="*/ 28 h 102"/>
                          <a:gd name="T36" fmla="*/ 70 w 86"/>
                          <a:gd name="T37" fmla="*/ 16 h 102"/>
                          <a:gd name="T38" fmla="*/ 64 w 86"/>
                          <a:gd name="T39" fmla="*/ 7 h 102"/>
                          <a:gd name="T40" fmla="*/ 56 w 86"/>
                          <a:gd name="T41" fmla="*/ 4 h 102"/>
                          <a:gd name="T42" fmla="*/ 45 w 86"/>
                          <a:gd name="T43" fmla="*/ 0 h 102"/>
                          <a:gd name="T44" fmla="*/ 38 w 86"/>
                          <a:gd name="T45" fmla="*/ 0 h 102"/>
                          <a:gd name="T46" fmla="*/ 28 w 86"/>
                          <a:gd name="T47" fmla="*/ 3 h 102"/>
                          <a:gd name="T48" fmla="*/ 17 w 86"/>
                          <a:gd name="T49"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02">
                            <a:moveTo>
                              <a:pt x="17" y="10"/>
                            </a:moveTo>
                            <a:lnTo>
                              <a:pt x="8" y="20"/>
                            </a:lnTo>
                            <a:lnTo>
                              <a:pt x="2" y="30"/>
                            </a:lnTo>
                            <a:lnTo>
                              <a:pt x="0" y="42"/>
                            </a:lnTo>
                            <a:lnTo>
                              <a:pt x="1" y="60"/>
                            </a:lnTo>
                            <a:lnTo>
                              <a:pt x="5" y="73"/>
                            </a:lnTo>
                            <a:lnTo>
                              <a:pt x="12" y="86"/>
                            </a:lnTo>
                            <a:lnTo>
                              <a:pt x="21" y="95"/>
                            </a:lnTo>
                            <a:lnTo>
                              <a:pt x="33" y="99"/>
                            </a:lnTo>
                            <a:lnTo>
                              <a:pt x="43" y="101"/>
                            </a:lnTo>
                            <a:lnTo>
                              <a:pt x="54" y="99"/>
                            </a:lnTo>
                            <a:lnTo>
                              <a:pt x="64" y="95"/>
                            </a:lnTo>
                            <a:lnTo>
                              <a:pt x="71" y="88"/>
                            </a:lnTo>
                            <a:lnTo>
                              <a:pt x="77" y="81"/>
                            </a:lnTo>
                            <a:lnTo>
                              <a:pt x="83" y="69"/>
                            </a:lnTo>
                            <a:lnTo>
                              <a:pt x="85" y="57"/>
                            </a:lnTo>
                            <a:lnTo>
                              <a:pt x="85" y="45"/>
                            </a:lnTo>
                            <a:lnTo>
                              <a:pt x="78" y="28"/>
                            </a:lnTo>
                            <a:lnTo>
                              <a:pt x="70" y="16"/>
                            </a:lnTo>
                            <a:lnTo>
                              <a:pt x="64" y="7"/>
                            </a:lnTo>
                            <a:lnTo>
                              <a:pt x="56" y="4"/>
                            </a:lnTo>
                            <a:lnTo>
                              <a:pt x="45" y="0"/>
                            </a:lnTo>
                            <a:lnTo>
                              <a:pt x="38" y="0"/>
                            </a:lnTo>
                            <a:lnTo>
                              <a:pt x="28" y="3"/>
                            </a:lnTo>
                            <a:lnTo>
                              <a:pt x="17" y="10"/>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3286" name="Group 4150"/>
                      <p:cNvGrpSpPr>
                        <a:grpSpLocks/>
                      </p:cNvGrpSpPr>
                      <p:nvPr/>
                    </p:nvGrpSpPr>
                    <p:grpSpPr bwMode="auto">
                      <a:xfrm>
                        <a:off x="2379" y="1010"/>
                        <a:ext cx="29" cy="41"/>
                        <a:chOff x="2379" y="1010"/>
                        <a:chExt cx="29" cy="41"/>
                      </a:xfrm>
                    </p:grpSpPr>
                    <p:sp>
                      <p:nvSpPr>
                        <p:cNvPr id="223287" name="Freeform 4151"/>
                        <p:cNvSpPr>
                          <a:spLocks/>
                        </p:cNvSpPr>
                        <p:nvPr/>
                      </p:nvSpPr>
                      <p:spPr bwMode="auto">
                        <a:xfrm>
                          <a:off x="2379" y="1010"/>
                          <a:ext cx="29" cy="41"/>
                        </a:xfrm>
                        <a:custGeom>
                          <a:avLst/>
                          <a:gdLst>
                            <a:gd name="T0" fmla="*/ 4 w 29"/>
                            <a:gd name="T1" fmla="*/ 2 h 41"/>
                            <a:gd name="T2" fmla="*/ 1 w 29"/>
                            <a:gd name="T3" fmla="*/ 5 h 41"/>
                            <a:gd name="T4" fmla="*/ 0 w 29"/>
                            <a:gd name="T5" fmla="*/ 7 h 41"/>
                            <a:gd name="T6" fmla="*/ 1 w 29"/>
                            <a:gd name="T7" fmla="*/ 12 h 41"/>
                            <a:gd name="T8" fmla="*/ 2 w 29"/>
                            <a:gd name="T9" fmla="*/ 16 h 41"/>
                            <a:gd name="T10" fmla="*/ 5 w 29"/>
                            <a:gd name="T11" fmla="*/ 23 h 41"/>
                            <a:gd name="T12" fmla="*/ 8 w 29"/>
                            <a:gd name="T13" fmla="*/ 28 h 41"/>
                            <a:gd name="T14" fmla="*/ 12 w 29"/>
                            <a:gd name="T15" fmla="*/ 33 h 41"/>
                            <a:gd name="T16" fmla="*/ 16 w 29"/>
                            <a:gd name="T17" fmla="*/ 36 h 41"/>
                            <a:gd name="T18" fmla="*/ 19 w 29"/>
                            <a:gd name="T19" fmla="*/ 39 h 41"/>
                            <a:gd name="T20" fmla="*/ 21 w 29"/>
                            <a:gd name="T21" fmla="*/ 40 h 41"/>
                            <a:gd name="T22" fmla="*/ 25 w 29"/>
                            <a:gd name="T23" fmla="*/ 38 h 41"/>
                            <a:gd name="T24" fmla="*/ 26 w 29"/>
                            <a:gd name="T25" fmla="*/ 37 h 41"/>
                            <a:gd name="T26" fmla="*/ 28 w 29"/>
                            <a:gd name="T27" fmla="*/ 35 h 41"/>
                            <a:gd name="T28" fmla="*/ 28 w 29"/>
                            <a:gd name="T29" fmla="*/ 31 h 41"/>
                            <a:gd name="T30" fmla="*/ 28 w 29"/>
                            <a:gd name="T31" fmla="*/ 26 h 41"/>
                            <a:gd name="T32" fmla="*/ 26 w 29"/>
                            <a:gd name="T33" fmla="*/ 24 h 41"/>
                            <a:gd name="T34" fmla="*/ 23 w 29"/>
                            <a:gd name="T35" fmla="*/ 15 h 41"/>
                            <a:gd name="T36" fmla="*/ 19 w 29"/>
                            <a:gd name="T37" fmla="*/ 10 h 41"/>
                            <a:gd name="T38" fmla="*/ 16 w 29"/>
                            <a:gd name="T39" fmla="*/ 6 h 41"/>
                            <a:gd name="T40" fmla="*/ 15 w 29"/>
                            <a:gd name="T41" fmla="*/ 4 h 41"/>
                            <a:gd name="T42" fmla="*/ 10 w 29"/>
                            <a:gd name="T43" fmla="*/ 0 h 41"/>
                            <a:gd name="T44" fmla="*/ 8 w 29"/>
                            <a:gd name="T45" fmla="*/ 1 h 41"/>
                            <a:gd name="T46" fmla="*/ 5 w 29"/>
                            <a:gd name="T47" fmla="*/ 0 h 41"/>
                            <a:gd name="T48" fmla="*/ 4 w 29"/>
                            <a:gd name="T4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41">
                              <a:moveTo>
                                <a:pt x="4" y="2"/>
                              </a:moveTo>
                              <a:lnTo>
                                <a:pt x="1" y="5"/>
                              </a:lnTo>
                              <a:lnTo>
                                <a:pt x="0" y="7"/>
                              </a:lnTo>
                              <a:lnTo>
                                <a:pt x="1" y="12"/>
                              </a:lnTo>
                              <a:lnTo>
                                <a:pt x="2" y="16"/>
                              </a:lnTo>
                              <a:lnTo>
                                <a:pt x="5" y="23"/>
                              </a:lnTo>
                              <a:lnTo>
                                <a:pt x="8" y="28"/>
                              </a:lnTo>
                              <a:lnTo>
                                <a:pt x="12" y="33"/>
                              </a:lnTo>
                              <a:lnTo>
                                <a:pt x="16" y="36"/>
                              </a:lnTo>
                              <a:lnTo>
                                <a:pt x="19" y="39"/>
                              </a:lnTo>
                              <a:lnTo>
                                <a:pt x="21" y="40"/>
                              </a:lnTo>
                              <a:lnTo>
                                <a:pt x="25" y="38"/>
                              </a:lnTo>
                              <a:lnTo>
                                <a:pt x="26" y="37"/>
                              </a:lnTo>
                              <a:lnTo>
                                <a:pt x="28" y="35"/>
                              </a:lnTo>
                              <a:lnTo>
                                <a:pt x="28" y="31"/>
                              </a:lnTo>
                              <a:lnTo>
                                <a:pt x="28" y="26"/>
                              </a:lnTo>
                              <a:lnTo>
                                <a:pt x="26" y="24"/>
                              </a:lnTo>
                              <a:lnTo>
                                <a:pt x="23" y="15"/>
                              </a:lnTo>
                              <a:lnTo>
                                <a:pt x="19" y="10"/>
                              </a:lnTo>
                              <a:lnTo>
                                <a:pt x="16" y="6"/>
                              </a:lnTo>
                              <a:lnTo>
                                <a:pt x="15" y="4"/>
                              </a:lnTo>
                              <a:lnTo>
                                <a:pt x="10" y="0"/>
                              </a:lnTo>
                              <a:lnTo>
                                <a:pt x="8" y="1"/>
                              </a:lnTo>
                              <a:lnTo>
                                <a:pt x="5" y="0"/>
                              </a:lnTo>
                              <a:lnTo>
                                <a:pt x="4" y="2"/>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88" name="Freeform 4152"/>
                        <p:cNvSpPr>
                          <a:spLocks/>
                        </p:cNvSpPr>
                        <p:nvPr/>
                      </p:nvSpPr>
                      <p:spPr bwMode="auto">
                        <a:xfrm>
                          <a:off x="2385" y="1025"/>
                          <a:ext cx="4" cy="5"/>
                        </a:xfrm>
                        <a:custGeom>
                          <a:avLst/>
                          <a:gdLst>
                            <a:gd name="T0" fmla="*/ 1 w 4"/>
                            <a:gd name="T1" fmla="*/ 0 h 5"/>
                            <a:gd name="T2" fmla="*/ 1 w 4"/>
                            <a:gd name="T3" fmla="*/ 0 h 5"/>
                            <a:gd name="T4" fmla="*/ 1 w 4"/>
                            <a:gd name="T5" fmla="*/ 0 h 5"/>
                            <a:gd name="T6" fmla="*/ 2 w 4"/>
                            <a:gd name="T7" fmla="*/ 1 h 5"/>
                            <a:gd name="T8" fmla="*/ 2 w 4"/>
                            <a:gd name="T9" fmla="*/ 1 h 5"/>
                            <a:gd name="T10" fmla="*/ 2 w 4"/>
                            <a:gd name="T11" fmla="*/ 2 h 5"/>
                            <a:gd name="T12" fmla="*/ 2 w 4"/>
                            <a:gd name="T13" fmla="*/ 2 h 5"/>
                            <a:gd name="T14" fmla="*/ 3 w 4"/>
                            <a:gd name="T15" fmla="*/ 3 h 5"/>
                            <a:gd name="T16" fmla="*/ 3 w 4"/>
                            <a:gd name="T17" fmla="*/ 3 h 5"/>
                            <a:gd name="T18" fmla="*/ 3 w 4"/>
                            <a:gd name="T19" fmla="*/ 4 h 5"/>
                            <a:gd name="T20" fmla="*/ 3 w 4"/>
                            <a:gd name="T21" fmla="*/ 4 h 5"/>
                            <a:gd name="T22" fmla="*/ 3 w 4"/>
                            <a:gd name="T23" fmla="*/ 4 h 5"/>
                            <a:gd name="T24" fmla="*/ 2 w 4"/>
                            <a:gd name="T25" fmla="*/ 4 h 5"/>
                            <a:gd name="T26" fmla="*/ 2 w 4"/>
                            <a:gd name="T27" fmla="*/ 4 h 5"/>
                            <a:gd name="T28" fmla="*/ 2 w 4"/>
                            <a:gd name="T29" fmla="*/ 4 h 5"/>
                            <a:gd name="T30" fmla="*/ 2 w 4"/>
                            <a:gd name="T31" fmla="*/ 3 h 5"/>
                            <a:gd name="T32" fmla="*/ 2 w 4"/>
                            <a:gd name="T33" fmla="*/ 3 h 5"/>
                            <a:gd name="T34" fmla="*/ 1 w 4"/>
                            <a:gd name="T35" fmla="*/ 2 h 5"/>
                            <a:gd name="T36" fmla="*/ 1 w 4"/>
                            <a:gd name="T37" fmla="*/ 2 h 5"/>
                            <a:gd name="T38" fmla="*/ 1 w 4"/>
                            <a:gd name="T39" fmla="*/ 1 h 5"/>
                            <a:gd name="T40" fmla="*/ 0 w 4"/>
                            <a:gd name="T41" fmla="*/ 0 h 5"/>
                            <a:gd name="T42" fmla="*/ 0 w 4"/>
                            <a:gd name="T43" fmla="*/ 0 h 5"/>
                            <a:gd name="T44" fmla="*/ 0 w 4"/>
                            <a:gd name="T45" fmla="*/ 0 h 5"/>
                            <a:gd name="T46" fmla="*/ 1 w 4"/>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1" y="0"/>
                              </a:moveTo>
                              <a:lnTo>
                                <a:pt x="1" y="0"/>
                              </a:lnTo>
                              <a:lnTo>
                                <a:pt x="1" y="0"/>
                              </a:lnTo>
                              <a:lnTo>
                                <a:pt x="2" y="1"/>
                              </a:lnTo>
                              <a:lnTo>
                                <a:pt x="2" y="1"/>
                              </a:lnTo>
                              <a:lnTo>
                                <a:pt x="2" y="2"/>
                              </a:lnTo>
                              <a:lnTo>
                                <a:pt x="2" y="2"/>
                              </a:lnTo>
                              <a:lnTo>
                                <a:pt x="3" y="3"/>
                              </a:lnTo>
                              <a:lnTo>
                                <a:pt x="3" y="3"/>
                              </a:lnTo>
                              <a:lnTo>
                                <a:pt x="3" y="4"/>
                              </a:lnTo>
                              <a:lnTo>
                                <a:pt x="3" y="4"/>
                              </a:lnTo>
                              <a:lnTo>
                                <a:pt x="3" y="4"/>
                              </a:lnTo>
                              <a:lnTo>
                                <a:pt x="2" y="4"/>
                              </a:lnTo>
                              <a:lnTo>
                                <a:pt x="2" y="4"/>
                              </a:lnTo>
                              <a:lnTo>
                                <a:pt x="2" y="4"/>
                              </a:lnTo>
                              <a:lnTo>
                                <a:pt x="2" y="3"/>
                              </a:lnTo>
                              <a:lnTo>
                                <a:pt x="2" y="3"/>
                              </a:lnTo>
                              <a:lnTo>
                                <a:pt x="1" y="2"/>
                              </a:lnTo>
                              <a:lnTo>
                                <a:pt x="1" y="2"/>
                              </a:lnTo>
                              <a:lnTo>
                                <a:pt x="1" y="1"/>
                              </a:lnTo>
                              <a:lnTo>
                                <a:pt x="0" y="0"/>
                              </a:lnTo>
                              <a:lnTo>
                                <a:pt x="0" y="0"/>
                              </a:lnTo>
                              <a:lnTo>
                                <a:pt x="0" y="0"/>
                              </a:lnTo>
                              <a:lnTo>
                                <a:pt x="1" y="0"/>
                              </a:lnTo>
                            </a:path>
                          </a:pathLst>
                        </a:custGeom>
                        <a:solidFill>
                          <a:srgbClr val="FFFFFF"/>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grpSp>
              <p:nvGrpSpPr>
                <p:cNvPr id="223289" name="Group 4153"/>
                <p:cNvGrpSpPr>
                  <a:grpSpLocks/>
                </p:cNvGrpSpPr>
                <p:nvPr/>
              </p:nvGrpSpPr>
              <p:grpSpPr bwMode="auto">
                <a:xfrm>
                  <a:off x="2345" y="767"/>
                  <a:ext cx="432" cy="552"/>
                  <a:chOff x="2345" y="767"/>
                  <a:chExt cx="432" cy="552"/>
                </a:xfrm>
              </p:grpSpPr>
              <p:sp>
                <p:nvSpPr>
                  <p:cNvPr id="223290" name="Freeform 4154"/>
                  <p:cNvSpPr>
                    <a:spLocks/>
                  </p:cNvSpPr>
                  <p:nvPr/>
                </p:nvSpPr>
                <p:spPr bwMode="auto">
                  <a:xfrm>
                    <a:off x="2512" y="767"/>
                    <a:ext cx="265" cy="552"/>
                  </a:xfrm>
                  <a:custGeom>
                    <a:avLst/>
                    <a:gdLst>
                      <a:gd name="T0" fmla="*/ 46 w 265"/>
                      <a:gd name="T1" fmla="*/ 480 h 552"/>
                      <a:gd name="T2" fmla="*/ 28 w 265"/>
                      <a:gd name="T3" fmla="*/ 511 h 552"/>
                      <a:gd name="T4" fmla="*/ 24 w 265"/>
                      <a:gd name="T5" fmla="*/ 532 h 552"/>
                      <a:gd name="T6" fmla="*/ 28 w 265"/>
                      <a:gd name="T7" fmla="*/ 551 h 552"/>
                      <a:gd name="T8" fmla="*/ 50 w 265"/>
                      <a:gd name="T9" fmla="*/ 542 h 552"/>
                      <a:gd name="T10" fmla="*/ 83 w 265"/>
                      <a:gd name="T11" fmla="*/ 541 h 552"/>
                      <a:gd name="T12" fmla="*/ 120 w 265"/>
                      <a:gd name="T13" fmla="*/ 546 h 552"/>
                      <a:gd name="T14" fmla="*/ 150 w 265"/>
                      <a:gd name="T15" fmla="*/ 521 h 552"/>
                      <a:gd name="T16" fmla="*/ 192 w 265"/>
                      <a:gd name="T17" fmla="*/ 482 h 552"/>
                      <a:gd name="T18" fmla="*/ 210 w 265"/>
                      <a:gd name="T19" fmla="*/ 484 h 552"/>
                      <a:gd name="T20" fmla="*/ 232 w 265"/>
                      <a:gd name="T21" fmla="*/ 456 h 552"/>
                      <a:gd name="T22" fmla="*/ 252 w 265"/>
                      <a:gd name="T23" fmla="*/ 406 h 552"/>
                      <a:gd name="T24" fmla="*/ 256 w 265"/>
                      <a:gd name="T25" fmla="*/ 344 h 552"/>
                      <a:gd name="T26" fmla="*/ 264 w 265"/>
                      <a:gd name="T27" fmla="*/ 309 h 552"/>
                      <a:gd name="T28" fmla="*/ 259 w 265"/>
                      <a:gd name="T29" fmla="*/ 267 h 552"/>
                      <a:gd name="T30" fmla="*/ 235 w 265"/>
                      <a:gd name="T31" fmla="*/ 225 h 552"/>
                      <a:gd name="T32" fmla="*/ 201 w 265"/>
                      <a:gd name="T33" fmla="*/ 214 h 552"/>
                      <a:gd name="T34" fmla="*/ 167 w 265"/>
                      <a:gd name="T35" fmla="*/ 127 h 552"/>
                      <a:gd name="T36" fmla="*/ 154 w 265"/>
                      <a:gd name="T37" fmla="*/ 78 h 552"/>
                      <a:gd name="T38" fmla="*/ 171 w 265"/>
                      <a:gd name="T39" fmla="*/ 64 h 552"/>
                      <a:gd name="T40" fmla="*/ 150 w 265"/>
                      <a:gd name="T41" fmla="*/ 45 h 552"/>
                      <a:gd name="T42" fmla="*/ 117 w 265"/>
                      <a:gd name="T43" fmla="*/ 43 h 552"/>
                      <a:gd name="T44" fmla="*/ 104 w 265"/>
                      <a:gd name="T45" fmla="*/ 38 h 552"/>
                      <a:gd name="T46" fmla="*/ 123 w 265"/>
                      <a:gd name="T47" fmla="*/ 20 h 552"/>
                      <a:gd name="T48" fmla="*/ 111 w 265"/>
                      <a:gd name="T49" fmla="*/ 9 h 552"/>
                      <a:gd name="T50" fmla="*/ 78 w 265"/>
                      <a:gd name="T51" fmla="*/ 0 h 552"/>
                      <a:gd name="T52" fmla="*/ 55 w 265"/>
                      <a:gd name="T53" fmla="*/ 9 h 552"/>
                      <a:gd name="T54" fmla="*/ 26 w 265"/>
                      <a:gd name="T55" fmla="*/ 20 h 552"/>
                      <a:gd name="T56" fmla="*/ 5 w 265"/>
                      <a:gd name="T57" fmla="*/ 44 h 552"/>
                      <a:gd name="T58" fmla="*/ 0 w 265"/>
                      <a:gd name="T59" fmla="*/ 70 h 552"/>
                      <a:gd name="T60" fmla="*/ 4 w 265"/>
                      <a:gd name="T61" fmla="*/ 101 h 552"/>
                      <a:gd name="T62" fmla="*/ 22 w 265"/>
                      <a:gd name="T63" fmla="*/ 117 h 552"/>
                      <a:gd name="T64" fmla="*/ 51 w 265"/>
                      <a:gd name="T65" fmla="*/ 121 h 552"/>
                      <a:gd name="T66" fmla="*/ 58 w 265"/>
                      <a:gd name="T67" fmla="*/ 133 h 552"/>
                      <a:gd name="T68" fmla="*/ 45 w 265"/>
                      <a:gd name="T69" fmla="*/ 148 h 552"/>
                      <a:gd name="T70" fmla="*/ 16 w 265"/>
                      <a:gd name="T71" fmla="*/ 169 h 552"/>
                      <a:gd name="T72" fmla="*/ 2 w 265"/>
                      <a:gd name="T73" fmla="*/ 201 h 552"/>
                      <a:gd name="T74" fmla="*/ 12 w 265"/>
                      <a:gd name="T75" fmla="*/ 221 h 552"/>
                      <a:gd name="T76" fmla="*/ 41 w 265"/>
                      <a:gd name="T77" fmla="*/ 244 h 552"/>
                      <a:gd name="T78" fmla="*/ 53 w 265"/>
                      <a:gd name="T79" fmla="*/ 274 h 552"/>
                      <a:gd name="T80" fmla="*/ 42 w 265"/>
                      <a:gd name="T81" fmla="*/ 302 h 552"/>
                      <a:gd name="T82" fmla="*/ 70 w 265"/>
                      <a:gd name="T83" fmla="*/ 308 h 552"/>
                      <a:gd name="T84" fmla="*/ 95 w 265"/>
                      <a:gd name="T85" fmla="*/ 279 h 552"/>
                      <a:gd name="T86" fmla="*/ 119 w 265"/>
                      <a:gd name="T87" fmla="*/ 276 h 552"/>
                      <a:gd name="T88" fmla="*/ 135 w 265"/>
                      <a:gd name="T89" fmla="*/ 287 h 552"/>
                      <a:gd name="T90" fmla="*/ 148 w 265"/>
                      <a:gd name="T91" fmla="*/ 316 h 552"/>
                      <a:gd name="T92" fmla="*/ 146 w 265"/>
                      <a:gd name="T93" fmla="*/ 358 h 552"/>
                      <a:gd name="T94" fmla="*/ 128 w 265"/>
                      <a:gd name="T95" fmla="*/ 400 h 552"/>
                      <a:gd name="T96" fmla="*/ 86 w 265"/>
                      <a:gd name="T97" fmla="*/ 4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552">
                        <a:moveTo>
                          <a:pt x="64" y="462"/>
                        </a:moveTo>
                        <a:lnTo>
                          <a:pt x="46" y="480"/>
                        </a:lnTo>
                        <a:lnTo>
                          <a:pt x="34" y="496"/>
                        </a:lnTo>
                        <a:lnTo>
                          <a:pt x="28" y="511"/>
                        </a:lnTo>
                        <a:lnTo>
                          <a:pt x="26" y="519"/>
                        </a:lnTo>
                        <a:lnTo>
                          <a:pt x="24" y="532"/>
                        </a:lnTo>
                        <a:lnTo>
                          <a:pt x="26" y="541"/>
                        </a:lnTo>
                        <a:lnTo>
                          <a:pt x="28" y="551"/>
                        </a:lnTo>
                        <a:lnTo>
                          <a:pt x="40" y="546"/>
                        </a:lnTo>
                        <a:lnTo>
                          <a:pt x="50" y="542"/>
                        </a:lnTo>
                        <a:lnTo>
                          <a:pt x="62" y="537"/>
                        </a:lnTo>
                        <a:lnTo>
                          <a:pt x="83" y="541"/>
                        </a:lnTo>
                        <a:lnTo>
                          <a:pt x="102" y="544"/>
                        </a:lnTo>
                        <a:lnTo>
                          <a:pt x="120" y="546"/>
                        </a:lnTo>
                        <a:lnTo>
                          <a:pt x="136" y="538"/>
                        </a:lnTo>
                        <a:lnTo>
                          <a:pt x="150" y="521"/>
                        </a:lnTo>
                        <a:lnTo>
                          <a:pt x="175" y="497"/>
                        </a:lnTo>
                        <a:lnTo>
                          <a:pt x="192" y="482"/>
                        </a:lnTo>
                        <a:lnTo>
                          <a:pt x="200" y="479"/>
                        </a:lnTo>
                        <a:lnTo>
                          <a:pt x="210" y="484"/>
                        </a:lnTo>
                        <a:lnTo>
                          <a:pt x="219" y="479"/>
                        </a:lnTo>
                        <a:lnTo>
                          <a:pt x="232" y="456"/>
                        </a:lnTo>
                        <a:lnTo>
                          <a:pt x="243" y="426"/>
                        </a:lnTo>
                        <a:lnTo>
                          <a:pt x="252" y="406"/>
                        </a:lnTo>
                        <a:lnTo>
                          <a:pt x="255" y="380"/>
                        </a:lnTo>
                        <a:lnTo>
                          <a:pt x="256" y="344"/>
                        </a:lnTo>
                        <a:lnTo>
                          <a:pt x="259" y="321"/>
                        </a:lnTo>
                        <a:lnTo>
                          <a:pt x="264" y="309"/>
                        </a:lnTo>
                        <a:lnTo>
                          <a:pt x="262" y="282"/>
                        </a:lnTo>
                        <a:lnTo>
                          <a:pt x="259" y="267"/>
                        </a:lnTo>
                        <a:lnTo>
                          <a:pt x="247" y="243"/>
                        </a:lnTo>
                        <a:lnTo>
                          <a:pt x="235" y="225"/>
                        </a:lnTo>
                        <a:lnTo>
                          <a:pt x="219" y="221"/>
                        </a:lnTo>
                        <a:lnTo>
                          <a:pt x="201" y="214"/>
                        </a:lnTo>
                        <a:lnTo>
                          <a:pt x="193" y="189"/>
                        </a:lnTo>
                        <a:lnTo>
                          <a:pt x="167" y="127"/>
                        </a:lnTo>
                        <a:lnTo>
                          <a:pt x="152" y="88"/>
                        </a:lnTo>
                        <a:lnTo>
                          <a:pt x="154" y="78"/>
                        </a:lnTo>
                        <a:lnTo>
                          <a:pt x="164" y="69"/>
                        </a:lnTo>
                        <a:lnTo>
                          <a:pt x="171" y="64"/>
                        </a:lnTo>
                        <a:lnTo>
                          <a:pt x="160" y="55"/>
                        </a:lnTo>
                        <a:lnTo>
                          <a:pt x="150" y="45"/>
                        </a:lnTo>
                        <a:lnTo>
                          <a:pt x="136" y="40"/>
                        </a:lnTo>
                        <a:lnTo>
                          <a:pt x="117" y="43"/>
                        </a:lnTo>
                        <a:lnTo>
                          <a:pt x="109" y="43"/>
                        </a:lnTo>
                        <a:lnTo>
                          <a:pt x="104" y="38"/>
                        </a:lnTo>
                        <a:lnTo>
                          <a:pt x="109" y="30"/>
                        </a:lnTo>
                        <a:lnTo>
                          <a:pt x="123" y="20"/>
                        </a:lnTo>
                        <a:lnTo>
                          <a:pt x="128" y="16"/>
                        </a:lnTo>
                        <a:lnTo>
                          <a:pt x="111" y="9"/>
                        </a:lnTo>
                        <a:lnTo>
                          <a:pt x="97" y="3"/>
                        </a:lnTo>
                        <a:lnTo>
                          <a:pt x="78" y="0"/>
                        </a:lnTo>
                        <a:lnTo>
                          <a:pt x="68" y="2"/>
                        </a:lnTo>
                        <a:lnTo>
                          <a:pt x="55" y="9"/>
                        </a:lnTo>
                        <a:lnTo>
                          <a:pt x="44" y="14"/>
                        </a:lnTo>
                        <a:lnTo>
                          <a:pt x="26" y="20"/>
                        </a:lnTo>
                        <a:lnTo>
                          <a:pt x="14" y="35"/>
                        </a:lnTo>
                        <a:lnTo>
                          <a:pt x="5" y="44"/>
                        </a:lnTo>
                        <a:lnTo>
                          <a:pt x="2" y="55"/>
                        </a:lnTo>
                        <a:lnTo>
                          <a:pt x="0" y="70"/>
                        </a:lnTo>
                        <a:lnTo>
                          <a:pt x="1" y="86"/>
                        </a:lnTo>
                        <a:lnTo>
                          <a:pt x="4" y="101"/>
                        </a:lnTo>
                        <a:lnTo>
                          <a:pt x="10" y="114"/>
                        </a:lnTo>
                        <a:lnTo>
                          <a:pt x="22" y="117"/>
                        </a:lnTo>
                        <a:lnTo>
                          <a:pt x="40" y="120"/>
                        </a:lnTo>
                        <a:lnTo>
                          <a:pt x="51" y="121"/>
                        </a:lnTo>
                        <a:lnTo>
                          <a:pt x="55" y="125"/>
                        </a:lnTo>
                        <a:lnTo>
                          <a:pt x="58" y="133"/>
                        </a:lnTo>
                        <a:lnTo>
                          <a:pt x="55" y="141"/>
                        </a:lnTo>
                        <a:lnTo>
                          <a:pt x="45" y="148"/>
                        </a:lnTo>
                        <a:lnTo>
                          <a:pt x="29" y="158"/>
                        </a:lnTo>
                        <a:lnTo>
                          <a:pt x="16" y="169"/>
                        </a:lnTo>
                        <a:lnTo>
                          <a:pt x="9" y="182"/>
                        </a:lnTo>
                        <a:lnTo>
                          <a:pt x="2" y="201"/>
                        </a:lnTo>
                        <a:lnTo>
                          <a:pt x="5" y="209"/>
                        </a:lnTo>
                        <a:lnTo>
                          <a:pt x="12" y="221"/>
                        </a:lnTo>
                        <a:lnTo>
                          <a:pt x="24" y="231"/>
                        </a:lnTo>
                        <a:lnTo>
                          <a:pt x="41" y="244"/>
                        </a:lnTo>
                        <a:lnTo>
                          <a:pt x="51" y="255"/>
                        </a:lnTo>
                        <a:lnTo>
                          <a:pt x="53" y="274"/>
                        </a:lnTo>
                        <a:lnTo>
                          <a:pt x="49" y="293"/>
                        </a:lnTo>
                        <a:lnTo>
                          <a:pt x="42" y="302"/>
                        </a:lnTo>
                        <a:lnTo>
                          <a:pt x="62" y="317"/>
                        </a:lnTo>
                        <a:lnTo>
                          <a:pt x="70" y="308"/>
                        </a:lnTo>
                        <a:lnTo>
                          <a:pt x="83" y="289"/>
                        </a:lnTo>
                        <a:lnTo>
                          <a:pt x="95" y="279"/>
                        </a:lnTo>
                        <a:lnTo>
                          <a:pt x="106" y="276"/>
                        </a:lnTo>
                        <a:lnTo>
                          <a:pt x="119" y="276"/>
                        </a:lnTo>
                        <a:lnTo>
                          <a:pt x="128" y="280"/>
                        </a:lnTo>
                        <a:lnTo>
                          <a:pt x="135" y="287"/>
                        </a:lnTo>
                        <a:lnTo>
                          <a:pt x="144" y="297"/>
                        </a:lnTo>
                        <a:lnTo>
                          <a:pt x="148" y="316"/>
                        </a:lnTo>
                        <a:lnTo>
                          <a:pt x="150" y="338"/>
                        </a:lnTo>
                        <a:lnTo>
                          <a:pt x="146" y="358"/>
                        </a:lnTo>
                        <a:lnTo>
                          <a:pt x="139" y="382"/>
                        </a:lnTo>
                        <a:lnTo>
                          <a:pt x="128" y="400"/>
                        </a:lnTo>
                        <a:lnTo>
                          <a:pt x="110" y="426"/>
                        </a:lnTo>
                        <a:lnTo>
                          <a:pt x="86" y="448"/>
                        </a:lnTo>
                        <a:lnTo>
                          <a:pt x="64" y="462"/>
                        </a:lnTo>
                      </a:path>
                    </a:pathLst>
                  </a:custGeom>
                  <a:solidFill>
                    <a:srgbClr val="BF7F1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91" name="Freeform 4155"/>
                  <p:cNvSpPr>
                    <a:spLocks/>
                  </p:cNvSpPr>
                  <p:nvPr/>
                </p:nvSpPr>
                <p:spPr bwMode="auto">
                  <a:xfrm>
                    <a:off x="2345" y="862"/>
                    <a:ext cx="91" cy="84"/>
                  </a:xfrm>
                  <a:custGeom>
                    <a:avLst/>
                    <a:gdLst>
                      <a:gd name="T0" fmla="*/ 5 w 91"/>
                      <a:gd name="T1" fmla="*/ 14 h 84"/>
                      <a:gd name="T2" fmla="*/ 9 w 91"/>
                      <a:gd name="T3" fmla="*/ 7 h 84"/>
                      <a:gd name="T4" fmla="*/ 15 w 91"/>
                      <a:gd name="T5" fmla="*/ 4 h 84"/>
                      <a:gd name="T6" fmla="*/ 20 w 91"/>
                      <a:gd name="T7" fmla="*/ 1 h 84"/>
                      <a:gd name="T8" fmla="*/ 28 w 91"/>
                      <a:gd name="T9" fmla="*/ 0 h 84"/>
                      <a:gd name="T10" fmla="*/ 39 w 91"/>
                      <a:gd name="T11" fmla="*/ 1 h 84"/>
                      <a:gd name="T12" fmla="*/ 48 w 91"/>
                      <a:gd name="T13" fmla="*/ 4 h 84"/>
                      <a:gd name="T14" fmla="*/ 59 w 91"/>
                      <a:gd name="T15" fmla="*/ 7 h 84"/>
                      <a:gd name="T16" fmla="*/ 64 w 91"/>
                      <a:gd name="T17" fmla="*/ 10 h 84"/>
                      <a:gd name="T18" fmla="*/ 71 w 91"/>
                      <a:gd name="T19" fmla="*/ 15 h 84"/>
                      <a:gd name="T20" fmla="*/ 76 w 91"/>
                      <a:gd name="T21" fmla="*/ 21 h 84"/>
                      <a:gd name="T22" fmla="*/ 79 w 91"/>
                      <a:gd name="T23" fmla="*/ 28 h 84"/>
                      <a:gd name="T24" fmla="*/ 83 w 91"/>
                      <a:gd name="T25" fmla="*/ 34 h 84"/>
                      <a:gd name="T26" fmla="*/ 86 w 91"/>
                      <a:gd name="T27" fmla="*/ 44 h 84"/>
                      <a:gd name="T28" fmla="*/ 90 w 91"/>
                      <a:gd name="T29" fmla="*/ 51 h 84"/>
                      <a:gd name="T30" fmla="*/ 89 w 91"/>
                      <a:gd name="T31" fmla="*/ 60 h 84"/>
                      <a:gd name="T32" fmla="*/ 90 w 91"/>
                      <a:gd name="T33" fmla="*/ 68 h 84"/>
                      <a:gd name="T34" fmla="*/ 89 w 91"/>
                      <a:gd name="T35" fmla="*/ 75 h 84"/>
                      <a:gd name="T36" fmla="*/ 89 w 91"/>
                      <a:gd name="T37" fmla="*/ 83 h 84"/>
                      <a:gd name="T38" fmla="*/ 85 w 91"/>
                      <a:gd name="T39" fmla="*/ 70 h 84"/>
                      <a:gd name="T40" fmla="*/ 78 w 91"/>
                      <a:gd name="T41" fmla="*/ 55 h 84"/>
                      <a:gd name="T42" fmla="*/ 72 w 91"/>
                      <a:gd name="T43" fmla="*/ 47 h 84"/>
                      <a:gd name="T44" fmla="*/ 65 w 91"/>
                      <a:gd name="T45" fmla="*/ 40 h 84"/>
                      <a:gd name="T46" fmla="*/ 57 w 91"/>
                      <a:gd name="T47" fmla="*/ 36 h 84"/>
                      <a:gd name="T48" fmla="*/ 48 w 91"/>
                      <a:gd name="T49" fmla="*/ 37 h 84"/>
                      <a:gd name="T50" fmla="*/ 38 w 91"/>
                      <a:gd name="T51" fmla="*/ 39 h 84"/>
                      <a:gd name="T52" fmla="*/ 32 w 91"/>
                      <a:gd name="T53" fmla="*/ 42 h 84"/>
                      <a:gd name="T54" fmla="*/ 26 w 91"/>
                      <a:gd name="T55" fmla="*/ 45 h 84"/>
                      <a:gd name="T56" fmla="*/ 22 w 91"/>
                      <a:gd name="T57" fmla="*/ 49 h 84"/>
                      <a:gd name="T58" fmla="*/ 17 w 91"/>
                      <a:gd name="T59" fmla="*/ 53 h 84"/>
                      <a:gd name="T60" fmla="*/ 12 w 91"/>
                      <a:gd name="T61" fmla="*/ 53 h 84"/>
                      <a:gd name="T62" fmla="*/ 11 w 91"/>
                      <a:gd name="T63" fmla="*/ 53 h 84"/>
                      <a:gd name="T64" fmla="*/ 8 w 91"/>
                      <a:gd name="T65" fmla="*/ 52 h 84"/>
                      <a:gd name="T66" fmla="*/ 4 w 91"/>
                      <a:gd name="T67" fmla="*/ 44 h 84"/>
                      <a:gd name="T68" fmla="*/ 1 w 91"/>
                      <a:gd name="T69" fmla="*/ 38 h 84"/>
                      <a:gd name="T70" fmla="*/ 0 w 91"/>
                      <a:gd name="T71" fmla="*/ 33 h 84"/>
                      <a:gd name="T72" fmla="*/ 2 w 91"/>
                      <a:gd name="T73" fmla="*/ 22 h 84"/>
                      <a:gd name="T74" fmla="*/ 5 w 91"/>
                      <a:gd name="T75"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4">
                        <a:moveTo>
                          <a:pt x="5" y="14"/>
                        </a:moveTo>
                        <a:lnTo>
                          <a:pt x="9" y="7"/>
                        </a:lnTo>
                        <a:lnTo>
                          <a:pt x="15" y="4"/>
                        </a:lnTo>
                        <a:lnTo>
                          <a:pt x="20" y="1"/>
                        </a:lnTo>
                        <a:lnTo>
                          <a:pt x="28" y="0"/>
                        </a:lnTo>
                        <a:lnTo>
                          <a:pt x="39" y="1"/>
                        </a:lnTo>
                        <a:lnTo>
                          <a:pt x="48" y="4"/>
                        </a:lnTo>
                        <a:lnTo>
                          <a:pt x="59" y="7"/>
                        </a:lnTo>
                        <a:lnTo>
                          <a:pt x="64" y="10"/>
                        </a:lnTo>
                        <a:lnTo>
                          <a:pt x="71" y="15"/>
                        </a:lnTo>
                        <a:lnTo>
                          <a:pt x="76" y="21"/>
                        </a:lnTo>
                        <a:lnTo>
                          <a:pt x="79" y="28"/>
                        </a:lnTo>
                        <a:lnTo>
                          <a:pt x="83" y="34"/>
                        </a:lnTo>
                        <a:lnTo>
                          <a:pt x="86" y="44"/>
                        </a:lnTo>
                        <a:lnTo>
                          <a:pt x="90" y="51"/>
                        </a:lnTo>
                        <a:lnTo>
                          <a:pt x="89" y="60"/>
                        </a:lnTo>
                        <a:lnTo>
                          <a:pt x="90" y="68"/>
                        </a:lnTo>
                        <a:lnTo>
                          <a:pt x="89" y="75"/>
                        </a:lnTo>
                        <a:lnTo>
                          <a:pt x="89" y="83"/>
                        </a:lnTo>
                        <a:lnTo>
                          <a:pt x="85" y="70"/>
                        </a:lnTo>
                        <a:lnTo>
                          <a:pt x="78" y="55"/>
                        </a:lnTo>
                        <a:lnTo>
                          <a:pt x="72" y="47"/>
                        </a:lnTo>
                        <a:lnTo>
                          <a:pt x="65" y="40"/>
                        </a:lnTo>
                        <a:lnTo>
                          <a:pt x="57" y="36"/>
                        </a:lnTo>
                        <a:lnTo>
                          <a:pt x="48" y="37"/>
                        </a:lnTo>
                        <a:lnTo>
                          <a:pt x="38" y="39"/>
                        </a:lnTo>
                        <a:lnTo>
                          <a:pt x="32" y="42"/>
                        </a:lnTo>
                        <a:lnTo>
                          <a:pt x="26" y="45"/>
                        </a:lnTo>
                        <a:lnTo>
                          <a:pt x="22" y="49"/>
                        </a:lnTo>
                        <a:lnTo>
                          <a:pt x="17" y="53"/>
                        </a:lnTo>
                        <a:lnTo>
                          <a:pt x="12" y="53"/>
                        </a:lnTo>
                        <a:lnTo>
                          <a:pt x="11" y="53"/>
                        </a:lnTo>
                        <a:lnTo>
                          <a:pt x="8" y="52"/>
                        </a:lnTo>
                        <a:lnTo>
                          <a:pt x="4" y="44"/>
                        </a:lnTo>
                        <a:lnTo>
                          <a:pt x="1" y="38"/>
                        </a:lnTo>
                        <a:lnTo>
                          <a:pt x="0" y="33"/>
                        </a:lnTo>
                        <a:lnTo>
                          <a:pt x="2" y="22"/>
                        </a:lnTo>
                        <a:lnTo>
                          <a:pt x="5" y="14"/>
                        </a:lnTo>
                      </a:path>
                    </a:pathLst>
                  </a:custGeom>
                  <a:solidFill>
                    <a:srgbClr val="BF7F1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223292" name="Group 4156"/>
              <p:cNvGrpSpPr>
                <a:grpSpLocks/>
              </p:cNvGrpSpPr>
              <p:nvPr/>
            </p:nvGrpSpPr>
            <p:grpSpPr bwMode="auto">
              <a:xfrm>
                <a:off x="2482" y="1236"/>
                <a:ext cx="660" cy="1188"/>
                <a:chOff x="2482" y="1236"/>
                <a:chExt cx="660" cy="1188"/>
              </a:xfrm>
            </p:grpSpPr>
            <p:sp>
              <p:nvSpPr>
                <p:cNvPr id="223293" name="Freeform 4157"/>
                <p:cNvSpPr>
                  <a:spLocks/>
                </p:cNvSpPr>
                <p:nvPr/>
              </p:nvSpPr>
              <p:spPr bwMode="auto">
                <a:xfrm>
                  <a:off x="2482" y="1544"/>
                  <a:ext cx="660" cy="880"/>
                </a:xfrm>
                <a:custGeom>
                  <a:avLst/>
                  <a:gdLst>
                    <a:gd name="T0" fmla="*/ 542 w 660"/>
                    <a:gd name="T1" fmla="*/ 0 h 880"/>
                    <a:gd name="T2" fmla="*/ 568 w 660"/>
                    <a:gd name="T3" fmla="*/ 8 h 880"/>
                    <a:gd name="T4" fmla="*/ 596 w 660"/>
                    <a:gd name="T5" fmla="*/ 21 h 880"/>
                    <a:gd name="T6" fmla="*/ 620 w 660"/>
                    <a:gd name="T7" fmla="*/ 43 h 880"/>
                    <a:gd name="T8" fmla="*/ 647 w 660"/>
                    <a:gd name="T9" fmla="*/ 83 h 880"/>
                    <a:gd name="T10" fmla="*/ 659 w 660"/>
                    <a:gd name="T11" fmla="*/ 113 h 880"/>
                    <a:gd name="T12" fmla="*/ 656 w 660"/>
                    <a:gd name="T13" fmla="*/ 144 h 880"/>
                    <a:gd name="T14" fmla="*/ 649 w 660"/>
                    <a:gd name="T15" fmla="*/ 178 h 880"/>
                    <a:gd name="T16" fmla="*/ 639 w 660"/>
                    <a:gd name="T17" fmla="*/ 211 h 880"/>
                    <a:gd name="T18" fmla="*/ 627 w 660"/>
                    <a:gd name="T19" fmla="*/ 242 h 880"/>
                    <a:gd name="T20" fmla="*/ 608 w 660"/>
                    <a:gd name="T21" fmla="*/ 281 h 880"/>
                    <a:gd name="T22" fmla="*/ 589 w 660"/>
                    <a:gd name="T23" fmla="*/ 295 h 880"/>
                    <a:gd name="T24" fmla="*/ 564 w 660"/>
                    <a:gd name="T25" fmla="*/ 315 h 880"/>
                    <a:gd name="T26" fmla="*/ 547 w 660"/>
                    <a:gd name="T27" fmla="*/ 335 h 880"/>
                    <a:gd name="T28" fmla="*/ 507 w 660"/>
                    <a:gd name="T29" fmla="*/ 405 h 880"/>
                    <a:gd name="T30" fmla="*/ 475 w 660"/>
                    <a:gd name="T31" fmla="*/ 455 h 880"/>
                    <a:gd name="T32" fmla="*/ 446 w 660"/>
                    <a:gd name="T33" fmla="*/ 498 h 880"/>
                    <a:gd name="T34" fmla="*/ 432 w 660"/>
                    <a:gd name="T35" fmla="*/ 520 h 880"/>
                    <a:gd name="T36" fmla="*/ 415 w 660"/>
                    <a:gd name="T37" fmla="*/ 615 h 880"/>
                    <a:gd name="T38" fmla="*/ 389 w 660"/>
                    <a:gd name="T39" fmla="*/ 728 h 880"/>
                    <a:gd name="T40" fmla="*/ 370 w 660"/>
                    <a:gd name="T41" fmla="*/ 826 h 880"/>
                    <a:gd name="T42" fmla="*/ 356 w 660"/>
                    <a:gd name="T43" fmla="*/ 879 h 880"/>
                    <a:gd name="T44" fmla="*/ 325 w 660"/>
                    <a:gd name="T45" fmla="*/ 864 h 880"/>
                    <a:gd name="T46" fmla="*/ 298 w 660"/>
                    <a:gd name="T47" fmla="*/ 842 h 880"/>
                    <a:gd name="T48" fmla="*/ 274 w 660"/>
                    <a:gd name="T49" fmla="*/ 817 h 880"/>
                    <a:gd name="T50" fmla="*/ 248 w 660"/>
                    <a:gd name="T51" fmla="*/ 761 h 880"/>
                    <a:gd name="T52" fmla="*/ 231 w 660"/>
                    <a:gd name="T53" fmla="*/ 721 h 880"/>
                    <a:gd name="T54" fmla="*/ 232 w 660"/>
                    <a:gd name="T55" fmla="*/ 708 h 880"/>
                    <a:gd name="T56" fmla="*/ 276 w 660"/>
                    <a:gd name="T57" fmla="*/ 598 h 880"/>
                    <a:gd name="T58" fmla="*/ 306 w 660"/>
                    <a:gd name="T59" fmla="*/ 526 h 880"/>
                    <a:gd name="T60" fmla="*/ 332 w 660"/>
                    <a:gd name="T61" fmla="*/ 458 h 880"/>
                    <a:gd name="T62" fmla="*/ 313 w 660"/>
                    <a:gd name="T63" fmla="*/ 466 h 880"/>
                    <a:gd name="T64" fmla="*/ 278 w 660"/>
                    <a:gd name="T65" fmla="*/ 486 h 880"/>
                    <a:gd name="T66" fmla="*/ 247 w 660"/>
                    <a:gd name="T67" fmla="*/ 516 h 880"/>
                    <a:gd name="T68" fmla="*/ 220 w 660"/>
                    <a:gd name="T69" fmla="*/ 560 h 880"/>
                    <a:gd name="T70" fmla="*/ 192 w 660"/>
                    <a:gd name="T71" fmla="*/ 621 h 880"/>
                    <a:gd name="T72" fmla="*/ 168 w 660"/>
                    <a:gd name="T73" fmla="*/ 689 h 880"/>
                    <a:gd name="T74" fmla="*/ 146 w 660"/>
                    <a:gd name="T75" fmla="*/ 746 h 880"/>
                    <a:gd name="T76" fmla="*/ 131 w 660"/>
                    <a:gd name="T77" fmla="*/ 784 h 880"/>
                    <a:gd name="T78" fmla="*/ 120 w 660"/>
                    <a:gd name="T79" fmla="*/ 807 h 880"/>
                    <a:gd name="T80" fmla="*/ 95 w 660"/>
                    <a:gd name="T81" fmla="*/ 784 h 880"/>
                    <a:gd name="T82" fmla="*/ 66 w 660"/>
                    <a:gd name="T83" fmla="*/ 754 h 880"/>
                    <a:gd name="T84" fmla="*/ 44 w 660"/>
                    <a:gd name="T85" fmla="*/ 718 h 880"/>
                    <a:gd name="T86" fmla="*/ 10 w 660"/>
                    <a:gd name="T87" fmla="*/ 668 h 880"/>
                    <a:gd name="T88" fmla="*/ 0 w 660"/>
                    <a:gd name="T89" fmla="*/ 643 h 880"/>
                    <a:gd name="T90" fmla="*/ 33 w 660"/>
                    <a:gd name="T91" fmla="*/ 593 h 880"/>
                    <a:gd name="T92" fmla="*/ 83 w 660"/>
                    <a:gd name="T93" fmla="*/ 504 h 880"/>
                    <a:gd name="T94" fmla="*/ 145 w 660"/>
                    <a:gd name="T95" fmla="*/ 431 h 880"/>
                    <a:gd name="T96" fmla="*/ 185 w 660"/>
                    <a:gd name="T97" fmla="*/ 394 h 880"/>
                    <a:gd name="T98" fmla="*/ 227 w 660"/>
                    <a:gd name="T99" fmla="*/ 361 h 880"/>
                    <a:gd name="T100" fmla="*/ 274 w 660"/>
                    <a:gd name="T101" fmla="*/ 325 h 880"/>
                    <a:gd name="T102" fmla="*/ 321 w 660"/>
                    <a:gd name="T103" fmla="*/ 306 h 880"/>
                    <a:gd name="T104" fmla="*/ 376 w 660"/>
                    <a:gd name="T105" fmla="*/ 281 h 880"/>
                    <a:gd name="T106" fmla="*/ 417 w 660"/>
                    <a:gd name="T107" fmla="*/ 262 h 880"/>
                    <a:gd name="T108" fmla="*/ 439 w 660"/>
                    <a:gd name="T109" fmla="*/ 244 h 880"/>
                    <a:gd name="T110" fmla="*/ 458 w 660"/>
                    <a:gd name="T111" fmla="*/ 207 h 880"/>
                    <a:gd name="T112" fmla="*/ 479 w 660"/>
                    <a:gd name="T113" fmla="*/ 155 h 880"/>
                    <a:gd name="T114" fmla="*/ 497 w 660"/>
                    <a:gd name="T115" fmla="*/ 106 h 880"/>
                    <a:gd name="T116" fmla="*/ 521 w 660"/>
                    <a:gd name="T117" fmla="*/ 44 h 880"/>
                    <a:gd name="T118" fmla="*/ 542 w 660"/>
                    <a:gd name="T11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880">
                      <a:moveTo>
                        <a:pt x="542" y="0"/>
                      </a:moveTo>
                      <a:lnTo>
                        <a:pt x="568" y="8"/>
                      </a:lnTo>
                      <a:lnTo>
                        <a:pt x="596" y="21"/>
                      </a:lnTo>
                      <a:lnTo>
                        <a:pt x="620" y="43"/>
                      </a:lnTo>
                      <a:lnTo>
                        <a:pt x="647" y="83"/>
                      </a:lnTo>
                      <a:lnTo>
                        <a:pt x="659" y="113"/>
                      </a:lnTo>
                      <a:lnTo>
                        <a:pt x="656" y="144"/>
                      </a:lnTo>
                      <a:lnTo>
                        <a:pt x="649" y="178"/>
                      </a:lnTo>
                      <a:lnTo>
                        <a:pt x="639" y="211"/>
                      </a:lnTo>
                      <a:lnTo>
                        <a:pt x="627" y="242"/>
                      </a:lnTo>
                      <a:lnTo>
                        <a:pt x="608" y="281"/>
                      </a:lnTo>
                      <a:lnTo>
                        <a:pt x="589" y="295"/>
                      </a:lnTo>
                      <a:lnTo>
                        <a:pt x="564" y="315"/>
                      </a:lnTo>
                      <a:lnTo>
                        <a:pt x="547" y="335"/>
                      </a:lnTo>
                      <a:lnTo>
                        <a:pt x="507" y="405"/>
                      </a:lnTo>
                      <a:lnTo>
                        <a:pt x="475" y="455"/>
                      </a:lnTo>
                      <a:lnTo>
                        <a:pt x="446" y="498"/>
                      </a:lnTo>
                      <a:lnTo>
                        <a:pt x="432" y="520"/>
                      </a:lnTo>
                      <a:lnTo>
                        <a:pt x="415" y="615"/>
                      </a:lnTo>
                      <a:lnTo>
                        <a:pt x="389" y="728"/>
                      </a:lnTo>
                      <a:lnTo>
                        <a:pt x="370" y="826"/>
                      </a:lnTo>
                      <a:lnTo>
                        <a:pt x="356" y="879"/>
                      </a:lnTo>
                      <a:lnTo>
                        <a:pt x="325" y="864"/>
                      </a:lnTo>
                      <a:lnTo>
                        <a:pt x="298" y="842"/>
                      </a:lnTo>
                      <a:lnTo>
                        <a:pt x="274" y="817"/>
                      </a:lnTo>
                      <a:lnTo>
                        <a:pt x="248" y="761"/>
                      </a:lnTo>
                      <a:lnTo>
                        <a:pt x="231" y="721"/>
                      </a:lnTo>
                      <a:lnTo>
                        <a:pt x="232" y="708"/>
                      </a:lnTo>
                      <a:lnTo>
                        <a:pt x="276" y="598"/>
                      </a:lnTo>
                      <a:lnTo>
                        <a:pt x="306" y="526"/>
                      </a:lnTo>
                      <a:lnTo>
                        <a:pt x="332" y="458"/>
                      </a:lnTo>
                      <a:lnTo>
                        <a:pt x="313" y="466"/>
                      </a:lnTo>
                      <a:lnTo>
                        <a:pt x="278" y="486"/>
                      </a:lnTo>
                      <a:lnTo>
                        <a:pt x="247" y="516"/>
                      </a:lnTo>
                      <a:lnTo>
                        <a:pt x="220" y="560"/>
                      </a:lnTo>
                      <a:lnTo>
                        <a:pt x="192" y="621"/>
                      </a:lnTo>
                      <a:lnTo>
                        <a:pt x="168" y="689"/>
                      </a:lnTo>
                      <a:lnTo>
                        <a:pt x="146" y="746"/>
                      </a:lnTo>
                      <a:lnTo>
                        <a:pt x="131" y="784"/>
                      </a:lnTo>
                      <a:lnTo>
                        <a:pt x="120" y="807"/>
                      </a:lnTo>
                      <a:lnTo>
                        <a:pt x="95" y="784"/>
                      </a:lnTo>
                      <a:lnTo>
                        <a:pt x="66" y="754"/>
                      </a:lnTo>
                      <a:lnTo>
                        <a:pt x="44" y="718"/>
                      </a:lnTo>
                      <a:lnTo>
                        <a:pt x="10" y="668"/>
                      </a:lnTo>
                      <a:lnTo>
                        <a:pt x="0" y="643"/>
                      </a:lnTo>
                      <a:lnTo>
                        <a:pt x="33" y="593"/>
                      </a:lnTo>
                      <a:lnTo>
                        <a:pt x="83" y="504"/>
                      </a:lnTo>
                      <a:lnTo>
                        <a:pt x="145" y="431"/>
                      </a:lnTo>
                      <a:lnTo>
                        <a:pt x="185" y="394"/>
                      </a:lnTo>
                      <a:lnTo>
                        <a:pt x="227" y="361"/>
                      </a:lnTo>
                      <a:lnTo>
                        <a:pt x="274" y="325"/>
                      </a:lnTo>
                      <a:lnTo>
                        <a:pt x="321" y="306"/>
                      </a:lnTo>
                      <a:lnTo>
                        <a:pt x="376" y="281"/>
                      </a:lnTo>
                      <a:lnTo>
                        <a:pt x="417" y="262"/>
                      </a:lnTo>
                      <a:lnTo>
                        <a:pt x="439" y="244"/>
                      </a:lnTo>
                      <a:lnTo>
                        <a:pt x="458" y="207"/>
                      </a:lnTo>
                      <a:lnTo>
                        <a:pt x="479" y="155"/>
                      </a:lnTo>
                      <a:lnTo>
                        <a:pt x="497" y="106"/>
                      </a:lnTo>
                      <a:lnTo>
                        <a:pt x="521" y="44"/>
                      </a:lnTo>
                      <a:lnTo>
                        <a:pt x="542" y="0"/>
                      </a:lnTo>
                    </a:path>
                  </a:pathLst>
                </a:custGeom>
                <a:solidFill>
                  <a:srgbClr val="000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94" name="Freeform 4158"/>
                <p:cNvSpPr>
                  <a:spLocks/>
                </p:cNvSpPr>
                <p:nvPr/>
              </p:nvSpPr>
              <p:spPr bwMode="auto">
                <a:xfrm>
                  <a:off x="2549" y="1431"/>
                  <a:ext cx="480" cy="696"/>
                </a:xfrm>
                <a:custGeom>
                  <a:avLst/>
                  <a:gdLst>
                    <a:gd name="T0" fmla="*/ 134 w 480"/>
                    <a:gd name="T1" fmla="*/ 7 h 696"/>
                    <a:gd name="T2" fmla="*/ 218 w 480"/>
                    <a:gd name="T3" fmla="*/ 6 h 696"/>
                    <a:gd name="T4" fmla="*/ 290 w 480"/>
                    <a:gd name="T5" fmla="*/ 0 h 696"/>
                    <a:gd name="T6" fmla="*/ 315 w 480"/>
                    <a:gd name="T7" fmla="*/ 21 h 696"/>
                    <a:gd name="T8" fmla="*/ 352 w 480"/>
                    <a:gd name="T9" fmla="*/ 46 h 696"/>
                    <a:gd name="T10" fmla="*/ 417 w 480"/>
                    <a:gd name="T11" fmla="*/ 18 h 696"/>
                    <a:gd name="T12" fmla="*/ 448 w 480"/>
                    <a:gd name="T13" fmla="*/ 25 h 696"/>
                    <a:gd name="T14" fmla="*/ 471 w 480"/>
                    <a:gd name="T15" fmla="*/ 67 h 696"/>
                    <a:gd name="T16" fmla="*/ 478 w 480"/>
                    <a:gd name="T17" fmla="*/ 112 h 696"/>
                    <a:gd name="T18" fmla="*/ 438 w 480"/>
                    <a:gd name="T19" fmla="*/ 203 h 696"/>
                    <a:gd name="T20" fmla="*/ 396 w 480"/>
                    <a:gd name="T21" fmla="*/ 319 h 696"/>
                    <a:gd name="T22" fmla="*/ 360 w 480"/>
                    <a:gd name="T23" fmla="*/ 370 h 696"/>
                    <a:gd name="T24" fmla="*/ 322 w 480"/>
                    <a:gd name="T25" fmla="*/ 390 h 696"/>
                    <a:gd name="T26" fmla="*/ 301 w 480"/>
                    <a:gd name="T27" fmla="*/ 352 h 696"/>
                    <a:gd name="T28" fmla="*/ 279 w 480"/>
                    <a:gd name="T29" fmla="*/ 334 h 696"/>
                    <a:gd name="T30" fmla="*/ 267 w 480"/>
                    <a:gd name="T31" fmla="*/ 283 h 696"/>
                    <a:gd name="T32" fmla="*/ 221 w 480"/>
                    <a:gd name="T33" fmla="*/ 272 h 696"/>
                    <a:gd name="T34" fmla="*/ 203 w 480"/>
                    <a:gd name="T35" fmla="*/ 250 h 696"/>
                    <a:gd name="T36" fmla="*/ 196 w 480"/>
                    <a:gd name="T37" fmla="*/ 253 h 696"/>
                    <a:gd name="T38" fmla="*/ 205 w 480"/>
                    <a:gd name="T39" fmla="*/ 334 h 696"/>
                    <a:gd name="T40" fmla="*/ 224 w 480"/>
                    <a:gd name="T41" fmla="*/ 466 h 696"/>
                    <a:gd name="T42" fmla="*/ 236 w 480"/>
                    <a:gd name="T43" fmla="*/ 495 h 696"/>
                    <a:gd name="T44" fmla="*/ 232 w 480"/>
                    <a:gd name="T45" fmla="*/ 560 h 696"/>
                    <a:gd name="T46" fmla="*/ 218 w 480"/>
                    <a:gd name="T47" fmla="*/ 631 h 696"/>
                    <a:gd name="T48" fmla="*/ 195 w 480"/>
                    <a:gd name="T49" fmla="*/ 656 h 696"/>
                    <a:gd name="T50" fmla="*/ 156 w 480"/>
                    <a:gd name="T51" fmla="*/ 657 h 696"/>
                    <a:gd name="T52" fmla="*/ 146 w 480"/>
                    <a:gd name="T53" fmla="*/ 616 h 696"/>
                    <a:gd name="T54" fmla="*/ 142 w 480"/>
                    <a:gd name="T55" fmla="*/ 654 h 696"/>
                    <a:gd name="T56" fmla="*/ 128 w 480"/>
                    <a:gd name="T57" fmla="*/ 676 h 696"/>
                    <a:gd name="T58" fmla="*/ 103 w 480"/>
                    <a:gd name="T59" fmla="*/ 695 h 696"/>
                    <a:gd name="T60" fmla="*/ 51 w 480"/>
                    <a:gd name="T61" fmla="*/ 681 h 696"/>
                    <a:gd name="T62" fmla="*/ 12 w 480"/>
                    <a:gd name="T63" fmla="*/ 647 h 696"/>
                    <a:gd name="T64" fmla="*/ 3 w 480"/>
                    <a:gd name="T65" fmla="*/ 603 h 696"/>
                    <a:gd name="T66" fmla="*/ 2 w 480"/>
                    <a:gd name="T67" fmla="*/ 554 h 696"/>
                    <a:gd name="T68" fmla="*/ 13 w 480"/>
                    <a:gd name="T69" fmla="*/ 509 h 696"/>
                    <a:gd name="T70" fmla="*/ 34 w 480"/>
                    <a:gd name="T71" fmla="*/ 466 h 696"/>
                    <a:gd name="T72" fmla="*/ 85 w 480"/>
                    <a:gd name="T73" fmla="*/ 444 h 696"/>
                    <a:gd name="T74" fmla="*/ 108 w 480"/>
                    <a:gd name="T75" fmla="*/ 466 h 696"/>
                    <a:gd name="T76" fmla="*/ 117 w 480"/>
                    <a:gd name="T77" fmla="*/ 466 h 696"/>
                    <a:gd name="T78" fmla="*/ 149 w 480"/>
                    <a:gd name="T79" fmla="*/ 492 h 696"/>
                    <a:gd name="T80" fmla="*/ 178 w 480"/>
                    <a:gd name="T81" fmla="*/ 508 h 696"/>
                    <a:gd name="T82" fmla="*/ 136 w 480"/>
                    <a:gd name="T83" fmla="*/ 440 h 696"/>
                    <a:gd name="T84" fmla="*/ 135 w 480"/>
                    <a:gd name="T85" fmla="*/ 420 h 696"/>
                    <a:gd name="T86" fmla="*/ 102 w 480"/>
                    <a:gd name="T87" fmla="*/ 339 h 696"/>
                    <a:gd name="T88" fmla="*/ 58 w 480"/>
                    <a:gd name="T89" fmla="*/ 202 h 696"/>
                    <a:gd name="T90" fmla="*/ 45 w 480"/>
                    <a:gd name="T91" fmla="*/ 127 h 696"/>
                    <a:gd name="T92" fmla="*/ 51 w 480"/>
                    <a:gd name="T93" fmla="*/ 76 h 696"/>
                    <a:gd name="T94" fmla="*/ 85 w 480"/>
                    <a:gd name="T95" fmla="*/ 21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0" h="696">
                      <a:moveTo>
                        <a:pt x="85" y="21"/>
                      </a:moveTo>
                      <a:lnTo>
                        <a:pt x="134" y="7"/>
                      </a:lnTo>
                      <a:lnTo>
                        <a:pt x="173" y="6"/>
                      </a:lnTo>
                      <a:lnTo>
                        <a:pt x="218" y="6"/>
                      </a:lnTo>
                      <a:lnTo>
                        <a:pt x="261" y="2"/>
                      </a:lnTo>
                      <a:lnTo>
                        <a:pt x="290" y="0"/>
                      </a:lnTo>
                      <a:lnTo>
                        <a:pt x="308" y="9"/>
                      </a:lnTo>
                      <a:lnTo>
                        <a:pt x="315" y="21"/>
                      </a:lnTo>
                      <a:lnTo>
                        <a:pt x="326" y="42"/>
                      </a:lnTo>
                      <a:lnTo>
                        <a:pt x="352" y="46"/>
                      </a:lnTo>
                      <a:lnTo>
                        <a:pt x="385" y="34"/>
                      </a:lnTo>
                      <a:lnTo>
                        <a:pt x="417" y="18"/>
                      </a:lnTo>
                      <a:lnTo>
                        <a:pt x="431" y="17"/>
                      </a:lnTo>
                      <a:lnTo>
                        <a:pt x="448" y="25"/>
                      </a:lnTo>
                      <a:lnTo>
                        <a:pt x="462" y="40"/>
                      </a:lnTo>
                      <a:lnTo>
                        <a:pt x="471" y="67"/>
                      </a:lnTo>
                      <a:lnTo>
                        <a:pt x="479" y="91"/>
                      </a:lnTo>
                      <a:lnTo>
                        <a:pt x="478" y="112"/>
                      </a:lnTo>
                      <a:lnTo>
                        <a:pt x="457" y="147"/>
                      </a:lnTo>
                      <a:lnTo>
                        <a:pt x="438" y="203"/>
                      </a:lnTo>
                      <a:lnTo>
                        <a:pt x="417" y="264"/>
                      </a:lnTo>
                      <a:lnTo>
                        <a:pt x="396" y="319"/>
                      </a:lnTo>
                      <a:lnTo>
                        <a:pt x="382" y="348"/>
                      </a:lnTo>
                      <a:lnTo>
                        <a:pt x="360" y="370"/>
                      </a:lnTo>
                      <a:lnTo>
                        <a:pt x="334" y="390"/>
                      </a:lnTo>
                      <a:lnTo>
                        <a:pt x="322" y="390"/>
                      </a:lnTo>
                      <a:lnTo>
                        <a:pt x="308" y="378"/>
                      </a:lnTo>
                      <a:lnTo>
                        <a:pt x="301" y="352"/>
                      </a:lnTo>
                      <a:lnTo>
                        <a:pt x="294" y="324"/>
                      </a:lnTo>
                      <a:lnTo>
                        <a:pt x="279" y="334"/>
                      </a:lnTo>
                      <a:lnTo>
                        <a:pt x="269" y="316"/>
                      </a:lnTo>
                      <a:lnTo>
                        <a:pt x="267" y="283"/>
                      </a:lnTo>
                      <a:lnTo>
                        <a:pt x="236" y="270"/>
                      </a:lnTo>
                      <a:lnTo>
                        <a:pt x="221" y="272"/>
                      </a:lnTo>
                      <a:lnTo>
                        <a:pt x="210" y="282"/>
                      </a:lnTo>
                      <a:lnTo>
                        <a:pt x="203" y="250"/>
                      </a:lnTo>
                      <a:lnTo>
                        <a:pt x="202" y="218"/>
                      </a:lnTo>
                      <a:lnTo>
                        <a:pt x="196" y="253"/>
                      </a:lnTo>
                      <a:lnTo>
                        <a:pt x="193" y="280"/>
                      </a:lnTo>
                      <a:lnTo>
                        <a:pt x="205" y="334"/>
                      </a:lnTo>
                      <a:lnTo>
                        <a:pt x="220" y="422"/>
                      </a:lnTo>
                      <a:lnTo>
                        <a:pt x="224" y="466"/>
                      </a:lnTo>
                      <a:lnTo>
                        <a:pt x="228" y="484"/>
                      </a:lnTo>
                      <a:lnTo>
                        <a:pt x="236" y="495"/>
                      </a:lnTo>
                      <a:lnTo>
                        <a:pt x="239" y="518"/>
                      </a:lnTo>
                      <a:lnTo>
                        <a:pt x="232" y="560"/>
                      </a:lnTo>
                      <a:lnTo>
                        <a:pt x="225" y="596"/>
                      </a:lnTo>
                      <a:lnTo>
                        <a:pt x="218" y="631"/>
                      </a:lnTo>
                      <a:lnTo>
                        <a:pt x="210" y="645"/>
                      </a:lnTo>
                      <a:lnTo>
                        <a:pt x="195" y="656"/>
                      </a:lnTo>
                      <a:lnTo>
                        <a:pt x="173" y="655"/>
                      </a:lnTo>
                      <a:lnTo>
                        <a:pt x="156" y="657"/>
                      </a:lnTo>
                      <a:lnTo>
                        <a:pt x="146" y="644"/>
                      </a:lnTo>
                      <a:lnTo>
                        <a:pt x="146" y="616"/>
                      </a:lnTo>
                      <a:lnTo>
                        <a:pt x="145" y="630"/>
                      </a:lnTo>
                      <a:lnTo>
                        <a:pt x="142" y="654"/>
                      </a:lnTo>
                      <a:lnTo>
                        <a:pt x="139" y="663"/>
                      </a:lnTo>
                      <a:lnTo>
                        <a:pt x="128" y="676"/>
                      </a:lnTo>
                      <a:lnTo>
                        <a:pt x="113" y="690"/>
                      </a:lnTo>
                      <a:lnTo>
                        <a:pt x="103" y="695"/>
                      </a:lnTo>
                      <a:lnTo>
                        <a:pt x="91" y="694"/>
                      </a:lnTo>
                      <a:lnTo>
                        <a:pt x="51" y="681"/>
                      </a:lnTo>
                      <a:lnTo>
                        <a:pt x="17" y="664"/>
                      </a:lnTo>
                      <a:lnTo>
                        <a:pt x="12" y="647"/>
                      </a:lnTo>
                      <a:lnTo>
                        <a:pt x="5" y="622"/>
                      </a:lnTo>
                      <a:lnTo>
                        <a:pt x="3" y="603"/>
                      </a:lnTo>
                      <a:lnTo>
                        <a:pt x="0" y="576"/>
                      </a:lnTo>
                      <a:lnTo>
                        <a:pt x="2" y="554"/>
                      </a:lnTo>
                      <a:lnTo>
                        <a:pt x="4" y="535"/>
                      </a:lnTo>
                      <a:lnTo>
                        <a:pt x="13" y="509"/>
                      </a:lnTo>
                      <a:lnTo>
                        <a:pt x="20" y="487"/>
                      </a:lnTo>
                      <a:lnTo>
                        <a:pt x="34" y="466"/>
                      </a:lnTo>
                      <a:lnTo>
                        <a:pt x="55" y="447"/>
                      </a:lnTo>
                      <a:lnTo>
                        <a:pt x="85" y="444"/>
                      </a:lnTo>
                      <a:lnTo>
                        <a:pt x="99" y="450"/>
                      </a:lnTo>
                      <a:lnTo>
                        <a:pt x="108" y="466"/>
                      </a:lnTo>
                      <a:lnTo>
                        <a:pt x="110" y="479"/>
                      </a:lnTo>
                      <a:lnTo>
                        <a:pt x="117" y="466"/>
                      </a:lnTo>
                      <a:lnTo>
                        <a:pt x="132" y="476"/>
                      </a:lnTo>
                      <a:lnTo>
                        <a:pt x="149" y="492"/>
                      </a:lnTo>
                      <a:lnTo>
                        <a:pt x="167" y="503"/>
                      </a:lnTo>
                      <a:lnTo>
                        <a:pt x="178" y="508"/>
                      </a:lnTo>
                      <a:lnTo>
                        <a:pt x="149" y="465"/>
                      </a:lnTo>
                      <a:lnTo>
                        <a:pt x="136" y="440"/>
                      </a:lnTo>
                      <a:lnTo>
                        <a:pt x="152" y="424"/>
                      </a:lnTo>
                      <a:lnTo>
                        <a:pt x="135" y="420"/>
                      </a:lnTo>
                      <a:lnTo>
                        <a:pt x="121" y="391"/>
                      </a:lnTo>
                      <a:lnTo>
                        <a:pt x="102" y="339"/>
                      </a:lnTo>
                      <a:lnTo>
                        <a:pt x="76" y="269"/>
                      </a:lnTo>
                      <a:lnTo>
                        <a:pt x="58" y="202"/>
                      </a:lnTo>
                      <a:lnTo>
                        <a:pt x="46" y="159"/>
                      </a:lnTo>
                      <a:lnTo>
                        <a:pt x="45" y="127"/>
                      </a:lnTo>
                      <a:lnTo>
                        <a:pt x="46" y="90"/>
                      </a:lnTo>
                      <a:lnTo>
                        <a:pt x="51" y="76"/>
                      </a:lnTo>
                      <a:lnTo>
                        <a:pt x="57" y="59"/>
                      </a:lnTo>
                      <a:lnTo>
                        <a:pt x="85" y="21"/>
                      </a:lnTo>
                    </a:path>
                  </a:pathLst>
                </a:custGeom>
                <a:solidFill>
                  <a:srgbClr val="FF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295" name="Freeform 4159"/>
                <p:cNvSpPr>
                  <a:spLocks/>
                </p:cNvSpPr>
                <p:nvPr/>
              </p:nvSpPr>
              <p:spPr bwMode="auto">
                <a:xfrm>
                  <a:off x="2570" y="1236"/>
                  <a:ext cx="439" cy="487"/>
                </a:xfrm>
                <a:custGeom>
                  <a:avLst/>
                  <a:gdLst>
                    <a:gd name="T0" fmla="*/ 26 w 439"/>
                    <a:gd name="T1" fmla="*/ 295 h 487"/>
                    <a:gd name="T2" fmla="*/ 0 w 439"/>
                    <a:gd name="T3" fmla="*/ 327 h 487"/>
                    <a:gd name="T4" fmla="*/ 6 w 439"/>
                    <a:gd name="T5" fmla="*/ 373 h 487"/>
                    <a:gd name="T6" fmla="*/ 20 w 439"/>
                    <a:gd name="T7" fmla="*/ 387 h 487"/>
                    <a:gd name="T8" fmla="*/ 17 w 439"/>
                    <a:gd name="T9" fmla="*/ 414 h 487"/>
                    <a:gd name="T10" fmla="*/ 16 w 439"/>
                    <a:gd name="T11" fmla="*/ 433 h 487"/>
                    <a:gd name="T12" fmla="*/ 20 w 439"/>
                    <a:gd name="T13" fmla="*/ 452 h 487"/>
                    <a:gd name="T14" fmla="*/ 27 w 439"/>
                    <a:gd name="T15" fmla="*/ 468 h 487"/>
                    <a:gd name="T16" fmla="*/ 37 w 439"/>
                    <a:gd name="T17" fmla="*/ 478 h 487"/>
                    <a:gd name="T18" fmla="*/ 49 w 439"/>
                    <a:gd name="T19" fmla="*/ 484 h 487"/>
                    <a:gd name="T20" fmla="*/ 64 w 439"/>
                    <a:gd name="T21" fmla="*/ 486 h 487"/>
                    <a:gd name="T22" fmla="*/ 80 w 439"/>
                    <a:gd name="T23" fmla="*/ 484 h 487"/>
                    <a:gd name="T24" fmla="*/ 95 w 439"/>
                    <a:gd name="T25" fmla="*/ 479 h 487"/>
                    <a:gd name="T26" fmla="*/ 113 w 439"/>
                    <a:gd name="T27" fmla="*/ 473 h 487"/>
                    <a:gd name="T28" fmla="*/ 130 w 439"/>
                    <a:gd name="T29" fmla="*/ 460 h 487"/>
                    <a:gd name="T30" fmla="*/ 148 w 439"/>
                    <a:gd name="T31" fmla="*/ 445 h 487"/>
                    <a:gd name="T32" fmla="*/ 163 w 439"/>
                    <a:gd name="T33" fmla="*/ 427 h 487"/>
                    <a:gd name="T34" fmla="*/ 179 w 439"/>
                    <a:gd name="T35" fmla="*/ 408 h 487"/>
                    <a:gd name="T36" fmla="*/ 196 w 439"/>
                    <a:gd name="T37" fmla="*/ 387 h 487"/>
                    <a:gd name="T38" fmla="*/ 213 w 439"/>
                    <a:gd name="T39" fmla="*/ 369 h 487"/>
                    <a:gd name="T40" fmla="*/ 239 w 439"/>
                    <a:gd name="T41" fmla="*/ 346 h 487"/>
                    <a:gd name="T42" fmla="*/ 260 w 439"/>
                    <a:gd name="T43" fmla="*/ 334 h 487"/>
                    <a:gd name="T44" fmla="*/ 281 w 439"/>
                    <a:gd name="T45" fmla="*/ 324 h 487"/>
                    <a:gd name="T46" fmla="*/ 322 w 439"/>
                    <a:gd name="T47" fmla="*/ 304 h 487"/>
                    <a:gd name="T48" fmla="*/ 339 w 439"/>
                    <a:gd name="T49" fmla="*/ 269 h 487"/>
                    <a:gd name="T50" fmla="*/ 305 w 439"/>
                    <a:gd name="T51" fmla="*/ 273 h 487"/>
                    <a:gd name="T52" fmla="*/ 272 w 439"/>
                    <a:gd name="T53" fmla="*/ 290 h 487"/>
                    <a:gd name="T54" fmla="*/ 237 w 439"/>
                    <a:gd name="T55" fmla="*/ 309 h 487"/>
                    <a:gd name="T56" fmla="*/ 205 w 439"/>
                    <a:gd name="T57" fmla="*/ 333 h 487"/>
                    <a:gd name="T58" fmla="*/ 184 w 439"/>
                    <a:gd name="T59" fmla="*/ 354 h 487"/>
                    <a:gd name="T60" fmla="*/ 160 w 439"/>
                    <a:gd name="T61" fmla="*/ 382 h 487"/>
                    <a:gd name="T62" fmla="*/ 184 w 439"/>
                    <a:gd name="T63" fmla="*/ 329 h 487"/>
                    <a:gd name="T64" fmla="*/ 205 w 439"/>
                    <a:gd name="T65" fmla="*/ 287 h 487"/>
                    <a:gd name="T66" fmla="*/ 231 w 439"/>
                    <a:gd name="T67" fmla="*/ 236 h 487"/>
                    <a:gd name="T68" fmla="*/ 257 w 439"/>
                    <a:gd name="T69" fmla="*/ 194 h 487"/>
                    <a:gd name="T70" fmla="*/ 281 w 439"/>
                    <a:gd name="T71" fmla="*/ 164 h 487"/>
                    <a:gd name="T72" fmla="*/ 297 w 439"/>
                    <a:gd name="T73" fmla="*/ 149 h 487"/>
                    <a:gd name="T74" fmla="*/ 314 w 439"/>
                    <a:gd name="T75" fmla="*/ 138 h 487"/>
                    <a:gd name="T76" fmla="*/ 349 w 439"/>
                    <a:gd name="T77" fmla="*/ 127 h 487"/>
                    <a:gd name="T78" fmla="*/ 385 w 439"/>
                    <a:gd name="T79" fmla="*/ 118 h 487"/>
                    <a:gd name="T80" fmla="*/ 408 w 439"/>
                    <a:gd name="T81" fmla="*/ 121 h 487"/>
                    <a:gd name="T82" fmla="*/ 438 w 439"/>
                    <a:gd name="T83" fmla="*/ 21 h 487"/>
                    <a:gd name="T84" fmla="*/ 323 w 439"/>
                    <a:gd name="T85" fmla="*/ 0 h 487"/>
                    <a:gd name="T86" fmla="*/ 297 w 439"/>
                    <a:gd name="T87" fmla="*/ 3 h 487"/>
                    <a:gd name="T88" fmla="*/ 275 w 439"/>
                    <a:gd name="T89" fmla="*/ 28 h 487"/>
                    <a:gd name="T90" fmla="*/ 254 w 439"/>
                    <a:gd name="T91" fmla="*/ 64 h 487"/>
                    <a:gd name="T92" fmla="*/ 227 w 439"/>
                    <a:gd name="T93" fmla="*/ 114 h 487"/>
                    <a:gd name="T94" fmla="*/ 198 w 439"/>
                    <a:gd name="T95" fmla="*/ 173 h 487"/>
                    <a:gd name="T96" fmla="*/ 178 w 439"/>
                    <a:gd name="T97" fmla="*/ 233 h 487"/>
                    <a:gd name="T98" fmla="*/ 155 w 439"/>
                    <a:gd name="T99" fmla="*/ 296 h 487"/>
                    <a:gd name="T100" fmla="*/ 138 w 439"/>
                    <a:gd name="T101" fmla="*/ 343 h 487"/>
                    <a:gd name="T102" fmla="*/ 126 w 439"/>
                    <a:gd name="T103" fmla="*/ 374 h 487"/>
                    <a:gd name="T104" fmla="*/ 118 w 439"/>
                    <a:gd name="T105" fmla="*/ 390 h 487"/>
                    <a:gd name="T106" fmla="*/ 110 w 439"/>
                    <a:gd name="T107" fmla="*/ 403 h 487"/>
                    <a:gd name="T108" fmla="*/ 101 w 439"/>
                    <a:gd name="T109" fmla="*/ 417 h 487"/>
                    <a:gd name="T110" fmla="*/ 88 w 439"/>
                    <a:gd name="T111" fmla="*/ 428 h 487"/>
                    <a:gd name="T112" fmla="*/ 71 w 439"/>
                    <a:gd name="T113" fmla="*/ 434 h 487"/>
                    <a:gd name="T114" fmla="*/ 59 w 439"/>
                    <a:gd name="T115" fmla="*/ 432 h 487"/>
                    <a:gd name="T116" fmla="*/ 50 w 439"/>
                    <a:gd name="T117" fmla="*/ 424 h 487"/>
                    <a:gd name="T118" fmla="*/ 45 w 439"/>
                    <a:gd name="T119" fmla="*/ 400 h 487"/>
                    <a:gd name="T120" fmla="*/ 44 w 439"/>
                    <a:gd name="T121" fmla="*/ 373 h 487"/>
                    <a:gd name="T122" fmla="*/ 42 w 439"/>
                    <a:gd name="T123" fmla="*/ 323 h 487"/>
                    <a:gd name="T124" fmla="*/ 26 w 439"/>
                    <a:gd name="T125" fmla="*/ 29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87">
                      <a:moveTo>
                        <a:pt x="26" y="295"/>
                      </a:moveTo>
                      <a:lnTo>
                        <a:pt x="0" y="327"/>
                      </a:lnTo>
                      <a:lnTo>
                        <a:pt x="6" y="373"/>
                      </a:lnTo>
                      <a:lnTo>
                        <a:pt x="20" y="387"/>
                      </a:lnTo>
                      <a:lnTo>
                        <a:pt x="17" y="414"/>
                      </a:lnTo>
                      <a:lnTo>
                        <a:pt x="16" y="433"/>
                      </a:lnTo>
                      <a:lnTo>
                        <a:pt x="20" y="452"/>
                      </a:lnTo>
                      <a:lnTo>
                        <a:pt x="27" y="468"/>
                      </a:lnTo>
                      <a:lnTo>
                        <a:pt x="37" y="478"/>
                      </a:lnTo>
                      <a:lnTo>
                        <a:pt x="49" y="484"/>
                      </a:lnTo>
                      <a:lnTo>
                        <a:pt x="64" y="486"/>
                      </a:lnTo>
                      <a:lnTo>
                        <a:pt x="80" y="484"/>
                      </a:lnTo>
                      <a:lnTo>
                        <a:pt x="95" y="479"/>
                      </a:lnTo>
                      <a:lnTo>
                        <a:pt x="113" y="473"/>
                      </a:lnTo>
                      <a:lnTo>
                        <a:pt x="130" y="460"/>
                      </a:lnTo>
                      <a:lnTo>
                        <a:pt x="148" y="445"/>
                      </a:lnTo>
                      <a:lnTo>
                        <a:pt x="163" y="427"/>
                      </a:lnTo>
                      <a:lnTo>
                        <a:pt x="179" y="408"/>
                      </a:lnTo>
                      <a:lnTo>
                        <a:pt x="196" y="387"/>
                      </a:lnTo>
                      <a:lnTo>
                        <a:pt x="213" y="369"/>
                      </a:lnTo>
                      <a:lnTo>
                        <a:pt x="239" y="346"/>
                      </a:lnTo>
                      <a:lnTo>
                        <a:pt x="260" y="334"/>
                      </a:lnTo>
                      <a:lnTo>
                        <a:pt x="281" y="324"/>
                      </a:lnTo>
                      <a:lnTo>
                        <a:pt x="322" y="304"/>
                      </a:lnTo>
                      <a:lnTo>
                        <a:pt x="339" y="269"/>
                      </a:lnTo>
                      <a:lnTo>
                        <a:pt x="305" y="273"/>
                      </a:lnTo>
                      <a:lnTo>
                        <a:pt x="272" y="290"/>
                      </a:lnTo>
                      <a:lnTo>
                        <a:pt x="237" y="309"/>
                      </a:lnTo>
                      <a:lnTo>
                        <a:pt x="205" y="333"/>
                      </a:lnTo>
                      <a:lnTo>
                        <a:pt x="184" y="354"/>
                      </a:lnTo>
                      <a:lnTo>
                        <a:pt x="160" y="382"/>
                      </a:lnTo>
                      <a:lnTo>
                        <a:pt x="184" y="329"/>
                      </a:lnTo>
                      <a:lnTo>
                        <a:pt x="205" y="287"/>
                      </a:lnTo>
                      <a:lnTo>
                        <a:pt x="231" y="236"/>
                      </a:lnTo>
                      <a:lnTo>
                        <a:pt x="257" y="194"/>
                      </a:lnTo>
                      <a:lnTo>
                        <a:pt x="281" y="164"/>
                      </a:lnTo>
                      <a:lnTo>
                        <a:pt x="297" y="149"/>
                      </a:lnTo>
                      <a:lnTo>
                        <a:pt x="314" y="138"/>
                      </a:lnTo>
                      <a:lnTo>
                        <a:pt x="349" y="127"/>
                      </a:lnTo>
                      <a:lnTo>
                        <a:pt x="385" y="118"/>
                      </a:lnTo>
                      <a:lnTo>
                        <a:pt x="408" y="121"/>
                      </a:lnTo>
                      <a:lnTo>
                        <a:pt x="438" y="21"/>
                      </a:lnTo>
                      <a:lnTo>
                        <a:pt x="323" y="0"/>
                      </a:lnTo>
                      <a:lnTo>
                        <a:pt x="297" y="3"/>
                      </a:lnTo>
                      <a:lnTo>
                        <a:pt x="275" y="28"/>
                      </a:lnTo>
                      <a:lnTo>
                        <a:pt x="254" y="64"/>
                      </a:lnTo>
                      <a:lnTo>
                        <a:pt x="227" y="114"/>
                      </a:lnTo>
                      <a:lnTo>
                        <a:pt x="198" y="173"/>
                      </a:lnTo>
                      <a:lnTo>
                        <a:pt x="178" y="233"/>
                      </a:lnTo>
                      <a:lnTo>
                        <a:pt x="155" y="296"/>
                      </a:lnTo>
                      <a:lnTo>
                        <a:pt x="138" y="343"/>
                      </a:lnTo>
                      <a:lnTo>
                        <a:pt x="126" y="374"/>
                      </a:lnTo>
                      <a:lnTo>
                        <a:pt x="118" y="390"/>
                      </a:lnTo>
                      <a:lnTo>
                        <a:pt x="110" y="403"/>
                      </a:lnTo>
                      <a:lnTo>
                        <a:pt x="101" y="417"/>
                      </a:lnTo>
                      <a:lnTo>
                        <a:pt x="88" y="428"/>
                      </a:lnTo>
                      <a:lnTo>
                        <a:pt x="71" y="434"/>
                      </a:lnTo>
                      <a:lnTo>
                        <a:pt x="59" y="432"/>
                      </a:lnTo>
                      <a:lnTo>
                        <a:pt x="50" y="424"/>
                      </a:lnTo>
                      <a:lnTo>
                        <a:pt x="45" y="400"/>
                      </a:lnTo>
                      <a:lnTo>
                        <a:pt x="44" y="373"/>
                      </a:lnTo>
                      <a:lnTo>
                        <a:pt x="42" y="323"/>
                      </a:lnTo>
                      <a:lnTo>
                        <a:pt x="26" y="295"/>
                      </a:lnTo>
                    </a:path>
                  </a:pathLst>
                </a:custGeom>
                <a:solidFill>
                  <a:srgbClr val="800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3296" name="Freeform 4160"/>
              <p:cNvSpPr>
                <a:spLocks/>
              </p:cNvSpPr>
              <p:nvPr/>
            </p:nvSpPr>
            <p:spPr bwMode="auto">
              <a:xfrm>
                <a:off x="2233" y="1678"/>
                <a:ext cx="378" cy="320"/>
              </a:xfrm>
              <a:custGeom>
                <a:avLst/>
                <a:gdLst>
                  <a:gd name="T0" fmla="*/ 125 w 378"/>
                  <a:gd name="T1" fmla="*/ 31 h 320"/>
                  <a:gd name="T2" fmla="*/ 134 w 378"/>
                  <a:gd name="T3" fmla="*/ 15 h 320"/>
                  <a:gd name="T4" fmla="*/ 126 w 378"/>
                  <a:gd name="T5" fmla="*/ 0 h 320"/>
                  <a:gd name="T6" fmla="*/ 103 w 378"/>
                  <a:gd name="T7" fmla="*/ 1 h 320"/>
                  <a:gd name="T8" fmla="*/ 71 w 378"/>
                  <a:gd name="T9" fmla="*/ 12 h 320"/>
                  <a:gd name="T10" fmla="*/ 65 w 378"/>
                  <a:gd name="T11" fmla="*/ 35 h 320"/>
                  <a:gd name="T12" fmla="*/ 84 w 378"/>
                  <a:gd name="T13" fmla="*/ 74 h 320"/>
                  <a:gd name="T14" fmla="*/ 90 w 378"/>
                  <a:gd name="T15" fmla="*/ 105 h 320"/>
                  <a:gd name="T16" fmla="*/ 60 w 378"/>
                  <a:gd name="T17" fmla="*/ 52 h 320"/>
                  <a:gd name="T18" fmla="*/ 61 w 378"/>
                  <a:gd name="T19" fmla="*/ 28 h 320"/>
                  <a:gd name="T20" fmla="*/ 40 w 378"/>
                  <a:gd name="T21" fmla="*/ 21 h 320"/>
                  <a:gd name="T22" fmla="*/ 24 w 378"/>
                  <a:gd name="T23" fmla="*/ 44 h 320"/>
                  <a:gd name="T24" fmla="*/ 35 w 378"/>
                  <a:gd name="T25" fmla="*/ 76 h 320"/>
                  <a:gd name="T26" fmla="*/ 48 w 378"/>
                  <a:gd name="T27" fmla="*/ 104 h 320"/>
                  <a:gd name="T28" fmla="*/ 60 w 378"/>
                  <a:gd name="T29" fmla="*/ 128 h 320"/>
                  <a:gd name="T30" fmla="*/ 73 w 378"/>
                  <a:gd name="T31" fmla="*/ 141 h 320"/>
                  <a:gd name="T32" fmla="*/ 51 w 378"/>
                  <a:gd name="T33" fmla="*/ 119 h 320"/>
                  <a:gd name="T34" fmla="*/ 35 w 378"/>
                  <a:gd name="T35" fmla="*/ 83 h 320"/>
                  <a:gd name="T36" fmla="*/ 23 w 378"/>
                  <a:gd name="T37" fmla="*/ 75 h 320"/>
                  <a:gd name="T38" fmla="*/ 9 w 378"/>
                  <a:gd name="T39" fmla="*/ 88 h 320"/>
                  <a:gd name="T40" fmla="*/ 11 w 378"/>
                  <a:gd name="T41" fmla="*/ 107 h 320"/>
                  <a:gd name="T42" fmla="*/ 27 w 378"/>
                  <a:gd name="T43" fmla="*/ 139 h 320"/>
                  <a:gd name="T44" fmla="*/ 33 w 378"/>
                  <a:gd name="T45" fmla="*/ 154 h 320"/>
                  <a:gd name="T46" fmla="*/ 48 w 378"/>
                  <a:gd name="T47" fmla="*/ 169 h 320"/>
                  <a:gd name="T48" fmla="*/ 41 w 378"/>
                  <a:gd name="T49" fmla="*/ 166 h 320"/>
                  <a:gd name="T50" fmla="*/ 21 w 378"/>
                  <a:gd name="T51" fmla="*/ 128 h 320"/>
                  <a:gd name="T52" fmla="*/ 9 w 378"/>
                  <a:gd name="T53" fmla="*/ 123 h 320"/>
                  <a:gd name="T54" fmla="*/ 0 w 378"/>
                  <a:gd name="T55" fmla="*/ 136 h 320"/>
                  <a:gd name="T56" fmla="*/ 9 w 378"/>
                  <a:gd name="T57" fmla="*/ 154 h 320"/>
                  <a:gd name="T58" fmla="*/ 23 w 378"/>
                  <a:gd name="T59" fmla="*/ 173 h 320"/>
                  <a:gd name="T60" fmla="*/ 29 w 378"/>
                  <a:gd name="T61" fmla="*/ 190 h 320"/>
                  <a:gd name="T62" fmla="*/ 38 w 378"/>
                  <a:gd name="T63" fmla="*/ 207 h 320"/>
                  <a:gd name="T64" fmla="*/ 59 w 378"/>
                  <a:gd name="T65" fmla="*/ 223 h 320"/>
                  <a:gd name="T66" fmla="*/ 91 w 378"/>
                  <a:gd name="T67" fmla="*/ 229 h 320"/>
                  <a:gd name="T68" fmla="*/ 134 w 378"/>
                  <a:gd name="T69" fmla="*/ 240 h 320"/>
                  <a:gd name="T70" fmla="*/ 160 w 378"/>
                  <a:gd name="T71" fmla="*/ 238 h 320"/>
                  <a:gd name="T72" fmla="*/ 175 w 378"/>
                  <a:gd name="T73" fmla="*/ 251 h 320"/>
                  <a:gd name="T74" fmla="*/ 190 w 378"/>
                  <a:gd name="T75" fmla="*/ 264 h 320"/>
                  <a:gd name="T76" fmla="*/ 216 w 378"/>
                  <a:gd name="T77" fmla="*/ 266 h 320"/>
                  <a:gd name="T78" fmla="*/ 259 w 378"/>
                  <a:gd name="T79" fmla="*/ 280 h 320"/>
                  <a:gd name="T80" fmla="*/ 344 w 378"/>
                  <a:gd name="T81" fmla="*/ 312 h 320"/>
                  <a:gd name="T82" fmla="*/ 359 w 378"/>
                  <a:gd name="T83" fmla="*/ 305 h 320"/>
                  <a:gd name="T84" fmla="*/ 369 w 378"/>
                  <a:gd name="T85" fmla="*/ 259 h 320"/>
                  <a:gd name="T86" fmla="*/ 339 w 378"/>
                  <a:gd name="T87" fmla="*/ 228 h 320"/>
                  <a:gd name="T88" fmla="*/ 245 w 378"/>
                  <a:gd name="T89" fmla="*/ 196 h 320"/>
                  <a:gd name="T90" fmla="*/ 218 w 378"/>
                  <a:gd name="T91" fmla="*/ 167 h 320"/>
                  <a:gd name="T92" fmla="*/ 212 w 378"/>
                  <a:gd name="T93" fmla="*/ 142 h 320"/>
                  <a:gd name="T94" fmla="*/ 229 w 378"/>
                  <a:gd name="T95" fmla="*/ 116 h 320"/>
                  <a:gd name="T96" fmla="*/ 236 w 378"/>
                  <a:gd name="T97" fmla="*/ 95 h 320"/>
                  <a:gd name="T98" fmla="*/ 236 w 378"/>
                  <a:gd name="T99" fmla="*/ 70 h 320"/>
                  <a:gd name="T100" fmla="*/ 203 w 378"/>
                  <a:gd name="T101" fmla="*/ 96 h 320"/>
                  <a:gd name="T102" fmla="*/ 153 w 378"/>
                  <a:gd name="T103" fmla="*/ 97 h 320"/>
                  <a:gd name="T104" fmla="*/ 126 w 378"/>
                  <a:gd name="T105" fmla="*/ 6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 h="320">
                    <a:moveTo>
                      <a:pt x="114" y="34"/>
                    </a:moveTo>
                    <a:lnTo>
                      <a:pt x="125" y="31"/>
                    </a:lnTo>
                    <a:lnTo>
                      <a:pt x="130" y="22"/>
                    </a:lnTo>
                    <a:lnTo>
                      <a:pt x="134" y="15"/>
                    </a:lnTo>
                    <a:lnTo>
                      <a:pt x="131" y="9"/>
                    </a:lnTo>
                    <a:lnTo>
                      <a:pt x="126" y="0"/>
                    </a:lnTo>
                    <a:lnTo>
                      <a:pt x="119" y="0"/>
                    </a:lnTo>
                    <a:lnTo>
                      <a:pt x="103" y="1"/>
                    </a:lnTo>
                    <a:lnTo>
                      <a:pt x="81" y="0"/>
                    </a:lnTo>
                    <a:lnTo>
                      <a:pt x="71" y="12"/>
                    </a:lnTo>
                    <a:lnTo>
                      <a:pt x="66" y="23"/>
                    </a:lnTo>
                    <a:lnTo>
                      <a:pt x="65" y="35"/>
                    </a:lnTo>
                    <a:lnTo>
                      <a:pt x="73" y="54"/>
                    </a:lnTo>
                    <a:lnTo>
                      <a:pt x="84" y="74"/>
                    </a:lnTo>
                    <a:lnTo>
                      <a:pt x="90" y="87"/>
                    </a:lnTo>
                    <a:lnTo>
                      <a:pt x="90" y="105"/>
                    </a:lnTo>
                    <a:lnTo>
                      <a:pt x="73" y="76"/>
                    </a:lnTo>
                    <a:lnTo>
                      <a:pt x="60" y="52"/>
                    </a:lnTo>
                    <a:lnTo>
                      <a:pt x="58" y="35"/>
                    </a:lnTo>
                    <a:lnTo>
                      <a:pt x="61" y="28"/>
                    </a:lnTo>
                    <a:lnTo>
                      <a:pt x="57" y="19"/>
                    </a:lnTo>
                    <a:lnTo>
                      <a:pt x="40" y="21"/>
                    </a:lnTo>
                    <a:lnTo>
                      <a:pt x="31" y="31"/>
                    </a:lnTo>
                    <a:lnTo>
                      <a:pt x="24" y="44"/>
                    </a:lnTo>
                    <a:lnTo>
                      <a:pt x="24" y="62"/>
                    </a:lnTo>
                    <a:lnTo>
                      <a:pt x="35" y="76"/>
                    </a:lnTo>
                    <a:lnTo>
                      <a:pt x="41" y="87"/>
                    </a:lnTo>
                    <a:lnTo>
                      <a:pt x="48" y="104"/>
                    </a:lnTo>
                    <a:lnTo>
                      <a:pt x="55" y="118"/>
                    </a:lnTo>
                    <a:lnTo>
                      <a:pt x="60" y="128"/>
                    </a:lnTo>
                    <a:lnTo>
                      <a:pt x="68" y="136"/>
                    </a:lnTo>
                    <a:lnTo>
                      <a:pt x="73" y="141"/>
                    </a:lnTo>
                    <a:lnTo>
                      <a:pt x="63" y="132"/>
                    </a:lnTo>
                    <a:lnTo>
                      <a:pt x="51" y="119"/>
                    </a:lnTo>
                    <a:lnTo>
                      <a:pt x="40" y="99"/>
                    </a:lnTo>
                    <a:lnTo>
                      <a:pt x="35" y="83"/>
                    </a:lnTo>
                    <a:lnTo>
                      <a:pt x="31" y="76"/>
                    </a:lnTo>
                    <a:lnTo>
                      <a:pt x="23" y="75"/>
                    </a:lnTo>
                    <a:lnTo>
                      <a:pt x="14" y="78"/>
                    </a:lnTo>
                    <a:lnTo>
                      <a:pt x="9" y="88"/>
                    </a:lnTo>
                    <a:lnTo>
                      <a:pt x="9" y="97"/>
                    </a:lnTo>
                    <a:lnTo>
                      <a:pt x="11" y="107"/>
                    </a:lnTo>
                    <a:lnTo>
                      <a:pt x="18" y="119"/>
                    </a:lnTo>
                    <a:lnTo>
                      <a:pt x="27" y="139"/>
                    </a:lnTo>
                    <a:lnTo>
                      <a:pt x="29" y="146"/>
                    </a:lnTo>
                    <a:lnTo>
                      <a:pt x="33" y="154"/>
                    </a:lnTo>
                    <a:lnTo>
                      <a:pt x="41" y="160"/>
                    </a:lnTo>
                    <a:lnTo>
                      <a:pt x="48" y="169"/>
                    </a:lnTo>
                    <a:lnTo>
                      <a:pt x="57" y="178"/>
                    </a:lnTo>
                    <a:lnTo>
                      <a:pt x="41" y="166"/>
                    </a:lnTo>
                    <a:lnTo>
                      <a:pt x="25" y="146"/>
                    </a:lnTo>
                    <a:lnTo>
                      <a:pt x="21" y="128"/>
                    </a:lnTo>
                    <a:lnTo>
                      <a:pt x="15" y="120"/>
                    </a:lnTo>
                    <a:lnTo>
                      <a:pt x="9" y="123"/>
                    </a:lnTo>
                    <a:lnTo>
                      <a:pt x="1" y="130"/>
                    </a:lnTo>
                    <a:lnTo>
                      <a:pt x="0" y="136"/>
                    </a:lnTo>
                    <a:lnTo>
                      <a:pt x="4" y="145"/>
                    </a:lnTo>
                    <a:lnTo>
                      <a:pt x="9" y="154"/>
                    </a:lnTo>
                    <a:lnTo>
                      <a:pt x="16" y="162"/>
                    </a:lnTo>
                    <a:lnTo>
                      <a:pt x="23" y="173"/>
                    </a:lnTo>
                    <a:lnTo>
                      <a:pt x="26" y="181"/>
                    </a:lnTo>
                    <a:lnTo>
                      <a:pt x="29" y="190"/>
                    </a:lnTo>
                    <a:lnTo>
                      <a:pt x="31" y="199"/>
                    </a:lnTo>
                    <a:lnTo>
                      <a:pt x="38" y="207"/>
                    </a:lnTo>
                    <a:lnTo>
                      <a:pt x="44" y="217"/>
                    </a:lnTo>
                    <a:lnTo>
                      <a:pt x="59" y="223"/>
                    </a:lnTo>
                    <a:lnTo>
                      <a:pt x="71" y="228"/>
                    </a:lnTo>
                    <a:lnTo>
                      <a:pt x="91" y="229"/>
                    </a:lnTo>
                    <a:lnTo>
                      <a:pt x="115" y="238"/>
                    </a:lnTo>
                    <a:lnTo>
                      <a:pt x="134" y="240"/>
                    </a:lnTo>
                    <a:lnTo>
                      <a:pt x="150" y="238"/>
                    </a:lnTo>
                    <a:lnTo>
                      <a:pt x="160" y="238"/>
                    </a:lnTo>
                    <a:lnTo>
                      <a:pt x="170" y="242"/>
                    </a:lnTo>
                    <a:lnTo>
                      <a:pt x="175" y="251"/>
                    </a:lnTo>
                    <a:lnTo>
                      <a:pt x="179" y="257"/>
                    </a:lnTo>
                    <a:lnTo>
                      <a:pt x="190" y="264"/>
                    </a:lnTo>
                    <a:lnTo>
                      <a:pt x="205" y="270"/>
                    </a:lnTo>
                    <a:lnTo>
                      <a:pt x="216" y="266"/>
                    </a:lnTo>
                    <a:lnTo>
                      <a:pt x="232" y="270"/>
                    </a:lnTo>
                    <a:lnTo>
                      <a:pt x="259" y="280"/>
                    </a:lnTo>
                    <a:lnTo>
                      <a:pt x="314" y="292"/>
                    </a:lnTo>
                    <a:lnTo>
                      <a:pt x="344" y="312"/>
                    </a:lnTo>
                    <a:lnTo>
                      <a:pt x="357" y="319"/>
                    </a:lnTo>
                    <a:lnTo>
                      <a:pt x="359" y="305"/>
                    </a:lnTo>
                    <a:lnTo>
                      <a:pt x="361" y="284"/>
                    </a:lnTo>
                    <a:lnTo>
                      <a:pt x="369" y="259"/>
                    </a:lnTo>
                    <a:lnTo>
                      <a:pt x="377" y="241"/>
                    </a:lnTo>
                    <a:lnTo>
                      <a:pt x="339" y="228"/>
                    </a:lnTo>
                    <a:lnTo>
                      <a:pt x="284" y="208"/>
                    </a:lnTo>
                    <a:lnTo>
                      <a:pt x="245" y="196"/>
                    </a:lnTo>
                    <a:lnTo>
                      <a:pt x="234" y="186"/>
                    </a:lnTo>
                    <a:lnTo>
                      <a:pt x="218" y="167"/>
                    </a:lnTo>
                    <a:lnTo>
                      <a:pt x="213" y="156"/>
                    </a:lnTo>
                    <a:lnTo>
                      <a:pt x="212" y="142"/>
                    </a:lnTo>
                    <a:lnTo>
                      <a:pt x="218" y="131"/>
                    </a:lnTo>
                    <a:lnTo>
                      <a:pt x="229" y="116"/>
                    </a:lnTo>
                    <a:lnTo>
                      <a:pt x="234" y="105"/>
                    </a:lnTo>
                    <a:lnTo>
                      <a:pt x="236" y="95"/>
                    </a:lnTo>
                    <a:lnTo>
                      <a:pt x="237" y="79"/>
                    </a:lnTo>
                    <a:lnTo>
                      <a:pt x="236" y="70"/>
                    </a:lnTo>
                    <a:lnTo>
                      <a:pt x="218" y="90"/>
                    </a:lnTo>
                    <a:lnTo>
                      <a:pt x="203" y="96"/>
                    </a:lnTo>
                    <a:lnTo>
                      <a:pt x="183" y="107"/>
                    </a:lnTo>
                    <a:lnTo>
                      <a:pt x="153" y="97"/>
                    </a:lnTo>
                    <a:lnTo>
                      <a:pt x="141" y="81"/>
                    </a:lnTo>
                    <a:lnTo>
                      <a:pt x="126" y="61"/>
                    </a:lnTo>
                    <a:lnTo>
                      <a:pt x="114" y="34"/>
                    </a:lnTo>
                  </a:path>
                </a:pathLst>
              </a:custGeom>
              <a:solidFill>
                <a:srgbClr val="FFBFB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223297" name="Rectangle 4161"/>
          <p:cNvSpPr>
            <a:spLocks noChangeArrowheads="1"/>
          </p:cNvSpPr>
          <p:nvPr/>
        </p:nvSpPr>
        <p:spPr bwMode="auto">
          <a:xfrm>
            <a:off x="2845777" y="1347789"/>
            <a:ext cx="353158" cy="657225"/>
          </a:xfrm>
          <a:prstGeom prst="rect">
            <a:avLst/>
          </a:prstGeom>
          <a:solidFill>
            <a:schemeClr val="accent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98" name="AutoShape 4162"/>
          <p:cNvSpPr>
            <a:spLocks noChangeArrowheads="1"/>
          </p:cNvSpPr>
          <p:nvPr/>
        </p:nvSpPr>
        <p:spPr bwMode="auto">
          <a:xfrm rot="10800000">
            <a:off x="2851638" y="1993900"/>
            <a:ext cx="281354" cy="103188"/>
          </a:xfrm>
          <a:prstGeom prst="rtTriangle">
            <a:avLst/>
          </a:prstGeom>
          <a:solidFill>
            <a:schemeClr val="accent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299" name="Line 4163"/>
          <p:cNvSpPr>
            <a:spLocks noChangeShapeType="1"/>
          </p:cNvSpPr>
          <p:nvPr/>
        </p:nvSpPr>
        <p:spPr bwMode="auto">
          <a:xfrm>
            <a:off x="2848708" y="1216026"/>
            <a:ext cx="304800" cy="131763"/>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300" name="Group 4164"/>
          <p:cNvGrpSpPr>
            <a:grpSpLocks/>
          </p:cNvGrpSpPr>
          <p:nvPr/>
        </p:nvGrpSpPr>
        <p:grpSpPr bwMode="auto">
          <a:xfrm>
            <a:off x="3492012" y="1457325"/>
            <a:ext cx="105508" cy="166688"/>
            <a:chOff x="1755" y="1353"/>
            <a:chExt cx="53" cy="155"/>
          </a:xfrm>
        </p:grpSpPr>
        <p:sp>
          <p:nvSpPr>
            <p:cNvPr id="223301" name="Rectangle 4165"/>
            <p:cNvSpPr>
              <a:spLocks noChangeArrowheads="1"/>
            </p:cNvSpPr>
            <p:nvPr/>
          </p:nvSpPr>
          <p:spPr bwMode="auto">
            <a:xfrm>
              <a:off x="1755" y="1353"/>
              <a:ext cx="53" cy="155"/>
            </a:xfrm>
            <a:prstGeom prst="rect">
              <a:avLst/>
            </a:prstGeom>
            <a:solidFill>
              <a:srgbClr val="FDE3BA"/>
            </a:solidFill>
            <a:ln w="12699">
              <a:solidFill>
                <a:schemeClr val="tx1"/>
              </a:solidFill>
              <a:miter lim="800000"/>
              <a:headEnd/>
              <a:tailEnd/>
            </a:ln>
            <a:effectLst>
              <a:outerShdw dist="81320" dir="13880412" algn="ctr" rotWithShape="0">
                <a:schemeClr val="tx2"/>
              </a:outerShdw>
            </a:effectLst>
          </p:spPr>
          <p:txBody>
            <a:bodyPr wrap="none" anchor="ctr"/>
            <a:lstStyle/>
            <a:p>
              <a:endParaRPr lang="fr-FR"/>
            </a:p>
          </p:txBody>
        </p:sp>
        <p:sp>
          <p:nvSpPr>
            <p:cNvPr id="223302" name="Oval 4166"/>
            <p:cNvSpPr>
              <a:spLocks noChangeArrowheads="1"/>
            </p:cNvSpPr>
            <p:nvPr/>
          </p:nvSpPr>
          <p:spPr bwMode="auto">
            <a:xfrm>
              <a:off x="1765" y="1454"/>
              <a:ext cx="29" cy="39"/>
            </a:xfrm>
            <a:prstGeom prst="ellipse">
              <a:avLst/>
            </a:prstGeom>
            <a:solidFill>
              <a:schemeClr val="tx1"/>
            </a:solidFill>
            <a:ln w="12699">
              <a:solidFill>
                <a:schemeClr val="tx1"/>
              </a:solidFill>
              <a:round/>
              <a:headEnd/>
              <a:tailEnd/>
            </a:ln>
            <a:effectLst>
              <a:outerShdw dist="81320" dir="13880412" algn="ctr" rotWithShape="0">
                <a:schemeClr val="tx2"/>
              </a:outerShdw>
            </a:effectLst>
          </p:spPr>
          <p:txBody>
            <a:bodyPr wrap="none" anchor="ctr"/>
            <a:lstStyle/>
            <a:p>
              <a:endParaRPr lang="fr-FR"/>
            </a:p>
          </p:txBody>
        </p:sp>
        <p:sp>
          <p:nvSpPr>
            <p:cNvPr id="223303" name="Oval 4167"/>
            <p:cNvSpPr>
              <a:spLocks noChangeArrowheads="1"/>
            </p:cNvSpPr>
            <p:nvPr/>
          </p:nvSpPr>
          <p:spPr bwMode="auto">
            <a:xfrm>
              <a:off x="1769" y="1383"/>
              <a:ext cx="28" cy="39"/>
            </a:xfrm>
            <a:prstGeom prst="ellipse">
              <a:avLst/>
            </a:prstGeom>
            <a:solidFill>
              <a:schemeClr val="tx1"/>
            </a:solidFill>
            <a:ln w="12699">
              <a:solidFill>
                <a:schemeClr val="tx1"/>
              </a:solidFill>
              <a:round/>
              <a:headEnd/>
              <a:tailEnd/>
            </a:ln>
            <a:effectLst>
              <a:outerShdw dist="81320" dir="13880412" algn="ctr" rotWithShape="0">
                <a:schemeClr val="tx2"/>
              </a:outerShdw>
            </a:effectLst>
          </p:spPr>
          <p:txBody>
            <a:bodyPr wrap="none" anchor="ctr"/>
            <a:lstStyle/>
            <a:p>
              <a:endParaRPr lang="fr-FR"/>
            </a:p>
          </p:txBody>
        </p:sp>
      </p:grpSp>
      <p:sp>
        <p:nvSpPr>
          <p:cNvPr id="223304" name="AutoShape 4168"/>
          <p:cNvSpPr>
            <a:spLocks noChangeArrowheads="1"/>
          </p:cNvSpPr>
          <p:nvPr/>
        </p:nvSpPr>
        <p:spPr bwMode="auto">
          <a:xfrm rot="5400000">
            <a:off x="2940051" y="1579197"/>
            <a:ext cx="1035050" cy="581757"/>
          </a:xfrm>
          <a:prstGeom prst="parallelogram">
            <a:avLst>
              <a:gd name="adj" fmla="val 41050"/>
            </a:avLst>
          </a:prstGeom>
          <a:solidFill>
            <a:srgbClr val="91919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05" name="Line 4169"/>
          <p:cNvSpPr>
            <a:spLocks noChangeShapeType="1"/>
          </p:cNvSpPr>
          <p:nvPr/>
        </p:nvSpPr>
        <p:spPr bwMode="auto">
          <a:xfrm>
            <a:off x="2838451" y="1993900"/>
            <a:ext cx="224203" cy="77788"/>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06" name="Line 4170"/>
          <p:cNvSpPr>
            <a:spLocks noChangeShapeType="1"/>
          </p:cNvSpPr>
          <p:nvPr/>
        </p:nvSpPr>
        <p:spPr bwMode="auto">
          <a:xfrm>
            <a:off x="3176954" y="1373188"/>
            <a:ext cx="0" cy="75565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307" name="Group 4171"/>
          <p:cNvGrpSpPr>
            <a:grpSpLocks/>
          </p:cNvGrpSpPr>
          <p:nvPr/>
        </p:nvGrpSpPr>
        <p:grpSpPr bwMode="auto">
          <a:xfrm>
            <a:off x="3710354" y="1457325"/>
            <a:ext cx="101112" cy="166688"/>
            <a:chOff x="1865" y="1353"/>
            <a:chExt cx="51" cy="155"/>
          </a:xfrm>
        </p:grpSpPr>
        <p:sp>
          <p:nvSpPr>
            <p:cNvPr id="223308" name="Rectangle 4172"/>
            <p:cNvSpPr>
              <a:spLocks noChangeArrowheads="1"/>
            </p:cNvSpPr>
            <p:nvPr/>
          </p:nvSpPr>
          <p:spPr bwMode="auto">
            <a:xfrm>
              <a:off x="1865" y="1353"/>
              <a:ext cx="51" cy="155"/>
            </a:xfrm>
            <a:prstGeom prst="rect">
              <a:avLst/>
            </a:prstGeom>
            <a:solidFill>
              <a:srgbClr val="FDE3BA"/>
            </a:solidFill>
            <a:ln w="12699">
              <a:solidFill>
                <a:schemeClr val="tx1"/>
              </a:solidFill>
              <a:miter lim="800000"/>
              <a:headEnd/>
              <a:tailEnd/>
            </a:ln>
            <a:effectLst>
              <a:outerShdw dist="81320" dir="13880412" algn="ctr" rotWithShape="0">
                <a:schemeClr val="tx2"/>
              </a:outerShdw>
            </a:effectLst>
          </p:spPr>
          <p:txBody>
            <a:bodyPr wrap="none" anchor="ctr"/>
            <a:lstStyle/>
            <a:p>
              <a:endParaRPr lang="fr-FR"/>
            </a:p>
          </p:txBody>
        </p:sp>
        <p:sp>
          <p:nvSpPr>
            <p:cNvPr id="223309" name="Oval 4173"/>
            <p:cNvSpPr>
              <a:spLocks noChangeArrowheads="1"/>
            </p:cNvSpPr>
            <p:nvPr/>
          </p:nvSpPr>
          <p:spPr bwMode="auto">
            <a:xfrm>
              <a:off x="1878" y="1449"/>
              <a:ext cx="28" cy="42"/>
            </a:xfrm>
            <a:prstGeom prst="ellipse">
              <a:avLst/>
            </a:prstGeom>
            <a:solidFill>
              <a:schemeClr val="tx1"/>
            </a:solidFill>
            <a:ln w="12699">
              <a:solidFill>
                <a:schemeClr val="tx1"/>
              </a:solidFill>
              <a:round/>
              <a:headEnd/>
              <a:tailEnd/>
            </a:ln>
            <a:effectLst>
              <a:outerShdw dist="81320" dir="13880412" algn="ctr" rotWithShape="0">
                <a:schemeClr val="tx2"/>
              </a:outerShdw>
            </a:effectLst>
          </p:spPr>
          <p:txBody>
            <a:bodyPr wrap="none" anchor="ctr"/>
            <a:lstStyle/>
            <a:p>
              <a:endParaRPr lang="fr-FR"/>
            </a:p>
          </p:txBody>
        </p:sp>
        <p:sp>
          <p:nvSpPr>
            <p:cNvPr id="223310" name="Oval 4174"/>
            <p:cNvSpPr>
              <a:spLocks noChangeArrowheads="1"/>
            </p:cNvSpPr>
            <p:nvPr/>
          </p:nvSpPr>
          <p:spPr bwMode="auto">
            <a:xfrm>
              <a:off x="1878" y="1383"/>
              <a:ext cx="28" cy="39"/>
            </a:xfrm>
            <a:prstGeom prst="ellipse">
              <a:avLst/>
            </a:prstGeom>
            <a:solidFill>
              <a:schemeClr val="tx1"/>
            </a:solidFill>
            <a:ln w="12699">
              <a:solidFill>
                <a:schemeClr val="tx1"/>
              </a:solidFill>
              <a:round/>
              <a:headEnd/>
              <a:tailEnd/>
            </a:ln>
            <a:effectLst>
              <a:outerShdw dist="81320" dir="13880412" algn="ctr" rotWithShape="0">
                <a:schemeClr val="tx2"/>
              </a:outerShdw>
            </a:effectLst>
          </p:spPr>
          <p:txBody>
            <a:bodyPr wrap="none" anchor="ctr"/>
            <a:lstStyle/>
            <a:p>
              <a:endParaRPr lang="fr-FR"/>
            </a:p>
          </p:txBody>
        </p:sp>
      </p:grpSp>
      <p:grpSp>
        <p:nvGrpSpPr>
          <p:cNvPr id="223311" name="Group 4175"/>
          <p:cNvGrpSpPr>
            <a:grpSpLocks/>
          </p:cNvGrpSpPr>
          <p:nvPr/>
        </p:nvGrpSpPr>
        <p:grpSpPr bwMode="auto">
          <a:xfrm>
            <a:off x="3766039" y="1055688"/>
            <a:ext cx="616927" cy="461962"/>
            <a:chOff x="1893" y="980"/>
            <a:chExt cx="310" cy="430"/>
          </a:xfrm>
        </p:grpSpPr>
        <p:sp>
          <p:nvSpPr>
            <p:cNvPr id="223312" name="Freeform 4176"/>
            <p:cNvSpPr>
              <a:spLocks/>
            </p:cNvSpPr>
            <p:nvPr/>
          </p:nvSpPr>
          <p:spPr bwMode="auto">
            <a:xfrm>
              <a:off x="1893" y="1078"/>
              <a:ext cx="235" cy="332"/>
            </a:xfrm>
            <a:custGeom>
              <a:avLst/>
              <a:gdLst>
                <a:gd name="T0" fmla="*/ 0 w 235"/>
                <a:gd name="T1" fmla="*/ 331 h 332"/>
                <a:gd name="T2" fmla="*/ 35 w 235"/>
                <a:gd name="T3" fmla="*/ 123 h 332"/>
                <a:gd name="T4" fmla="*/ 193 w 235"/>
                <a:gd name="T5" fmla="*/ 170 h 332"/>
                <a:gd name="T6" fmla="*/ 215 w 235"/>
                <a:gd name="T7" fmla="*/ 0 h 332"/>
                <a:gd name="T8" fmla="*/ 166 w 235"/>
                <a:gd name="T9" fmla="*/ 68 h 332"/>
                <a:gd name="T10" fmla="*/ 234 w 235"/>
                <a:gd name="T11" fmla="*/ 45 h 332"/>
                <a:gd name="T12" fmla="*/ 214 w 235"/>
                <a:gd name="T13" fmla="*/ 13 h 332"/>
                <a:gd name="T14" fmla="*/ 219 w 235"/>
                <a:gd name="T15" fmla="*/ 8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332">
                  <a:moveTo>
                    <a:pt x="0" y="331"/>
                  </a:moveTo>
                  <a:lnTo>
                    <a:pt x="35" y="123"/>
                  </a:lnTo>
                  <a:lnTo>
                    <a:pt x="193" y="170"/>
                  </a:lnTo>
                  <a:lnTo>
                    <a:pt x="215" y="0"/>
                  </a:lnTo>
                  <a:lnTo>
                    <a:pt x="166" y="68"/>
                  </a:lnTo>
                  <a:lnTo>
                    <a:pt x="234" y="45"/>
                  </a:lnTo>
                  <a:lnTo>
                    <a:pt x="214" y="13"/>
                  </a:lnTo>
                  <a:lnTo>
                    <a:pt x="219" y="8"/>
                  </a:lnTo>
                </a:path>
              </a:pathLst>
            </a:custGeom>
            <a:noFill/>
            <a:ln w="50799"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313" name="Freeform 4177"/>
            <p:cNvSpPr>
              <a:spLocks/>
            </p:cNvSpPr>
            <p:nvPr/>
          </p:nvSpPr>
          <p:spPr bwMode="auto">
            <a:xfrm>
              <a:off x="2051" y="980"/>
              <a:ext cx="152" cy="179"/>
            </a:xfrm>
            <a:custGeom>
              <a:avLst/>
              <a:gdLst>
                <a:gd name="T0" fmla="*/ 0 w 152"/>
                <a:gd name="T1" fmla="*/ 156 h 179"/>
                <a:gd name="T2" fmla="*/ 151 w 152"/>
                <a:gd name="T3" fmla="*/ 0 h 179"/>
                <a:gd name="T4" fmla="*/ 79 w 152"/>
                <a:gd name="T5" fmla="*/ 178 h 179"/>
                <a:gd name="T6" fmla="*/ 0 w 152"/>
                <a:gd name="T7" fmla="*/ 156 h 179"/>
              </a:gdLst>
              <a:ahLst/>
              <a:cxnLst>
                <a:cxn ang="0">
                  <a:pos x="T0" y="T1"/>
                </a:cxn>
                <a:cxn ang="0">
                  <a:pos x="T2" y="T3"/>
                </a:cxn>
                <a:cxn ang="0">
                  <a:pos x="T4" y="T5"/>
                </a:cxn>
                <a:cxn ang="0">
                  <a:pos x="T6" y="T7"/>
                </a:cxn>
              </a:cxnLst>
              <a:rect l="0" t="0" r="r" b="b"/>
              <a:pathLst>
                <a:path w="152" h="179">
                  <a:moveTo>
                    <a:pt x="0" y="156"/>
                  </a:moveTo>
                  <a:lnTo>
                    <a:pt x="151" y="0"/>
                  </a:lnTo>
                  <a:lnTo>
                    <a:pt x="79" y="178"/>
                  </a:lnTo>
                  <a:lnTo>
                    <a:pt x="0" y="156"/>
                  </a:lnTo>
                </a:path>
              </a:pathLst>
            </a:custGeom>
            <a:solidFill>
              <a:schemeClr val="hlink"/>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314" name="Group 4178"/>
          <p:cNvGrpSpPr>
            <a:grpSpLocks/>
          </p:cNvGrpSpPr>
          <p:nvPr/>
        </p:nvGrpSpPr>
        <p:grpSpPr bwMode="auto">
          <a:xfrm>
            <a:off x="3776296" y="1719263"/>
            <a:ext cx="678473" cy="214312"/>
            <a:chOff x="1898" y="1597"/>
            <a:chExt cx="341" cy="199"/>
          </a:xfrm>
        </p:grpSpPr>
        <p:sp>
          <p:nvSpPr>
            <p:cNvPr id="223315" name="Freeform 4179"/>
            <p:cNvSpPr>
              <a:spLocks/>
            </p:cNvSpPr>
            <p:nvPr/>
          </p:nvSpPr>
          <p:spPr bwMode="auto">
            <a:xfrm>
              <a:off x="1898" y="1597"/>
              <a:ext cx="259" cy="155"/>
            </a:xfrm>
            <a:custGeom>
              <a:avLst/>
              <a:gdLst>
                <a:gd name="T0" fmla="*/ 0 w 259"/>
                <a:gd name="T1" fmla="*/ 0 h 155"/>
                <a:gd name="T2" fmla="*/ 148 w 259"/>
                <a:gd name="T3" fmla="*/ 3 h 155"/>
                <a:gd name="T4" fmla="*/ 138 w 259"/>
                <a:gd name="T5" fmla="*/ 136 h 155"/>
                <a:gd name="T6" fmla="*/ 258 w 259"/>
                <a:gd name="T7" fmla="*/ 133 h 155"/>
                <a:gd name="T8" fmla="*/ 205 w 259"/>
                <a:gd name="T9" fmla="*/ 102 h 155"/>
                <a:gd name="T10" fmla="*/ 231 w 259"/>
                <a:gd name="T11" fmla="*/ 154 h 155"/>
                <a:gd name="T12" fmla="*/ 249 w 259"/>
                <a:gd name="T13" fmla="*/ 134 h 155"/>
                <a:gd name="T14" fmla="*/ 253 w 259"/>
                <a:gd name="T15" fmla="*/ 13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155">
                  <a:moveTo>
                    <a:pt x="0" y="0"/>
                  </a:moveTo>
                  <a:lnTo>
                    <a:pt x="148" y="3"/>
                  </a:lnTo>
                  <a:lnTo>
                    <a:pt x="138" y="136"/>
                  </a:lnTo>
                  <a:lnTo>
                    <a:pt x="258" y="133"/>
                  </a:lnTo>
                  <a:lnTo>
                    <a:pt x="205" y="102"/>
                  </a:lnTo>
                  <a:lnTo>
                    <a:pt x="231" y="154"/>
                  </a:lnTo>
                  <a:lnTo>
                    <a:pt x="249" y="134"/>
                  </a:lnTo>
                  <a:lnTo>
                    <a:pt x="253" y="138"/>
                  </a:lnTo>
                </a:path>
              </a:pathLst>
            </a:custGeom>
            <a:noFill/>
            <a:ln w="50799"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316" name="Freeform 4180"/>
            <p:cNvSpPr>
              <a:spLocks/>
            </p:cNvSpPr>
            <p:nvPr/>
          </p:nvSpPr>
          <p:spPr bwMode="auto">
            <a:xfrm>
              <a:off x="2105" y="1692"/>
              <a:ext cx="134" cy="104"/>
            </a:xfrm>
            <a:custGeom>
              <a:avLst/>
              <a:gdLst>
                <a:gd name="T0" fmla="*/ 5 w 134"/>
                <a:gd name="T1" fmla="*/ 0 h 104"/>
                <a:gd name="T2" fmla="*/ 133 w 134"/>
                <a:gd name="T3" fmla="*/ 103 h 104"/>
                <a:gd name="T4" fmla="*/ 0 w 134"/>
                <a:gd name="T5" fmla="*/ 66 h 104"/>
                <a:gd name="T6" fmla="*/ 5 w 134"/>
                <a:gd name="T7" fmla="*/ 0 h 104"/>
              </a:gdLst>
              <a:ahLst/>
              <a:cxnLst>
                <a:cxn ang="0">
                  <a:pos x="T0" y="T1"/>
                </a:cxn>
                <a:cxn ang="0">
                  <a:pos x="T2" y="T3"/>
                </a:cxn>
                <a:cxn ang="0">
                  <a:pos x="T4" y="T5"/>
                </a:cxn>
                <a:cxn ang="0">
                  <a:pos x="T6" y="T7"/>
                </a:cxn>
              </a:cxnLst>
              <a:rect l="0" t="0" r="r" b="b"/>
              <a:pathLst>
                <a:path w="134" h="104">
                  <a:moveTo>
                    <a:pt x="5" y="0"/>
                  </a:moveTo>
                  <a:lnTo>
                    <a:pt x="133" y="103"/>
                  </a:lnTo>
                  <a:lnTo>
                    <a:pt x="0" y="66"/>
                  </a:lnTo>
                  <a:lnTo>
                    <a:pt x="5" y="0"/>
                  </a:lnTo>
                </a:path>
              </a:pathLst>
            </a:custGeom>
            <a:solidFill>
              <a:schemeClr val="hlink"/>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3317" name="Group 4181"/>
          <p:cNvGrpSpPr>
            <a:grpSpLocks/>
          </p:cNvGrpSpPr>
          <p:nvPr/>
        </p:nvGrpSpPr>
        <p:grpSpPr bwMode="auto">
          <a:xfrm>
            <a:off x="3229708" y="1103314"/>
            <a:ext cx="331177" cy="358775"/>
            <a:chOff x="1623" y="1025"/>
            <a:chExt cx="167" cy="333"/>
          </a:xfrm>
        </p:grpSpPr>
        <p:sp>
          <p:nvSpPr>
            <p:cNvPr id="223318" name="Freeform 4182"/>
            <p:cNvSpPr>
              <a:spLocks/>
            </p:cNvSpPr>
            <p:nvPr/>
          </p:nvSpPr>
          <p:spPr bwMode="auto">
            <a:xfrm>
              <a:off x="1656" y="1113"/>
              <a:ext cx="134" cy="245"/>
            </a:xfrm>
            <a:custGeom>
              <a:avLst/>
              <a:gdLst>
                <a:gd name="T0" fmla="*/ 133 w 134"/>
                <a:gd name="T1" fmla="*/ 244 h 245"/>
                <a:gd name="T2" fmla="*/ 29 w 134"/>
                <a:gd name="T3" fmla="*/ 173 h 245"/>
                <a:gd name="T4" fmla="*/ 86 w 134"/>
                <a:gd name="T5" fmla="*/ 58 h 245"/>
                <a:gd name="T6" fmla="*/ 0 w 134"/>
                <a:gd name="T7" fmla="*/ 6 h 245"/>
                <a:gd name="T8" fmla="*/ 27 w 134"/>
                <a:gd name="T9" fmla="*/ 58 h 245"/>
                <a:gd name="T10" fmla="*/ 28 w 134"/>
                <a:gd name="T11" fmla="*/ 0 h 245"/>
                <a:gd name="T12" fmla="*/ 6 w 134"/>
                <a:gd name="T13" fmla="*/ 10 h 245"/>
                <a:gd name="T14" fmla="*/ 6 w 134"/>
                <a:gd name="T15" fmla="*/ 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45">
                  <a:moveTo>
                    <a:pt x="133" y="244"/>
                  </a:moveTo>
                  <a:lnTo>
                    <a:pt x="29" y="173"/>
                  </a:lnTo>
                  <a:lnTo>
                    <a:pt x="86" y="58"/>
                  </a:lnTo>
                  <a:lnTo>
                    <a:pt x="0" y="6"/>
                  </a:lnTo>
                  <a:lnTo>
                    <a:pt x="27" y="58"/>
                  </a:lnTo>
                  <a:lnTo>
                    <a:pt x="28" y="0"/>
                  </a:lnTo>
                  <a:lnTo>
                    <a:pt x="6" y="10"/>
                  </a:lnTo>
                  <a:lnTo>
                    <a:pt x="6" y="4"/>
                  </a:lnTo>
                </a:path>
              </a:pathLst>
            </a:custGeom>
            <a:noFill/>
            <a:ln w="50799"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319" name="Freeform 4183"/>
            <p:cNvSpPr>
              <a:spLocks/>
            </p:cNvSpPr>
            <p:nvPr/>
          </p:nvSpPr>
          <p:spPr bwMode="auto">
            <a:xfrm>
              <a:off x="1623" y="1025"/>
              <a:ext cx="82" cy="152"/>
            </a:xfrm>
            <a:custGeom>
              <a:avLst/>
              <a:gdLst>
                <a:gd name="T0" fmla="*/ 53 w 82"/>
                <a:gd name="T1" fmla="*/ 151 h 152"/>
                <a:gd name="T2" fmla="*/ 0 w 82"/>
                <a:gd name="T3" fmla="*/ 0 h 152"/>
                <a:gd name="T4" fmla="*/ 81 w 82"/>
                <a:gd name="T5" fmla="*/ 94 h 152"/>
                <a:gd name="T6" fmla="*/ 53 w 82"/>
                <a:gd name="T7" fmla="*/ 151 h 152"/>
              </a:gdLst>
              <a:ahLst/>
              <a:cxnLst>
                <a:cxn ang="0">
                  <a:pos x="T0" y="T1"/>
                </a:cxn>
                <a:cxn ang="0">
                  <a:pos x="T2" y="T3"/>
                </a:cxn>
                <a:cxn ang="0">
                  <a:pos x="T4" y="T5"/>
                </a:cxn>
                <a:cxn ang="0">
                  <a:pos x="T6" y="T7"/>
                </a:cxn>
              </a:cxnLst>
              <a:rect l="0" t="0" r="r" b="b"/>
              <a:pathLst>
                <a:path w="82" h="152">
                  <a:moveTo>
                    <a:pt x="53" y="151"/>
                  </a:moveTo>
                  <a:lnTo>
                    <a:pt x="0" y="0"/>
                  </a:lnTo>
                  <a:lnTo>
                    <a:pt x="81" y="94"/>
                  </a:lnTo>
                  <a:lnTo>
                    <a:pt x="53" y="151"/>
                  </a:lnTo>
                </a:path>
              </a:pathLst>
            </a:custGeom>
            <a:solidFill>
              <a:schemeClr val="hlink"/>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3320" name="Rectangle 4184"/>
          <p:cNvSpPr>
            <a:spLocks noChangeArrowheads="1"/>
          </p:cNvSpPr>
          <p:nvPr/>
        </p:nvSpPr>
        <p:spPr bwMode="auto">
          <a:xfrm>
            <a:off x="483578" y="2971800"/>
            <a:ext cx="7957038" cy="3657600"/>
          </a:xfrm>
          <a:prstGeom prst="rect">
            <a:avLst/>
          </a:prstGeom>
          <a:solidFill>
            <a:srgbClr val="C8FEC8"/>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21" name="Rectangle 4185"/>
          <p:cNvSpPr>
            <a:spLocks noChangeArrowheads="1"/>
          </p:cNvSpPr>
          <p:nvPr/>
        </p:nvSpPr>
        <p:spPr bwMode="auto">
          <a:xfrm>
            <a:off x="3282462" y="2971800"/>
            <a:ext cx="2286000" cy="36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algn="l" defTabSz="808038"/>
            <a:r>
              <a:rPr lang="fr-FR" sz="1700" b="1" i="1"/>
              <a:t>bille d= 12,5mm</a:t>
            </a:r>
          </a:p>
        </p:txBody>
      </p:sp>
      <p:sp>
        <p:nvSpPr>
          <p:cNvPr id="223322" name="Rectangle 4186"/>
          <p:cNvSpPr>
            <a:spLocks noChangeArrowheads="1"/>
          </p:cNvSpPr>
          <p:nvPr/>
        </p:nvSpPr>
        <p:spPr bwMode="auto">
          <a:xfrm>
            <a:off x="1758461" y="3352801"/>
            <a:ext cx="22156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algn="l" defTabSz="808038"/>
            <a:r>
              <a:rPr lang="fr-FR" sz="1500" b="1" i="1"/>
              <a:t>Doigt d’épreuve</a:t>
            </a:r>
          </a:p>
          <a:p>
            <a:pPr algn="l" defTabSz="808038"/>
            <a:r>
              <a:rPr lang="fr-FR" sz="1500" b="1" i="1"/>
              <a:t>articulé d= 12mm</a:t>
            </a:r>
          </a:p>
          <a:p>
            <a:pPr algn="l" defTabSz="808038"/>
            <a:r>
              <a:rPr lang="fr-FR" sz="1500" b="1" i="1"/>
              <a:t>longueur 80 mm</a:t>
            </a:r>
          </a:p>
        </p:txBody>
      </p:sp>
      <p:sp>
        <p:nvSpPr>
          <p:cNvPr id="223323" name="Oval 4187"/>
          <p:cNvSpPr>
            <a:spLocks noChangeArrowheads="1"/>
          </p:cNvSpPr>
          <p:nvPr/>
        </p:nvSpPr>
        <p:spPr bwMode="auto">
          <a:xfrm>
            <a:off x="4148505" y="3806825"/>
            <a:ext cx="570034" cy="319088"/>
          </a:xfrm>
          <a:prstGeom prst="ellipse">
            <a:avLst/>
          </a:prstGeom>
          <a:solidFill>
            <a:schemeClr val="bg2"/>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24" name="Arc 4188"/>
          <p:cNvSpPr>
            <a:spLocks/>
          </p:cNvSpPr>
          <p:nvPr/>
        </p:nvSpPr>
        <p:spPr bwMode="auto">
          <a:xfrm rot="18840000">
            <a:off x="5656874" y="3234471"/>
            <a:ext cx="577850" cy="912935"/>
          </a:xfrm>
          <a:custGeom>
            <a:avLst/>
            <a:gdLst>
              <a:gd name="G0" fmla="+- 40 0 0"/>
              <a:gd name="G1" fmla="+- 21600 0 0"/>
              <a:gd name="G2" fmla="+- 21600 0 0"/>
              <a:gd name="T0" fmla="*/ 0 w 21640"/>
              <a:gd name="T1" fmla="*/ 0 h 21600"/>
              <a:gd name="T2" fmla="*/ 21640 w 21640"/>
              <a:gd name="T3" fmla="*/ 21553 h 21600"/>
              <a:gd name="T4" fmla="*/ 40 w 21640"/>
              <a:gd name="T5" fmla="*/ 21600 h 21600"/>
            </a:gdLst>
            <a:ahLst/>
            <a:cxnLst>
              <a:cxn ang="0">
                <a:pos x="T0" y="T1"/>
              </a:cxn>
              <a:cxn ang="0">
                <a:pos x="T2" y="T3"/>
              </a:cxn>
              <a:cxn ang="0">
                <a:pos x="T4" y="T5"/>
              </a:cxn>
            </a:cxnLst>
            <a:rect l="0" t="0" r="r" b="b"/>
            <a:pathLst>
              <a:path w="21640" h="21600" fill="none" extrusionOk="0">
                <a:moveTo>
                  <a:pt x="0" y="0"/>
                </a:moveTo>
                <a:cubicBezTo>
                  <a:pt x="13" y="0"/>
                  <a:pt x="26" y="-1"/>
                  <a:pt x="40" y="0"/>
                </a:cubicBezTo>
                <a:cubicBezTo>
                  <a:pt x="11951" y="0"/>
                  <a:pt x="21614" y="9642"/>
                  <a:pt x="21639" y="21553"/>
                </a:cubicBezTo>
              </a:path>
              <a:path w="21640" h="21600" stroke="0" extrusionOk="0">
                <a:moveTo>
                  <a:pt x="0" y="0"/>
                </a:moveTo>
                <a:cubicBezTo>
                  <a:pt x="13" y="0"/>
                  <a:pt x="26" y="-1"/>
                  <a:pt x="40" y="0"/>
                </a:cubicBezTo>
                <a:cubicBezTo>
                  <a:pt x="11951" y="0"/>
                  <a:pt x="21614" y="9642"/>
                  <a:pt x="21639" y="21553"/>
                </a:cubicBezTo>
                <a:lnTo>
                  <a:pt x="40" y="2160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25" name="Oval 4189"/>
          <p:cNvSpPr>
            <a:spLocks noChangeArrowheads="1"/>
          </p:cNvSpPr>
          <p:nvPr/>
        </p:nvSpPr>
        <p:spPr bwMode="auto">
          <a:xfrm>
            <a:off x="5596305" y="4362450"/>
            <a:ext cx="567103" cy="304800"/>
          </a:xfrm>
          <a:prstGeom prst="ellipse">
            <a:avLst/>
          </a:prstGeom>
          <a:solidFill>
            <a:schemeClr val="folHlink"/>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326" name="Group 4190"/>
          <p:cNvGrpSpPr>
            <a:grpSpLocks/>
          </p:cNvGrpSpPr>
          <p:nvPr/>
        </p:nvGrpSpPr>
        <p:grpSpPr bwMode="auto">
          <a:xfrm>
            <a:off x="6358305" y="3548063"/>
            <a:ext cx="517280" cy="247650"/>
            <a:chOff x="3196" y="3295"/>
            <a:chExt cx="260" cy="230"/>
          </a:xfrm>
        </p:grpSpPr>
        <p:sp>
          <p:nvSpPr>
            <p:cNvPr id="223327" name="Oval 4191"/>
            <p:cNvSpPr>
              <a:spLocks noChangeArrowheads="1"/>
            </p:cNvSpPr>
            <p:nvPr/>
          </p:nvSpPr>
          <p:spPr bwMode="auto">
            <a:xfrm>
              <a:off x="3196" y="3295"/>
              <a:ext cx="260" cy="230"/>
            </a:xfrm>
            <a:prstGeom prst="ellipse">
              <a:avLst/>
            </a:prstGeom>
            <a:solidFill>
              <a:schemeClr val="folHlink"/>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28" name="Line 4192"/>
            <p:cNvSpPr>
              <a:spLocks noChangeShapeType="1"/>
            </p:cNvSpPr>
            <p:nvPr/>
          </p:nvSpPr>
          <p:spPr bwMode="auto">
            <a:xfrm flipV="1">
              <a:off x="3249" y="3326"/>
              <a:ext cx="154" cy="168"/>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29" name="Line 4193"/>
            <p:cNvSpPr>
              <a:spLocks noChangeShapeType="1"/>
            </p:cNvSpPr>
            <p:nvPr/>
          </p:nvSpPr>
          <p:spPr bwMode="auto">
            <a:xfrm>
              <a:off x="3249" y="3334"/>
              <a:ext cx="166" cy="165"/>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23330" name="Oval 4194"/>
          <p:cNvSpPr>
            <a:spLocks noChangeArrowheads="1"/>
          </p:cNvSpPr>
          <p:nvPr/>
        </p:nvSpPr>
        <p:spPr bwMode="auto">
          <a:xfrm rot="21300000">
            <a:off x="3663461" y="3552826"/>
            <a:ext cx="1541585" cy="842963"/>
          </a:xfrm>
          <a:prstGeom prst="ellipse">
            <a:avLst/>
          </a:prstGeom>
          <a:noFill/>
          <a:ln w="50799">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31" name="Oval 4195"/>
          <p:cNvSpPr>
            <a:spLocks noChangeArrowheads="1"/>
          </p:cNvSpPr>
          <p:nvPr/>
        </p:nvSpPr>
        <p:spPr bwMode="auto">
          <a:xfrm>
            <a:off x="4204189" y="3416300"/>
            <a:ext cx="250580" cy="141288"/>
          </a:xfrm>
          <a:prstGeom prst="ellipse">
            <a:avLst/>
          </a:prstGeom>
          <a:solidFill>
            <a:schemeClr val="hlink"/>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332" name="Group 4196"/>
          <p:cNvGrpSpPr>
            <a:grpSpLocks/>
          </p:cNvGrpSpPr>
          <p:nvPr/>
        </p:nvGrpSpPr>
        <p:grpSpPr bwMode="auto">
          <a:xfrm>
            <a:off x="5536227" y="4316416"/>
            <a:ext cx="611939" cy="622603"/>
            <a:chOff x="2783" y="4009"/>
            <a:chExt cx="307" cy="577"/>
          </a:xfrm>
        </p:grpSpPr>
        <p:sp>
          <p:nvSpPr>
            <p:cNvPr id="223333" name="Oval 4197"/>
            <p:cNvSpPr>
              <a:spLocks noChangeArrowheads="1"/>
            </p:cNvSpPr>
            <p:nvPr/>
          </p:nvSpPr>
          <p:spPr bwMode="auto">
            <a:xfrm>
              <a:off x="2783" y="4075"/>
              <a:ext cx="307" cy="34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34" name="Rectangle 4198"/>
            <p:cNvSpPr>
              <a:spLocks noChangeArrowheads="1"/>
            </p:cNvSpPr>
            <p:nvPr/>
          </p:nvSpPr>
          <p:spPr bwMode="auto">
            <a:xfrm>
              <a:off x="2816" y="4009"/>
              <a:ext cx="22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2" rIns="96838" bIns="49212">
              <a:spAutoFit/>
            </a:bodyPr>
            <a:lstStyle/>
            <a:p>
              <a:pPr algn="l" defTabSz="808038"/>
              <a:r>
                <a:rPr lang="fr-FR" sz="3400" b="1" i="1"/>
                <a:t>~</a:t>
              </a:r>
            </a:p>
          </p:txBody>
        </p:sp>
      </p:grpSp>
      <p:sp>
        <p:nvSpPr>
          <p:cNvPr id="223335" name="Arc 4199"/>
          <p:cNvSpPr>
            <a:spLocks/>
          </p:cNvSpPr>
          <p:nvPr/>
        </p:nvSpPr>
        <p:spPr bwMode="auto">
          <a:xfrm rot="4440000">
            <a:off x="6189663" y="3652105"/>
            <a:ext cx="517525" cy="91586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3336" name="Group 4200"/>
          <p:cNvGrpSpPr>
            <a:grpSpLocks/>
          </p:cNvGrpSpPr>
          <p:nvPr/>
        </p:nvGrpSpPr>
        <p:grpSpPr bwMode="auto">
          <a:xfrm>
            <a:off x="4695092" y="3562350"/>
            <a:ext cx="945174" cy="311150"/>
            <a:chOff x="2360" y="3308"/>
            <a:chExt cx="475" cy="289"/>
          </a:xfrm>
        </p:grpSpPr>
        <p:sp>
          <p:nvSpPr>
            <p:cNvPr id="223337" name="AutoShape 4201"/>
            <p:cNvSpPr>
              <a:spLocks noChangeArrowheads="1"/>
            </p:cNvSpPr>
            <p:nvPr/>
          </p:nvSpPr>
          <p:spPr bwMode="auto">
            <a:xfrm rot="14280000" flipH="1" flipV="1">
              <a:off x="2449" y="3405"/>
              <a:ext cx="103" cy="281"/>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38" name="Rectangle 4202"/>
            <p:cNvSpPr>
              <a:spLocks noChangeArrowheads="1"/>
            </p:cNvSpPr>
            <p:nvPr/>
          </p:nvSpPr>
          <p:spPr bwMode="auto">
            <a:xfrm rot="19560000">
              <a:off x="2609" y="3330"/>
              <a:ext cx="69" cy="244"/>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39" name="Rectangle 4203"/>
            <p:cNvSpPr>
              <a:spLocks noChangeArrowheads="1"/>
            </p:cNvSpPr>
            <p:nvPr/>
          </p:nvSpPr>
          <p:spPr bwMode="auto">
            <a:xfrm rot="19620000">
              <a:off x="2664" y="3308"/>
              <a:ext cx="171" cy="164"/>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23340" name="Freeform 4204"/>
          <p:cNvSpPr>
            <a:spLocks/>
          </p:cNvSpPr>
          <p:nvPr/>
        </p:nvSpPr>
        <p:spPr bwMode="auto">
          <a:xfrm>
            <a:off x="4495800" y="4135438"/>
            <a:ext cx="1144466" cy="595312"/>
          </a:xfrm>
          <a:custGeom>
            <a:avLst/>
            <a:gdLst>
              <a:gd name="T0" fmla="*/ 0 w 575"/>
              <a:gd name="T1" fmla="*/ 0 h 552"/>
              <a:gd name="T2" fmla="*/ 0 w 575"/>
              <a:gd name="T3" fmla="*/ 41 h 552"/>
              <a:gd name="T4" fmla="*/ 0 w 575"/>
              <a:gd name="T5" fmla="*/ 83 h 552"/>
              <a:gd name="T6" fmla="*/ 0 w 575"/>
              <a:gd name="T7" fmla="*/ 124 h 552"/>
              <a:gd name="T8" fmla="*/ 0 w 575"/>
              <a:gd name="T9" fmla="*/ 165 h 552"/>
              <a:gd name="T10" fmla="*/ 0 w 575"/>
              <a:gd name="T11" fmla="*/ 207 h 552"/>
              <a:gd name="T12" fmla="*/ 0 w 575"/>
              <a:gd name="T13" fmla="*/ 248 h 552"/>
              <a:gd name="T14" fmla="*/ 13 w 575"/>
              <a:gd name="T15" fmla="*/ 289 h 552"/>
              <a:gd name="T16" fmla="*/ 13 w 575"/>
              <a:gd name="T17" fmla="*/ 331 h 552"/>
              <a:gd name="T18" fmla="*/ 26 w 575"/>
              <a:gd name="T19" fmla="*/ 372 h 552"/>
              <a:gd name="T20" fmla="*/ 38 w 575"/>
              <a:gd name="T21" fmla="*/ 413 h 552"/>
              <a:gd name="T22" fmla="*/ 64 w 575"/>
              <a:gd name="T23" fmla="*/ 455 h 552"/>
              <a:gd name="T24" fmla="*/ 102 w 575"/>
              <a:gd name="T25" fmla="*/ 482 h 552"/>
              <a:gd name="T26" fmla="*/ 140 w 575"/>
              <a:gd name="T27" fmla="*/ 510 h 552"/>
              <a:gd name="T28" fmla="*/ 179 w 575"/>
              <a:gd name="T29" fmla="*/ 523 h 552"/>
              <a:gd name="T30" fmla="*/ 217 w 575"/>
              <a:gd name="T31" fmla="*/ 523 h 552"/>
              <a:gd name="T32" fmla="*/ 255 w 575"/>
              <a:gd name="T33" fmla="*/ 537 h 552"/>
              <a:gd name="T34" fmla="*/ 293 w 575"/>
              <a:gd name="T35" fmla="*/ 537 h 552"/>
              <a:gd name="T36" fmla="*/ 332 w 575"/>
              <a:gd name="T37" fmla="*/ 551 h 552"/>
              <a:gd name="T38" fmla="*/ 370 w 575"/>
              <a:gd name="T39" fmla="*/ 551 h 552"/>
              <a:gd name="T40" fmla="*/ 421 w 575"/>
              <a:gd name="T41" fmla="*/ 551 h 552"/>
              <a:gd name="T42" fmla="*/ 459 w 575"/>
              <a:gd name="T43" fmla="*/ 551 h 552"/>
              <a:gd name="T44" fmla="*/ 497 w 575"/>
              <a:gd name="T45" fmla="*/ 551 h 552"/>
              <a:gd name="T46" fmla="*/ 523 w 575"/>
              <a:gd name="T47" fmla="*/ 510 h 552"/>
              <a:gd name="T48" fmla="*/ 548 w 575"/>
              <a:gd name="T49" fmla="*/ 468 h 552"/>
              <a:gd name="T50" fmla="*/ 574 w 575"/>
              <a:gd name="T51" fmla="*/ 42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5" h="552">
                <a:moveTo>
                  <a:pt x="0" y="0"/>
                </a:moveTo>
                <a:lnTo>
                  <a:pt x="0" y="41"/>
                </a:lnTo>
                <a:lnTo>
                  <a:pt x="0" y="83"/>
                </a:lnTo>
                <a:lnTo>
                  <a:pt x="0" y="124"/>
                </a:lnTo>
                <a:lnTo>
                  <a:pt x="0" y="165"/>
                </a:lnTo>
                <a:lnTo>
                  <a:pt x="0" y="207"/>
                </a:lnTo>
                <a:lnTo>
                  <a:pt x="0" y="248"/>
                </a:lnTo>
                <a:lnTo>
                  <a:pt x="13" y="289"/>
                </a:lnTo>
                <a:lnTo>
                  <a:pt x="13" y="331"/>
                </a:lnTo>
                <a:lnTo>
                  <a:pt x="26" y="372"/>
                </a:lnTo>
                <a:lnTo>
                  <a:pt x="38" y="413"/>
                </a:lnTo>
                <a:lnTo>
                  <a:pt x="64" y="455"/>
                </a:lnTo>
                <a:lnTo>
                  <a:pt x="102" y="482"/>
                </a:lnTo>
                <a:lnTo>
                  <a:pt x="140" y="510"/>
                </a:lnTo>
                <a:lnTo>
                  <a:pt x="179" y="523"/>
                </a:lnTo>
                <a:lnTo>
                  <a:pt x="217" y="523"/>
                </a:lnTo>
                <a:lnTo>
                  <a:pt x="255" y="537"/>
                </a:lnTo>
                <a:lnTo>
                  <a:pt x="293" y="537"/>
                </a:lnTo>
                <a:lnTo>
                  <a:pt x="332" y="551"/>
                </a:lnTo>
                <a:lnTo>
                  <a:pt x="370" y="551"/>
                </a:lnTo>
                <a:lnTo>
                  <a:pt x="421" y="551"/>
                </a:lnTo>
                <a:lnTo>
                  <a:pt x="459" y="551"/>
                </a:lnTo>
                <a:lnTo>
                  <a:pt x="497" y="551"/>
                </a:lnTo>
                <a:lnTo>
                  <a:pt x="523" y="510"/>
                </a:lnTo>
                <a:lnTo>
                  <a:pt x="548" y="468"/>
                </a:lnTo>
                <a:lnTo>
                  <a:pt x="574" y="427"/>
                </a:lnTo>
              </a:path>
            </a:pathLst>
          </a:custGeom>
          <a:noFill/>
          <a:ln w="12699"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3341" name="Rectangle 4205"/>
          <p:cNvSpPr>
            <a:spLocks noChangeArrowheads="1"/>
          </p:cNvSpPr>
          <p:nvPr/>
        </p:nvSpPr>
        <p:spPr bwMode="auto">
          <a:xfrm>
            <a:off x="6702670" y="4470401"/>
            <a:ext cx="1077058" cy="492125"/>
          </a:xfrm>
          <a:prstGeom prst="rect">
            <a:avLst/>
          </a:prstGeom>
          <a:solidFill>
            <a:srgbClr val="FAFD00"/>
          </a:solidFill>
          <a:ln w="12699">
            <a:solidFill>
              <a:schemeClr val="tx1"/>
            </a:solidFill>
            <a:miter lim="800000"/>
            <a:headEnd/>
            <a:tailEnd/>
          </a:ln>
          <a:effectLst>
            <a:outerShdw dist="107763" dir="2700000" algn="ctr" rotWithShape="0">
              <a:schemeClr val="bg2"/>
            </a:outerShdw>
          </a:effectLst>
        </p:spPr>
        <p:txBody>
          <a:bodyPr lIns="96838" tIns="49212" rIns="96838" bIns="49212">
            <a:spAutoFit/>
          </a:bodyPr>
          <a:lstStyle/>
          <a:p>
            <a:pPr algn="l" defTabSz="808038"/>
            <a:r>
              <a:rPr lang="fr-FR" sz="2500" b="1" i="1"/>
              <a:t>IP2x</a:t>
            </a:r>
          </a:p>
        </p:txBody>
      </p:sp>
      <p:sp>
        <p:nvSpPr>
          <p:cNvPr id="223342" name="Arc 4206"/>
          <p:cNvSpPr>
            <a:spLocks/>
          </p:cNvSpPr>
          <p:nvPr/>
        </p:nvSpPr>
        <p:spPr bwMode="auto">
          <a:xfrm>
            <a:off x="1257300" y="4586288"/>
            <a:ext cx="43962" cy="38100"/>
          </a:xfrm>
          <a:custGeom>
            <a:avLst/>
            <a:gdLst>
              <a:gd name="G0" fmla="+- 1004 0 0"/>
              <a:gd name="G1" fmla="+- 0 0 0"/>
              <a:gd name="G2" fmla="+- 21600 0 0"/>
              <a:gd name="T0" fmla="*/ 22604 w 22604"/>
              <a:gd name="T1" fmla="*/ 0 h 21600"/>
              <a:gd name="T2" fmla="*/ 0 w 22604"/>
              <a:gd name="T3" fmla="*/ 21577 h 21600"/>
              <a:gd name="T4" fmla="*/ 1004 w 22604"/>
              <a:gd name="T5" fmla="*/ 0 h 21600"/>
            </a:gdLst>
            <a:ahLst/>
            <a:cxnLst>
              <a:cxn ang="0">
                <a:pos x="T0" y="T1"/>
              </a:cxn>
              <a:cxn ang="0">
                <a:pos x="T2" y="T3"/>
              </a:cxn>
              <a:cxn ang="0">
                <a:pos x="T4" y="T5"/>
              </a:cxn>
            </a:cxnLst>
            <a:rect l="0" t="0" r="r" b="b"/>
            <a:pathLst>
              <a:path w="22604" h="21600" fill="none" extrusionOk="0">
                <a:moveTo>
                  <a:pt x="22604" y="0"/>
                </a:moveTo>
                <a:cubicBezTo>
                  <a:pt x="22604" y="11929"/>
                  <a:pt x="12933" y="21600"/>
                  <a:pt x="1004" y="21600"/>
                </a:cubicBezTo>
                <a:cubicBezTo>
                  <a:pt x="669" y="21600"/>
                  <a:pt x="334" y="21592"/>
                  <a:pt x="0" y="21576"/>
                </a:cubicBezTo>
              </a:path>
              <a:path w="22604" h="21600" stroke="0" extrusionOk="0">
                <a:moveTo>
                  <a:pt x="22604" y="0"/>
                </a:moveTo>
                <a:cubicBezTo>
                  <a:pt x="22604" y="11929"/>
                  <a:pt x="12933" y="21600"/>
                  <a:pt x="1004" y="21600"/>
                </a:cubicBezTo>
                <a:cubicBezTo>
                  <a:pt x="669" y="21600"/>
                  <a:pt x="334" y="21592"/>
                  <a:pt x="0" y="21576"/>
                </a:cubicBezTo>
                <a:lnTo>
                  <a:pt x="1004" y="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3" name="Rectangle 4207"/>
          <p:cNvSpPr>
            <a:spLocks noChangeArrowheads="1"/>
          </p:cNvSpPr>
          <p:nvPr/>
        </p:nvSpPr>
        <p:spPr bwMode="auto">
          <a:xfrm>
            <a:off x="1661747" y="5956301"/>
            <a:ext cx="1075592" cy="492125"/>
          </a:xfrm>
          <a:prstGeom prst="rect">
            <a:avLst/>
          </a:prstGeom>
          <a:solidFill>
            <a:srgbClr val="FAFD00"/>
          </a:solidFill>
          <a:ln w="12699">
            <a:solidFill>
              <a:schemeClr val="tx1"/>
            </a:solidFill>
            <a:miter lim="800000"/>
            <a:headEnd/>
            <a:tailEnd/>
          </a:ln>
          <a:effectLst>
            <a:outerShdw dist="107763" dir="2700000" algn="ctr" rotWithShape="0">
              <a:schemeClr val="bg2"/>
            </a:outerShdw>
          </a:effectLst>
        </p:spPr>
        <p:txBody>
          <a:bodyPr lIns="96838" tIns="49212" rIns="96838" bIns="49212">
            <a:spAutoFit/>
          </a:bodyPr>
          <a:lstStyle/>
          <a:p>
            <a:pPr algn="l" defTabSz="808038"/>
            <a:r>
              <a:rPr lang="fr-FR" sz="2500" b="1" i="1"/>
              <a:t>IP3x</a:t>
            </a:r>
          </a:p>
        </p:txBody>
      </p:sp>
      <p:sp>
        <p:nvSpPr>
          <p:cNvPr id="223344" name="Oval 4208"/>
          <p:cNvSpPr>
            <a:spLocks noChangeArrowheads="1"/>
          </p:cNvSpPr>
          <p:nvPr/>
        </p:nvSpPr>
        <p:spPr bwMode="auto">
          <a:xfrm>
            <a:off x="2025162" y="5272089"/>
            <a:ext cx="589085" cy="319087"/>
          </a:xfrm>
          <a:prstGeom prst="ellipse">
            <a:avLst/>
          </a:prstGeom>
          <a:solidFill>
            <a:schemeClr val="bg2"/>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5" name="Oval 4209"/>
          <p:cNvSpPr>
            <a:spLocks noChangeArrowheads="1"/>
          </p:cNvSpPr>
          <p:nvPr/>
        </p:nvSpPr>
        <p:spPr bwMode="auto">
          <a:xfrm rot="21060000">
            <a:off x="1528397" y="4999038"/>
            <a:ext cx="1563565" cy="836612"/>
          </a:xfrm>
          <a:prstGeom prst="ellipse">
            <a:avLst/>
          </a:prstGeom>
          <a:noFill/>
          <a:ln w="50799">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6" name="Rectangle 4210"/>
          <p:cNvSpPr>
            <a:spLocks noChangeArrowheads="1"/>
          </p:cNvSpPr>
          <p:nvPr/>
        </p:nvSpPr>
        <p:spPr bwMode="auto">
          <a:xfrm>
            <a:off x="3235570" y="5257800"/>
            <a:ext cx="2206869" cy="90488"/>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7" name="Oval 4211"/>
          <p:cNvSpPr>
            <a:spLocks noChangeArrowheads="1"/>
          </p:cNvSpPr>
          <p:nvPr/>
        </p:nvSpPr>
        <p:spPr bwMode="auto">
          <a:xfrm>
            <a:off x="3203331" y="5353051"/>
            <a:ext cx="45427" cy="87313"/>
          </a:xfrm>
          <a:prstGeom prst="ellipse">
            <a:avLst/>
          </a:prstGeom>
          <a:solidFill>
            <a:schemeClr val="tx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8" name="Line 4212"/>
          <p:cNvSpPr>
            <a:spLocks noChangeShapeType="1"/>
          </p:cNvSpPr>
          <p:nvPr/>
        </p:nvSpPr>
        <p:spPr bwMode="auto">
          <a:xfrm>
            <a:off x="3247293" y="5372100"/>
            <a:ext cx="2130669"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49" name="Rectangle 4213"/>
          <p:cNvSpPr>
            <a:spLocks noChangeArrowheads="1"/>
          </p:cNvSpPr>
          <p:nvPr/>
        </p:nvSpPr>
        <p:spPr bwMode="auto">
          <a:xfrm>
            <a:off x="3446585" y="5410201"/>
            <a:ext cx="1091647" cy="5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2" rIns="96838" bIns="49212">
            <a:spAutoFit/>
          </a:bodyPr>
          <a:lstStyle/>
          <a:p>
            <a:pPr algn="l" defTabSz="808038"/>
            <a:r>
              <a:rPr lang="fr-FR" sz="1500" b="1" i="1"/>
              <a:t>Fil d’acier</a:t>
            </a:r>
          </a:p>
          <a:p>
            <a:pPr algn="l" defTabSz="808038"/>
            <a:r>
              <a:rPr lang="fr-FR" sz="1500" b="1" i="1"/>
              <a:t>d=2,5mm</a:t>
            </a:r>
          </a:p>
        </p:txBody>
      </p:sp>
      <p:sp>
        <p:nvSpPr>
          <p:cNvPr id="223350" name="Line 4214"/>
          <p:cNvSpPr>
            <a:spLocks noChangeShapeType="1"/>
          </p:cNvSpPr>
          <p:nvPr/>
        </p:nvSpPr>
        <p:spPr bwMode="auto">
          <a:xfrm>
            <a:off x="3257551" y="5410200"/>
            <a:ext cx="2127738"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51" name="Oval 4215"/>
          <p:cNvSpPr>
            <a:spLocks noChangeArrowheads="1"/>
          </p:cNvSpPr>
          <p:nvPr/>
        </p:nvSpPr>
        <p:spPr bwMode="auto">
          <a:xfrm>
            <a:off x="5367705" y="5348289"/>
            <a:ext cx="161192" cy="90487"/>
          </a:xfrm>
          <a:prstGeom prst="ellipse">
            <a:avLst/>
          </a:prstGeom>
          <a:solidFill>
            <a:schemeClr val="accent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3352" name="Rectangle 4216"/>
          <p:cNvSpPr>
            <a:spLocks noChangeArrowheads="1"/>
          </p:cNvSpPr>
          <p:nvPr/>
        </p:nvSpPr>
        <p:spPr bwMode="auto">
          <a:xfrm>
            <a:off x="3286858" y="6019800"/>
            <a:ext cx="5046785" cy="431800"/>
          </a:xfrm>
          <a:prstGeom prst="rect">
            <a:avLst/>
          </a:prstGeom>
          <a:solidFill>
            <a:srgbClr val="FDE3BA"/>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algn="l" defTabSz="808038"/>
            <a:r>
              <a:rPr lang="fr-FR" sz="2100" b="1" i="1"/>
              <a:t>IP2x  en  BT  et  IP3x  en  HT</a:t>
            </a:r>
          </a:p>
        </p:txBody>
      </p:sp>
    </p:spTree>
    <p:extLst>
      <p:ext uri="{BB962C8B-B14F-4D97-AF65-F5344CB8AC3E}">
        <p14:creationId xmlns:p14="http://schemas.microsoft.com/office/powerpoint/2010/main" val="3826703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DSCF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58403" name="Picture 3" descr="DSCF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3200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58405" name="Text Box 5"/>
          <p:cNvSpPr txBox="1">
            <a:spLocks noChangeArrowheads="1"/>
          </p:cNvSpPr>
          <p:nvPr/>
        </p:nvSpPr>
        <p:spPr bwMode="auto">
          <a:xfrm>
            <a:off x="914400" y="4495801"/>
            <a:ext cx="2971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t>IP 2X               IP 1X</a:t>
            </a:r>
          </a:p>
          <a:p>
            <a:pPr algn="l">
              <a:spcBef>
                <a:spcPct val="50000"/>
              </a:spcBef>
            </a:pPr>
            <a:endParaRPr lang="fr-FR" sz="1800" b="1"/>
          </a:p>
        </p:txBody>
      </p:sp>
      <p:sp>
        <p:nvSpPr>
          <p:cNvPr id="358406" name="Text Box 6"/>
          <p:cNvSpPr txBox="1">
            <a:spLocks noChangeArrowheads="1"/>
          </p:cNvSpPr>
          <p:nvPr/>
        </p:nvSpPr>
        <p:spPr bwMode="auto">
          <a:xfrm>
            <a:off x="5486400" y="365760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t>IP 2X</a:t>
            </a:r>
          </a:p>
        </p:txBody>
      </p:sp>
      <p:sp>
        <p:nvSpPr>
          <p:cNvPr id="358407" name="Text Box 7"/>
          <p:cNvSpPr txBox="1">
            <a:spLocks noChangeArrowheads="1"/>
          </p:cNvSpPr>
          <p:nvPr/>
        </p:nvSpPr>
        <p:spPr bwMode="auto">
          <a:xfrm>
            <a:off x="6553200" y="44958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t>IP 0X</a:t>
            </a:r>
          </a:p>
        </p:txBody>
      </p:sp>
      <p:sp>
        <p:nvSpPr>
          <p:cNvPr id="358408" name="Text Box 8"/>
          <p:cNvSpPr txBox="1">
            <a:spLocks noChangeArrowheads="1"/>
          </p:cNvSpPr>
          <p:nvPr/>
        </p:nvSpPr>
        <p:spPr bwMode="auto">
          <a:xfrm>
            <a:off x="381000" y="5334001"/>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a:t>Tout l’appareillage mis actuellement sur le marché possède un IP 2X (IP=INDICE DE PROTECTION), cela veut dire qu’un objet de diamètre &gt;12mm (doigt par exemple )ne peut entrer en contact involontaire avec les pièces nues sous tension (PNST).   </a:t>
            </a:r>
            <a:r>
              <a:rPr lang="fr-FR" sz="1800" b="1">
                <a:solidFill>
                  <a:srgbClr val="FF0000"/>
                </a:solidFill>
              </a:rPr>
              <a:t>UN IP 2X EST UN OBSTACLE.</a:t>
            </a:r>
          </a:p>
        </p:txBody>
      </p:sp>
      <p:sp>
        <p:nvSpPr>
          <p:cNvPr id="358409" name="Text Box 9"/>
          <p:cNvSpPr txBox="1">
            <a:spLocks noChangeArrowheads="1"/>
          </p:cNvSpPr>
          <p:nvPr/>
        </p:nvSpPr>
        <p:spPr bwMode="auto">
          <a:xfrm>
            <a:off x="685800" y="2057401"/>
            <a:ext cx="3200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800"/>
              <a:t>CONTACTEUR</a:t>
            </a:r>
          </a:p>
          <a:p>
            <a:pPr>
              <a:spcBef>
                <a:spcPct val="50000"/>
              </a:spcBef>
            </a:pPr>
            <a:r>
              <a:rPr lang="fr-FR" sz="1800"/>
              <a:t>NOUVEAU       ANCIEN</a:t>
            </a:r>
          </a:p>
        </p:txBody>
      </p:sp>
      <p:sp>
        <p:nvSpPr>
          <p:cNvPr id="358410" name="Text Box 10"/>
          <p:cNvSpPr txBox="1">
            <a:spLocks noChangeArrowheads="1"/>
          </p:cNvSpPr>
          <p:nvPr/>
        </p:nvSpPr>
        <p:spPr bwMode="auto">
          <a:xfrm>
            <a:off x="5105400" y="2057401"/>
            <a:ext cx="3124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800"/>
              <a:t>CORDONS</a:t>
            </a:r>
          </a:p>
          <a:p>
            <a:pPr>
              <a:spcBef>
                <a:spcPct val="50000"/>
              </a:spcBef>
            </a:pPr>
            <a:r>
              <a:rPr lang="fr-FR" sz="1800"/>
              <a:t>NOUVEAU      ANCIEN</a:t>
            </a:r>
          </a:p>
        </p:txBody>
      </p:sp>
      <p:sp>
        <p:nvSpPr>
          <p:cNvPr id="11" name="Rectangle 2"/>
          <p:cNvSpPr txBox="1">
            <a:spLocks noChangeArrowheads="1"/>
          </p:cNvSpPr>
          <p:nvPr/>
        </p:nvSpPr>
        <p:spPr>
          <a:xfrm>
            <a:off x="179512" y="32792"/>
            <a:ext cx="8763000" cy="137160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a:lstStyle>
          <a:p>
            <a:endParaRPr lang="fr-FR" dirty="0"/>
          </a:p>
        </p:txBody>
      </p:sp>
      <p:sp>
        <p:nvSpPr>
          <p:cNvPr id="3" name="Titre 2"/>
          <p:cNvSpPr>
            <a:spLocks noGrp="1"/>
          </p:cNvSpPr>
          <p:nvPr>
            <p:ph type="title" idx="4294967295"/>
          </p:nvPr>
        </p:nvSpPr>
        <p:spPr>
          <a:xfrm>
            <a:off x="179512" y="71438"/>
            <a:ext cx="8763000" cy="1054100"/>
          </a:xfrm>
        </p:spPr>
        <p:txBody>
          <a:bodyPr/>
          <a:lstStyle/>
          <a:p>
            <a:r>
              <a:rPr lang="fr-FR" dirty="0"/>
              <a:t>Protection contre les contacts directs</a:t>
            </a:r>
            <a:br>
              <a:rPr lang="fr-FR" dirty="0"/>
            </a:br>
            <a:r>
              <a:rPr lang="fr-FR" dirty="0"/>
              <a:t>Cas des laboratoires</a:t>
            </a:r>
          </a:p>
        </p:txBody>
      </p:sp>
    </p:spTree>
    <p:extLst>
      <p:ext uri="{BB962C8B-B14F-4D97-AF65-F5344CB8AC3E}">
        <p14:creationId xmlns:p14="http://schemas.microsoft.com/office/powerpoint/2010/main" val="20708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de protection </a:t>
            </a:r>
            <a:br>
              <a:rPr lang="fr-FR" dirty="0" smtClean="0"/>
            </a:br>
            <a:r>
              <a:rPr lang="fr-FR" dirty="0" smtClean="0"/>
              <a:t>Différentiel à courant Résiduel</a:t>
            </a:r>
            <a:endParaRPr lang="fr-FR" dirty="0"/>
          </a:p>
        </p:txBody>
      </p:sp>
      <p:sp>
        <p:nvSpPr>
          <p:cNvPr id="3" name="Text Box 2"/>
          <p:cNvSpPr txBox="1">
            <a:spLocks noChangeArrowheads="1"/>
          </p:cNvSpPr>
          <p:nvPr/>
        </p:nvSpPr>
        <p:spPr bwMode="auto">
          <a:xfrm>
            <a:off x="4343400" y="6522368"/>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fr-FR" sz="1200"/>
          </a:p>
        </p:txBody>
      </p:sp>
      <p:pic>
        <p:nvPicPr>
          <p:cNvPr id="4" name="Picture 3" descr="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178968"/>
            <a:ext cx="37338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50368"/>
            <a:ext cx="1767254"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a:off x="914400" y="1721768"/>
            <a:ext cx="2895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6"/>
          <p:cNvSpPr>
            <a:spLocks noChangeShapeType="1"/>
          </p:cNvSpPr>
          <p:nvPr/>
        </p:nvSpPr>
        <p:spPr bwMode="auto">
          <a:xfrm flipV="1">
            <a:off x="4419600" y="1340768"/>
            <a:ext cx="1466" cy="1143000"/>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7"/>
          <p:cNvSpPr>
            <a:spLocks noChangeShapeType="1"/>
          </p:cNvSpPr>
          <p:nvPr/>
        </p:nvSpPr>
        <p:spPr bwMode="auto">
          <a:xfrm flipH="1">
            <a:off x="914400" y="1340768"/>
            <a:ext cx="3505200" cy="1588"/>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8"/>
          <p:cNvSpPr>
            <a:spLocks noChangeShapeType="1"/>
          </p:cNvSpPr>
          <p:nvPr/>
        </p:nvSpPr>
        <p:spPr bwMode="auto">
          <a:xfrm flipV="1">
            <a:off x="3810000" y="1721768"/>
            <a:ext cx="1466" cy="685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Rectangle 9"/>
          <p:cNvSpPr>
            <a:spLocks noChangeArrowheads="1"/>
          </p:cNvSpPr>
          <p:nvPr/>
        </p:nvSpPr>
        <p:spPr bwMode="auto">
          <a:xfrm>
            <a:off x="3581400" y="5836568"/>
            <a:ext cx="1066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Line 10"/>
          <p:cNvSpPr>
            <a:spLocks noChangeShapeType="1"/>
          </p:cNvSpPr>
          <p:nvPr/>
        </p:nvSpPr>
        <p:spPr bwMode="auto">
          <a:xfrm>
            <a:off x="3429000" y="4617368"/>
            <a:ext cx="1466"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Line 11"/>
          <p:cNvSpPr>
            <a:spLocks noChangeShapeType="1"/>
          </p:cNvSpPr>
          <p:nvPr/>
        </p:nvSpPr>
        <p:spPr bwMode="auto">
          <a:xfrm>
            <a:off x="3429000" y="5150768"/>
            <a:ext cx="3810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Line 12"/>
          <p:cNvSpPr>
            <a:spLocks noChangeShapeType="1"/>
          </p:cNvSpPr>
          <p:nvPr/>
        </p:nvSpPr>
        <p:spPr bwMode="auto">
          <a:xfrm>
            <a:off x="3810000" y="5150768"/>
            <a:ext cx="1466"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Line 13"/>
          <p:cNvSpPr>
            <a:spLocks noChangeShapeType="1"/>
          </p:cNvSpPr>
          <p:nvPr/>
        </p:nvSpPr>
        <p:spPr bwMode="auto">
          <a:xfrm flipH="1">
            <a:off x="3200400" y="5684168"/>
            <a:ext cx="6096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 name="Line 14"/>
          <p:cNvSpPr>
            <a:spLocks noChangeShapeType="1"/>
          </p:cNvSpPr>
          <p:nvPr/>
        </p:nvSpPr>
        <p:spPr bwMode="auto">
          <a:xfrm>
            <a:off x="3200400" y="5684168"/>
            <a:ext cx="1466"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Line 15"/>
          <p:cNvSpPr>
            <a:spLocks noChangeShapeType="1"/>
          </p:cNvSpPr>
          <p:nvPr/>
        </p:nvSpPr>
        <p:spPr bwMode="auto">
          <a:xfrm>
            <a:off x="3200400" y="5988968"/>
            <a:ext cx="381000" cy="15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Line 16"/>
          <p:cNvSpPr>
            <a:spLocks noChangeShapeType="1"/>
          </p:cNvSpPr>
          <p:nvPr/>
        </p:nvSpPr>
        <p:spPr bwMode="auto">
          <a:xfrm>
            <a:off x="4800600" y="4693568"/>
            <a:ext cx="1466" cy="457200"/>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Line 17"/>
          <p:cNvSpPr>
            <a:spLocks noChangeShapeType="1"/>
          </p:cNvSpPr>
          <p:nvPr/>
        </p:nvSpPr>
        <p:spPr bwMode="auto">
          <a:xfrm flipH="1">
            <a:off x="4419600" y="5150768"/>
            <a:ext cx="381000" cy="1588"/>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Line 18"/>
          <p:cNvSpPr>
            <a:spLocks noChangeShapeType="1"/>
          </p:cNvSpPr>
          <p:nvPr/>
        </p:nvSpPr>
        <p:spPr bwMode="auto">
          <a:xfrm>
            <a:off x="4419600" y="5150768"/>
            <a:ext cx="1466" cy="533400"/>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 name="Line 19"/>
          <p:cNvSpPr>
            <a:spLocks noChangeShapeType="1"/>
          </p:cNvSpPr>
          <p:nvPr/>
        </p:nvSpPr>
        <p:spPr bwMode="auto">
          <a:xfrm>
            <a:off x="4419600" y="5684168"/>
            <a:ext cx="533400" cy="1588"/>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Line 20"/>
          <p:cNvSpPr>
            <a:spLocks noChangeShapeType="1"/>
          </p:cNvSpPr>
          <p:nvPr/>
        </p:nvSpPr>
        <p:spPr bwMode="auto">
          <a:xfrm>
            <a:off x="4953000" y="5684168"/>
            <a:ext cx="1466" cy="304800"/>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Line 21"/>
          <p:cNvSpPr>
            <a:spLocks noChangeShapeType="1"/>
          </p:cNvSpPr>
          <p:nvPr/>
        </p:nvSpPr>
        <p:spPr bwMode="auto">
          <a:xfrm flipH="1">
            <a:off x="4648200" y="5988968"/>
            <a:ext cx="304800" cy="1588"/>
          </a:xfrm>
          <a:prstGeom prst="line">
            <a:avLst/>
          </a:prstGeom>
          <a:noFill/>
          <a:ln w="5715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Rectangle 22"/>
          <p:cNvSpPr>
            <a:spLocks noChangeArrowheads="1"/>
          </p:cNvSpPr>
          <p:nvPr/>
        </p:nvSpPr>
        <p:spPr bwMode="auto">
          <a:xfrm>
            <a:off x="3124200" y="5760368"/>
            <a:ext cx="1905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Line 23"/>
          <p:cNvSpPr>
            <a:spLocks noChangeShapeType="1"/>
          </p:cNvSpPr>
          <p:nvPr/>
        </p:nvSpPr>
        <p:spPr bwMode="auto">
          <a:xfrm flipH="1">
            <a:off x="2514600" y="6141368"/>
            <a:ext cx="609600" cy="1588"/>
          </a:xfrm>
          <a:prstGeom prst="line">
            <a:avLst/>
          </a:prstGeom>
          <a:noFill/>
          <a:ln w="38100">
            <a:pattFill prst="dkVert">
              <a:fgClr>
                <a:schemeClr val="accent1"/>
              </a:fgClr>
              <a:bgClr>
                <a:srgbClr val="FFFF66"/>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Line 24"/>
          <p:cNvSpPr>
            <a:spLocks noChangeShapeType="1"/>
          </p:cNvSpPr>
          <p:nvPr/>
        </p:nvSpPr>
        <p:spPr bwMode="auto">
          <a:xfrm>
            <a:off x="2514600" y="6141368"/>
            <a:ext cx="0" cy="457200"/>
          </a:xfrm>
          <a:prstGeom prst="line">
            <a:avLst/>
          </a:prstGeom>
          <a:noFill/>
          <a:ln w="38100">
            <a:pattFill prst="dkHorz">
              <a:fgClr>
                <a:schemeClr val="accent1"/>
              </a:fgClr>
              <a:bgClr>
                <a:srgbClr val="FFFF00"/>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 name="Text Box 25"/>
          <p:cNvSpPr txBox="1">
            <a:spLocks noChangeArrowheads="1"/>
          </p:cNvSpPr>
          <p:nvPr/>
        </p:nvSpPr>
        <p:spPr bwMode="auto">
          <a:xfrm>
            <a:off x="4800600" y="4845969"/>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fr-FR" sz="1800"/>
          </a:p>
        </p:txBody>
      </p:sp>
      <p:sp>
        <p:nvSpPr>
          <p:cNvPr id="27" name="Line 26"/>
          <p:cNvSpPr>
            <a:spLocks noChangeShapeType="1"/>
          </p:cNvSpPr>
          <p:nvPr/>
        </p:nvSpPr>
        <p:spPr bwMode="auto">
          <a:xfrm flipH="1">
            <a:off x="3124200" y="5988968"/>
            <a:ext cx="762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27"/>
          <p:cNvSpPr>
            <a:spLocks noChangeShapeType="1"/>
          </p:cNvSpPr>
          <p:nvPr/>
        </p:nvSpPr>
        <p:spPr bwMode="auto">
          <a:xfrm flipH="1">
            <a:off x="2590800" y="6141368"/>
            <a:ext cx="304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Text Box 28"/>
          <p:cNvSpPr txBox="1">
            <a:spLocks noChangeArrowheads="1"/>
          </p:cNvSpPr>
          <p:nvPr/>
        </p:nvSpPr>
        <p:spPr bwMode="auto">
          <a:xfrm>
            <a:off x="2133600" y="5760368"/>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t>I défaut</a:t>
            </a:r>
          </a:p>
        </p:txBody>
      </p:sp>
      <p:sp>
        <p:nvSpPr>
          <p:cNvPr id="30" name="Rectangle 29"/>
          <p:cNvSpPr>
            <a:spLocks noChangeArrowheads="1"/>
          </p:cNvSpPr>
          <p:nvPr/>
        </p:nvSpPr>
        <p:spPr bwMode="auto">
          <a:xfrm>
            <a:off x="4800600" y="4769768"/>
            <a:ext cx="685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30"/>
          <p:cNvSpPr>
            <a:spLocks noChangeShapeType="1"/>
          </p:cNvSpPr>
          <p:nvPr/>
        </p:nvSpPr>
        <p:spPr bwMode="auto">
          <a:xfrm flipV="1">
            <a:off x="4800600" y="4845968"/>
            <a:ext cx="1466" cy="228600"/>
          </a:xfrm>
          <a:prstGeom prst="line">
            <a:avLst/>
          </a:prstGeom>
          <a:noFill/>
          <a:ln w="57150">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31"/>
          <p:cNvSpPr>
            <a:spLocks noChangeShapeType="1"/>
          </p:cNvSpPr>
          <p:nvPr/>
        </p:nvSpPr>
        <p:spPr bwMode="auto">
          <a:xfrm>
            <a:off x="3429000" y="4769768"/>
            <a:ext cx="1466" cy="228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Text Box 32"/>
          <p:cNvSpPr txBox="1">
            <a:spLocks noChangeArrowheads="1"/>
          </p:cNvSpPr>
          <p:nvPr/>
        </p:nvSpPr>
        <p:spPr bwMode="auto">
          <a:xfrm>
            <a:off x="4800600" y="4769769"/>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t>I –I défaut</a:t>
            </a:r>
          </a:p>
        </p:txBody>
      </p:sp>
      <p:sp>
        <p:nvSpPr>
          <p:cNvPr id="34" name="Line 33"/>
          <p:cNvSpPr>
            <a:spLocks noChangeShapeType="1"/>
          </p:cNvSpPr>
          <p:nvPr/>
        </p:nvSpPr>
        <p:spPr bwMode="auto">
          <a:xfrm>
            <a:off x="3733800" y="4693568"/>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Text Box 34"/>
          <p:cNvSpPr txBox="1">
            <a:spLocks noChangeArrowheads="1"/>
          </p:cNvSpPr>
          <p:nvPr/>
        </p:nvSpPr>
        <p:spPr bwMode="auto">
          <a:xfrm>
            <a:off x="3733800" y="4541168"/>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FF0000"/>
                </a:solidFill>
                <a:latin typeface="Symbol" pitchFamily="18" charset="2"/>
              </a:rPr>
              <a:t>F</a:t>
            </a:r>
            <a:r>
              <a:rPr lang="fr-FR" sz="1200">
                <a:solidFill>
                  <a:srgbClr val="FF0000"/>
                </a:solidFill>
              </a:rPr>
              <a:t>ph</a:t>
            </a:r>
          </a:p>
        </p:txBody>
      </p:sp>
      <p:sp>
        <p:nvSpPr>
          <p:cNvPr id="36" name="Line 35"/>
          <p:cNvSpPr>
            <a:spLocks noChangeShapeType="1"/>
          </p:cNvSpPr>
          <p:nvPr/>
        </p:nvSpPr>
        <p:spPr bwMode="auto">
          <a:xfrm flipH="1">
            <a:off x="4267200" y="4693568"/>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Text Box 36"/>
          <p:cNvSpPr txBox="1">
            <a:spLocks noChangeArrowheads="1"/>
          </p:cNvSpPr>
          <p:nvPr/>
        </p:nvSpPr>
        <p:spPr bwMode="auto">
          <a:xfrm>
            <a:off x="4114800" y="4541168"/>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6600FF"/>
                </a:solidFill>
                <a:latin typeface="Symbol" pitchFamily="18" charset="2"/>
              </a:rPr>
              <a:t>F</a:t>
            </a:r>
            <a:r>
              <a:rPr lang="fr-FR" sz="1200">
                <a:solidFill>
                  <a:srgbClr val="6600FF"/>
                </a:solidFill>
              </a:rPr>
              <a:t> n</a:t>
            </a:r>
          </a:p>
        </p:txBody>
      </p:sp>
      <p:sp>
        <p:nvSpPr>
          <p:cNvPr id="38" name="Line 37"/>
          <p:cNvSpPr>
            <a:spLocks noChangeShapeType="1"/>
          </p:cNvSpPr>
          <p:nvPr/>
        </p:nvSpPr>
        <p:spPr bwMode="auto">
          <a:xfrm flipH="1" flipV="1">
            <a:off x="4343400" y="4007768"/>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Text Box 38"/>
          <p:cNvSpPr txBox="1">
            <a:spLocks noChangeArrowheads="1"/>
          </p:cNvSpPr>
          <p:nvPr/>
        </p:nvSpPr>
        <p:spPr bwMode="auto">
          <a:xfrm>
            <a:off x="3733800" y="4160169"/>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latin typeface="Symbol" pitchFamily="18" charset="2"/>
              </a:rPr>
              <a:t>F</a:t>
            </a:r>
            <a:r>
              <a:rPr lang="fr-FR" sz="1000"/>
              <a:t> résultant</a:t>
            </a:r>
          </a:p>
        </p:txBody>
      </p:sp>
      <p:sp>
        <p:nvSpPr>
          <p:cNvPr id="40" name="Text Box 39"/>
          <p:cNvSpPr txBox="1">
            <a:spLocks noChangeArrowheads="1"/>
          </p:cNvSpPr>
          <p:nvPr/>
        </p:nvSpPr>
        <p:spPr bwMode="auto">
          <a:xfrm>
            <a:off x="5791200" y="1697956"/>
            <a:ext cx="3352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fr-FR" sz="1800" b="1"/>
              <a:t>Sans courant de défaut, Iph=IN</a:t>
            </a:r>
            <a:endParaRPr lang="fr-FR" sz="1800"/>
          </a:p>
          <a:p>
            <a:pPr algn="l">
              <a:spcBef>
                <a:spcPct val="50000"/>
              </a:spcBef>
            </a:pPr>
            <a:r>
              <a:rPr lang="fr-FR" sz="1800"/>
              <a:t>La bobine de phase et la bobine de retour créent des flux égaux et de sens opposés. Donc le flux résultant est nul. La bobine de détection n ’est pas activée. Le DDR reste enclenché.</a:t>
            </a:r>
          </a:p>
          <a:p>
            <a:pPr algn="l">
              <a:spcBef>
                <a:spcPct val="50000"/>
              </a:spcBef>
            </a:pPr>
            <a:endParaRPr lang="fr-FR" sz="1800"/>
          </a:p>
          <a:p>
            <a:pPr algn="l">
              <a:spcBef>
                <a:spcPct val="50000"/>
              </a:spcBef>
              <a:buFontTx/>
              <a:buChar char="•"/>
            </a:pPr>
            <a:r>
              <a:rPr lang="fr-FR" sz="1800" b="1"/>
              <a:t>S ’il y a défaut, Iph </a:t>
            </a:r>
            <a:r>
              <a:rPr lang="fr-FR" sz="1800" b="1">
                <a:sym typeface="Symbol" pitchFamily="18" charset="2"/>
              </a:rPr>
              <a:t></a:t>
            </a:r>
            <a:r>
              <a:rPr lang="fr-FR" sz="1800" b="1"/>
              <a:t> IN</a:t>
            </a:r>
            <a:r>
              <a:rPr lang="fr-FR" sz="1800"/>
              <a:t>.</a:t>
            </a:r>
          </a:p>
          <a:p>
            <a:pPr algn="l">
              <a:spcBef>
                <a:spcPct val="50000"/>
              </a:spcBef>
            </a:pPr>
            <a:r>
              <a:rPr lang="fr-FR" sz="1800"/>
              <a:t>Dès que l ’écart entre les flux créés par les bobines est suffisant, l ’électroaimant provoque le déclenchement du DDR.</a:t>
            </a:r>
          </a:p>
        </p:txBody>
      </p:sp>
      <p:sp>
        <p:nvSpPr>
          <p:cNvPr id="41" name="Line 40"/>
          <p:cNvSpPr>
            <a:spLocks noChangeShapeType="1"/>
          </p:cNvSpPr>
          <p:nvPr/>
        </p:nvSpPr>
        <p:spPr bwMode="auto">
          <a:xfrm>
            <a:off x="1143000" y="1416968"/>
            <a:ext cx="1466" cy="990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Line 41"/>
          <p:cNvSpPr>
            <a:spLocks noChangeShapeType="1"/>
          </p:cNvSpPr>
          <p:nvPr/>
        </p:nvSpPr>
        <p:spPr bwMode="auto">
          <a:xfrm>
            <a:off x="1143000" y="3855368"/>
            <a:ext cx="1466" cy="1143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Line 42"/>
          <p:cNvSpPr>
            <a:spLocks noChangeShapeType="1"/>
          </p:cNvSpPr>
          <p:nvPr/>
        </p:nvSpPr>
        <p:spPr bwMode="auto">
          <a:xfrm>
            <a:off x="1371600" y="1416968"/>
            <a:ext cx="1466" cy="990600"/>
          </a:xfrm>
          <a:prstGeom prst="line">
            <a:avLst/>
          </a:prstGeom>
          <a:noFill/>
          <a:ln w="381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43"/>
          <p:cNvSpPr>
            <a:spLocks noChangeShapeType="1"/>
          </p:cNvSpPr>
          <p:nvPr/>
        </p:nvSpPr>
        <p:spPr bwMode="auto">
          <a:xfrm>
            <a:off x="1371600" y="3855368"/>
            <a:ext cx="1466" cy="1143000"/>
          </a:xfrm>
          <a:prstGeom prst="line">
            <a:avLst/>
          </a:prstGeom>
          <a:noFill/>
          <a:ln w="38100">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Text Box 45"/>
          <p:cNvSpPr txBox="1">
            <a:spLocks noChangeArrowheads="1"/>
          </p:cNvSpPr>
          <p:nvPr/>
        </p:nvSpPr>
        <p:spPr bwMode="auto">
          <a:xfrm>
            <a:off x="0" y="5074569"/>
            <a:ext cx="2057400" cy="1490663"/>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FF0000"/>
                </a:solidFill>
              </a:rPr>
              <a:t>ATTENTION:</a:t>
            </a:r>
          </a:p>
          <a:p>
            <a:pPr algn="l">
              <a:spcBef>
                <a:spcPct val="50000"/>
              </a:spcBef>
            </a:pPr>
            <a:r>
              <a:rPr lang="fr-FR" sz="1200">
                <a:solidFill>
                  <a:srgbClr val="FF0000"/>
                </a:solidFill>
              </a:rPr>
              <a:t>Tous les disjoncteurs ne sont pas différentiels et tous les différentiels ne sont pas des disjoncteurs, il existe des interrupteurs différentiels.</a:t>
            </a:r>
          </a:p>
        </p:txBody>
      </p:sp>
    </p:spTree>
    <p:extLst>
      <p:ext uri="{BB962C8B-B14F-4D97-AF65-F5344CB8AC3E}">
        <p14:creationId xmlns:p14="http://schemas.microsoft.com/office/powerpoint/2010/main" val="77896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fr-FR" dirty="0"/>
              <a:t>Cas particulier: </a:t>
            </a:r>
            <a:r>
              <a:rPr lang="fr-FR" dirty="0" smtClean="0"/>
              <a:t/>
            </a:r>
            <a:br>
              <a:rPr lang="fr-FR" dirty="0" smtClean="0"/>
            </a:br>
            <a:r>
              <a:rPr lang="fr-FR" dirty="0" smtClean="0"/>
              <a:t>DDR </a:t>
            </a:r>
            <a:r>
              <a:rPr lang="fr-FR" dirty="0"/>
              <a:t>sur contact direct.</a:t>
            </a:r>
          </a:p>
        </p:txBody>
      </p:sp>
      <p:sp>
        <p:nvSpPr>
          <p:cNvPr id="237572" name="Text Box 4"/>
          <p:cNvSpPr txBox="1">
            <a:spLocks noChangeArrowheads="1"/>
          </p:cNvSpPr>
          <p:nvPr/>
        </p:nvSpPr>
        <p:spPr bwMode="auto">
          <a:xfrm>
            <a:off x="251520" y="1628800"/>
            <a:ext cx="2039815"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400" b="1" u="sng" dirty="0" smtClean="0">
                <a:solidFill>
                  <a:schemeClr val="tx2"/>
                </a:solidFill>
              </a:rPr>
              <a:t>Installation 400V 3~</a:t>
            </a:r>
          </a:p>
          <a:p>
            <a:pPr>
              <a:spcBef>
                <a:spcPct val="50000"/>
              </a:spcBef>
            </a:pPr>
            <a:r>
              <a:rPr lang="fr-FR" sz="1800" b="1" dirty="0" smtClean="0">
                <a:solidFill>
                  <a:schemeClr val="tx2"/>
                </a:solidFill>
              </a:rPr>
              <a:t>Si </a:t>
            </a:r>
            <a:r>
              <a:rPr lang="fr-FR" sz="1800" b="1" dirty="0">
                <a:solidFill>
                  <a:schemeClr val="tx2"/>
                </a:solidFill>
              </a:rPr>
              <a:t>Rh = 5000</a:t>
            </a:r>
            <a:r>
              <a:rPr lang="fr-FR" sz="1800" b="1" dirty="0">
                <a:solidFill>
                  <a:schemeClr val="tx2"/>
                </a:solidFill>
                <a:latin typeface="Symbol" pitchFamily="18" charset="2"/>
              </a:rPr>
              <a:t>W</a:t>
            </a:r>
            <a:endParaRPr lang="fr-FR" sz="1800" b="1" dirty="0">
              <a:solidFill>
                <a:schemeClr val="tx2"/>
              </a:solidFill>
            </a:endParaRPr>
          </a:p>
          <a:p>
            <a:pPr>
              <a:spcBef>
                <a:spcPct val="50000"/>
              </a:spcBef>
            </a:pPr>
            <a:endParaRPr lang="fr-FR" sz="1800" b="1" dirty="0" smtClean="0">
              <a:solidFill>
                <a:schemeClr val="tx2"/>
              </a:solidFill>
            </a:endParaRPr>
          </a:p>
          <a:p>
            <a:pPr>
              <a:spcBef>
                <a:spcPct val="50000"/>
              </a:spcBef>
            </a:pPr>
            <a:endParaRPr lang="fr-FR" b="1" dirty="0">
              <a:solidFill>
                <a:schemeClr val="tx2"/>
              </a:solidFill>
            </a:endParaRPr>
          </a:p>
          <a:p>
            <a:pPr>
              <a:spcBef>
                <a:spcPct val="50000"/>
              </a:spcBef>
            </a:pPr>
            <a:r>
              <a:rPr lang="fr-FR" sz="1800" b="1" dirty="0" smtClean="0">
                <a:solidFill>
                  <a:schemeClr val="tx2"/>
                </a:solidFill>
              </a:rPr>
              <a:t>Alors </a:t>
            </a:r>
            <a:r>
              <a:rPr lang="fr-FR" sz="1800" b="1" dirty="0">
                <a:solidFill>
                  <a:schemeClr val="tx2"/>
                </a:solidFill>
              </a:rPr>
              <a:t>If = 46 mA</a:t>
            </a:r>
          </a:p>
          <a:p>
            <a:pPr>
              <a:spcBef>
                <a:spcPct val="50000"/>
              </a:spcBef>
            </a:pPr>
            <a:r>
              <a:rPr lang="fr-FR" sz="1800" b="1" dirty="0">
                <a:solidFill>
                  <a:schemeClr val="tx2"/>
                </a:solidFill>
              </a:rPr>
              <a:t>Si </a:t>
            </a:r>
            <a:r>
              <a:rPr lang="fr-FR" sz="1800" b="1" dirty="0" err="1">
                <a:solidFill>
                  <a:schemeClr val="tx2"/>
                </a:solidFill>
              </a:rPr>
              <a:t>I</a:t>
            </a:r>
            <a:r>
              <a:rPr lang="fr-FR" sz="1800" b="1" dirty="0" err="1">
                <a:solidFill>
                  <a:schemeClr val="tx2"/>
                </a:solidFill>
                <a:latin typeface="Symbol" pitchFamily="18" charset="2"/>
              </a:rPr>
              <a:t>D</a:t>
            </a:r>
            <a:r>
              <a:rPr lang="fr-FR" sz="1800" b="1" dirty="0" err="1">
                <a:solidFill>
                  <a:schemeClr val="tx2"/>
                </a:solidFill>
              </a:rPr>
              <a:t>n</a:t>
            </a:r>
            <a:r>
              <a:rPr lang="fr-FR" sz="1800" b="1" dirty="0">
                <a:solidFill>
                  <a:schemeClr val="tx2"/>
                </a:solidFill>
              </a:rPr>
              <a:t> &lt; 30 mA </a:t>
            </a:r>
            <a:endParaRPr lang="fr-FR" sz="1800" b="1" dirty="0" smtClean="0">
              <a:solidFill>
                <a:schemeClr val="tx2"/>
              </a:solidFill>
            </a:endParaRPr>
          </a:p>
          <a:p>
            <a:pPr>
              <a:spcBef>
                <a:spcPct val="50000"/>
              </a:spcBef>
            </a:pPr>
            <a:r>
              <a:rPr lang="fr-FR" sz="1800" b="1" dirty="0" smtClean="0">
                <a:solidFill>
                  <a:schemeClr val="tx2"/>
                </a:solidFill>
              </a:rPr>
              <a:t>le disjoncteur différentiel </a:t>
            </a:r>
            <a:r>
              <a:rPr lang="fr-FR" sz="1800" b="1" dirty="0">
                <a:solidFill>
                  <a:schemeClr val="tx2"/>
                </a:solidFill>
              </a:rPr>
              <a:t>déclenche</a:t>
            </a:r>
            <a:endParaRPr lang="fr-FR" sz="1800" b="1" dirty="0"/>
          </a:p>
        </p:txBody>
      </p:sp>
      <p:sp>
        <p:nvSpPr>
          <p:cNvPr id="2" name="Rectangle 1"/>
          <p:cNvSpPr/>
          <p:nvPr/>
        </p:nvSpPr>
        <p:spPr>
          <a:xfrm>
            <a:off x="467544" y="5879013"/>
            <a:ext cx="82089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fr-FR" b="1" dirty="0">
                <a:solidFill>
                  <a:schemeClr val="tx2"/>
                </a:solidFill>
              </a:rPr>
              <a:t>Un DDR </a:t>
            </a:r>
            <a:r>
              <a:rPr lang="fr-FR" b="1" dirty="0" err="1">
                <a:solidFill>
                  <a:schemeClr val="tx2"/>
                </a:solidFill>
              </a:rPr>
              <a:t>I</a:t>
            </a:r>
            <a:r>
              <a:rPr lang="fr-FR" b="1" dirty="0" err="1">
                <a:solidFill>
                  <a:schemeClr val="tx2"/>
                </a:solidFill>
                <a:latin typeface="Symbol" pitchFamily="18" charset="2"/>
              </a:rPr>
              <a:t>D</a:t>
            </a:r>
            <a:r>
              <a:rPr lang="fr-FR" b="1" dirty="0" err="1">
                <a:solidFill>
                  <a:schemeClr val="tx2"/>
                </a:solidFill>
              </a:rPr>
              <a:t>n</a:t>
            </a:r>
            <a:r>
              <a:rPr lang="fr-FR" b="1" dirty="0">
                <a:solidFill>
                  <a:schemeClr val="tx2"/>
                </a:solidFill>
              </a:rPr>
              <a:t> &lt; 30 mA offre </a:t>
            </a:r>
            <a:r>
              <a:rPr lang="fr-FR" b="1" dirty="0" smtClean="0">
                <a:solidFill>
                  <a:schemeClr val="tx2"/>
                </a:solidFill>
              </a:rPr>
              <a:t>donc une </a:t>
            </a:r>
            <a:r>
              <a:rPr lang="fr-FR" b="1" dirty="0">
                <a:solidFill>
                  <a:schemeClr val="tx2"/>
                </a:solidFill>
              </a:rPr>
              <a:t>protection </a:t>
            </a:r>
            <a:r>
              <a:rPr lang="fr-FR" b="1" u="sng" dirty="0">
                <a:solidFill>
                  <a:schemeClr val="tx2"/>
                </a:solidFill>
              </a:rPr>
              <a:t>complémentaire</a:t>
            </a:r>
            <a:r>
              <a:rPr lang="fr-FR" b="1" dirty="0">
                <a:solidFill>
                  <a:schemeClr val="tx2"/>
                </a:solidFill>
              </a:rPr>
              <a:t> contre les contacts directs</a:t>
            </a:r>
            <a:endParaRPr lang="fr-FR" b="1" dirty="0"/>
          </a:p>
        </p:txBody>
      </p:sp>
      <p:pic>
        <p:nvPicPr>
          <p:cNvPr id="7189" name="Image 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483768" y="1664547"/>
            <a:ext cx="5759450" cy="3698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288170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 indirect</a:t>
            </a:r>
            <a:endParaRPr lang="fr-FR" dirty="0"/>
          </a:p>
        </p:txBody>
      </p:sp>
      <p:sp>
        <p:nvSpPr>
          <p:cNvPr id="4" name="Rectangle 3"/>
          <p:cNvSpPr>
            <a:spLocks noChangeArrowheads="1"/>
          </p:cNvSpPr>
          <p:nvPr/>
        </p:nvSpPr>
        <p:spPr bwMode="auto">
          <a:xfrm>
            <a:off x="516186" y="2078757"/>
            <a:ext cx="51911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a:t>PH</a:t>
            </a:r>
          </a:p>
        </p:txBody>
      </p:sp>
      <p:sp>
        <p:nvSpPr>
          <p:cNvPr id="5" name="Rectangle 4"/>
          <p:cNvSpPr>
            <a:spLocks noChangeArrowheads="1"/>
          </p:cNvSpPr>
          <p:nvPr/>
        </p:nvSpPr>
        <p:spPr bwMode="auto">
          <a:xfrm>
            <a:off x="881311" y="5923682"/>
            <a:ext cx="7805737" cy="142875"/>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 name="Line 5"/>
          <p:cNvSpPr>
            <a:spLocks noChangeShapeType="1"/>
          </p:cNvSpPr>
          <p:nvPr/>
        </p:nvSpPr>
        <p:spPr bwMode="auto">
          <a:xfrm>
            <a:off x="395536" y="2415307"/>
            <a:ext cx="8108950"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Line 6"/>
          <p:cNvSpPr>
            <a:spLocks noChangeShapeType="1"/>
          </p:cNvSpPr>
          <p:nvPr/>
        </p:nvSpPr>
        <p:spPr bwMode="auto">
          <a:xfrm>
            <a:off x="411411" y="2750269"/>
            <a:ext cx="8066087"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Rectangle 7"/>
          <p:cNvSpPr>
            <a:spLocks noChangeArrowheads="1"/>
          </p:cNvSpPr>
          <p:nvPr/>
        </p:nvSpPr>
        <p:spPr bwMode="auto">
          <a:xfrm>
            <a:off x="628898" y="2810594"/>
            <a:ext cx="349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a:t>N</a:t>
            </a:r>
          </a:p>
        </p:txBody>
      </p:sp>
      <p:sp>
        <p:nvSpPr>
          <p:cNvPr id="9" name="Line 8"/>
          <p:cNvSpPr>
            <a:spLocks noChangeShapeType="1"/>
          </p:cNvSpPr>
          <p:nvPr/>
        </p:nvSpPr>
        <p:spPr bwMode="auto">
          <a:xfrm>
            <a:off x="3127623" y="6098307"/>
            <a:ext cx="0" cy="180975"/>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9"/>
          <p:cNvSpPr>
            <a:spLocks noChangeShapeType="1"/>
          </p:cNvSpPr>
          <p:nvPr/>
        </p:nvSpPr>
        <p:spPr bwMode="auto">
          <a:xfrm>
            <a:off x="2945061" y="6293569"/>
            <a:ext cx="357187"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Line 10"/>
          <p:cNvSpPr>
            <a:spLocks noChangeShapeType="1"/>
          </p:cNvSpPr>
          <p:nvPr/>
        </p:nvSpPr>
        <p:spPr bwMode="auto">
          <a:xfrm>
            <a:off x="3000623" y="6365007"/>
            <a:ext cx="273050"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Line 11"/>
          <p:cNvSpPr>
            <a:spLocks noChangeShapeType="1"/>
          </p:cNvSpPr>
          <p:nvPr/>
        </p:nvSpPr>
        <p:spPr bwMode="auto">
          <a:xfrm>
            <a:off x="3083173" y="6415807"/>
            <a:ext cx="101600" cy="0"/>
          </a:xfrm>
          <a:prstGeom prst="line">
            <a:avLst/>
          </a:prstGeom>
          <a:noFill/>
          <a:ln w="507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Arc 12"/>
          <p:cNvSpPr>
            <a:spLocks/>
          </p:cNvSpPr>
          <p:nvPr/>
        </p:nvSpPr>
        <p:spPr bwMode="auto">
          <a:xfrm>
            <a:off x="6223248" y="3942482"/>
            <a:ext cx="1216025" cy="2003425"/>
          </a:xfrm>
          <a:custGeom>
            <a:avLst/>
            <a:gdLst>
              <a:gd name="G0" fmla="+- 28 0 0"/>
              <a:gd name="G1" fmla="+- 21600 0 0"/>
              <a:gd name="G2" fmla="+- 21600 0 0"/>
              <a:gd name="T0" fmla="*/ 0 w 21628"/>
              <a:gd name="T1" fmla="*/ 0 h 21600"/>
              <a:gd name="T2" fmla="*/ 21628 w 21628"/>
              <a:gd name="T3" fmla="*/ 21583 h 21600"/>
              <a:gd name="T4" fmla="*/ 28 w 21628"/>
              <a:gd name="T5" fmla="*/ 21600 h 21600"/>
            </a:gdLst>
            <a:ahLst/>
            <a:cxnLst>
              <a:cxn ang="0">
                <a:pos x="T0" y="T1"/>
              </a:cxn>
              <a:cxn ang="0">
                <a:pos x="T2" y="T3"/>
              </a:cxn>
              <a:cxn ang="0">
                <a:pos x="T4" y="T5"/>
              </a:cxn>
            </a:cxnLst>
            <a:rect l="0" t="0" r="r" b="b"/>
            <a:pathLst>
              <a:path w="21628" h="21600" fill="none" extrusionOk="0">
                <a:moveTo>
                  <a:pt x="0" y="0"/>
                </a:moveTo>
                <a:cubicBezTo>
                  <a:pt x="9" y="0"/>
                  <a:pt x="18" y="-1"/>
                  <a:pt x="28" y="0"/>
                </a:cubicBezTo>
                <a:cubicBezTo>
                  <a:pt x="11950" y="0"/>
                  <a:pt x="21618" y="9660"/>
                  <a:pt x="21627" y="21583"/>
                </a:cubicBezTo>
              </a:path>
              <a:path w="21628" h="21600" stroke="0" extrusionOk="0">
                <a:moveTo>
                  <a:pt x="0" y="0"/>
                </a:moveTo>
                <a:cubicBezTo>
                  <a:pt x="9" y="0"/>
                  <a:pt x="18" y="-1"/>
                  <a:pt x="28" y="0"/>
                </a:cubicBezTo>
                <a:cubicBezTo>
                  <a:pt x="11950" y="0"/>
                  <a:pt x="21618" y="9660"/>
                  <a:pt x="21627" y="21583"/>
                </a:cubicBezTo>
                <a:lnTo>
                  <a:pt x="28" y="2160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4" name="Group 65"/>
          <p:cNvGrpSpPr>
            <a:grpSpLocks/>
          </p:cNvGrpSpPr>
          <p:nvPr/>
        </p:nvGrpSpPr>
        <p:grpSpPr bwMode="auto">
          <a:xfrm>
            <a:off x="6131173" y="3105869"/>
            <a:ext cx="1701800" cy="2878138"/>
            <a:chOff x="4002" y="1778"/>
            <a:chExt cx="1072" cy="1813"/>
          </a:xfrm>
        </p:grpSpPr>
        <p:grpSp>
          <p:nvGrpSpPr>
            <p:cNvPr id="15" name="Group 31"/>
            <p:cNvGrpSpPr>
              <a:grpSpLocks/>
            </p:cNvGrpSpPr>
            <p:nvPr/>
          </p:nvGrpSpPr>
          <p:grpSpPr bwMode="auto">
            <a:xfrm>
              <a:off x="4258" y="1778"/>
              <a:ext cx="816" cy="845"/>
              <a:chOff x="4258" y="1778"/>
              <a:chExt cx="816" cy="845"/>
            </a:xfrm>
          </p:grpSpPr>
          <p:grpSp>
            <p:nvGrpSpPr>
              <p:cNvPr id="49" name="Group 27"/>
              <p:cNvGrpSpPr>
                <a:grpSpLocks/>
              </p:cNvGrpSpPr>
              <p:nvPr/>
            </p:nvGrpSpPr>
            <p:grpSpPr bwMode="auto">
              <a:xfrm>
                <a:off x="4258" y="1778"/>
                <a:ext cx="816" cy="845"/>
                <a:chOff x="4258" y="1778"/>
                <a:chExt cx="816" cy="845"/>
              </a:xfrm>
            </p:grpSpPr>
            <p:grpSp>
              <p:nvGrpSpPr>
                <p:cNvPr id="53" name="Group 17"/>
                <p:cNvGrpSpPr>
                  <a:grpSpLocks/>
                </p:cNvGrpSpPr>
                <p:nvPr/>
              </p:nvGrpSpPr>
              <p:grpSpPr bwMode="auto">
                <a:xfrm>
                  <a:off x="4258" y="1819"/>
                  <a:ext cx="742" cy="804"/>
                  <a:chOff x="4258" y="1819"/>
                  <a:chExt cx="742" cy="804"/>
                </a:xfrm>
              </p:grpSpPr>
              <p:sp>
                <p:nvSpPr>
                  <p:cNvPr id="63" name="Freeform 13"/>
                  <p:cNvSpPr>
                    <a:spLocks/>
                  </p:cNvSpPr>
                  <p:nvPr/>
                </p:nvSpPr>
                <p:spPr bwMode="auto">
                  <a:xfrm>
                    <a:off x="4258" y="1819"/>
                    <a:ext cx="742" cy="804"/>
                  </a:xfrm>
                  <a:custGeom>
                    <a:avLst/>
                    <a:gdLst>
                      <a:gd name="T0" fmla="*/ 651 w 742"/>
                      <a:gd name="T1" fmla="*/ 392 h 804"/>
                      <a:gd name="T2" fmla="*/ 700 w 742"/>
                      <a:gd name="T3" fmla="*/ 314 h 804"/>
                      <a:gd name="T4" fmla="*/ 735 w 742"/>
                      <a:gd name="T5" fmla="*/ 209 h 804"/>
                      <a:gd name="T6" fmla="*/ 738 w 742"/>
                      <a:gd name="T7" fmla="*/ 119 h 804"/>
                      <a:gd name="T8" fmla="*/ 690 w 742"/>
                      <a:gd name="T9" fmla="*/ 41 h 804"/>
                      <a:gd name="T10" fmla="*/ 602 w 742"/>
                      <a:gd name="T11" fmla="*/ 4 h 804"/>
                      <a:gd name="T12" fmla="*/ 510 w 742"/>
                      <a:gd name="T13" fmla="*/ 6 h 804"/>
                      <a:gd name="T14" fmla="*/ 452 w 742"/>
                      <a:gd name="T15" fmla="*/ 34 h 804"/>
                      <a:gd name="T16" fmla="*/ 435 w 742"/>
                      <a:gd name="T17" fmla="*/ 66 h 804"/>
                      <a:gd name="T18" fmla="*/ 398 w 742"/>
                      <a:gd name="T19" fmla="*/ 120 h 804"/>
                      <a:gd name="T20" fmla="*/ 363 w 742"/>
                      <a:gd name="T21" fmla="*/ 166 h 804"/>
                      <a:gd name="T22" fmla="*/ 287 w 742"/>
                      <a:gd name="T23" fmla="*/ 174 h 804"/>
                      <a:gd name="T24" fmla="*/ 201 w 742"/>
                      <a:gd name="T25" fmla="*/ 155 h 804"/>
                      <a:gd name="T26" fmla="*/ 98 w 742"/>
                      <a:gd name="T27" fmla="*/ 144 h 804"/>
                      <a:gd name="T28" fmla="*/ 45 w 742"/>
                      <a:gd name="T29" fmla="*/ 155 h 804"/>
                      <a:gd name="T30" fmla="*/ 6 w 742"/>
                      <a:gd name="T31" fmla="*/ 193 h 804"/>
                      <a:gd name="T32" fmla="*/ 6 w 742"/>
                      <a:gd name="T33" fmla="*/ 250 h 804"/>
                      <a:gd name="T34" fmla="*/ 37 w 742"/>
                      <a:gd name="T35" fmla="*/ 281 h 804"/>
                      <a:gd name="T36" fmla="*/ 126 w 742"/>
                      <a:gd name="T37" fmla="*/ 306 h 804"/>
                      <a:gd name="T38" fmla="*/ 233 w 742"/>
                      <a:gd name="T39" fmla="*/ 322 h 804"/>
                      <a:gd name="T40" fmla="*/ 293 w 742"/>
                      <a:gd name="T41" fmla="*/ 322 h 804"/>
                      <a:gd name="T42" fmla="*/ 293 w 742"/>
                      <a:gd name="T43" fmla="*/ 368 h 804"/>
                      <a:gd name="T44" fmla="*/ 372 w 742"/>
                      <a:gd name="T45" fmla="*/ 373 h 804"/>
                      <a:gd name="T46" fmla="*/ 366 w 742"/>
                      <a:gd name="T47" fmla="*/ 405 h 804"/>
                      <a:gd name="T48" fmla="*/ 363 w 742"/>
                      <a:gd name="T49" fmla="*/ 433 h 804"/>
                      <a:gd name="T50" fmla="*/ 285 w 742"/>
                      <a:gd name="T51" fmla="*/ 428 h 804"/>
                      <a:gd name="T52" fmla="*/ 252 w 742"/>
                      <a:gd name="T53" fmla="*/ 522 h 804"/>
                      <a:gd name="T54" fmla="*/ 233 w 742"/>
                      <a:gd name="T55" fmla="*/ 627 h 804"/>
                      <a:gd name="T56" fmla="*/ 231 w 742"/>
                      <a:gd name="T57" fmla="*/ 719 h 804"/>
                      <a:gd name="T58" fmla="*/ 250 w 742"/>
                      <a:gd name="T59" fmla="*/ 784 h 804"/>
                      <a:gd name="T60" fmla="*/ 287 w 742"/>
                      <a:gd name="T61" fmla="*/ 803 h 804"/>
                      <a:gd name="T62" fmla="*/ 355 w 742"/>
                      <a:gd name="T63" fmla="*/ 795 h 804"/>
                      <a:gd name="T64" fmla="*/ 414 w 742"/>
                      <a:gd name="T65" fmla="*/ 771 h 804"/>
                      <a:gd name="T66" fmla="*/ 452 w 742"/>
                      <a:gd name="T67" fmla="*/ 722 h 804"/>
                      <a:gd name="T68" fmla="*/ 474 w 742"/>
                      <a:gd name="T69" fmla="*/ 673 h 804"/>
                      <a:gd name="T70" fmla="*/ 508 w 742"/>
                      <a:gd name="T71" fmla="*/ 616 h 804"/>
                      <a:gd name="T72" fmla="*/ 554 w 742"/>
                      <a:gd name="T73" fmla="*/ 570 h 804"/>
                      <a:gd name="T74" fmla="*/ 590 w 742"/>
                      <a:gd name="T75" fmla="*/ 523 h 804"/>
                      <a:gd name="T76" fmla="*/ 627 w 742"/>
                      <a:gd name="T77" fmla="*/ 45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2" h="804">
                        <a:moveTo>
                          <a:pt x="627" y="450"/>
                        </a:moveTo>
                        <a:lnTo>
                          <a:pt x="651" y="392"/>
                        </a:lnTo>
                        <a:lnTo>
                          <a:pt x="681" y="351"/>
                        </a:lnTo>
                        <a:lnTo>
                          <a:pt x="700" y="314"/>
                        </a:lnTo>
                        <a:lnTo>
                          <a:pt x="721" y="270"/>
                        </a:lnTo>
                        <a:lnTo>
                          <a:pt x="735" y="209"/>
                        </a:lnTo>
                        <a:lnTo>
                          <a:pt x="741" y="167"/>
                        </a:lnTo>
                        <a:lnTo>
                          <a:pt x="738" y="119"/>
                        </a:lnTo>
                        <a:lnTo>
                          <a:pt x="715" y="74"/>
                        </a:lnTo>
                        <a:lnTo>
                          <a:pt x="690" y="41"/>
                        </a:lnTo>
                        <a:lnTo>
                          <a:pt x="656" y="17"/>
                        </a:lnTo>
                        <a:lnTo>
                          <a:pt x="602" y="4"/>
                        </a:lnTo>
                        <a:lnTo>
                          <a:pt x="556" y="0"/>
                        </a:lnTo>
                        <a:lnTo>
                          <a:pt x="510" y="6"/>
                        </a:lnTo>
                        <a:lnTo>
                          <a:pt x="475" y="19"/>
                        </a:lnTo>
                        <a:lnTo>
                          <a:pt x="452" y="34"/>
                        </a:lnTo>
                        <a:lnTo>
                          <a:pt x="448" y="52"/>
                        </a:lnTo>
                        <a:lnTo>
                          <a:pt x="435" y="66"/>
                        </a:lnTo>
                        <a:lnTo>
                          <a:pt x="412" y="93"/>
                        </a:lnTo>
                        <a:lnTo>
                          <a:pt x="398" y="120"/>
                        </a:lnTo>
                        <a:lnTo>
                          <a:pt x="380" y="150"/>
                        </a:lnTo>
                        <a:lnTo>
                          <a:pt x="363" y="166"/>
                        </a:lnTo>
                        <a:lnTo>
                          <a:pt x="325" y="177"/>
                        </a:lnTo>
                        <a:lnTo>
                          <a:pt x="287" y="174"/>
                        </a:lnTo>
                        <a:lnTo>
                          <a:pt x="245" y="163"/>
                        </a:lnTo>
                        <a:lnTo>
                          <a:pt x="201" y="155"/>
                        </a:lnTo>
                        <a:lnTo>
                          <a:pt x="144" y="147"/>
                        </a:lnTo>
                        <a:lnTo>
                          <a:pt x="98" y="144"/>
                        </a:lnTo>
                        <a:lnTo>
                          <a:pt x="70" y="148"/>
                        </a:lnTo>
                        <a:lnTo>
                          <a:pt x="45" y="155"/>
                        </a:lnTo>
                        <a:lnTo>
                          <a:pt x="20" y="172"/>
                        </a:lnTo>
                        <a:lnTo>
                          <a:pt x="6" y="193"/>
                        </a:lnTo>
                        <a:lnTo>
                          <a:pt x="0" y="222"/>
                        </a:lnTo>
                        <a:lnTo>
                          <a:pt x="6" y="250"/>
                        </a:lnTo>
                        <a:lnTo>
                          <a:pt x="20" y="269"/>
                        </a:lnTo>
                        <a:lnTo>
                          <a:pt x="37" y="281"/>
                        </a:lnTo>
                        <a:lnTo>
                          <a:pt x="68" y="294"/>
                        </a:lnTo>
                        <a:lnTo>
                          <a:pt x="126" y="306"/>
                        </a:lnTo>
                        <a:lnTo>
                          <a:pt x="174" y="314"/>
                        </a:lnTo>
                        <a:lnTo>
                          <a:pt x="233" y="322"/>
                        </a:lnTo>
                        <a:lnTo>
                          <a:pt x="276" y="324"/>
                        </a:lnTo>
                        <a:lnTo>
                          <a:pt x="293" y="322"/>
                        </a:lnTo>
                        <a:lnTo>
                          <a:pt x="299" y="344"/>
                        </a:lnTo>
                        <a:lnTo>
                          <a:pt x="293" y="368"/>
                        </a:lnTo>
                        <a:lnTo>
                          <a:pt x="331" y="379"/>
                        </a:lnTo>
                        <a:lnTo>
                          <a:pt x="372" y="373"/>
                        </a:lnTo>
                        <a:lnTo>
                          <a:pt x="369" y="389"/>
                        </a:lnTo>
                        <a:lnTo>
                          <a:pt x="366" y="405"/>
                        </a:lnTo>
                        <a:lnTo>
                          <a:pt x="364" y="421"/>
                        </a:lnTo>
                        <a:lnTo>
                          <a:pt x="363" y="433"/>
                        </a:lnTo>
                        <a:lnTo>
                          <a:pt x="322" y="439"/>
                        </a:lnTo>
                        <a:lnTo>
                          <a:pt x="285" y="428"/>
                        </a:lnTo>
                        <a:lnTo>
                          <a:pt x="268" y="468"/>
                        </a:lnTo>
                        <a:lnTo>
                          <a:pt x="252" y="522"/>
                        </a:lnTo>
                        <a:lnTo>
                          <a:pt x="242" y="567"/>
                        </a:lnTo>
                        <a:lnTo>
                          <a:pt x="233" y="627"/>
                        </a:lnTo>
                        <a:lnTo>
                          <a:pt x="229" y="674"/>
                        </a:lnTo>
                        <a:lnTo>
                          <a:pt x="231" y="719"/>
                        </a:lnTo>
                        <a:lnTo>
                          <a:pt x="236" y="753"/>
                        </a:lnTo>
                        <a:lnTo>
                          <a:pt x="250" y="784"/>
                        </a:lnTo>
                        <a:lnTo>
                          <a:pt x="265" y="800"/>
                        </a:lnTo>
                        <a:lnTo>
                          <a:pt x="287" y="803"/>
                        </a:lnTo>
                        <a:lnTo>
                          <a:pt x="322" y="798"/>
                        </a:lnTo>
                        <a:lnTo>
                          <a:pt x="355" y="795"/>
                        </a:lnTo>
                        <a:lnTo>
                          <a:pt x="386" y="785"/>
                        </a:lnTo>
                        <a:lnTo>
                          <a:pt x="414" y="771"/>
                        </a:lnTo>
                        <a:lnTo>
                          <a:pt x="435" y="747"/>
                        </a:lnTo>
                        <a:lnTo>
                          <a:pt x="452" y="722"/>
                        </a:lnTo>
                        <a:lnTo>
                          <a:pt x="465" y="698"/>
                        </a:lnTo>
                        <a:lnTo>
                          <a:pt x="474" y="673"/>
                        </a:lnTo>
                        <a:lnTo>
                          <a:pt x="488" y="641"/>
                        </a:lnTo>
                        <a:lnTo>
                          <a:pt x="508" y="616"/>
                        </a:lnTo>
                        <a:lnTo>
                          <a:pt x="530" y="595"/>
                        </a:lnTo>
                        <a:lnTo>
                          <a:pt x="554" y="570"/>
                        </a:lnTo>
                        <a:lnTo>
                          <a:pt x="572" y="550"/>
                        </a:lnTo>
                        <a:lnTo>
                          <a:pt x="590" y="523"/>
                        </a:lnTo>
                        <a:lnTo>
                          <a:pt x="606" y="490"/>
                        </a:lnTo>
                        <a:lnTo>
                          <a:pt x="627" y="450"/>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4" name="Group 16"/>
                  <p:cNvGrpSpPr>
                    <a:grpSpLocks/>
                  </p:cNvGrpSpPr>
                  <p:nvPr/>
                </p:nvGrpSpPr>
                <p:grpSpPr bwMode="auto">
                  <a:xfrm>
                    <a:off x="4548" y="2108"/>
                    <a:ext cx="124" cy="224"/>
                    <a:chOff x="4548" y="2108"/>
                    <a:chExt cx="124" cy="224"/>
                  </a:xfrm>
                </p:grpSpPr>
                <p:sp>
                  <p:nvSpPr>
                    <p:cNvPr id="65" name="Freeform 14"/>
                    <p:cNvSpPr>
                      <a:spLocks/>
                    </p:cNvSpPr>
                    <p:nvPr/>
                  </p:nvSpPr>
                  <p:spPr bwMode="auto">
                    <a:xfrm>
                      <a:off x="4624" y="2113"/>
                      <a:ext cx="48" cy="219"/>
                    </a:xfrm>
                    <a:custGeom>
                      <a:avLst/>
                      <a:gdLst>
                        <a:gd name="T0" fmla="*/ 20 w 48"/>
                        <a:gd name="T1" fmla="*/ 218 h 219"/>
                        <a:gd name="T2" fmla="*/ 9 w 48"/>
                        <a:gd name="T3" fmla="*/ 188 h 219"/>
                        <a:gd name="T4" fmla="*/ 3 w 48"/>
                        <a:gd name="T5" fmla="*/ 158 h 219"/>
                        <a:gd name="T6" fmla="*/ 0 w 48"/>
                        <a:gd name="T7" fmla="*/ 128 h 219"/>
                        <a:gd name="T8" fmla="*/ 3 w 48"/>
                        <a:gd name="T9" fmla="*/ 90 h 219"/>
                        <a:gd name="T10" fmla="*/ 14 w 48"/>
                        <a:gd name="T11" fmla="*/ 54 h 219"/>
                        <a:gd name="T12" fmla="*/ 29 w 48"/>
                        <a:gd name="T13" fmla="*/ 24 h 219"/>
                        <a:gd name="T14" fmla="*/ 47 w 48"/>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19">
                          <a:moveTo>
                            <a:pt x="20" y="218"/>
                          </a:moveTo>
                          <a:lnTo>
                            <a:pt x="9" y="188"/>
                          </a:lnTo>
                          <a:lnTo>
                            <a:pt x="3" y="158"/>
                          </a:lnTo>
                          <a:lnTo>
                            <a:pt x="0" y="128"/>
                          </a:lnTo>
                          <a:lnTo>
                            <a:pt x="3" y="90"/>
                          </a:lnTo>
                          <a:lnTo>
                            <a:pt x="14" y="54"/>
                          </a:lnTo>
                          <a:lnTo>
                            <a:pt x="29" y="24"/>
                          </a:lnTo>
                          <a:lnTo>
                            <a:pt x="47"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 name="Freeform 15"/>
                    <p:cNvSpPr>
                      <a:spLocks/>
                    </p:cNvSpPr>
                    <p:nvPr/>
                  </p:nvSpPr>
                  <p:spPr bwMode="auto">
                    <a:xfrm>
                      <a:off x="4548" y="2108"/>
                      <a:ext cx="56" cy="39"/>
                    </a:xfrm>
                    <a:custGeom>
                      <a:avLst/>
                      <a:gdLst>
                        <a:gd name="T0" fmla="*/ 0 w 56"/>
                        <a:gd name="T1" fmla="*/ 38 h 39"/>
                        <a:gd name="T2" fmla="*/ 26 w 56"/>
                        <a:gd name="T3" fmla="*/ 35 h 39"/>
                        <a:gd name="T4" fmla="*/ 50 w 56"/>
                        <a:gd name="T5" fmla="*/ 26 h 39"/>
                        <a:gd name="T6" fmla="*/ 55 w 56"/>
                        <a:gd name="T7" fmla="*/ 8 h 39"/>
                        <a:gd name="T8" fmla="*/ 42 w 56"/>
                        <a:gd name="T9" fmla="*/ 0 h 39"/>
                      </a:gdLst>
                      <a:ahLst/>
                      <a:cxnLst>
                        <a:cxn ang="0">
                          <a:pos x="T0" y="T1"/>
                        </a:cxn>
                        <a:cxn ang="0">
                          <a:pos x="T2" y="T3"/>
                        </a:cxn>
                        <a:cxn ang="0">
                          <a:pos x="T4" y="T5"/>
                        </a:cxn>
                        <a:cxn ang="0">
                          <a:pos x="T6" y="T7"/>
                        </a:cxn>
                        <a:cxn ang="0">
                          <a:pos x="T8" y="T9"/>
                        </a:cxn>
                      </a:cxnLst>
                      <a:rect l="0" t="0" r="r" b="b"/>
                      <a:pathLst>
                        <a:path w="56" h="39">
                          <a:moveTo>
                            <a:pt x="0" y="38"/>
                          </a:moveTo>
                          <a:lnTo>
                            <a:pt x="26" y="35"/>
                          </a:lnTo>
                          <a:lnTo>
                            <a:pt x="50" y="26"/>
                          </a:lnTo>
                          <a:lnTo>
                            <a:pt x="55" y="8"/>
                          </a:lnTo>
                          <a:lnTo>
                            <a:pt x="42"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54" name="Group 26"/>
                <p:cNvGrpSpPr>
                  <a:grpSpLocks/>
                </p:cNvGrpSpPr>
                <p:nvPr/>
              </p:nvGrpSpPr>
              <p:grpSpPr bwMode="auto">
                <a:xfrm>
                  <a:off x="4681" y="1778"/>
                  <a:ext cx="393" cy="426"/>
                  <a:chOff x="4681" y="1778"/>
                  <a:chExt cx="393" cy="426"/>
                </a:xfrm>
              </p:grpSpPr>
              <p:sp>
                <p:nvSpPr>
                  <p:cNvPr id="55" name="Freeform 18"/>
                  <p:cNvSpPr>
                    <a:spLocks/>
                  </p:cNvSpPr>
                  <p:nvPr/>
                </p:nvSpPr>
                <p:spPr bwMode="auto">
                  <a:xfrm>
                    <a:off x="4681" y="1778"/>
                    <a:ext cx="393" cy="426"/>
                  </a:xfrm>
                  <a:custGeom>
                    <a:avLst/>
                    <a:gdLst>
                      <a:gd name="T0" fmla="*/ 14 w 393"/>
                      <a:gd name="T1" fmla="*/ 48 h 426"/>
                      <a:gd name="T2" fmla="*/ 68 w 393"/>
                      <a:gd name="T3" fmla="*/ 33 h 426"/>
                      <a:gd name="T4" fmla="*/ 105 w 393"/>
                      <a:gd name="T5" fmla="*/ 9 h 426"/>
                      <a:gd name="T6" fmla="*/ 139 w 393"/>
                      <a:gd name="T7" fmla="*/ 0 h 426"/>
                      <a:gd name="T8" fmla="*/ 175 w 393"/>
                      <a:gd name="T9" fmla="*/ 13 h 426"/>
                      <a:gd name="T10" fmla="*/ 221 w 393"/>
                      <a:gd name="T11" fmla="*/ 26 h 426"/>
                      <a:gd name="T12" fmla="*/ 262 w 393"/>
                      <a:gd name="T13" fmla="*/ 21 h 426"/>
                      <a:gd name="T14" fmla="*/ 300 w 393"/>
                      <a:gd name="T15" fmla="*/ 32 h 426"/>
                      <a:gd name="T16" fmla="*/ 340 w 393"/>
                      <a:gd name="T17" fmla="*/ 52 h 426"/>
                      <a:gd name="T18" fmla="*/ 383 w 393"/>
                      <a:gd name="T19" fmla="*/ 91 h 426"/>
                      <a:gd name="T20" fmla="*/ 392 w 393"/>
                      <a:gd name="T21" fmla="*/ 169 h 426"/>
                      <a:gd name="T22" fmla="*/ 375 w 393"/>
                      <a:gd name="T23" fmla="*/ 253 h 426"/>
                      <a:gd name="T24" fmla="*/ 366 w 393"/>
                      <a:gd name="T25" fmla="*/ 299 h 426"/>
                      <a:gd name="T26" fmla="*/ 332 w 393"/>
                      <a:gd name="T27" fmla="*/ 312 h 426"/>
                      <a:gd name="T28" fmla="*/ 309 w 393"/>
                      <a:gd name="T29" fmla="*/ 341 h 426"/>
                      <a:gd name="T30" fmla="*/ 298 w 393"/>
                      <a:gd name="T31" fmla="*/ 387 h 426"/>
                      <a:gd name="T32" fmla="*/ 252 w 393"/>
                      <a:gd name="T33" fmla="*/ 415 h 426"/>
                      <a:gd name="T34" fmla="*/ 200 w 393"/>
                      <a:gd name="T35" fmla="*/ 425 h 426"/>
                      <a:gd name="T36" fmla="*/ 172 w 393"/>
                      <a:gd name="T37" fmla="*/ 417 h 426"/>
                      <a:gd name="T38" fmla="*/ 166 w 393"/>
                      <a:gd name="T39" fmla="*/ 388 h 426"/>
                      <a:gd name="T40" fmla="*/ 180 w 393"/>
                      <a:gd name="T41" fmla="*/ 358 h 426"/>
                      <a:gd name="T42" fmla="*/ 162 w 393"/>
                      <a:gd name="T43" fmla="*/ 332 h 426"/>
                      <a:gd name="T44" fmla="*/ 108 w 393"/>
                      <a:gd name="T45" fmla="*/ 339 h 426"/>
                      <a:gd name="T46" fmla="*/ 77 w 393"/>
                      <a:gd name="T47" fmla="*/ 323 h 426"/>
                      <a:gd name="T48" fmla="*/ 117 w 393"/>
                      <a:gd name="T49" fmla="*/ 299 h 426"/>
                      <a:gd name="T50" fmla="*/ 134 w 393"/>
                      <a:gd name="T51" fmla="*/ 271 h 426"/>
                      <a:gd name="T52" fmla="*/ 129 w 393"/>
                      <a:gd name="T53" fmla="*/ 248 h 426"/>
                      <a:gd name="T54" fmla="*/ 105 w 393"/>
                      <a:gd name="T55" fmla="*/ 215 h 426"/>
                      <a:gd name="T56" fmla="*/ 102 w 393"/>
                      <a:gd name="T57" fmla="*/ 182 h 426"/>
                      <a:gd name="T58" fmla="*/ 116 w 393"/>
                      <a:gd name="T59" fmla="*/ 161 h 426"/>
                      <a:gd name="T60" fmla="*/ 153 w 393"/>
                      <a:gd name="T61" fmla="*/ 143 h 426"/>
                      <a:gd name="T62" fmla="*/ 181 w 393"/>
                      <a:gd name="T63" fmla="*/ 125 h 426"/>
                      <a:gd name="T64" fmla="*/ 183 w 393"/>
                      <a:gd name="T65" fmla="*/ 112 h 426"/>
                      <a:gd name="T66" fmla="*/ 172 w 393"/>
                      <a:gd name="T67" fmla="*/ 98 h 426"/>
                      <a:gd name="T68" fmla="*/ 163 w 393"/>
                      <a:gd name="T69" fmla="*/ 96 h 426"/>
                      <a:gd name="T70" fmla="*/ 123 w 393"/>
                      <a:gd name="T71" fmla="*/ 99 h 426"/>
                      <a:gd name="T72" fmla="*/ 88 w 393"/>
                      <a:gd name="T73" fmla="*/ 96 h 426"/>
                      <a:gd name="T74" fmla="*/ 64 w 393"/>
                      <a:gd name="T75" fmla="*/ 85 h 426"/>
                      <a:gd name="T76" fmla="*/ 41 w 393"/>
                      <a:gd name="T77" fmla="*/ 69 h 426"/>
                      <a:gd name="T78" fmla="*/ 0 w 393"/>
                      <a:gd name="T79" fmla="*/ 6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426">
                        <a:moveTo>
                          <a:pt x="0" y="64"/>
                        </a:moveTo>
                        <a:lnTo>
                          <a:pt x="14" y="48"/>
                        </a:lnTo>
                        <a:lnTo>
                          <a:pt x="37" y="36"/>
                        </a:lnTo>
                        <a:lnTo>
                          <a:pt x="68" y="33"/>
                        </a:lnTo>
                        <a:lnTo>
                          <a:pt x="86" y="20"/>
                        </a:lnTo>
                        <a:lnTo>
                          <a:pt x="105" y="9"/>
                        </a:lnTo>
                        <a:lnTo>
                          <a:pt x="120" y="3"/>
                        </a:lnTo>
                        <a:lnTo>
                          <a:pt x="139" y="0"/>
                        </a:lnTo>
                        <a:lnTo>
                          <a:pt x="155" y="1"/>
                        </a:lnTo>
                        <a:lnTo>
                          <a:pt x="175" y="13"/>
                        </a:lnTo>
                        <a:lnTo>
                          <a:pt x="195" y="22"/>
                        </a:lnTo>
                        <a:lnTo>
                          <a:pt x="221" y="26"/>
                        </a:lnTo>
                        <a:lnTo>
                          <a:pt x="241" y="23"/>
                        </a:lnTo>
                        <a:lnTo>
                          <a:pt x="262" y="21"/>
                        </a:lnTo>
                        <a:lnTo>
                          <a:pt x="282" y="25"/>
                        </a:lnTo>
                        <a:lnTo>
                          <a:pt x="300" y="32"/>
                        </a:lnTo>
                        <a:lnTo>
                          <a:pt x="321" y="42"/>
                        </a:lnTo>
                        <a:lnTo>
                          <a:pt x="340" y="52"/>
                        </a:lnTo>
                        <a:lnTo>
                          <a:pt x="362" y="69"/>
                        </a:lnTo>
                        <a:lnTo>
                          <a:pt x="383" y="91"/>
                        </a:lnTo>
                        <a:lnTo>
                          <a:pt x="390" y="124"/>
                        </a:lnTo>
                        <a:lnTo>
                          <a:pt x="392" y="169"/>
                        </a:lnTo>
                        <a:lnTo>
                          <a:pt x="387" y="217"/>
                        </a:lnTo>
                        <a:lnTo>
                          <a:pt x="375" y="253"/>
                        </a:lnTo>
                        <a:lnTo>
                          <a:pt x="372" y="278"/>
                        </a:lnTo>
                        <a:lnTo>
                          <a:pt x="366" y="299"/>
                        </a:lnTo>
                        <a:lnTo>
                          <a:pt x="349" y="309"/>
                        </a:lnTo>
                        <a:lnTo>
                          <a:pt x="332" y="312"/>
                        </a:lnTo>
                        <a:lnTo>
                          <a:pt x="318" y="325"/>
                        </a:lnTo>
                        <a:lnTo>
                          <a:pt x="309" y="341"/>
                        </a:lnTo>
                        <a:lnTo>
                          <a:pt x="306" y="365"/>
                        </a:lnTo>
                        <a:lnTo>
                          <a:pt x="298" y="387"/>
                        </a:lnTo>
                        <a:lnTo>
                          <a:pt x="279" y="402"/>
                        </a:lnTo>
                        <a:lnTo>
                          <a:pt x="252" y="415"/>
                        </a:lnTo>
                        <a:lnTo>
                          <a:pt x="226" y="421"/>
                        </a:lnTo>
                        <a:lnTo>
                          <a:pt x="200" y="425"/>
                        </a:lnTo>
                        <a:lnTo>
                          <a:pt x="182" y="422"/>
                        </a:lnTo>
                        <a:lnTo>
                          <a:pt x="172" y="417"/>
                        </a:lnTo>
                        <a:lnTo>
                          <a:pt x="166" y="404"/>
                        </a:lnTo>
                        <a:lnTo>
                          <a:pt x="166" y="388"/>
                        </a:lnTo>
                        <a:lnTo>
                          <a:pt x="175" y="374"/>
                        </a:lnTo>
                        <a:lnTo>
                          <a:pt x="180" y="358"/>
                        </a:lnTo>
                        <a:lnTo>
                          <a:pt x="177" y="341"/>
                        </a:lnTo>
                        <a:lnTo>
                          <a:pt x="162" y="332"/>
                        </a:lnTo>
                        <a:lnTo>
                          <a:pt x="145" y="330"/>
                        </a:lnTo>
                        <a:lnTo>
                          <a:pt x="108" y="339"/>
                        </a:lnTo>
                        <a:lnTo>
                          <a:pt x="93" y="328"/>
                        </a:lnTo>
                        <a:lnTo>
                          <a:pt x="77" y="323"/>
                        </a:lnTo>
                        <a:lnTo>
                          <a:pt x="97" y="312"/>
                        </a:lnTo>
                        <a:lnTo>
                          <a:pt x="117" y="299"/>
                        </a:lnTo>
                        <a:lnTo>
                          <a:pt x="128" y="285"/>
                        </a:lnTo>
                        <a:lnTo>
                          <a:pt x="134" y="271"/>
                        </a:lnTo>
                        <a:lnTo>
                          <a:pt x="133" y="259"/>
                        </a:lnTo>
                        <a:lnTo>
                          <a:pt x="129" y="248"/>
                        </a:lnTo>
                        <a:lnTo>
                          <a:pt x="116" y="233"/>
                        </a:lnTo>
                        <a:lnTo>
                          <a:pt x="105" y="215"/>
                        </a:lnTo>
                        <a:lnTo>
                          <a:pt x="102" y="199"/>
                        </a:lnTo>
                        <a:lnTo>
                          <a:pt x="102" y="182"/>
                        </a:lnTo>
                        <a:lnTo>
                          <a:pt x="106" y="169"/>
                        </a:lnTo>
                        <a:lnTo>
                          <a:pt x="116" y="161"/>
                        </a:lnTo>
                        <a:lnTo>
                          <a:pt x="134" y="151"/>
                        </a:lnTo>
                        <a:lnTo>
                          <a:pt x="153" y="143"/>
                        </a:lnTo>
                        <a:lnTo>
                          <a:pt x="167" y="134"/>
                        </a:lnTo>
                        <a:lnTo>
                          <a:pt x="181" y="125"/>
                        </a:lnTo>
                        <a:lnTo>
                          <a:pt x="192" y="112"/>
                        </a:lnTo>
                        <a:lnTo>
                          <a:pt x="183" y="112"/>
                        </a:lnTo>
                        <a:lnTo>
                          <a:pt x="175" y="104"/>
                        </a:lnTo>
                        <a:lnTo>
                          <a:pt x="172" y="98"/>
                        </a:lnTo>
                        <a:lnTo>
                          <a:pt x="170" y="93"/>
                        </a:lnTo>
                        <a:lnTo>
                          <a:pt x="163" y="96"/>
                        </a:lnTo>
                        <a:lnTo>
                          <a:pt x="142" y="97"/>
                        </a:lnTo>
                        <a:lnTo>
                          <a:pt x="123" y="99"/>
                        </a:lnTo>
                        <a:lnTo>
                          <a:pt x="107" y="98"/>
                        </a:lnTo>
                        <a:lnTo>
                          <a:pt x="88" y="96"/>
                        </a:lnTo>
                        <a:lnTo>
                          <a:pt x="75" y="92"/>
                        </a:lnTo>
                        <a:lnTo>
                          <a:pt x="64" y="85"/>
                        </a:lnTo>
                        <a:lnTo>
                          <a:pt x="52" y="77"/>
                        </a:lnTo>
                        <a:lnTo>
                          <a:pt x="41" y="69"/>
                        </a:lnTo>
                        <a:lnTo>
                          <a:pt x="21" y="69"/>
                        </a:lnTo>
                        <a:lnTo>
                          <a:pt x="0" y="64"/>
                        </a:lnTo>
                      </a:path>
                    </a:pathLst>
                  </a:custGeom>
                  <a:solidFill>
                    <a:srgbClr val="A04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6" name="Group 25"/>
                  <p:cNvGrpSpPr>
                    <a:grpSpLocks/>
                  </p:cNvGrpSpPr>
                  <p:nvPr/>
                </p:nvGrpSpPr>
                <p:grpSpPr bwMode="auto">
                  <a:xfrm>
                    <a:off x="4690" y="1823"/>
                    <a:ext cx="204" cy="295"/>
                    <a:chOff x="4690" y="1823"/>
                    <a:chExt cx="204" cy="295"/>
                  </a:xfrm>
                </p:grpSpPr>
                <p:sp>
                  <p:nvSpPr>
                    <p:cNvPr id="57" name="Freeform 19"/>
                    <p:cNvSpPr>
                      <a:spLocks/>
                    </p:cNvSpPr>
                    <p:nvPr/>
                  </p:nvSpPr>
                  <p:spPr bwMode="auto">
                    <a:xfrm>
                      <a:off x="4861" y="1861"/>
                      <a:ext cx="33" cy="43"/>
                    </a:xfrm>
                    <a:custGeom>
                      <a:avLst/>
                      <a:gdLst>
                        <a:gd name="T0" fmla="*/ 0 w 33"/>
                        <a:gd name="T1" fmla="*/ 32 h 43"/>
                        <a:gd name="T2" fmla="*/ 19 w 33"/>
                        <a:gd name="T3" fmla="*/ 24 h 43"/>
                        <a:gd name="T4" fmla="*/ 26 w 33"/>
                        <a:gd name="T5" fmla="*/ 12 h 43"/>
                        <a:gd name="T6" fmla="*/ 29 w 33"/>
                        <a:gd name="T7" fmla="*/ 0 h 43"/>
                        <a:gd name="T8" fmla="*/ 31 w 33"/>
                        <a:gd name="T9" fmla="*/ 17 h 43"/>
                        <a:gd name="T10" fmla="*/ 24 w 33"/>
                        <a:gd name="T11" fmla="*/ 30 h 43"/>
                        <a:gd name="T12" fmla="*/ 15 w 33"/>
                        <a:gd name="T13" fmla="*/ 35 h 43"/>
                        <a:gd name="T14" fmla="*/ 24 w 33"/>
                        <a:gd name="T15" fmla="*/ 39 h 43"/>
                        <a:gd name="T16" fmla="*/ 32 w 33"/>
                        <a:gd name="T17" fmla="*/ 39 h 43"/>
                        <a:gd name="T18" fmla="*/ 24 w 33"/>
                        <a:gd name="T19" fmla="*/ 42 h 43"/>
                        <a:gd name="T20" fmla="*/ 0 w 33"/>
                        <a:gd name="T21"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3">
                          <a:moveTo>
                            <a:pt x="0" y="32"/>
                          </a:moveTo>
                          <a:lnTo>
                            <a:pt x="19" y="24"/>
                          </a:lnTo>
                          <a:lnTo>
                            <a:pt x="26" y="12"/>
                          </a:lnTo>
                          <a:lnTo>
                            <a:pt x="29" y="0"/>
                          </a:lnTo>
                          <a:lnTo>
                            <a:pt x="31" y="17"/>
                          </a:lnTo>
                          <a:lnTo>
                            <a:pt x="24" y="30"/>
                          </a:lnTo>
                          <a:lnTo>
                            <a:pt x="15" y="35"/>
                          </a:lnTo>
                          <a:lnTo>
                            <a:pt x="24" y="39"/>
                          </a:lnTo>
                          <a:lnTo>
                            <a:pt x="32" y="39"/>
                          </a:lnTo>
                          <a:lnTo>
                            <a:pt x="24" y="42"/>
                          </a:lnTo>
                          <a:lnTo>
                            <a:pt x="0" y="32"/>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 name="Freeform 20"/>
                    <p:cNvSpPr>
                      <a:spLocks/>
                    </p:cNvSpPr>
                    <p:nvPr/>
                  </p:nvSpPr>
                  <p:spPr bwMode="auto">
                    <a:xfrm>
                      <a:off x="4811" y="2041"/>
                      <a:ext cx="17" cy="9"/>
                    </a:xfrm>
                    <a:custGeom>
                      <a:avLst/>
                      <a:gdLst>
                        <a:gd name="T0" fmla="*/ 0 w 17"/>
                        <a:gd name="T1" fmla="*/ 7 h 9"/>
                        <a:gd name="T2" fmla="*/ 9 w 17"/>
                        <a:gd name="T3" fmla="*/ 6 h 9"/>
                        <a:gd name="T4" fmla="*/ 16 w 17"/>
                        <a:gd name="T5" fmla="*/ 0 h 9"/>
                        <a:gd name="T6" fmla="*/ 14 w 17"/>
                        <a:gd name="T7" fmla="*/ 8 h 9"/>
                        <a:gd name="T8" fmla="*/ 0 w 17"/>
                        <a:gd name="T9" fmla="*/ 7 h 9"/>
                      </a:gdLst>
                      <a:ahLst/>
                      <a:cxnLst>
                        <a:cxn ang="0">
                          <a:pos x="T0" y="T1"/>
                        </a:cxn>
                        <a:cxn ang="0">
                          <a:pos x="T2" y="T3"/>
                        </a:cxn>
                        <a:cxn ang="0">
                          <a:pos x="T4" y="T5"/>
                        </a:cxn>
                        <a:cxn ang="0">
                          <a:pos x="T6" y="T7"/>
                        </a:cxn>
                        <a:cxn ang="0">
                          <a:pos x="T8" y="T9"/>
                        </a:cxn>
                      </a:cxnLst>
                      <a:rect l="0" t="0" r="r" b="b"/>
                      <a:pathLst>
                        <a:path w="17" h="9">
                          <a:moveTo>
                            <a:pt x="0" y="7"/>
                          </a:moveTo>
                          <a:lnTo>
                            <a:pt x="9" y="6"/>
                          </a:lnTo>
                          <a:lnTo>
                            <a:pt x="16" y="0"/>
                          </a:lnTo>
                          <a:lnTo>
                            <a:pt x="14" y="8"/>
                          </a:lnTo>
                          <a:lnTo>
                            <a:pt x="0" y="7"/>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 name="Freeform 21"/>
                    <p:cNvSpPr>
                      <a:spLocks/>
                    </p:cNvSpPr>
                    <p:nvPr/>
                  </p:nvSpPr>
                  <p:spPr bwMode="auto">
                    <a:xfrm>
                      <a:off x="4797" y="2050"/>
                      <a:ext cx="52" cy="37"/>
                    </a:xfrm>
                    <a:custGeom>
                      <a:avLst/>
                      <a:gdLst>
                        <a:gd name="T0" fmla="*/ 12 w 52"/>
                        <a:gd name="T1" fmla="*/ 0 h 37"/>
                        <a:gd name="T2" fmla="*/ 22 w 52"/>
                        <a:gd name="T3" fmla="*/ 13 h 37"/>
                        <a:gd name="T4" fmla="*/ 37 w 52"/>
                        <a:gd name="T5" fmla="*/ 18 h 37"/>
                        <a:gd name="T6" fmla="*/ 51 w 52"/>
                        <a:gd name="T7" fmla="*/ 19 h 37"/>
                        <a:gd name="T8" fmla="*/ 37 w 52"/>
                        <a:gd name="T9" fmla="*/ 22 h 37"/>
                        <a:gd name="T10" fmla="*/ 25 w 52"/>
                        <a:gd name="T11" fmla="*/ 20 h 37"/>
                        <a:gd name="T12" fmla="*/ 17 w 52"/>
                        <a:gd name="T13" fmla="*/ 18 h 37"/>
                        <a:gd name="T14" fmla="*/ 12 w 52"/>
                        <a:gd name="T15" fmla="*/ 29 h 37"/>
                        <a:gd name="T16" fmla="*/ 0 w 52"/>
                        <a:gd name="T17" fmla="*/ 36 h 37"/>
                        <a:gd name="T18" fmla="*/ 7 w 52"/>
                        <a:gd name="T19" fmla="*/ 27 h 37"/>
                        <a:gd name="T20" fmla="*/ 9 w 52"/>
                        <a:gd name="T21" fmla="*/ 20 h 37"/>
                        <a:gd name="T22" fmla="*/ 7 w 52"/>
                        <a:gd name="T23" fmla="*/ 13 h 37"/>
                        <a:gd name="T24" fmla="*/ 12 w 5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7">
                          <a:moveTo>
                            <a:pt x="12" y="0"/>
                          </a:moveTo>
                          <a:lnTo>
                            <a:pt x="22" y="13"/>
                          </a:lnTo>
                          <a:lnTo>
                            <a:pt x="37" y="18"/>
                          </a:lnTo>
                          <a:lnTo>
                            <a:pt x="51" y="19"/>
                          </a:lnTo>
                          <a:lnTo>
                            <a:pt x="37" y="22"/>
                          </a:lnTo>
                          <a:lnTo>
                            <a:pt x="25" y="20"/>
                          </a:lnTo>
                          <a:lnTo>
                            <a:pt x="17" y="18"/>
                          </a:lnTo>
                          <a:lnTo>
                            <a:pt x="12" y="29"/>
                          </a:lnTo>
                          <a:lnTo>
                            <a:pt x="0" y="36"/>
                          </a:lnTo>
                          <a:lnTo>
                            <a:pt x="7" y="27"/>
                          </a:lnTo>
                          <a:lnTo>
                            <a:pt x="9" y="20"/>
                          </a:lnTo>
                          <a:lnTo>
                            <a:pt x="7" y="13"/>
                          </a:lnTo>
                          <a:lnTo>
                            <a:pt x="12" y="0"/>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 name="Freeform 22"/>
                    <p:cNvSpPr>
                      <a:spLocks/>
                    </p:cNvSpPr>
                    <p:nvPr/>
                  </p:nvSpPr>
                  <p:spPr bwMode="auto">
                    <a:xfrm>
                      <a:off x="4824" y="2095"/>
                      <a:ext cx="40" cy="23"/>
                    </a:xfrm>
                    <a:custGeom>
                      <a:avLst/>
                      <a:gdLst>
                        <a:gd name="T0" fmla="*/ 0 w 40"/>
                        <a:gd name="T1" fmla="*/ 13 h 23"/>
                        <a:gd name="T2" fmla="*/ 20 w 40"/>
                        <a:gd name="T3" fmla="*/ 11 h 23"/>
                        <a:gd name="T4" fmla="*/ 30 w 40"/>
                        <a:gd name="T5" fmla="*/ 5 h 23"/>
                        <a:gd name="T6" fmla="*/ 34 w 40"/>
                        <a:gd name="T7" fmla="*/ 0 h 23"/>
                        <a:gd name="T8" fmla="*/ 30 w 40"/>
                        <a:gd name="T9" fmla="*/ 9 h 23"/>
                        <a:gd name="T10" fmla="*/ 27 w 40"/>
                        <a:gd name="T11" fmla="*/ 13 h 23"/>
                        <a:gd name="T12" fmla="*/ 32 w 40"/>
                        <a:gd name="T13" fmla="*/ 17 h 23"/>
                        <a:gd name="T14" fmla="*/ 39 w 40"/>
                        <a:gd name="T15" fmla="*/ 18 h 23"/>
                        <a:gd name="T16" fmla="*/ 30 w 40"/>
                        <a:gd name="T17" fmla="*/ 21 h 23"/>
                        <a:gd name="T18" fmla="*/ 25 w 40"/>
                        <a:gd name="T19" fmla="*/ 22 h 23"/>
                        <a:gd name="T20" fmla="*/ 21 w 40"/>
                        <a:gd name="T21" fmla="*/ 21 h 23"/>
                        <a:gd name="T22" fmla="*/ 16 w 40"/>
                        <a:gd name="T23" fmla="*/ 17 h 23"/>
                        <a:gd name="T24" fmla="*/ 0 w 40"/>
                        <a:gd name="T25"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0" y="13"/>
                          </a:moveTo>
                          <a:lnTo>
                            <a:pt x="20" y="11"/>
                          </a:lnTo>
                          <a:lnTo>
                            <a:pt x="30" y="5"/>
                          </a:lnTo>
                          <a:lnTo>
                            <a:pt x="34" y="0"/>
                          </a:lnTo>
                          <a:lnTo>
                            <a:pt x="30" y="9"/>
                          </a:lnTo>
                          <a:lnTo>
                            <a:pt x="27" y="13"/>
                          </a:lnTo>
                          <a:lnTo>
                            <a:pt x="32" y="17"/>
                          </a:lnTo>
                          <a:lnTo>
                            <a:pt x="39" y="18"/>
                          </a:lnTo>
                          <a:lnTo>
                            <a:pt x="30" y="21"/>
                          </a:lnTo>
                          <a:lnTo>
                            <a:pt x="25" y="22"/>
                          </a:lnTo>
                          <a:lnTo>
                            <a:pt x="21" y="21"/>
                          </a:lnTo>
                          <a:lnTo>
                            <a:pt x="16" y="17"/>
                          </a:lnTo>
                          <a:lnTo>
                            <a:pt x="0" y="13"/>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Freeform 23"/>
                    <p:cNvSpPr>
                      <a:spLocks/>
                    </p:cNvSpPr>
                    <p:nvPr/>
                  </p:nvSpPr>
                  <p:spPr bwMode="auto">
                    <a:xfrm>
                      <a:off x="4690" y="1823"/>
                      <a:ext cx="44" cy="26"/>
                    </a:xfrm>
                    <a:custGeom>
                      <a:avLst/>
                      <a:gdLst>
                        <a:gd name="T0" fmla="*/ 0 w 44"/>
                        <a:gd name="T1" fmla="*/ 9 h 26"/>
                        <a:gd name="T2" fmla="*/ 18 w 44"/>
                        <a:gd name="T3" fmla="*/ 11 h 26"/>
                        <a:gd name="T4" fmla="*/ 25 w 44"/>
                        <a:gd name="T5" fmla="*/ 14 h 26"/>
                        <a:gd name="T6" fmla="*/ 27 w 44"/>
                        <a:gd name="T7" fmla="*/ 22 h 26"/>
                        <a:gd name="T8" fmla="*/ 33 w 44"/>
                        <a:gd name="T9" fmla="*/ 25 h 26"/>
                        <a:gd name="T10" fmla="*/ 40 w 44"/>
                        <a:gd name="T11" fmla="*/ 22 h 26"/>
                        <a:gd name="T12" fmla="*/ 43 w 44"/>
                        <a:gd name="T13" fmla="*/ 11 h 26"/>
                        <a:gd name="T14" fmla="*/ 40 w 44"/>
                        <a:gd name="T15" fmla="*/ 0 h 26"/>
                        <a:gd name="T16" fmla="*/ 34 w 44"/>
                        <a:gd name="T17" fmla="*/ 0 h 26"/>
                        <a:gd name="T18" fmla="*/ 35 w 44"/>
                        <a:gd name="T19" fmla="*/ 5 h 26"/>
                        <a:gd name="T20" fmla="*/ 34 w 44"/>
                        <a:gd name="T21" fmla="*/ 13 h 26"/>
                        <a:gd name="T22" fmla="*/ 26 w 44"/>
                        <a:gd name="T23" fmla="*/ 6 h 26"/>
                        <a:gd name="T24" fmla="*/ 15 w 44"/>
                        <a:gd name="T25" fmla="*/ 4 h 26"/>
                        <a:gd name="T26" fmla="*/ 0 w 44"/>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6">
                          <a:moveTo>
                            <a:pt x="0" y="9"/>
                          </a:moveTo>
                          <a:lnTo>
                            <a:pt x="18" y="11"/>
                          </a:lnTo>
                          <a:lnTo>
                            <a:pt x="25" y="14"/>
                          </a:lnTo>
                          <a:lnTo>
                            <a:pt x="27" y="22"/>
                          </a:lnTo>
                          <a:lnTo>
                            <a:pt x="33" y="25"/>
                          </a:lnTo>
                          <a:lnTo>
                            <a:pt x="40" y="22"/>
                          </a:lnTo>
                          <a:lnTo>
                            <a:pt x="43" y="11"/>
                          </a:lnTo>
                          <a:lnTo>
                            <a:pt x="40" y="0"/>
                          </a:lnTo>
                          <a:lnTo>
                            <a:pt x="34" y="0"/>
                          </a:lnTo>
                          <a:lnTo>
                            <a:pt x="35" y="5"/>
                          </a:lnTo>
                          <a:lnTo>
                            <a:pt x="34" y="13"/>
                          </a:lnTo>
                          <a:lnTo>
                            <a:pt x="26" y="6"/>
                          </a:lnTo>
                          <a:lnTo>
                            <a:pt x="15" y="4"/>
                          </a:lnTo>
                          <a:lnTo>
                            <a:pt x="0" y="9"/>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 name="Freeform 24"/>
                    <p:cNvSpPr>
                      <a:spLocks/>
                    </p:cNvSpPr>
                    <p:nvPr/>
                  </p:nvSpPr>
                  <p:spPr bwMode="auto">
                    <a:xfrm>
                      <a:off x="4723" y="1852"/>
                      <a:ext cx="36" cy="12"/>
                    </a:xfrm>
                    <a:custGeom>
                      <a:avLst/>
                      <a:gdLst>
                        <a:gd name="T0" fmla="*/ 0 w 36"/>
                        <a:gd name="T1" fmla="*/ 0 h 12"/>
                        <a:gd name="T2" fmla="*/ 16 w 36"/>
                        <a:gd name="T3" fmla="*/ 10 h 12"/>
                        <a:gd name="T4" fmla="*/ 27 w 36"/>
                        <a:gd name="T5" fmla="*/ 11 h 12"/>
                        <a:gd name="T6" fmla="*/ 35 w 36"/>
                        <a:gd name="T7" fmla="*/ 6 h 12"/>
                        <a:gd name="T8" fmla="*/ 23 w 36"/>
                        <a:gd name="T9" fmla="*/ 6 h 12"/>
                        <a:gd name="T10" fmla="*/ 14 w 36"/>
                        <a:gd name="T11" fmla="*/ 5 h 12"/>
                        <a:gd name="T12" fmla="*/ 0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0" y="0"/>
                          </a:moveTo>
                          <a:lnTo>
                            <a:pt x="16" y="10"/>
                          </a:lnTo>
                          <a:lnTo>
                            <a:pt x="27" y="11"/>
                          </a:lnTo>
                          <a:lnTo>
                            <a:pt x="35" y="6"/>
                          </a:lnTo>
                          <a:lnTo>
                            <a:pt x="23" y="6"/>
                          </a:lnTo>
                          <a:lnTo>
                            <a:pt x="14" y="5"/>
                          </a:lnTo>
                          <a:lnTo>
                            <a:pt x="0" y="0"/>
                          </a:lnTo>
                        </a:path>
                      </a:pathLst>
                    </a:custGeom>
                    <a:solidFill>
                      <a:srgbClr val="60402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nvGrpSpPr>
              <p:cNvPr id="50" name="Group 30"/>
              <p:cNvGrpSpPr>
                <a:grpSpLocks/>
              </p:cNvGrpSpPr>
              <p:nvPr/>
            </p:nvGrpSpPr>
            <p:grpSpPr bwMode="auto">
              <a:xfrm>
                <a:off x="4653" y="1918"/>
                <a:ext cx="85" cy="76"/>
                <a:chOff x="4653" y="1918"/>
                <a:chExt cx="85" cy="76"/>
              </a:xfrm>
            </p:grpSpPr>
            <p:sp>
              <p:nvSpPr>
                <p:cNvPr id="51" name="Freeform 28"/>
                <p:cNvSpPr>
                  <a:spLocks/>
                </p:cNvSpPr>
                <p:nvPr/>
              </p:nvSpPr>
              <p:spPr bwMode="auto">
                <a:xfrm>
                  <a:off x="4686" y="1918"/>
                  <a:ext cx="52" cy="36"/>
                </a:xfrm>
                <a:custGeom>
                  <a:avLst/>
                  <a:gdLst>
                    <a:gd name="T0" fmla="*/ 0 w 52"/>
                    <a:gd name="T1" fmla="*/ 0 h 36"/>
                    <a:gd name="T2" fmla="*/ 16 w 52"/>
                    <a:gd name="T3" fmla="*/ 1 h 36"/>
                    <a:gd name="T4" fmla="*/ 34 w 52"/>
                    <a:gd name="T5" fmla="*/ 7 h 36"/>
                    <a:gd name="T6" fmla="*/ 45 w 52"/>
                    <a:gd name="T7" fmla="*/ 19 h 36"/>
                    <a:gd name="T8" fmla="*/ 51 w 52"/>
                    <a:gd name="T9" fmla="*/ 35 h 36"/>
                  </a:gdLst>
                  <a:ahLst/>
                  <a:cxnLst>
                    <a:cxn ang="0">
                      <a:pos x="T0" y="T1"/>
                    </a:cxn>
                    <a:cxn ang="0">
                      <a:pos x="T2" y="T3"/>
                    </a:cxn>
                    <a:cxn ang="0">
                      <a:pos x="T4" y="T5"/>
                    </a:cxn>
                    <a:cxn ang="0">
                      <a:pos x="T6" y="T7"/>
                    </a:cxn>
                    <a:cxn ang="0">
                      <a:pos x="T8" y="T9"/>
                    </a:cxn>
                  </a:cxnLst>
                  <a:rect l="0" t="0" r="r" b="b"/>
                  <a:pathLst>
                    <a:path w="52" h="36">
                      <a:moveTo>
                        <a:pt x="0" y="0"/>
                      </a:moveTo>
                      <a:lnTo>
                        <a:pt x="16" y="1"/>
                      </a:lnTo>
                      <a:lnTo>
                        <a:pt x="34" y="7"/>
                      </a:lnTo>
                      <a:lnTo>
                        <a:pt x="45" y="19"/>
                      </a:lnTo>
                      <a:lnTo>
                        <a:pt x="51" y="35"/>
                      </a:lnTo>
                    </a:path>
                  </a:pathLst>
                </a:custGeom>
                <a:noFill/>
                <a:ln w="50799" cap="rnd" cmpd="sng">
                  <a:solidFill>
                    <a:srgbClr val="A04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 name="Freeform 29"/>
                <p:cNvSpPr>
                  <a:spLocks/>
                </p:cNvSpPr>
                <p:nvPr/>
              </p:nvSpPr>
              <p:spPr bwMode="auto">
                <a:xfrm>
                  <a:off x="4653" y="1945"/>
                  <a:ext cx="41" cy="49"/>
                </a:xfrm>
                <a:custGeom>
                  <a:avLst/>
                  <a:gdLst>
                    <a:gd name="T0" fmla="*/ 40 w 41"/>
                    <a:gd name="T1" fmla="*/ 0 h 49"/>
                    <a:gd name="T2" fmla="*/ 32 w 41"/>
                    <a:gd name="T3" fmla="*/ 1 h 49"/>
                    <a:gd name="T4" fmla="*/ 21 w 41"/>
                    <a:gd name="T5" fmla="*/ 6 h 49"/>
                    <a:gd name="T6" fmla="*/ 12 w 41"/>
                    <a:gd name="T7" fmla="*/ 15 h 49"/>
                    <a:gd name="T8" fmla="*/ 4 w 41"/>
                    <a:gd name="T9" fmla="*/ 26 h 49"/>
                    <a:gd name="T10" fmla="*/ 0 w 41"/>
                    <a:gd name="T11" fmla="*/ 39 h 49"/>
                    <a:gd name="T12" fmla="*/ 1 w 41"/>
                    <a:gd name="T13" fmla="*/ 48 h 49"/>
                    <a:gd name="T14" fmla="*/ 9 w 41"/>
                    <a:gd name="T15" fmla="*/ 47 h 49"/>
                    <a:gd name="T16" fmla="*/ 20 w 41"/>
                    <a:gd name="T17" fmla="*/ 43 h 49"/>
                    <a:gd name="T18" fmla="*/ 31 w 41"/>
                    <a:gd name="T19" fmla="*/ 35 h 49"/>
                    <a:gd name="T20" fmla="*/ 36 w 41"/>
                    <a:gd name="T21" fmla="*/ 25 h 49"/>
                    <a:gd name="T22" fmla="*/ 40 w 41"/>
                    <a:gd name="T23" fmla="*/ 10 h 49"/>
                    <a:gd name="T24" fmla="*/ 40 w 41"/>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9">
                      <a:moveTo>
                        <a:pt x="40" y="0"/>
                      </a:moveTo>
                      <a:lnTo>
                        <a:pt x="32" y="1"/>
                      </a:lnTo>
                      <a:lnTo>
                        <a:pt x="21" y="6"/>
                      </a:lnTo>
                      <a:lnTo>
                        <a:pt x="12" y="15"/>
                      </a:lnTo>
                      <a:lnTo>
                        <a:pt x="4" y="26"/>
                      </a:lnTo>
                      <a:lnTo>
                        <a:pt x="0" y="39"/>
                      </a:lnTo>
                      <a:lnTo>
                        <a:pt x="1" y="48"/>
                      </a:lnTo>
                      <a:lnTo>
                        <a:pt x="9" y="47"/>
                      </a:lnTo>
                      <a:lnTo>
                        <a:pt x="20" y="43"/>
                      </a:lnTo>
                      <a:lnTo>
                        <a:pt x="31" y="35"/>
                      </a:lnTo>
                      <a:lnTo>
                        <a:pt x="36" y="25"/>
                      </a:lnTo>
                      <a:lnTo>
                        <a:pt x="40" y="10"/>
                      </a:lnTo>
                      <a:lnTo>
                        <a:pt x="40" y="0"/>
                      </a:lnTo>
                    </a:path>
                  </a:pathLst>
                </a:custGeom>
                <a:solidFill>
                  <a:srgbClr val="00000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16" name="Group 44"/>
            <p:cNvGrpSpPr>
              <a:grpSpLocks/>
            </p:cNvGrpSpPr>
            <p:nvPr/>
          </p:nvGrpSpPr>
          <p:grpSpPr bwMode="auto">
            <a:xfrm>
              <a:off x="4270" y="2954"/>
              <a:ext cx="431" cy="637"/>
              <a:chOff x="4270" y="2954"/>
              <a:chExt cx="431" cy="637"/>
            </a:xfrm>
          </p:grpSpPr>
          <p:grpSp>
            <p:nvGrpSpPr>
              <p:cNvPr id="37" name="Group 34"/>
              <p:cNvGrpSpPr>
                <a:grpSpLocks/>
              </p:cNvGrpSpPr>
              <p:nvPr/>
            </p:nvGrpSpPr>
            <p:grpSpPr bwMode="auto">
              <a:xfrm>
                <a:off x="4270" y="3428"/>
                <a:ext cx="431" cy="163"/>
                <a:chOff x="4270" y="3428"/>
                <a:chExt cx="431" cy="163"/>
              </a:xfrm>
            </p:grpSpPr>
            <p:sp>
              <p:nvSpPr>
                <p:cNvPr id="47" name="Freeform 32"/>
                <p:cNvSpPr>
                  <a:spLocks/>
                </p:cNvSpPr>
                <p:nvPr/>
              </p:nvSpPr>
              <p:spPr bwMode="auto">
                <a:xfrm>
                  <a:off x="4270" y="3533"/>
                  <a:ext cx="226" cy="54"/>
                </a:xfrm>
                <a:custGeom>
                  <a:avLst/>
                  <a:gdLst>
                    <a:gd name="T0" fmla="*/ 204 w 226"/>
                    <a:gd name="T1" fmla="*/ 0 h 54"/>
                    <a:gd name="T2" fmla="*/ 126 w 226"/>
                    <a:gd name="T3" fmla="*/ 5 h 54"/>
                    <a:gd name="T4" fmla="*/ 90 w 226"/>
                    <a:gd name="T5" fmla="*/ 22 h 54"/>
                    <a:gd name="T6" fmla="*/ 67 w 226"/>
                    <a:gd name="T7" fmla="*/ 26 h 54"/>
                    <a:gd name="T8" fmla="*/ 44 w 226"/>
                    <a:gd name="T9" fmla="*/ 30 h 54"/>
                    <a:gd name="T10" fmla="*/ 6 w 226"/>
                    <a:gd name="T11" fmla="*/ 41 h 54"/>
                    <a:gd name="T12" fmla="*/ 0 w 226"/>
                    <a:gd name="T13" fmla="*/ 45 h 54"/>
                    <a:gd name="T14" fmla="*/ 0 w 226"/>
                    <a:gd name="T15" fmla="*/ 53 h 54"/>
                    <a:gd name="T16" fmla="*/ 100 w 226"/>
                    <a:gd name="T17" fmla="*/ 53 h 54"/>
                    <a:gd name="T18" fmla="*/ 184 w 226"/>
                    <a:gd name="T19" fmla="*/ 36 h 54"/>
                    <a:gd name="T20" fmla="*/ 189 w 226"/>
                    <a:gd name="T21" fmla="*/ 44 h 54"/>
                    <a:gd name="T22" fmla="*/ 221 w 226"/>
                    <a:gd name="T23" fmla="*/ 43 h 54"/>
                    <a:gd name="T24" fmla="*/ 224 w 226"/>
                    <a:gd name="T25" fmla="*/ 37 h 54"/>
                    <a:gd name="T26" fmla="*/ 225 w 226"/>
                    <a:gd name="T27" fmla="*/ 26 h 54"/>
                    <a:gd name="T28" fmla="*/ 223 w 226"/>
                    <a:gd name="T29" fmla="*/ 16 h 54"/>
                    <a:gd name="T30" fmla="*/ 217 w 226"/>
                    <a:gd name="T31" fmla="*/ 5 h 54"/>
                    <a:gd name="T32" fmla="*/ 204 w 226"/>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54">
                      <a:moveTo>
                        <a:pt x="204" y="0"/>
                      </a:moveTo>
                      <a:lnTo>
                        <a:pt x="126" y="5"/>
                      </a:lnTo>
                      <a:lnTo>
                        <a:pt x="90" y="22"/>
                      </a:lnTo>
                      <a:lnTo>
                        <a:pt x="67" y="26"/>
                      </a:lnTo>
                      <a:lnTo>
                        <a:pt x="44" y="30"/>
                      </a:lnTo>
                      <a:lnTo>
                        <a:pt x="6" y="41"/>
                      </a:lnTo>
                      <a:lnTo>
                        <a:pt x="0" y="45"/>
                      </a:lnTo>
                      <a:lnTo>
                        <a:pt x="0" y="53"/>
                      </a:lnTo>
                      <a:lnTo>
                        <a:pt x="100" y="53"/>
                      </a:lnTo>
                      <a:lnTo>
                        <a:pt x="184" y="36"/>
                      </a:lnTo>
                      <a:lnTo>
                        <a:pt x="189" y="44"/>
                      </a:lnTo>
                      <a:lnTo>
                        <a:pt x="221" y="43"/>
                      </a:lnTo>
                      <a:lnTo>
                        <a:pt x="224" y="37"/>
                      </a:lnTo>
                      <a:lnTo>
                        <a:pt x="225" y="26"/>
                      </a:lnTo>
                      <a:lnTo>
                        <a:pt x="223" y="16"/>
                      </a:lnTo>
                      <a:lnTo>
                        <a:pt x="217" y="5"/>
                      </a:lnTo>
                      <a:lnTo>
                        <a:pt x="204" y="0"/>
                      </a:lnTo>
                    </a:path>
                  </a:pathLst>
                </a:custGeom>
                <a:solidFill>
                  <a:srgbClr val="30303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 name="Freeform 33"/>
                <p:cNvSpPr>
                  <a:spLocks/>
                </p:cNvSpPr>
                <p:nvPr/>
              </p:nvSpPr>
              <p:spPr bwMode="auto">
                <a:xfrm>
                  <a:off x="4533" y="3428"/>
                  <a:ext cx="168" cy="163"/>
                </a:xfrm>
                <a:custGeom>
                  <a:avLst/>
                  <a:gdLst>
                    <a:gd name="T0" fmla="*/ 76 w 168"/>
                    <a:gd name="T1" fmla="*/ 59 h 163"/>
                    <a:gd name="T2" fmla="*/ 54 w 168"/>
                    <a:gd name="T3" fmla="*/ 54 h 163"/>
                    <a:gd name="T4" fmla="*/ 46 w 168"/>
                    <a:gd name="T5" fmla="*/ 88 h 163"/>
                    <a:gd name="T6" fmla="*/ 8 w 168"/>
                    <a:gd name="T7" fmla="*/ 132 h 163"/>
                    <a:gd name="T8" fmla="*/ 1 w 168"/>
                    <a:gd name="T9" fmla="*/ 148 h 163"/>
                    <a:gd name="T10" fmla="*/ 0 w 168"/>
                    <a:gd name="T11" fmla="*/ 158 h 163"/>
                    <a:gd name="T12" fmla="*/ 6 w 168"/>
                    <a:gd name="T13" fmla="*/ 162 h 163"/>
                    <a:gd name="T14" fmla="*/ 88 w 168"/>
                    <a:gd name="T15" fmla="*/ 100 h 163"/>
                    <a:gd name="T16" fmla="*/ 132 w 168"/>
                    <a:gd name="T17" fmla="*/ 54 h 163"/>
                    <a:gd name="T18" fmla="*/ 138 w 168"/>
                    <a:gd name="T19" fmla="*/ 60 h 163"/>
                    <a:gd name="T20" fmla="*/ 167 w 168"/>
                    <a:gd name="T21" fmla="*/ 36 h 163"/>
                    <a:gd name="T22" fmla="*/ 167 w 168"/>
                    <a:gd name="T23" fmla="*/ 22 h 163"/>
                    <a:gd name="T24" fmla="*/ 163 w 168"/>
                    <a:gd name="T25" fmla="*/ 12 h 163"/>
                    <a:gd name="T26" fmla="*/ 153 w 168"/>
                    <a:gd name="T27" fmla="*/ 5 h 163"/>
                    <a:gd name="T28" fmla="*/ 139 w 168"/>
                    <a:gd name="T29" fmla="*/ 0 h 163"/>
                    <a:gd name="T30" fmla="*/ 76 w 168"/>
                    <a:gd name="T31" fmla="*/ 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63">
                      <a:moveTo>
                        <a:pt x="76" y="59"/>
                      </a:moveTo>
                      <a:lnTo>
                        <a:pt x="54" y="54"/>
                      </a:lnTo>
                      <a:lnTo>
                        <a:pt x="46" y="88"/>
                      </a:lnTo>
                      <a:lnTo>
                        <a:pt x="8" y="132"/>
                      </a:lnTo>
                      <a:lnTo>
                        <a:pt x="1" y="148"/>
                      </a:lnTo>
                      <a:lnTo>
                        <a:pt x="0" y="158"/>
                      </a:lnTo>
                      <a:lnTo>
                        <a:pt x="6" y="162"/>
                      </a:lnTo>
                      <a:lnTo>
                        <a:pt x="88" y="100"/>
                      </a:lnTo>
                      <a:lnTo>
                        <a:pt x="132" y="54"/>
                      </a:lnTo>
                      <a:lnTo>
                        <a:pt x="138" y="60"/>
                      </a:lnTo>
                      <a:lnTo>
                        <a:pt x="167" y="36"/>
                      </a:lnTo>
                      <a:lnTo>
                        <a:pt x="167" y="22"/>
                      </a:lnTo>
                      <a:lnTo>
                        <a:pt x="163" y="12"/>
                      </a:lnTo>
                      <a:lnTo>
                        <a:pt x="153" y="5"/>
                      </a:lnTo>
                      <a:lnTo>
                        <a:pt x="139" y="0"/>
                      </a:lnTo>
                      <a:lnTo>
                        <a:pt x="76" y="59"/>
                      </a:lnTo>
                    </a:path>
                  </a:pathLst>
                </a:custGeom>
                <a:solidFill>
                  <a:srgbClr val="30303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8" name="Group 43"/>
              <p:cNvGrpSpPr>
                <a:grpSpLocks/>
              </p:cNvGrpSpPr>
              <p:nvPr/>
            </p:nvGrpSpPr>
            <p:grpSpPr bwMode="auto">
              <a:xfrm>
                <a:off x="4305" y="2954"/>
                <a:ext cx="386" cy="594"/>
                <a:chOff x="4305" y="2954"/>
                <a:chExt cx="386" cy="594"/>
              </a:xfrm>
            </p:grpSpPr>
            <p:sp>
              <p:nvSpPr>
                <p:cNvPr id="39" name="Freeform 35"/>
                <p:cNvSpPr>
                  <a:spLocks/>
                </p:cNvSpPr>
                <p:nvPr/>
              </p:nvSpPr>
              <p:spPr bwMode="auto">
                <a:xfrm>
                  <a:off x="4305" y="2954"/>
                  <a:ext cx="386" cy="594"/>
                </a:xfrm>
                <a:custGeom>
                  <a:avLst/>
                  <a:gdLst>
                    <a:gd name="T0" fmla="*/ 34 w 386"/>
                    <a:gd name="T1" fmla="*/ 0 h 594"/>
                    <a:gd name="T2" fmla="*/ 114 w 386"/>
                    <a:gd name="T3" fmla="*/ 23 h 594"/>
                    <a:gd name="T4" fmla="*/ 148 w 386"/>
                    <a:gd name="T5" fmla="*/ 29 h 594"/>
                    <a:gd name="T6" fmla="*/ 179 w 386"/>
                    <a:gd name="T7" fmla="*/ 50 h 594"/>
                    <a:gd name="T8" fmla="*/ 219 w 386"/>
                    <a:gd name="T9" fmla="*/ 74 h 594"/>
                    <a:gd name="T10" fmla="*/ 255 w 386"/>
                    <a:gd name="T11" fmla="*/ 82 h 594"/>
                    <a:gd name="T12" fmla="*/ 286 w 386"/>
                    <a:gd name="T13" fmla="*/ 93 h 594"/>
                    <a:gd name="T14" fmla="*/ 303 w 386"/>
                    <a:gd name="T15" fmla="*/ 125 h 594"/>
                    <a:gd name="T16" fmla="*/ 310 w 386"/>
                    <a:gd name="T17" fmla="*/ 145 h 594"/>
                    <a:gd name="T18" fmla="*/ 315 w 386"/>
                    <a:gd name="T19" fmla="*/ 164 h 594"/>
                    <a:gd name="T20" fmla="*/ 312 w 386"/>
                    <a:gd name="T21" fmla="*/ 186 h 594"/>
                    <a:gd name="T22" fmla="*/ 307 w 386"/>
                    <a:gd name="T23" fmla="*/ 216 h 594"/>
                    <a:gd name="T24" fmla="*/ 309 w 386"/>
                    <a:gd name="T25" fmla="*/ 255 h 594"/>
                    <a:gd name="T26" fmla="*/ 313 w 386"/>
                    <a:gd name="T27" fmla="*/ 310 h 594"/>
                    <a:gd name="T28" fmla="*/ 324 w 386"/>
                    <a:gd name="T29" fmla="*/ 358 h 594"/>
                    <a:gd name="T30" fmla="*/ 336 w 386"/>
                    <a:gd name="T31" fmla="*/ 403 h 594"/>
                    <a:gd name="T32" fmla="*/ 360 w 386"/>
                    <a:gd name="T33" fmla="*/ 442 h 594"/>
                    <a:gd name="T34" fmla="*/ 385 w 386"/>
                    <a:gd name="T35" fmla="*/ 471 h 594"/>
                    <a:gd name="T36" fmla="*/ 349 w 386"/>
                    <a:gd name="T37" fmla="*/ 496 h 594"/>
                    <a:gd name="T38" fmla="*/ 322 w 386"/>
                    <a:gd name="T39" fmla="*/ 524 h 594"/>
                    <a:gd name="T40" fmla="*/ 280 w 386"/>
                    <a:gd name="T41" fmla="*/ 551 h 594"/>
                    <a:gd name="T42" fmla="*/ 267 w 386"/>
                    <a:gd name="T43" fmla="*/ 533 h 594"/>
                    <a:gd name="T44" fmla="*/ 259 w 386"/>
                    <a:gd name="T45" fmla="*/ 497 h 594"/>
                    <a:gd name="T46" fmla="*/ 242 w 386"/>
                    <a:gd name="T47" fmla="*/ 467 h 594"/>
                    <a:gd name="T48" fmla="*/ 227 w 386"/>
                    <a:gd name="T49" fmla="*/ 431 h 594"/>
                    <a:gd name="T50" fmla="*/ 214 w 386"/>
                    <a:gd name="T51" fmla="*/ 402 h 594"/>
                    <a:gd name="T52" fmla="*/ 196 w 386"/>
                    <a:gd name="T53" fmla="*/ 369 h 594"/>
                    <a:gd name="T54" fmla="*/ 191 w 386"/>
                    <a:gd name="T55" fmla="*/ 340 h 594"/>
                    <a:gd name="T56" fmla="*/ 187 w 386"/>
                    <a:gd name="T57" fmla="*/ 313 h 594"/>
                    <a:gd name="T58" fmla="*/ 181 w 386"/>
                    <a:gd name="T59" fmla="*/ 286 h 594"/>
                    <a:gd name="T60" fmla="*/ 175 w 386"/>
                    <a:gd name="T61" fmla="*/ 252 h 594"/>
                    <a:gd name="T62" fmla="*/ 156 w 386"/>
                    <a:gd name="T63" fmla="*/ 159 h 594"/>
                    <a:gd name="T64" fmla="*/ 152 w 386"/>
                    <a:gd name="T65" fmla="*/ 213 h 594"/>
                    <a:gd name="T66" fmla="*/ 170 w 386"/>
                    <a:gd name="T67" fmla="*/ 298 h 594"/>
                    <a:gd name="T68" fmla="*/ 173 w 386"/>
                    <a:gd name="T69" fmla="*/ 350 h 594"/>
                    <a:gd name="T70" fmla="*/ 176 w 386"/>
                    <a:gd name="T71" fmla="*/ 388 h 594"/>
                    <a:gd name="T72" fmla="*/ 182 w 386"/>
                    <a:gd name="T73" fmla="*/ 421 h 594"/>
                    <a:gd name="T74" fmla="*/ 187 w 386"/>
                    <a:gd name="T75" fmla="*/ 467 h 594"/>
                    <a:gd name="T76" fmla="*/ 190 w 386"/>
                    <a:gd name="T77" fmla="*/ 521 h 594"/>
                    <a:gd name="T78" fmla="*/ 187 w 386"/>
                    <a:gd name="T79" fmla="*/ 567 h 594"/>
                    <a:gd name="T80" fmla="*/ 179 w 386"/>
                    <a:gd name="T81" fmla="*/ 583 h 594"/>
                    <a:gd name="T82" fmla="*/ 153 w 386"/>
                    <a:gd name="T83" fmla="*/ 583 h 594"/>
                    <a:gd name="T84" fmla="*/ 127 w 386"/>
                    <a:gd name="T85" fmla="*/ 581 h 594"/>
                    <a:gd name="T86" fmla="*/ 96 w 386"/>
                    <a:gd name="T87" fmla="*/ 588 h 594"/>
                    <a:gd name="T88" fmla="*/ 67 w 386"/>
                    <a:gd name="T89" fmla="*/ 593 h 594"/>
                    <a:gd name="T90" fmla="*/ 57 w 386"/>
                    <a:gd name="T91" fmla="*/ 587 h 594"/>
                    <a:gd name="T92" fmla="*/ 53 w 386"/>
                    <a:gd name="T93" fmla="*/ 552 h 594"/>
                    <a:gd name="T94" fmla="*/ 60 w 386"/>
                    <a:gd name="T95" fmla="*/ 500 h 594"/>
                    <a:gd name="T96" fmla="*/ 63 w 386"/>
                    <a:gd name="T97" fmla="*/ 445 h 594"/>
                    <a:gd name="T98" fmla="*/ 67 w 386"/>
                    <a:gd name="T99" fmla="*/ 409 h 594"/>
                    <a:gd name="T100" fmla="*/ 61 w 386"/>
                    <a:gd name="T101" fmla="*/ 386 h 594"/>
                    <a:gd name="T102" fmla="*/ 55 w 386"/>
                    <a:gd name="T103" fmla="*/ 363 h 594"/>
                    <a:gd name="T104" fmla="*/ 46 w 386"/>
                    <a:gd name="T105" fmla="*/ 322 h 594"/>
                    <a:gd name="T106" fmla="*/ 36 w 386"/>
                    <a:gd name="T107" fmla="*/ 285 h 594"/>
                    <a:gd name="T108" fmla="*/ 15 w 386"/>
                    <a:gd name="T109" fmla="*/ 230 h 594"/>
                    <a:gd name="T110" fmla="*/ 8 w 386"/>
                    <a:gd name="T111" fmla="*/ 208 h 594"/>
                    <a:gd name="T112" fmla="*/ 2 w 386"/>
                    <a:gd name="T113" fmla="*/ 181 h 594"/>
                    <a:gd name="T114" fmla="*/ 1 w 386"/>
                    <a:gd name="T115" fmla="*/ 162 h 594"/>
                    <a:gd name="T116" fmla="*/ 0 w 386"/>
                    <a:gd name="T117" fmla="*/ 137 h 594"/>
                    <a:gd name="T118" fmla="*/ 2 w 386"/>
                    <a:gd name="T119" fmla="*/ 109 h 594"/>
                    <a:gd name="T120" fmla="*/ 7 w 386"/>
                    <a:gd name="T121" fmla="*/ 77 h 594"/>
                    <a:gd name="T122" fmla="*/ 15 w 386"/>
                    <a:gd name="T123" fmla="*/ 40 h 594"/>
                    <a:gd name="T124" fmla="*/ 34 w 386"/>
                    <a:gd name="T125"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6" h="594">
                      <a:moveTo>
                        <a:pt x="34" y="0"/>
                      </a:moveTo>
                      <a:lnTo>
                        <a:pt x="114" y="23"/>
                      </a:lnTo>
                      <a:lnTo>
                        <a:pt x="148" y="29"/>
                      </a:lnTo>
                      <a:lnTo>
                        <a:pt x="179" y="50"/>
                      </a:lnTo>
                      <a:lnTo>
                        <a:pt x="219" y="74"/>
                      </a:lnTo>
                      <a:lnTo>
                        <a:pt x="255" y="82"/>
                      </a:lnTo>
                      <a:lnTo>
                        <a:pt x="286" y="93"/>
                      </a:lnTo>
                      <a:lnTo>
                        <a:pt x="303" y="125"/>
                      </a:lnTo>
                      <a:lnTo>
                        <a:pt x="310" y="145"/>
                      </a:lnTo>
                      <a:lnTo>
                        <a:pt x="315" y="164"/>
                      </a:lnTo>
                      <a:lnTo>
                        <a:pt x="312" y="186"/>
                      </a:lnTo>
                      <a:lnTo>
                        <a:pt x="307" y="216"/>
                      </a:lnTo>
                      <a:lnTo>
                        <a:pt x="309" y="255"/>
                      </a:lnTo>
                      <a:lnTo>
                        <a:pt x="313" y="310"/>
                      </a:lnTo>
                      <a:lnTo>
                        <a:pt x="324" y="358"/>
                      </a:lnTo>
                      <a:lnTo>
                        <a:pt x="336" y="403"/>
                      </a:lnTo>
                      <a:lnTo>
                        <a:pt x="360" y="442"/>
                      </a:lnTo>
                      <a:lnTo>
                        <a:pt x="385" y="471"/>
                      </a:lnTo>
                      <a:lnTo>
                        <a:pt x="349" y="496"/>
                      </a:lnTo>
                      <a:lnTo>
                        <a:pt x="322" y="524"/>
                      </a:lnTo>
                      <a:lnTo>
                        <a:pt x="280" y="551"/>
                      </a:lnTo>
                      <a:lnTo>
                        <a:pt x="267" y="533"/>
                      </a:lnTo>
                      <a:lnTo>
                        <a:pt x="259" y="497"/>
                      </a:lnTo>
                      <a:lnTo>
                        <a:pt x="242" y="467"/>
                      </a:lnTo>
                      <a:lnTo>
                        <a:pt x="227" y="431"/>
                      </a:lnTo>
                      <a:lnTo>
                        <a:pt x="214" y="402"/>
                      </a:lnTo>
                      <a:lnTo>
                        <a:pt x="196" y="369"/>
                      </a:lnTo>
                      <a:lnTo>
                        <a:pt x="191" y="340"/>
                      </a:lnTo>
                      <a:lnTo>
                        <a:pt x="187" y="313"/>
                      </a:lnTo>
                      <a:lnTo>
                        <a:pt x="181" y="286"/>
                      </a:lnTo>
                      <a:lnTo>
                        <a:pt x="175" y="252"/>
                      </a:lnTo>
                      <a:lnTo>
                        <a:pt x="156" y="159"/>
                      </a:lnTo>
                      <a:lnTo>
                        <a:pt x="152" y="213"/>
                      </a:lnTo>
                      <a:lnTo>
                        <a:pt x="170" y="298"/>
                      </a:lnTo>
                      <a:lnTo>
                        <a:pt x="173" y="350"/>
                      </a:lnTo>
                      <a:lnTo>
                        <a:pt x="176" y="388"/>
                      </a:lnTo>
                      <a:lnTo>
                        <a:pt x="182" y="421"/>
                      </a:lnTo>
                      <a:lnTo>
                        <a:pt x="187" y="467"/>
                      </a:lnTo>
                      <a:lnTo>
                        <a:pt x="190" y="521"/>
                      </a:lnTo>
                      <a:lnTo>
                        <a:pt x="187" y="567"/>
                      </a:lnTo>
                      <a:lnTo>
                        <a:pt x="179" y="583"/>
                      </a:lnTo>
                      <a:lnTo>
                        <a:pt x="153" y="583"/>
                      </a:lnTo>
                      <a:lnTo>
                        <a:pt x="127" y="581"/>
                      </a:lnTo>
                      <a:lnTo>
                        <a:pt x="96" y="588"/>
                      </a:lnTo>
                      <a:lnTo>
                        <a:pt x="67" y="593"/>
                      </a:lnTo>
                      <a:lnTo>
                        <a:pt x="57" y="587"/>
                      </a:lnTo>
                      <a:lnTo>
                        <a:pt x="53" y="552"/>
                      </a:lnTo>
                      <a:lnTo>
                        <a:pt x="60" y="500"/>
                      </a:lnTo>
                      <a:lnTo>
                        <a:pt x="63" y="445"/>
                      </a:lnTo>
                      <a:lnTo>
                        <a:pt x="67" y="409"/>
                      </a:lnTo>
                      <a:lnTo>
                        <a:pt x="61" y="386"/>
                      </a:lnTo>
                      <a:lnTo>
                        <a:pt x="55" y="363"/>
                      </a:lnTo>
                      <a:lnTo>
                        <a:pt x="46" y="322"/>
                      </a:lnTo>
                      <a:lnTo>
                        <a:pt x="36" y="285"/>
                      </a:lnTo>
                      <a:lnTo>
                        <a:pt x="15" y="230"/>
                      </a:lnTo>
                      <a:lnTo>
                        <a:pt x="8" y="208"/>
                      </a:lnTo>
                      <a:lnTo>
                        <a:pt x="2" y="181"/>
                      </a:lnTo>
                      <a:lnTo>
                        <a:pt x="1" y="162"/>
                      </a:lnTo>
                      <a:lnTo>
                        <a:pt x="0" y="137"/>
                      </a:lnTo>
                      <a:lnTo>
                        <a:pt x="2" y="109"/>
                      </a:lnTo>
                      <a:lnTo>
                        <a:pt x="7" y="77"/>
                      </a:lnTo>
                      <a:lnTo>
                        <a:pt x="15" y="40"/>
                      </a:lnTo>
                      <a:lnTo>
                        <a:pt x="34" y="0"/>
                      </a:lnTo>
                    </a:path>
                  </a:pathLst>
                </a:custGeom>
                <a:solidFill>
                  <a:srgbClr val="0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0" name="Group 42"/>
                <p:cNvGrpSpPr>
                  <a:grpSpLocks/>
                </p:cNvGrpSpPr>
                <p:nvPr/>
              </p:nvGrpSpPr>
              <p:grpSpPr bwMode="auto">
                <a:xfrm>
                  <a:off x="4317" y="2972"/>
                  <a:ext cx="306" cy="406"/>
                  <a:chOff x="4317" y="2972"/>
                  <a:chExt cx="306" cy="406"/>
                </a:xfrm>
              </p:grpSpPr>
              <p:sp>
                <p:nvSpPr>
                  <p:cNvPr id="41" name="Freeform 36"/>
                  <p:cNvSpPr>
                    <a:spLocks/>
                  </p:cNvSpPr>
                  <p:nvPr/>
                </p:nvSpPr>
                <p:spPr bwMode="auto">
                  <a:xfrm>
                    <a:off x="4317" y="2972"/>
                    <a:ext cx="288" cy="105"/>
                  </a:xfrm>
                  <a:custGeom>
                    <a:avLst/>
                    <a:gdLst>
                      <a:gd name="T0" fmla="*/ 11 w 288"/>
                      <a:gd name="T1" fmla="*/ 0 h 105"/>
                      <a:gd name="T2" fmla="*/ 139 w 288"/>
                      <a:gd name="T3" fmla="*/ 23 h 105"/>
                      <a:gd name="T4" fmla="*/ 287 w 288"/>
                      <a:gd name="T5" fmla="*/ 100 h 105"/>
                      <a:gd name="T6" fmla="*/ 280 w 288"/>
                      <a:gd name="T7" fmla="*/ 104 h 105"/>
                      <a:gd name="T8" fmla="*/ 262 w 288"/>
                      <a:gd name="T9" fmla="*/ 96 h 105"/>
                      <a:gd name="T10" fmla="*/ 254 w 288"/>
                      <a:gd name="T11" fmla="*/ 89 h 105"/>
                      <a:gd name="T12" fmla="*/ 234 w 288"/>
                      <a:gd name="T13" fmla="*/ 82 h 105"/>
                      <a:gd name="T14" fmla="*/ 220 w 288"/>
                      <a:gd name="T15" fmla="*/ 81 h 105"/>
                      <a:gd name="T16" fmla="*/ 209 w 288"/>
                      <a:gd name="T17" fmla="*/ 81 h 105"/>
                      <a:gd name="T18" fmla="*/ 193 w 288"/>
                      <a:gd name="T19" fmla="*/ 79 h 105"/>
                      <a:gd name="T20" fmla="*/ 174 w 288"/>
                      <a:gd name="T21" fmla="*/ 76 h 105"/>
                      <a:gd name="T22" fmla="*/ 159 w 288"/>
                      <a:gd name="T23" fmla="*/ 69 h 105"/>
                      <a:gd name="T24" fmla="*/ 151 w 288"/>
                      <a:gd name="T25" fmla="*/ 63 h 105"/>
                      <a:gd name="T26" fmla="*/ 143 w 288"/>
                      <a:gd name="T27" fmla="*/ 54 h 105"/>
                      <a:gd name="T28" fmla="*/ 132 w 288"/>
                      <a:gd name="T29" fmla="*/ 41 h 105"/>
                      <a:gd name="T30" fmla="*/ 120 w 288"/>
                      <a:gd name="T31" fmla="*/ 38 h 105"/>
                      <a:gd name="T32" fmla="*/ 103 w 288"/>
                      <a:gd name="T33" fmla="*/ 32 h 105"/>
                      <a:gd name="T34" fmla="*/ 87 w 288"/>
                      <a:gd name="T35" fmla="*/ 32 h 105"/>
                      <a:gd name="T36" fmla="*/ 69 w 288"/>
                      <a:gd name="T37" fmla="*/ 35 h 105"/>
                      <a:gd name="T38" fmla="*/ 53 w 288"/>
                      <a:gd name="T39" fmla="*/ 38 h 105"/>
                      <a:gd name="T40" fmla="*/ 36 w 288"/>
                      <a:gd name="T41" fmla="*/ 32 h 105"/>
                      <a:gd name="T42" fmla="*/ 17 w 288"/>
                      <a:gd name="T43" fmla="*/ 31 h 105"/>
                      <a:gd name="T44" fmla="*/ 0 w 288"/>
                      <a:gd name="T45" fmla="*/ 39 h 105"/>
                      <a:gd name="T46" fmla="*/ 4 w 288"/>
                      <a:gd name="T47" fmla="*/ 23 h 105"/>
                      <a:gd name="T48" fmla="*/ 9 w 288"/>
                      <a:gd name="T49" fmla="*/ 12 h 105"/>
                      <a:gd name="T50" fmla="*/ 11 w 288"/>
                      <a:gd name="T5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105">
                        <a:moveTo>
                          <a:pt x="11" y="0"/>
                        </a:moveTo>
                        <a:lnTo>
                          <a:pt x="139" y="23"/>
                        </a:lnTo>
                        <a:lnTo>
                          <a:pt x="287" y="100"/>
                        </a:lnTo>
                        <a:lnTo>
                          <a:pt x="280" y="104"/>
                        </a:lnTo>
                        <a:lnTo>
                          <a:pt x="262" y="96"/>
                        </a:lnTo>
                        <a:lnTo>
                          <a:pt x="254" y="89"/>
                        </a:lnTo>
                        <a:lnTo>
                          <a:pt x="234" y="82"/>
                        </a:lnTo>
                        <a:lnTo>
                          <a:pt x="220" y="81"/>
                        </a:lnTo>
                        <a:lnTo>
                          <a:pt x="209" y="81"/>
                        </a:lnTo>
                        <a:lnTo>
                          <a:pt x="193" y="79"/>
                        </a:lnTo>
                        <a:lnTo>
                          <a:pt x="174" y="76"/>
                        </a:lnTo>
                        <a:lnTo>
                          <a:pt x="159" y="69"/>
                        </a:lnTo>
                        <a:lnTo>
                          <a:pt x="151" y="63"/>
                        </a:lnTo>
                        <a:lnTo>
                          <a:pt x="143" y="54"/>
                        </a:lnTo>
                        <a:lnTo>
                          <a:pt x="132" y="41"/>
                        </a:lnTo>
                        <a:lnTo>
                          <a:pt x="120" y="38"/>
                        </a:lnTo>
                        <a:lnTo>
                          <a:pt x="103" y="32"/>
                        </a:lnTo>
                        <a:lnTo>
                          <a:pt x="87" y="32"/>
                        </a:lnTo>
                        <a:lnTo>
                          <a:pt x="69" y="35"/>
                        </a:lnTo>
                        <a:lnTo>
                          <a:pt x="53" y="38"/>
                        </a:lnTo>
                        <a:lnTo>
                          <a:pt x="36" y="32"/>
                        </a:lnTo>
                        <a:lnTo>
                          <a:pt x="17" y="31"/>
                        </a:lnTo>
                        <a:lnTo>
                          <a:pt x="0" y="39"/>
                        </a:lnTo>
                        <a:lnTo>
                          <a:pt x="4" y="23"/>
                        </a:lnTo>
                        <a:lnTo>
                          <a:pt x="9" y="12"/>
                        </a:lnTo>
                        <a:lnTo>
                          <a:pt x="11"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Freeform 37"/>
                  <p:cNvSpPr>
                    <a:spLocks/>
                  </p:cNvSpPr>
                  <p:nvPr/>
                </p:nvSpPr>
                <p:spPr bwMode="auto">
                  <a:xfrm>
                    <a:off x="4367" y="3345"/>
                    <a:ext cx="33" cy="14"/>
                  </a:xfrm>
                  <a:custGeom>
                    <a:avLst/>
                    <a:gdLst>
                      <a:gd name="T0" fmla="*/ 0 w 33"/>
                      <a:gd name="T1" fmla="*/ 13 h 14"/>
                      <a:gd name="T2" fmla="*/ 16 w 33"/>
                      <a:gd name="T3" fmla="*/ 11 h 14"/>
                      <a:gd name="T4" fmla="*/ 23 w 33"/>
                      <a:gd name="T5" fmla="*/ 7 h 14"/>
                      <a:gd name="T6" fmla="*/ 32 w 33"/>
                      <a:gd name="T7" fmla="*/ 0 h 14"/>
                      <a:gd name="T8" fmla="*/ 16 w 33"/>
                      <a:gd name="T9" fmla="*/ 10 h 14"/>
                      <a:gd name="T10" fmla="*/ 0 w 33"/>
                      <a:gd name="T11" fmla="*/ 13 h 14"/>
                    </a:gdLst>
                    <a:ahLst/>
                    <a:cxnLst>
                      <a:cxn ang="0">
                        <a:pos x="T0" y="T1"/>
                      </a:cxn>
                      <a:cxn ang="0">
                        <a:pos x="T2" y="T3"/>
                      </a:cxn>
                      <a:cxn ang="0">
                        <a:pos x="T4" y="T5"/>
                      </a:cxn>
                      <a:cxn ang="0">
                        <a:pos x="T6" y="T7"/>
                      </a:cxn>
                      <a:cxn ang="0">
                        <a:pos x="T8" y="T9"/>
                      </a:cxn>
                      <a:cxn ang="0">
                        <a:pos x="T10" y="T11"/>
                      </a:cxn>
                    </a:cxnLst>
                    <a:rect l="0" t="0" r="r" b="b"/>
                    <a:pathLst>
                      <a:path w="33" h="14">
                        <a:moveTo>
                          <a:pt x="0" y="13"/>
                        </a:moveTo>
                        <a:lnTo>
                          <a:pt x="16" y="11"/>
                        </a:lnTo>
                        <a:lnTo>
                          <a:pt x="23" y="7"/>
                        </a:lnTo>
                        <a:lnTo>
                          <a:pt x="32" y="0"/>
                        </a:lnTo>
                        <a:lnTo>
                          <a:pt x="16" y="10"/>
                        </a:lnTo>
                        <a:lnTo>
                          <a:pt x="0" y="13"/>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 name="Group 40"/>
                  <p:cNvGrpSpPr>
                    <a:grpSpLocks/>
                  </p:cNvGrpSpPr>
                  <p:nvPr/>
                </p:nvGrpSpPr>
                <p:grpSpPr bwMode="auto">
                  <a:xfrm>
                    <a:off x="4600" y="3280"/>
                    <a:ext cx="23" cy="49"/>
                    <a:chOff x="4600" y="3280"/>
                    <a:chExt cx="23" cy="49"/>
                  </a:xfrm>
                </p:grpSpPr>
                <p:sp>
                  <p:nvSpPr>
                    <p:cNvPr id="45" name="Freeform 38"/>
                    <p:cNvSpPr>
                      <a:spLocks/>
                    </p:cNvSpPr>
                    <p:nvPr/>
                  </p:nvSpPr>
                  <p:spPr bwMode="auto">
                    <a:xfrm>
                      <a:off x="4600" y="3280"/>
                      <a:ext cx="22" cy="30"/>
                    </a:xfrm>
                    <a:custGeom>
                      <a:avLst/>
                      <a:gdLst>
                        <a:gd name="T0" fmla="*/ 21 w 22"/>
                        <a:gd name="T1" fmla="*/ 0 h 30"/>
                        <a:gd name="T2" fmla="*/ 14 w 22"/>
                        <a:gd name="T3" fmla="*/ 22 h 30"/>
                        <a:gd name="T4" fmla="*/ 8 w 22"/>
                        <a:gd name="T5" fmla="*/ 25 h 30"/>
                        <a:gd name="T6" fmla="*/ 0 w 22"/>
                        <a:gd name="T7" fmla="*/ 29 h 30"/>
                        <a:gd name="T8" fmla="*/ 11 w 22"/>
                        <a:gd name="T9" fmla="*/ 19 h 30"/>
                        <a:gd name="T10" fmla="*/ 21 w 22"/>
                        <a:gd name="T11" fmla="*/ 0 h 30"/>
                      </a:gdLst>
                      <a:ahLst/>
                      <a:cxnLst>
                        <a:cxn ang="0">
                          <a:pos x="T0" y="T1"/>
                        </a:cxn>
                        <a:cxn ang="0">
                          <a:pos x="T2" y="T3"/>
                        </a:cxn>
                        <a:cxn ang="0">
                          <a:pos x="T4" y="T5"/>
                        </a:cxn>
                        <a:cxn ang="0">
                          <a:pos x="T6" y="T7"/>
                        </a:cxn>
                        <a:cxn ang="0">
                          <a:pos x="T8" y="T9"/>
                        </a:cxn>
                        <a:cxn ang="0">
                          <a:pos x="T10" y="T11"/>
                        </a:cxn>
                      </a:cxnLst>
                      <a:rect l="0" t="0" r="r" b="b"/>
                      <a:pathLst>
                        <a:path w="22" h="30">
                          <a:moveTo>
                            <a:pt x="21" y="0"/>
                          </a:moveTo>
                          <a:lnTo>
                            <a:pt x="14" y="22"/>
                          </a:lnTo>
                          <a:lnTo>
                            <a:pt x="8" y="25"/>
                          </a:lnTo>
                          <a:lnTo>
                            <a:pt x="0" y="29"/>
                          </a:lnTo>
                          <a:lnTo>
                            <a:pt x="11" y="19"/>
                          </a:lnTo>
                          <a:lnTo>
                            <a:pt x="21"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Freeform 39"/>
                    <p:cNvSpPr>
                      <a:spLocks/>
                    </p:cNvSpPr>
                    <p:nvPr/>
                  </p:nvSpPr>
                  <p:spPr bwMode="auto">
                    <a:xfrm>
                      <a:off x="4604" y="3282"/>
                      <a:ext cx="19" cy="47"/>
                    </a:xfrm>
                    <a:custGeom>
                      <a:avLst/>
                      <a:gdLst>
                        <a:gd name="T0" fmla="*/ 16 w 19"/>
                        <a:gd name="T1" fmla="*/ 0 h 47"/>
                        <a:gd name="T2" fmla="*/ 15 w 19"/>
                        <a:gd name="T3" fmla="*/ 19 h 47"/>
                        <a:gd name="T4" fmla="*/ 15 w 19"/>
                        <a:gd name="T5" fmla="*/ 29 h 47"/>
                        <a:gd name="T6" fmla="*/ 8 w 19"/>
                        <a:gd name="T7" fmla="*/ 40 h 47"/>
                        <a:gd name="T8" fmla="*/ 0 w 19"/>
                        <a:gd name="T9" fmla="*/ 46 h 47"/>
                        <a:gd name="T10" fmla="*/ 14 w 19"/>
                        <a:gd name="T11" fmla="*/ 40 h 47"/>
                        <a:gd name="T12" fmla="*/ 18 w 19"/>
                        <a:gd name="T13" fmla="*/ 27 h 47"/>
                        <a:gd name="T14" fmla="*/ 16 w 19"/>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7">
                          <a:moveTo>
                            <a:pt x="16" y="0"/>
                          </a:moveTo>
                          <a:lnTo>
                            <a:pt x="15" y="19"/>
                          </a:lnTo>
                          <a:lnTo>
                            <a:pt x="15" y="29"/>
                          </a:lnTo>
                          <a:lnTo>
                            <a:pt x="8" y="40"/>
                          </a:lnTo>
                          <a:lnTo>
                            <a:pt x="0" y="46"/>
                          </a:lnTo>
                          <a:lnTo>
                            <a:pt x="14" y="40"/>
                          </a:lnTo>
                          <a:lnTo>
                            <a:pt x="18" y="27"/>
                          </a:lnTo>
                          <a:lnTo>
                            <a:pt x="16" y="0"/>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 name="Freeform 41"/>
                  <p:cNvSpPr>
                    <a:spLocks/>
                  </p:cNvSpPr>
                  <p:nvPr/>
                </p:nvSpPr>
                <p:spPr bwMode="auto">
                  <a:xfrm>
                    <a:off x="4369" y="3363"/>
                    <a:ext cx="32" cy="15"/>
                  </a:xfrm>
                  <a:custGeom>
                    <a:avLst/>
                    <a:gdLst>
                      <a:gd name="T0" fmla="*/ 0 w 32"/>
                      <a:gd name="T1" fmla="*/ 1 h 15"/>
                      <a:gd name="T2" fmla="*/ 9 w 32"/>
                      <a:gd name="T3" fmla="*/ 1 h 15"/>
                      <a:gd name="T4" fmla="*/ 23 w 32"/>
                      <a:gd name="T5" fmla="*/ 3 h 15"/>
                      <a:gd name="T6" fmla="*/ 28 w 32"/>
                      <a:gd name="T7" fmla="*/ 4 h 15"/>
                      <a:gd name="T8" fmla="*/ 28 w 32"/>
                      <a:gd name="T9" fmla="*/ 14 h 15"/>
                      <a:gd name="T10" fmla="*/ 31 w 32"/>
                      <a:gd name="T11" fmla="*/ 3 h 15"/>
                      <a:gd name="T12" fmla="*/ 26 w 32"/>
                      <a:gd name="T13" fmla="*/ 0 h 15"/>
                      <a:gd name="T14" fmla="*/ 0 w 32"/>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5">
                        <a:moveTo>
                          <a:pt x="0" y="1"/>
                        </a:moveTo>
                        <a:lnTo>
                          <a:pt x="9" y="1"/>
                        </a:lnTo>
                        <a:lnTo>
                          <a:pt x="23" y="3"/>
                        </a:lnTo>
                        <a:lnTo>
                          <a:pt x="28" y="4"/>
                        </a:lnTo>
                        <a:lnTo>
                          <a:pt x="28" y="14"/>
                        </a:lnTo>
                        <a:lnTo>
                          <a:pt x="31" y="3"/>
                        </a:lnTo>
                        <a:lnTo>
                          <a:pt x="26" y="0"/>
                        </a:lnTo>
                        <a:lnTo>
                          <a:pt x="0" y="1"/>
                        </a:lnTo>
                      </a:path>
                    </a:pathLst>
                  </a:custGeom>
                  <a:solidFill>
                    <a:srgbClr val="00606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nvGrpSpPr>
            <p:cNvPr id="17" name="Group 51"/>
            <p:cNvGrpSpPr>
              <a:grpSpLocks/>
            </p:cNvGrpSpPr>
            <p:nvPr/>
          </p:nvGrpSpPr>
          <p:grpSpPr bwMode="auto">
            <a:xfrm>
              <a:off x="4002" y="2365"/>
              <a:ext cx="182" cy="230"/>
              <a:chOff x="4002" y="2365"/>
              <a:chExt cx="182" cy="230"/>
            </a:xfrm>
          </p:grpSpPr>
          <p:sp>
            <p:nvSpPr>
              <p:cNvPr id="31" name="Freeform 45"/>
              <p:cNvSpPr>
                <a:spLocks/>
              </p:cNvSpPr>
              <p:nvPr/>
            </p:nvSpPr>
            <p:spPr bwMode="auto">
              <a:xfrm>
                <a:off x="4002" y="2365"/>
                <a:ext cx="182" cy="230"/>
              </a:xfrm>
              <a:custGeom>
                <a:avLst/>
                <a:gdLst>
                  <a:gd name="T0" fmla="*/ 15 w 182"/>
                  <a:gd name="T1" fmla="*/ 2 h 230"/>
                  <a:gd name="T2" fmla="*/ 51 w 182"/>
                  <a:gd name="T3" fmla="*/ 24 h 230"/>
                  <a:gd name="T4" fmla="*/ 72 w 182"/>
                  <a:gd name="T5" fmla="*/ 40 h 230"/>
                  <a:gd name="T6" fmla="*/ 100 w 182"/>
                  <a:gd name="T7" fmla="*/ 65 h 230"/>
                  <a:gd name="T8" fmla="*/ 116 w 182"/>
                  <a:gd name="T9" fmla="*/ 63 h 230"/>
                  <a:gd name="T10" fmla="*/ 132 w 182"/>
                  <a:gd name="T11" fmla="*/ 66 h 230"/>
                  <a:gd name="T12" fmla="*/ 142 w 182"/>
                  <a:gd name="T13" fmla="*/ 73 h 230"/>
                  <a:gd name="T14" fmla="*/ 152 w 182"/>
                  <a:gd name="T15" fmla="*/ 85 h 230"/>
                  <a:gd name="T16" fmla="*/ 163 w 182"/>
                  <a:gd name="T17" fmla="*/ 99 h 230"/>
                  <a:gd name="T18" fmla="*/ 177 w 182"/>
                  <a:gd name="T19" fmla="*/ 110 h 230"/>
                  <a:gd name="T20" fmla="*/ 181 w 182"/>
                  <a:gd name="T21" fmla="*/ 127 h 230"/>
                  <a:gd name="T22" fmla="*/ 164 w 182"/>
                  <a:gd name="T23" fmla="*/ 153 h 230"/>
                  <a:gd name="T24" fmla="*/ 159 w 182"/>
                  <a:gd name="T25" fmla="*/ 178 h 230"/>
                  <a:gd name="T26" fmla="*/ 148 w 182"/>
                  <a:gd name="T27" fmla="*/ 202 h 230"/>
                  <a:gd name="T28" fmla="*/ 134 w 182"/>
                  <a:gd name="T29" fmla="*/ 218 h 230"/>
                  <a:gd name="T30" fmla="*/ 119 w 182"/>
                  <a:gd name="T31" fmla="*/ 229 h 230"/>
                  <a:gd name="T32" fmla="*/ 102 w 182"/>
                  <a:gd name="T33" fmla="*/ 229 h 230"/>
                  <a:gd name="T34" fmla="*/ 70 w 182"/>
                  <a:gd name="T35" fmla="*/ 216 h 230"/>
                  <a:gd name="T36" fmla="*/ 49 w 182"/>
                  <a:gd name="T37" fmla="*/ 203 h 230"/>
                  <a:gd name="T38" fmla="*/ 35 w 182"/>
                  <a:gd name="T39" fmla="*/ 188 h 230"/>
                  <a:gd name="T40" fmla="*/ 27 w 182"/>
                  <a:gd name="T41" fmla="*/ 176 h 230"/>
                  <a:gd name="T42" fmla="*/ 24 w 182"/>
                  <a:gd name="T43" fmla="*/ 164 h 230"/>
                  <a:gd name="T44" fmla="*/ 27 w 182"/>
                  <a:gd name="T45" fmla="*/ 155 h 230"/>
                  <a:gd name="T46" fmla="*/ 32 w 182"/>
                  <a:gd name="T47" fmla="*/ 150 h 230"/>
                  <a:gd name="T48" fmla="*/ 33 w 182"/>
                  <a:gd name="T49" fmla="*/ 142 h 230"/>
                  <a:gd name="T50" fmla="*/ 37 w 182"/>
                  <a:gd name="T51" fmla="*/ 133 h 230"/>
                  <a:gd name="T52" fmla="*/ 44 w 182"/>
                  <a:gd name="T53" fmla="*/ 131 h 230"/>
                  <a:gd name="T54" fmla="*/ 51 w 182"/>
                  <a:gd name="T55" fmla="*/ 130 h 230"/>
                  <a:gd name="T56" fmla="*/ 51 w 182"/>
                  <a:gd name="T57" fmla="*/ 119 h 230"/>
                  <a:gd name="T58" fmla="*/ 57 w 182"/>
                  <a:gd name="T59" fmla="*/ 109 h 230"/>
                  <a:gd name="T60" fmla="*/ 63 w 182"/>
                  <a:gd name="T61" fmla="*/ 105 h 230"/>
                  <a:gd name="T62" fmla="*/ 80 w 182"/>
                  <a:gd name="T63" fmla="*/ 97 h 230"/>
                  <a:gd name="T64" fmla="*/ 68 w 182"/>
                  <a:gd name="T65" fmla="*/ 92 h 230"/>
                  <a:gd name="T66" fmla="*/ 52 w 182"/>
                  <a:gd name="T67" fmla="*/ 78 h 230"/>
                  <a:gd name="T68" fmla="*/ 36 w 182"/>
                  <a:gd name="T69" fmla="*/ 63 h 230"/>
                  <a:gd name="T70" fmla="*/ 19 w 182"/>
                  <a:gd name="T71" fmla="*/ 45 h 230"/>
                  <a:gd name="T72" fmla="*/ 3 w 182"/>
                  <a:gd name="T73" fmla="*/ 23 h 230"/>
                  <a:gd name="T74" fmla="*/ 0 w 182"/>
                  <a:gd name="T75" fmla="*/ 15 h 230"/>
                  <a:gd name="T76" fmla="*/ 0 w 182"/>
                  <a:gd name="T77" fmla="*/ 7 h 230"/>
                  <a:gd name="T78" fmla="*/ 3 w 182"/>
                  <a:gd name="T79" fmla="*/ 3 h 230"/>
                  <a:gd name="T80" fmla="*/ 9 w 182"/>
                  <a:gd name="T81" fmla="*/ 0 h 230"/>
                  <a:gd name="T82" fmla="*/ 15 w 182"/>
                  <a:gd name="T83"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230">
                    <a:moveTo>
                      <a:pt x="15" y="2"/>
                    </a:moveTo>
                    <a:lnTo>
                      <a:pt x="51" y="24"/>
                    </a:lnTo>
                    <a:lnTo>
                      <a:pt x="72" y="40"/>
                    </a:lnTo>
                    <a:lnTo>
                      <a:pt x="100" y="65"/>
                    </a:lnTo>
                    <a:lnTo>
                      <a:pt x="116" y="63"/>
                    </a:lnTo>
                    <a:lnTo>
                      <a:pt x="132" y="66"/>
                    </a:lnTo>
                    <a:lnTo>
                      <a:pt x="142" y="73"/>
                    </a:lnTo>
                    <a:lnTo>
                      <a:pt x="152" y="85"/>
                    </a:lnTo>
                    <a:lnTo>
                      <a:pt x="163" y="99"/>
                    </a:lnTo>
                    <a:lnTo>
                      <a:pt x="177" y="110"/>
                    </a:lnTo>
                    <a:lnTo>
                      <a:pt x="181" y="127"/>
                    </a:lnTo>
                    <a:lnTo>
                      <a:pt x="164" y="153"/>
                    </a:lnTo>
                    <a:lnTo>
                      <a:pt x="159" y="178"/>
                    </a:lnTo>
                    <a:lnTo>
                      <a:pt x="148" y="202"/>
                    </a:lnTo>
                    <a:lnTo>
                      <a:pt x="134" y="218"/>
                    </a:lnTo>
                    <a:lnTo>
                      <a:pt x="119" y="229"/>
                    </a:lnTo>
                    <a:lnTo>
                      <a:pt x="102" y="229"/>
                    </a:lnTo>
                    <a:lnTo>
                      <a:pt x="70" y="216"/>
                    </a:lnTo>
                    <a:lnTo>
                      <a:pt x="49" y="203"/>
                    </a:lnTo>
                    <a:lnTo>
                      <a:pt x="35" y="188"/>
                    </a:lnTo>
                    <a:lnTo>
                      <a:pt x="27" y="176"/>
                    </a:lnTo>
                    <a:lnTo>
                      <a:pt x="24" y="164"/>
                    </a:lnTo>
                    <a:lnTo>
                      <a:pt x="27" y="155"/>
                    </a:lnTo>
                    <a:lnTo>
                      <a:pt x="32" y="150"/>
                    </a:lnTo>
                    <a:lnTo>
                      <a:pt x="33" y="142"/>
                    </a:lnTo>
                    <a:lnTo>
                      <a:pt x="37" y="133"/>
                    </a:lnTo>
                    <a:lnTo>
                      <a:pt x="44" y="131"/>
                    </a:lnTo>
                    <a:lnTo>
                      <a:pt x="51" y="130"/>
                    </a:lnTo>
                    <a:lnTo>
                      <a:pt x="51" y="119"/>
                    </a:lnTo>
                    <a:lnTo>
                      <a:pt x="57" y="109"/>
                    </a:lnTo>
                    <a:lnTo>
                      <a:pt x="63" y="105"/>
                    </a:lnTo>
                    <a:lnTo>
                      <a:pt x="80" y="97"/>
                    </a:lnTo>
                    <a:lnTo>
                      <a:pt x="68" y="92"/>
                    </a:lnTo>
                    <a:lnTo>
                      <a:pt x="52" y="78"/>
                    </a:lnTo>
                    <a:lnTo>
                      <a:pt x="36" y="63"/>
                    </a:lnTo>
                    <a:lnTo>
                      <a:pt x="19" y="45"/>
                    </a:lnTo>
                    <a:lnTo>
                      <a:pt x="3" y="23"/>
                    </a:lnTo>
                    <a:lnTo>
                      <a:pt x="0" y="15"/>
                    </a:lnTo>
                    <a:lnTo>
                      <a:pt x="0" y="7"/>
                    </a:lnTo>
                    <a:lnTo>
                      <a:pt x="3" y="3"/>
                    </a:lnTo>
                    <a:lnTo>
                      <a:pt x="9" y="0"/>
                    </a:lnTo>
                    <a:lnTo>
                      <a:pt x="15" y="2"/>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2" name="Group 50"/>
              <p:cNvGrpSpPr>
                <a:grpSpLocks/>
              </p:cNvGrpSpPr>
              <p:nvPr/>
            </p:nvGrpSpPr>
            <p:grpSpPr bwMode="auto">
              <a:xfrm>
                <a:off x="4031" y="2427"/>
                <a:ext cx="119" cy="100"/>
                <a:chOff x="4031" y="2427"/>
                <a:chExt cx="119" cy="100"/>
              </a:xfrm>
            </p:grpSpPr>
            <p:sp>
              <p:nvSpPr>
                <p:cNvPr id="33" name="Freeform 46"/>
                <p:cNvSpPr>
                  <a:spLocks/>
                </p:cNvSpPr>
                <p:nvPr/>
              </p:nvSpPr>
              <p:spPr bwMode="auto">
                <a:xfrm>
                  <a:off x="4031" y="2515"/>
                  <a:ext cx="23" cy="12"/>
                </a:xfrm>
                <a:custGeom>
                  <a:avLst/>
                  <a:gdLst>
                    <a:gd name="T0" fmla="*/ 0 w 23"/>
                    <a:gd name="T1" fmla="*/ 0 h 12"/>
                    <a:gd name="T2" fmla="*/ 9 w 23"/>
                    <a:gd name="T3" fmla="*/ 1 h 12"/>
                    <a:gd name="T4" fmla="*/ 16 w 23"/>
                    <a:gd name="T5" fmla="*/ 5 h 12"/>
                    <a:gd name="T6" fmla="*/ 22 w 23"/>
                    <a:gd name="T7" fmla="*/ 11 h 12"/>
                  </a:gdLst>
                  <a:ahLst/>
                  <a:cxnLst>
                    <a:cxn ang="0">
                      <a:pos x="T0" y="T1"/>
                    </a:cxn>
                    <a:cxn ang="0">
                      <a:pos x="T2" y="T3"/>
                    </a:cxn>
                    <a:cxn ang="0">
                      <a:pos x="T4" y="T5"/>
                    </a:cxn>
                    <a:cxn ang="0">
                      <a:pos x="T6" y="T7"/>
                    </a:cxn>
                  </a:cxnLst>
                  <a:rect l="0" t="0" r="r" b="b"/>
                  <a:pathLst>
                    <a:path w="23" h="12">
                      <a:moveTo>
                        <a:pt x="0" y="0"/>
                      </a:moveTo>
                      <a:lnTo>
                        <a:pt x="9" y="1"/>
                      </a:lnTo>
                      <a:lnTo>
                        <a:pt x="16" y="5"/>
                      </a:lnTo>
                      <a:lnTo>
                        <a:pt x="22" y="11"/>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Freeform 47"/>
                <p:cNvSpPr>
                  <a:spLocks/>
                </p:cNvSpPr>
                <p:nvPr/>
              </p:nvSpPr>
              <p:spPr bwMode="auto">
                <a:xfrm>
                  <a:off x="4050" y="2491"/>
                  <a:ext cx="20" cy="17"/>
                </a:xfrm>
                <a:custGeom>
                  <a:avLst/>
                  <a:gdLst>
                    <a:gd name="T0" fmla="*/ 0 w 20"/>
                    <a:gd name="T1" fmla="*/ 0 h 17"/>
                    <a:gd name="T2" fmla="*/ 7 w 20"/>
                    <a:gd name="T3" fmla="*/ 2 h 17"/>
                    <a:gd name="T4" fmla="*/ 13 w 20"/>
                    <a:gd name="T5" fmla="*/ 4 h 17"/>
                    <a:gd name="T6" fmla="*/ 17 w 20"/>
                    <a:gd name="T7" fmla="*/ 10 h 17"/>
                    <a:gd name="T8" fmla="*/ 19 w 20"/>
                    <a:gd name="T9" fmla="*/ 16 h 17"/>
                  </a:gdLst>
                  <a:ahLst/>
                  <a:cxnLst>
                    <a:cxn ang="0">
                      <a:pos x="T0" y="T1"/>
                    </a:cxn>
                    <a:cxn ang="0">
                      <a:pos x="T2" y="T3"/>
                    </a:cxn>
                    <a:cxn ang="0">
                      <a:pos x="T4" y="T5"/>
                    </a:cxn>
                    <a:cxn ang="0">
                      <a:pos x="T6" y="T7"/>
                    </a:cxn>
                    <a:cxn ang="0">
                      <a:pos x="T8" y="T9"/>
                    </a:cxn>
                  </a:cxnLst>
                  <a:rect l="0" t="0" r="r" b="b"/>
                  <a:pathLst>
                    <a:path w="20" h="17">
                      <a:moveTo>
                        <a:pt x="0" y="0"/>
                      </a:moveTo>
                      <a:lnTo>
                        <a:pt x="7" y="2"/>
                      </a:lnTo>
                      <a:lnTo>
                        <a:pt x="13" y="4"/>
                      </a:lnTo>
                      <a:lnTo>
                        <a:pt x="17" y="10"/>
                      </a:lnTo>
                      <a:lnTo>
                        <a:pt x="19" y="16"/>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Freeform 48"/>
                <p:cNvSpPr>
                  <a:spLocks/>
                </p:cNvSpPr>
                <p:nvPr/>
              </p:nvSpPr>
              <p:spPr bwMode="auto">
                <a:xfrm>
                  <a:off x="4068" y="2467"/>
                  <a:ext cx="24" cy="17"/>
                </a:xfrm>
                <a:custGeom>
                  <a:avLst/>
                  <a:gdLst>
                    <a:gd name="T0" fmla="*/ 0 w 24"/>
                    <a:gd name="T1" fmla="*/ 0 h 17"/>
                    <a:gd name="T2" fmla="*/ 9 w 24"/>
                    <a:gd name="T3" fmla="*/ 2 h 17"/>
                    <a:gd name="T4" fmla="*/ 18 w 24"/>
                    <a:gd name="T5" fmla="*/ 7 h 17"/>
                    <a:gd name="T6" fmla="*/ 23 w 24"/>
                    <a:gd name="T7" fmla="*/ 16 h 17"/>
                  </a:gdLst>
                  <a:ahLst/>
                  <a:cxnLst>
                    <a:cxn ang="0">
                      <a:pos x="T0" y="T1"/>
                    </a:cxn>
                    <a:cxn ang="0">
                      <a:pos x="T2" y="T3"/>
                    </a:cxn>
                    <a:cxn ang="0">
                      <a:pos x="T4" y="T5"/>
                    </a:cxn>
                    <a:cxn ang="0">
                      <a:pos x="T6" y="T7"/>
                    </a:cxn>
                  </a:cxnLst>
                  <a:rect l="0" t="0" r="r" b="b"/>
                  <a:pathLst>
                    <a:path w="24" h="17">
                      <a:moveTo>
                        <a:pt x="0" y="0"/>
                      </a:moveTo>
                      <a:lnTo>
                        <a:pt x="9" y="2"/>
                      </a:lnTo>
                      <a:lnTo>
                        <a:pt x="18" y="7"/>
                      </a:lnTo>
                      <a:lnTo>
                        <a:pt x="23" y="16"/>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Freeform 49"/>
                <p:cNvSpPr>
                  <a:spLocks/>
                </p:cNvSpPr>
                <p:nvPr/>
              </p:nvSpPr>
              <p:spPr bwMode="auto">
                <a:xfrm>
                  <a:off x="4101" y="2427"/>
                  <a:ext cx="49" cy="34"/>
                </a:xfrm>
                <a:custGeom>
                  <a:avLst/>
                  <a:gdLst>
                    <a:gd name="T0" fmla="*/ 0 w 49"/>
                    <a:gd name="T1" fmla="*/ 0 h 34"/>
                    <a:gd name="T2" fmla="*/ 12 w 49"/>
                    <a:gd name="T3" fmla="*/ 4 h 34"/>
                    <a:gd name="T4" fmla="*/ 23 w 49"/>
                    <a:gd name="T5" fmla="*/ 8 h 34"/>
                    <a:gd name="T6" fmla="*/ 31 w 49"/>
                    <a:gd name="T7" fmla="*/ 17 h 34"/>
                    <a:gd name="T8" fmla="*/ 37 w 49"/>
                    <a:gd name="T9" fmla="*/ 28 h 34"/>
                    <a:gd name="T10" fmla="*/ 48 w 49"/>
                    <a:gd name="T11" fmla="*/ 33 h 34"/>
                  </a:gdLst>
                  <a:ahLst/>
                  <a:cxnLst>
                    <a:cxn ang="0">
                      <a:pos x="T0" y="T1"/>
                    </a:cxn>
                    <a:cxn ang="0">
                      <a:pos x="T2" y="T3"/>
                    </a:cxn>
                    <a:cxn ang="0">
                      <a:pos x="T4" y="T5"/>
                    </a:cxn>
                    <a:cxn ang="0">
                      <a:pos x="T6" y="T7"/>
                    </a:cxn>
                    <a:cxn ang="0">
                      <a:pos x="T8" y="T9"/>
                    </a:cxn>
                    <a:cxn ang="0">
                      <a:pos x="T10" y="T11"/>
                    </a:cxn>
                  </a:cxnLst>
                  <a:rect l="0" t="0" r="r" b="b"/>
                  <a:pathLst>
                    <a:path w="49" h="34">
                      <a:moveTo>
                        <a:pt x="0" y="0"/>
                      </a:moveTo>
                      <a:lnTo>
                        <a:pt x="12" y="4"/>
                      </a:lnTo>
                      <a:lnTo>
                        <a:pt x="23" y="8"/>
                      </a:lnTo>
                      <a:lnTo>
                        <a:pt x="31" y="17"/>
                      </a:lnTo>
                      <a:lnTo>
                        <a:pt x="37" y="28"/>
                      </a:lnTo>
                      <a:lnTo>
                        <a:pt x="48" y="33"/>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18" name="Group 55"/>
            <p:cNvGrpSpPr>
              <a:grpSpLocks/>
            </p:cNvGrpSpPr>
            <p:nvPr/>
          </p:nvGrpSpPr>
          <p:grpSpPr bwMode="auto">
            <a:xfrm>
              <a:off x="4470" y="2578"/>
              <a:ext cx="212" cy="104"/>
              <a:chOff x="4470" y="2578"/>
              <a:chExt cx="212" cy="104"/>
            </a:xfrm>
          </p:grpSpPr>
          <p:sp>
            <p:nvSpPr>
              <p:cNvPr id="28" name="Freeform 52"/>
              <p:cNvSpPr>
                <a:spLocks/>
              </p:cNvSpPr>
              <p:nvPr/>
            </p:nvSpPr>
            <p:spPr bwMode="auto">
              <a:xfrm>
                <a:off x="4490" y="2578"/>
                <a:ext cx="192" cy="104"/>
              </a:xfrm>
              <a:custGeom>
                <a:avLst/>
                <a:gdLst>
                  <a:gd name="T0" fmla="*/ 0 w 192"/>
                  <a:gd name="T1" fmla="*/ 103 h 104"/>
                  <a:gd name="T2" fmla="*/ 17 w 192"/>
                  <a:gd name="T3" fmla="*/ 32 h 104"/>
                  <a:gd name="T4" fmla="*/ 66 w 192"/>
                  <a:gd name="T5" fmla="*/ 18 h 104"/>
                  <a:gd name="T6" fmla="*/ 125 w 192"/>
                  <a:gd name="T7" fmla="*/ 6 h 104"/>
                  <a:gd name="T8" fmla="*/ 191 w 192"/>
                  <a:gd name="T9" fmla="*/ 0 h 104"/>
                  <a:gd name="T10" fmla="*/ 148 w 192"/>
                  <a:gd name="T11" fmla="*/ 95 h 104"/>
                  <a:gd name="T12" fmla="*/ 94 w 192"/>
                  <a:gd name="T13" fmla="*/ 82 h 104"/>
                  <a:gd name="T14" fmla="*/ 0 w 192"/>
                  <a:gd name="T15" fmla="*/ 10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04">
                    <a:moveTo>
                      <a:pt x="0" y="103"/>
                    </a:moveTo>
                    <a:lnTo>
                      <a:pt x="17" y="32"/>
                    </a:lnTo>
                    <a:lnTo>
                      <a:pt x="66" y="18"/>
                    </a:lnTo>
                    <a:lnTo>
                      <a:pt x="125" y="6"/>
                    </a:lnTo>
                    <a:lnTo>
                      <a:pt x="191" y="0"/>
                    </a:lnTo>
                    <a:lnTo>
                      <a:pt x="148" y="95"/>
                    </a:lnTo>
                    <a:lnTo>
                      <a:pt x="94" y="82"/>
                    </a:lnTo>
                    <a:lnTo>
                      <a:pt x="0" y="103"/>
                    </a:lnTo>
                  </a:path>
                </a:pathLst>
              </a:custGeom>
              <a:solidFill>
                <a:srgbClr val="E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Freeform 53"/>
              <p:cNvSpPr>
                <a:spLocks/>
              </p:cNvSpPr>
              <p:nvPr/>
            </p:nvSpPr>
            <p:spPr bwMode="auto">
              <a:xfrm>
                <a:off x="4470" y="2613"/>
                <a:ext cx="48" cy="51"/>
              </a:xfrm>
              <a:custGeom>
                <a:avLst/>
                <a:gdLst>
                  <a:gd name="T0" fmla="*/ 0 w 48"/>
                  <a:gd name="T1" fmla="*/ 33 h 51"/>
                  <a:gd name="T2" fmla="*/ 9 w 48"/>
                  <a:gd name="T3" fmla="*/ 12 h 51"/>
                  <a:gd name="T4" fmla="*/ 38 w 48"/>
                  <a:gd name="T5" fmla="*/ 0 h 51"/>
                  <a:gd name="T6" fmla="*/ 47 w 48"/>
                  <a:gd name="T7" fmla="*/ 33 h 51"/>
                  <a:gd name="T8" fmla="*/ 30 w 48"/>
                  <a:gd name="T9" fmla="*/ 50 h 51"/>
                  <a:gd name="T10" fmla="*/ 0 w 48"/>
                  <a:gd name="T11" fmla="*/ 33 h 51"/>
                </a:gdLst>
                <a:ahLst/>
                <a:cxnLst>
                  <a:cxn ang="0">
                    <a:pos x="T0" y="T1"/>
                  </a:cxn>
                  <a:cxn ang="0">
                    <a:pos x="T2" y="T3"/>
                  </a:cxn>
                  <a:cxn ang="0">
                    <a:pos x="T4" y="T5"/>
                  </a:cxn>
                  <a:cxn ang="0">
                    <a:pos x="T6" y="T7"/>
                  </a:cxn>
                  <a:cxn ang="0">
                    <a:pos x="T8" y="T9"/>
                  </a:cxn>
                  <a:cxn ang="0">
                    <a:pos x="T10" y="T11"/>
                  </a:cxn>
                </a:cxnLst>
                <a:rect l="0" t="0" r="r" b="b"/>
                <a:pathLst>
                  <a:path w="48" h="51">
                    <a:moveTo>
                      <a:pt x="0" y="33"/>
                    </a:moveTo>
                    <a:lnTo>
                      <a:pt x="9" y="12"/>
                    </a:lnTo>
                    <a:lnTo>
                      <a:pt x="38" y="0"/>
                    </a:lnTo>
                    <a:lnTo>
                      <a:pt x="47" y="33"/>
                    </a:lnTo>
                    <a:lnTo>
                      <a:pt x="30" y="50"/>
                    </a:lnTo>
                    <a:lnTo>
                      <a:pt x="0" y="33"/>
                    </a:lnTo>
                  </a:path>
                </a:pathLst>
              </a:custGeom>
              <a:solidFill>
                <a:srgbClr val="000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Freeform 54"/>
              <p:cNvSpPr>
                <a:spLocks/>
              </p:cNvSpPr>
              <p:nvPr/>
            </p:nvSpPr>
            <p:spPr bwMode="auto">
              <a:xfrm>
                <a:off x="4508" y="2648"/>
                <a:ext cx="13" cy="18"/>
              </a:xfrm>
              <a:custGeom>
                <a:avLst/>
                <a:gdLst>
                  <a:gd name="T0" fmla="*/ 8 w 13"/>
                  <a:gd name="T1" fmla="*/ 0 h 18"/>
                  <a:gd name="T2" fmla="*/ 12 w 13"/>
                  <a:gd name="T3" fmla="*/ 17 h 18"/>
                  <a:gd name="T4" fmla="*/ 0 w 13"/>
                  <a:gd name="T5" fmla="*/ 9 h 18"/>
                  <a:gd name="T6" fmla="*/ 8 w 13"/>
                  <a:gd name="T7" fmla="*/ 0 h 18"/>
                </a:gdLst>
                <a:ahLst/>
                <a:cxnLst>
                  <a:cxn ang="0">
                    <a:pos x="T0" y="T1"/>
                  </a:cxn>
                  <a:cxn ang="0">
                    <a:pos x="T2" y="T3"/>
                  </a:cxn>
                  <a:cxn ang="0">
                    <a:pos x="T4" y="T5"/>
                  </a:cxn>
                  <a:cxn ang="0">
                    <a:pos x="T6" y="T7"/>
                  </a:cxn>
                </a:cxnLst>
                <a:rect l="0" t="0" r="r" b="b"/>
                <a:pathLst>
                  <a:path w="13" h="18">
                    <a:moveTo>
                      <a:pt x="8" y="0"/>
                    </a:moveTo>
                    <a:lnTo>
                      <a:pt x="12" y="17"/>
                    </a:lnTo>
                    <a:lnTo>
                      <a:pt x="0" y="9"/>
                    </a:lnTo>
                    <a:lnTo>
                      <a:pt x="8" y="0"/>
                    </a:lnTo>
                  </a:path>
                </a:pathLst>
              </a:custGeom>
              <a:solidFill>
                <a:srgbClr val="C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 name="Freeform 56"/>
            <p:cNvSpPr>
              <a:spLocks/>
            </p:cNvSpPr>
            <p:nvPr/>
          </p:nvSpPr>
          <p:spPr bwMode="auto">
            <a:xfrm>
              <a:off x="4118" y="2492"/>
              <a:ext cx="186" cy="160"/>
            </a:xfrm>
            <a:custGeom>
              <a:avLst/>
              <a:gdLst>
                <a:gd name="T0" fmla="*/ 0 w 186"/>
                <a:gd name="T1" fmla="*/ 92 h 160"/>
                <a:gd name="T2" fmla="*/ 10 w 186"/>
                <a:gd name="T3" fmla="*/ 65 h 160"/>
                <a:gd name="T4" fmla="*/ 35 w 186"/>
                <a:gd name="T5" fmla="*/ 38 h 160"/>
                <a:gd name="T6" fmla="*/ 60 w 186"/>
                <a:gd name="T7" fmla="*/ 0 h 160"/>
                <a:gd name="T8" fmla="*/ 96 w 186"/>
                <a:gd name="T9" fmla="*/ 6 h 160"/>
                <a:gd name="T10" fmla="*/ 117 w 186"/>
                <a:gd name="T11" fmla="*/ 17 h 160"/>
                <a:gd name="T12" fmla="*/ 148 w 186"/>
                <a:gd name="T13" fmla="*/ 31 h 160"/>
                <a:gd name="T14" fmla="*/ 185 w 186"/>
                <a:gd name="T15" fmla="*/ 38 h 160"/>
                <a:gd name="T16" fmla="*/ 130 w 186"/>
                <a:gd name="T17" fmla="*/ 79 h 160"/>
                <a:gd name="T18" fmla="*/ 114 w 186"/>
                <a:gd name="T19" fmla="*/ 98 h 160"/>
                <a:gd name="T20" fmla="*/ 106 w 186"/>
                <a:gd name="T21" fmla="*/ 121 h 160"/>
                <a:gd name="T22" fmla="*/ 87 w 186"/>
                <a:gd name="T23" fmla="*/ 138 h 160"/>
                <a:gd name="T24" fmla="*/ 77 w 186"/>
                <a:gd name="T25" fmla="*/ 159 h 160"/>
                <a:gd name="T26" fmla="*/ 60 w 186"/>
                <a:gd name="T27" fmla="*/ 145 h 160"/>
                <a:gd name="T28" fmla="*/ 38 w 186"/>
                <a:gd name="T29" fmla="*/ 132 h 160"/>
                <a:gd name="T30" fmla="*/ 0 w 186"/>
                <a:gd name="T3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60">
                  <a:moveTo>
                    <a:pt x="0" y="92"/>
                  </a:moveTo>
                  <a:lnTo>
                    <a:pt x="10" y="65"/>
                  </a:lnTo>
                  <a:lnTo>
                    <a:pt x="35" y="38"/>
                  </a:lnTo>
                  <a:lnTo>
                    <a:pt x="60" y="0"/>
                  </a:lnTo>
                  <a:lnTo>
                    <a:pt x="96" y="6"/>
                  </a:lnTo>
                  <a:lnTo>
                    <a:pt x="117" y="17"/>
                  </a:lnTo>
                  <a:lnTo>
                    <a:pt x="148" y="31"/>
                  </a:lnTo>
                  <a:lnTo>
                    <a:pt x="185" y="38"/>
                  </a:lnTo>
                  <a:lnTo>
                    <a:pt x="130" y="79"/>
                  </a:lnTo>
                  <a:lnTo>
                    <a:pt x="114" y="98"/>
                  </a:lnTo>
                  <a:lnTo>
                    <a:pt x="106" y="121"/>
                  </a:lnTo>
                  <a:lnTo>
                    <a:pt x="87" y="138"/>
                  </a:lnTo>
                  <a:lnTo>
                    <a:pt x="77" y="159"/>
                  </a:lnTo>
                  <a:lnTo>
                    <a:pt x="60" y="145"/>
                  </a:lnTo>
                  <a:lnTo>
                    <a:pt x="38" y="132"/>
                  </a:lnTo>
                  <a:lnTo>
                    <a:pt x="0" y="92"/>
                  </a:lnTo>
                </a:path>
              </a:pathLst>
            </a:custGeom>
            <a:solidFill>
              <a:srgbClr val="E0FF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 name="Freeform 57"/>
            <p:cNvSpPr>
              <a:spLocks/>
            </p:cNvSpPr>
            <p:nvPr/>
          </p:nvSpPr>
          <p:spPr bwMode="auto">
            <a:xfrm>
              <a:off x="4202" y="2523"/>
              <a:ext cx="25" cy="19"/>
            </a:xfrm>
            <a:custGeom>
              <a:avLst/>
              <a:gdLst>
                <a:gd name="T0" fmla="*/ 15 w 25"/>
                <a:gd name="T1" fmla="*/ 0 h 19"/>
                <a:gd name="T2" fmla="*/ 0 w 25"/>
                <a:gd name="T3" fmla="*/ 13 h 19"/>
                <a:gd name="T4" fmla="*/ 11 w 25"/>
                <a:gd name="T5" fmla="*/ 18 h 19"/>
                <a:gd name="T6" fmla="*/ 24 w 25"/>
                <a:gd name="T7" fmla="*/ 5 h 19"/>
                <a:gd name="T8" fmla="*/ 15 w 25"/>
                <a:gd name="T9" fmla="*/ 0 h 19"/>
              </a:gdLst>
              <a:ahLst/>
              <a:cxnLst>
                <a:cxn ang="0">
                  <a:pos x="T0" y="T1"/>
                </a:cxn>
                <a:cxn ang="0">
                  <a:pos x="T2" y="T3"/>
                </a:cxn>
                <a:cxn ang="0">
                  <a:pos x="T4" y="T5"/>
                </a:cxn>
                <a:cxn ang="0">
                  <a:pos x="T6" y="T7"/>
                </a:cxn>
                <a:cxn ang="0">
                  <a:pos x="T8" y="T9"/>
                </a:cxn>
              </a:cxnLst>
              <a:rect l="0" t="0" r="r" b="b"/>
              <a:pathLst>
                <a:path w="25" h="19">
                  <a:moveTo>
                    <a:pt x="15" y="0"/>
                  </a:moveTo>
                  <a:lnTo>
                    <a:pt x="0" y="13"/>
                  </a:lnTo>
                  <a:lnTo>
                    <a:pt x="11" y="18"/>
                  </a:lnTo>
                  <a:lnTo>
                    <a:pt x="24" y="5"/>
                  </a:lnTo>
                  <a:lnTo>
                    <a:pt x="15"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Freeform 58"/>
            <p:cNvSpPr>
              <a:spLocks/>
            </p:cNvSpPr>
            <p:nvPr/>
          </p:nvSpPr>
          <p:spPr bwMode="auto">
            <a:xfrm>
              <a:off x="4184" y="2541"/>
              <a:ext cx="503" cy="532"/>
            </a:xfrm>
            <a:custGeom>
              <a:avLst/>
              <a:gdLst>
                <a:gd name="T0" fmla="*/ 90 w 503"/>
                <a:gd name="T1" fmla="*/ 151 h 532"/>
                <a:gd name="T2" fmla="*/ 0 w 503"/>
                <a:gd name="T3" fmla="*/ 81 h 532"/>
                <a:gd name="T4" fmla="*/ 17 w 503"/>
                <a:gd name="T5" fmla="*/ 103 h 532"/>
                <a:gd name="T6" fmla="*/ 34 w 503"/>
                <a:gd name="T7" fmla="*/ 54 h 532"/>
                <a:gd name="T8" fmla="*/ 80 w 503"/>
                <a:gd name="T9" fmla="*/ 11 h 532"/>
                <a:gd name="T10" fmla="*/ 109 w 503"/>
                <a:gd name="T11" fmla="*/ 0 h 532"/>
                <a:gd name="T12" fmla="*/ 171 w 503"/>
                <a:gd name="T13" fmla="*/ 38 h 532"/>
                <a:gd name="T14" fmla="*/ 207 w 503"/>
                <a:gd name="T15" fmla="*/ 71 h 532"/>
                <a:gd name="T16" fmla="*/ 236 w 503"/>
                <a:gd name="T17" fmla="*/ 87 h 532"/>
                <a:gd name="T18" fmla="*/ 275 w 503"/>
                <a:gd name="T19" fmla="*/ 99 h 532"/>
                <a:gd name="T20" fmla="*/ 308 w 503"/>
                <a:gd name="T21" fmla="*/ 118 h 532"/>
                <a:gd name="T22" fmla="*/ 341 w 503"/>
                <a:gd name="T23" fmla="*/ 137 h 532"/>
                <a:gd name="T24" fmla="*/ 375 w 503"/>
                <a:gd name="T25" fmla="*/ 124 h 532"/>
                <a:gd name="T26" fmla="*/ 409 w 503"/>
                <a:gd name="T27" fmla="*/ 113 h 532"/>
                <a:gd name="T28" fmla="*/ 439 w 503"/>
                <a:gd name="T29" fmla="*/ 110 h 532"/>
                <a:gd name="T30" fmla="*/ 466 w 503"/>
                <a:gd name="T31" fmla="*/ 116 h 532"/>
                <a:gd name="T32" fmla="*/ 489 w 503"/>
                <a:gd name="T33" fmla="*/ 131 h 532"/>
                <a:gd name="T34" fmla="*/ 499 w 503"/>
                <a:gd name="T35" fmla="*/ 145 h 532"/>
                <a:gd name="T36" fmla="*/ 502 w 503"/>
                <a:gd name="T37" fmla="*/ 160 h 532"/>
                <a:gd name="T38" fmla="*/ 498 w 503"/>
                <a:gd name="T39" fmla="*/ 178 h 532"/>
                <a:gd name="T40" fmla="*/ 489 w 503"/>
                <a:gd name="T41" fmla="*/ 200 h 532"/>
                <a:gd name="T42" fmla="*/ 477 w 503"/>
                <a:gd name="T43" fmla="*/ 226 h 532"/>
                <a:gd name="T44" fmla="*/ 468 w 503"/>
                <a:gd name="T45" fmla="*/ 252 h 532"/>
                <a:gd name="T46" fmla="*/ 460 w 503"/>
                <a:gd name="T47" fmla="*/ 280 h 532"/>
                <a:gd name="T48" fmla="*/ 462 w 503"/>
                <a:gd name="T49" fmla="*/ 311 h 532"/>
                <a:gd name="T50" fmla="*/ 460 w 503"/>
                <a:gd name="T51" fmla="*/ 351 h 532"/>
                <a:gd name="T52" fmla="*/ 454 w 503"/>
                <a:gd name="T53" fmla="*/ 393 h 532"/>
                <a:gd name="T54" fmla="*/ 443 w 503"/>
                <a:gd name="T55" fmla="*/ 429 h 532"/>
                <a:gd name="T56" fmla="*/ 434 w 503"/>
                <a:gd name="T57" fmla="*/ 450 h 532"/>
                <a:gd name="T58" fmla="*/ 426 w 503"/>
                <a:gd name="T59" fmla="*/ 480 h 532"/>
                <a:gd name="T60" fmla="*/ 421 w 503"/>
                <a:gd name="T61" fmla="*/ 531 h 532"/>
                <a:gd name="T62" fmla="*/ 398 w 503"/>
                <a:gd name="T63" fmla="*/ 515 h 532"/>
                <a:gd name="T64" fmla="*/ 365 w 503"/>
                <a:gd name="T65" fmla="*/ 500 h 532"/>
                <a:gd name="T66" fmla="*/ 338 w 503"/>
                <a:gd name="T67" fmla="*/ 499 h 532"/>
                <a:gd name="T68" fmla="*/ 312 w 503"/>
                <a:gd name="T69" fmla="*/ 490 h 532"/>
                <a:gd name="T70" fmla="*/ 275 w 503"/>
                <a:gd name="T71" fmla="*/ 463 h 532"/>
                <a:gd name="T72" fmla="*/ 225 w 503"/>
                <a:gd name="T73" fmla="*/ 450 h 532"/>
                <a:gd name="T74" fmla="*/ 189 w 503"/>
                <a:gd name="T75" fmla="*/ 453 h 532"/>
                <a:gd name="T76" fmla="*/ 156 w 503"/>
                <a:gd name="T77" fmla="*/ 444 h 532"/>
                <a:gd name="T78" fmla="*/ 131 w 503"/>
                <a:gd name="T79" fmla="*/ 426 h 532"/>
                <a:gd name="T80" fmla="*/ 114 w 503"/>
                <a:gd name="T81" fmla="*/ 418 h 532"/>
                <a:gd name="T82" fmla="*/ 86 w 503"/>
                <a:gd name="T83" fmla="*/ 410 h 532"/>
                <a:gd name="T84" fmla="*/ 55 w 503"/>
                <a:gd name="T85" fmla="*/ 406 h 532"/>
                <a:gd name="T86" fmla="*/ 84 w 503"/>
                <a:gd name="T87" fmla="*/ 357 h 532"/>
                <a:gd name="T88" fmla="*/ 110 w 503"/>
                <a:gd name="T89" fmla="*/ 327 h 532"/>
                <a:gd name="T90" fmla="*/ 132 w 503"/>
                <a:gd name="T91" fmla="*/ 297 h 532"/>
                <a:gd name="T92" fmla="*/ 153 w 503"/>
                <a:gd name="T93" fmla="*/ 275 h 532"/>
                <a:gd name="T94" fmla="*/ 173 w 503"/>
                <a:gd name="T95" fmla="*/ 256 h 532"/>
                <a:gd name="T96" fmla="*/ 182 w 503"/>
                <a:gd name="T97" fmla="*/ 232 h 532"/>
                <a:gd name="T98" fmla="*/ 167 w 503"/>
                <a:gd name="T99" fmla="*/ 213 h 532"/>
                <a:gd name="T100" fmla="*/ 148 w 503"/>
                <a:gd name="T101" fmla="*/ 199 h 532"/>
                <a:gd name="T102" fmla="*/ 114 w 503"/>
                <a:gd name="T103" fmla="*/ 177 h 532"/>
                <a:gd name="T104" fmla="*/ 90 w 503"/>
                <a:gd name="T105" fmla="*/ 15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532">
                  <a:moveTo>
                    <a:pt x="90" y="151"/>
                  </a:moveTo>
                  <a:lnTo>
                    <a:pt x="0" y="81"/>
                  </a:lnTo>
                  <a:lnTo>
                    <a:pt x="17" y="103"/>
                  </a:lnTo>
                  <a:lnTo>
                    <a:pt x="34" y="54"/>
                  </a:lnTo>
                  <a:lnTo>
                    <a:pt x="80" y="11"/>
                  </a:lnTo>
                  <a:lnTo>
                    <a:pt x="109" y="0"/>
                  </a:lnTo>
                  <a:lnTo>
                    <a:pt x="171" y="38"/>
                  </a:lnTo>
                  <a:lnTo>
                    <a:pt x="207" y="71"/>
                  </a:lnTo>
                  <a:lnTo>
                    <a:pt x="236" y="87"/>
                  </a:lnTo>
                  <a:lnTo>
                    <a:pt x="275" y="99"/>
                  </a:lnTo>
                  <a:lnTo>
                    <a:pt x="308" y="118"/>
                  </a:lnTo>
                  <a:lnTo>
                    <a:pt x="341" y="137"/>
                  </a:lnTo>
                  <a:lnTo>
                    <a:pt x="375" y="124"/>
                  </a:lnTo>
                  <a:lnTo>
                    <a:pt x="409" y="113"/>
                  </a:lnTo>
                  <a:lnTo>
                    <a:pt x="439" y="110"/>
                  </a:lnTo>
                  <a:lnTo>
                    <a:pt x="466" y="116"/>
                  </a:lnTo>
                  <a:lnTo>
                    <a:pt x="489" y="131"/>
                  </a:lnTo>
                  <a:lnTo>
                    <a:pt x="499" y="145"/>
                  </a:lnTo>
                  <a:lnTo>
                    <a:pt x="502" y="160"/>
                  </a:lnTo>
                  <a:lnTo>
                    <a:pt x="498" y="178"/>
                  </a:lnTo>
                  <a:lnTo>
                    <a:pt x="489" y="200"/>
                  </a:lnTo>
                  <a:lnTo>
                    <a:pt x="477" y="226"/>
                  </a:lnTo>
                  <a:lnTo>
                    <a:pt x="468" y="252"/>
                  </a:lnTo>
                  <a:lnTo>
                    <a:pt x="460" y="280"/>
                  </a:lnTo>
                  <a:lnTo>
                    <a:pt x="462" y="311"/>
                  </a:lnTo>
                  <a:lnTo>
                    <a:pt x="460" y="351"/>
                  </a:lnTo>
                  <a:lnTo>
                    <a:pt x="454" y="393"/>
                  </a:lnTo>
                  <a:lnTo>
                    <a:pt x="443" y="429"/>
                  </a:lnTo>
                  <a:lnTo>
                    <a:pt x="434" y="450"/>
                  </a:lnTo>
                  <a:lnTo>
                    <a:pt x="426" y="480"/>
                  </a:lnTo>
                  <a:lnTo>
                    <a:pt x="421" y="531"/>
                  </a:lnTo>
                  <a:lnTo>
                    <a:pt x="398" y="515"/>
                  </a:lnTo>
                  <a:lnTo>
                    <a:pt x="365" y="500"/>
                  </a:lnTo>
                  <a:lnTo>
                    <a:pt x="338" y="499"/>
                  </a:lnTo>
                  <a:lnTo>
                    <a:pt x="312" y="490"/>
                  </a:lnTo>
                  <a:lnTo>
                    <a:pt x="275" y="463"/>
                  </a:lnTo>
                  <a:lnTo>
                    <a:pt x="225" y="450"/>
                  </a:lnTo>
                  <a:lnTo>
                    <a:pt x="189" y="453"/>
                  </a:lnTo>
                  <a:lnTo>
                    <a:pt x="156" y="444"/>
                  </a:lnTo>
                  <a:lnTo>
                    <a:pt x="131" y="426"/>
                  </a:lnTo>
                  <a:lnTo>
                    <a:pt x="114" y="418"/>
                  </a:lnTo>
                  <a:lnTo>
                    <a:pt x="86" y="410"/>
                  </a:lnTo>
                  <a:lnTo>
                    <a:pt x="55" y="406"/>
                  </a:lnTo>
                  <a:lnTo>
                    <a:pt x="84" y="357"/>
                  </a:lnTo>
                  <a:lnTo>
                    <a:pt x="110" y="327"/>
                  </a:lnTo>
                  <a:lnTo>
                    <a:pt x="132" y="297"/>
                  </a:lnTo>
                  <a:lnTo>
                    <a:pt x="153" y="275"/>
                  </a:lnTo>
                  <a:lnTo>
                    <a:pt x="173" y="256"/>
                  </a:lnTo>
                  <a:lnTo>
                    <a:pt x="182" y="232"/>
                  </a:lnTo>
                  <a:lnTo>
                    <a:pt x="167" y="213"/>
                  </a:lnTo>
                  <a:lnTo>
                    <a:pt x="148" y="199"/>
                  </a:lnTo>
                  <a:lnTo>
                    <a:pt x="114" y="177"/>
                  </a:lnTo>
                  <a:lnTo>
                    <a:pt x="90" y="151"/>
                  </a:lnTo>
                </a:path>
              </a:pathLst>
            </a:custGeom>
            <a:solidFill>
              <a:srgbClr val="80FF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2" name="Group 64"/>
            <p:cNvGrpSpPr>
              <a:grpSpLocks/>
            </p:cNvGrpSpPr>
            <p:nvPr/>
          </p:nvGrpSpPr>
          <p:grpSpPr bwMode="auto">
            <a:xfrm>
              <a:off x="4251" y="2559"/>
              <a:ext cx="396" cy="300"/>
              <a:chOff x="4251" y="2559"/>
              <a:chExt cx="396" cy="300"/>
            </a:xfrm>
          </p:grpSpPr>
          <p:sp>
            <p:nvSpPr>
              <p:cNvPr id="23" name="Freeform 59"/>
              <p:cNvSpPr>
                <a:spLocks/>
              </p:cNvSpPr>
              <p:nvPr/>
            </p:nvSpPr>
            <p:spPr bwMode="auto">
              <a:xfrm>
                <a:off x="4363" y="2775"/>
                <a:ext cx="54" cy="84"/>
              </a:xfrm>
              <a:custGeom>
                <a:avLst/>
                <a:gdLst>
                  <a:gd name="T0" fmla="*/ 0 w 54"/>
                  <a:gd name="T1" fmla="*/ 0 h 84"/>
                  <a:gd name="T2" fmla="*/ 16 w 54"/>
                  <a:gd name="T3" fmla="*/ 12 h 84"/>
                  <a:gd name="T4" fmla="*/ 29 w 54"/>
                  <a:gd name="T5" fmla="*/ 22 h 84"/>
                  <a:gd name="T6" fmla="*/ 39 w 54"/>
                  <a:gd name="T7" fmla="*/ 35 h 84"/>
                  <a:gd name="T8" fmla="*/ 44 w 54"/>
                  <a:gd name="T9" fmla="*/ 48 h 84"/>
                  <a:gd name="T10" fmla="*/ 53 w 54"/>
                  <a:gd name="T11" fmla="*/ 83 h 84"/>
                  <a:gd name="T12" fmla="*/ 49 w 54"/>
                  <a:gd name="T13" fmla="*/ 48 h 84"/>
                  <a:gd name="T14" fmla="*/ 46 w 54"/>
                  <a:gd name="T15" fmla="*/ 23 h 84"/>
                  <a:gd name="T16" fmla="*/ 32 w 54"/>
                  <a:gd name="T17" fmla="*/ 17 h 84"/>
                  <a:gd name="T18" fmla="*/ 13 w 54"/>
                  <a:gd name="T19" fmla="*/ 7 h 84"/>
                  <a:gd name="T20" fmla="*/ 0 w 54"/>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4">
                    <a:moveTo>
                      <a:pt x="0" y="0"/>
                    </a:moveTo>
                    <a:lnTo>
                      <a:pt x="16" y="12"/>
                    </a:lnTo>
                    <a:lnTo>
                      <a:pt x="29" y="22"/>
                    </a:lnTo>
                    <a:lnTo>
                      <a:pt x="39" y="35"/>
                    </a:lnTo>
                    <a:lnTo>
                      <a:pt x="44" y="48"/>
                    </a:lnTo>
                    <a:lnTo>
                      <a:pt x="53" y="83"/>
                    </a:lnTo>
                    <a:lnTo>
                      <a:pt x="49" y="48"/>
                    </a:lnTo>
                    <a:lnTo>
                      <a:pt x="46" y="23"/>
                    </a:lnTo>
                    <a:lnTo>
                      <a:pt x="32" y="17"/>
                    </a:lnTo>
                    <a:lnTo>
                      <a:pt x="13" y="7"/>
                    </a:lnTo>
                    <a:lnTo>
                      <a:pt x="0" y="0"/>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Freeform 60"/>
              <p:cNvSpPr>
                <a:spLocks/>
              </p:cNvSpPr>
              <p:nvPr/>
            </p:nvSpPr>
            <p:spPr bwMode="auto">
              <a:xfrm>
                <a:off x="4505" y="2663"/>
                <a:ext cx="43" cy="49"/>
              </a:xfrm>
              <a:custGeom>
                <a:avLst/>
                <a:gdLst>
                  <a:gd name="T0" fmla="*/ 0 w 43"/>
                  <a:gd name="T1" fmla="*/ 0 h 49"/>
                  <a:gd name="T2" fmla="*/ 7 w 43"/>
                  <a:gd name="T3" fmla="*/ 7 h 49"/>
                  <a:gd name="T4" fmla="*/ 16 w 43"/>
                  <a:gd name="T5" fmla="*/ 14 h 49"/>
                  <a:gd name="T6" fmla="*/ 21 w 43"/>
                  <a:gd name="T7" fmla="*/ 21 h 49"/>
                  <a:gd name="T8" fmla="*/ 21 w 43"/>
                  <a:gd name="T9" fmla="*/ 31 h 49"/>
                  <a:gd name="T10" fmla="*/ 18 w 43"/>
                  <a:gd name="T11" fmla="*/ 48 h 49"/>
                  <a:gd name="T12" fmla="*/ 27 w 43"/>
                  <a:gd name="T13" fmla="*/ 26 h 49"/>
                  <a:gd name="T14" fmla="*/ 29 w 43"/>
                  <a:gd name="T15" fmla="*/ 14 h 49"/>
                  <a:gd name="T16" fmla="*/ 33 w 43"/>
                  <a:gd name="T17" fmla="*/ 7 h 49"/>
                  <a:gd name="T18" fmla="*/ 42 w 43"/>
                  <a:gd name="T19" fmla="*/ 0 h 49"/>
                  <a:gd name="T20" fmla="*/ 23 w 43"/>
                  <a:gd name="T21" fmla="*/ 7 h 49"/>
                  <a:gd name="T22" fmla="*/ 18 w 43"/>
                  <a:gd name="T23" fmla="*/ 11 h 49"/>
                  <a:gd name="T24" fmla="*/ 0 w 4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9">
                    <a:moveTo>
                      <a:pt x="0" y="0"/>
                    </a:moveTo>
                    <a:lnTo>
                      <a:pt x="7" y="7"/>
                    </a:lnTo>
                    <a:lnTo>
                      <a:pt x="16" y="14"/>
                    </a:lnTo>
                    <a:lnTo>
                      <a:pt x="21" y="21"/>
                    </a:lnTo>
                    <a:lnTo>
                      <a:pt x="21" y="31"/>
                    </a:lnTo>
                    <a:lnTo>
                      <a:pt x="18" y="48"/>
                    </a:lnTo>
                    <a:lnTo>
                      <a:pt x="27" y="26"/>
                    </a:lnTo>
                    <a:lnTo>
                      <a:pt x="29" y="14"/>
                    </a:lnTo>
                    <a:lnTo>
                      <a:pt x="33" y="7"/>
                    </a:lnTo>
                    <a:lnTo>
                      <a:pt x="42" y="0"/>
                    </a:lnTo>
                    <a:lnTo>
                      <a:pt x="23" y="7"/>
                    </a:lnTo>
                    <a:lnTo>
                      <a:pt x="18" y="11"/>
                    </a:lnTo>
                    <a:lnTo>
                      <a:pt x="0" y="0"/>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Freeform 61"/>
              <p:cNvSpPr>
                <a:spLocks/>
              </p:cNvSpPr>
              <p:nvPr/>
            </p:nvSpPr>
            <p:spPr bwMode="auto">
              <a:xfrm>
                <a:off x="4572" y="2790"/>
                <a:ext cx="75" cy="58"/>
              </a:xfrm>
              <a:custGeom>
                <a:avLst/>
                <a:gdLst>
                  <a:gd name="T0" fmla="*/ 74 w 75"/>
                  <a:gd name="T1" fmla="*/ 12 h 58"/>
                  <a:gd name="T2" fmla="*/ 68 w 75"/>
                  <a:gd name="T3" fmla="*/ 17 h 58"/>
                  <a:gd name="T4" fmla="*/ 58 w 75"/>
                  <a:gd name="T5" fmla="*/ 20 h 58"/>
                  <a:gd name="T6" fmla="*/ 49 w 75"/>
                  <a:gd name="T7" fmla="*/ 17 h 58"/>
                  <a:gd name="T8" fmla="*/ 38 w 75"/>
                  <a:gd name="T9" fmla="*/ 10 h 58"/>
                  <a:gd name="T10" fmla="*/ 17 w 75"/>
                  <a:gd name="T11" fmla="*/ 2 h 58"/>
                  <a:gd name="T12" fmla="*/ 0 w 75"/>
                  <a:gd name="T13" fmla="*/ 0 h 58"/>
                  <a:gd name="T14" fmla="*/ 19 w 75"/>
                  <a:gd name="T15" fmla="*/ 5 h 58"/>
                  <a:gd name="T16" fmla="*/ 30 w 75"/>
                  <a:gd name="T17" fmla="*/ 12 h 58"/>
                  <a:gd name="T18" fmla="*/ 38 w 75"/>
                  <a:gd name="T19" fmla="*/ 19 h 58"/>
                  <a:gd name="T20" fmla="*/ 49 w 75"/>
                  <a:gd name="T21" fmla="*/ 24 h 58"/>
                  <a:gd name="T22" fmla="*/ 60 w 75"/>
                  <a:gd name="T23" fmla="*/ 27 h 58"/>
                  <a:gd name="T24" fmla="*/ 56 w 75"/>
                  <a:gd name="T25" fmla="*/ 33 h 58"/>
                  <a:gd name="T26" fmla="*/ 47 w 75"/>
                  <a:gd name="T27" fmla="*/ 36 h 58"/>
                  <a:gd name="T28" fmla="*/ 36 w 75"/>
                  <a:gd name="T29" fmla="*/ 37 h 58"/>
                  <a:gd name="T30" fmla="*/ 25 w 75"/>
                  <a:gd name="T31" fmla="*/ 40 h 58"/>
                  <a:gd name="T32" fmla="*/ 17 w 75"/>
                  <a:gd name="T33" fmla="*/ 44 h 58"/>
                  <a:gd name="T34" fmla="*/ 30 w 75"/>
                  <a:gd name="T35" fmla="*/ 43 h 58"/>
                  <a:gd name="T36" fmla="*/ 43 w 75"/>
                  <a:gd name="T37" fmla="*/ 42 h 58"/>
                  <a:gd name="T38" fmla="*/ 51 w 75"/>
                  <a:gd name="T39" fmla="*/ 43 h 58"/>
                  <a:gd name="T40" fmla="*/ 58 w 75"/>
                  <a:gd name="T41" fmla="*/ 40 h 58"/>
                  <a:gd name="T42" fmla="*/ 64 w 75"/>
                  <a:gd name="T43" fmla="*/ 35 h 58"/>
                  <a:gd name="T44" fmla="*/ 65 w 75"/>
                  <a:gd name="T45" fmla="*/ 43 h 58"/>
                  <a:gd name="T46" fmla="*/ 62 w 75"/>
                  <a:gd name="T47" fmla="*/ 51 h 58"/>
                  <a:gd name="T48" fmla="*/ 51 w 75"/>
                  <a:gd name="T49" fmla="*/ 57 h 58"/>
                  <a:gd name="T50" fmla="*/ 65 w 75"/>
                  <a:gd name="T51" fmla="*/ 52 h 58"/>
                  <a:gd name="T52" fmla="*/ 71 w 75"/>
                  <a:gd name="T53" fmla="*/ 46 h 58"/>
                  <a:gd name="T54" fmla="*/ 70 w 75"/>
                  <a:gd name="T55" fmla="*/ 30 h 58"/>
                  <a:gd name="T56" fmla="*/ 74 w 75"/>
                  <a:gd name="T57"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58">
                    <a:moveTo>
                      <a:pt x="74" y="12"/>
                    </a:moveTo>
                    <a:lnTo>
                      <a:pt x="68" y="17"/>
                    </a:lnTo>
                    <a:lnTo>
                      <a:pt x="58" y="20"/>
                    </a:lnTo>
                    <a:lnTo>
                      <a:pt x="49" y="17"/>
                    </a:lnTo>
                    <a:lnTo>
                      <a:pt x="38" y="10"/>
                    </a:lnTo>
                    <a:lnTo>
                      <a:pt x="17" y="2"/>
                    </a:lnTo>
                    <a:lnTo>
                      <a:pt x="0" y="0"/>
                    </a:lnTo>
                    <a:lnTo>
                      <a:pt x="19" y="5"/>
                    </a:lnTo>
                    <a:lnTo>
                      <a:pt x="30" y="12"/>
                    </a:lnTo>
                    <a:lnTo>
                      <a:pt x="38" y="19"/>
                    </a:lnTo>
                    <a:lnTo>
                      <a:pt x="49" y="24"/>
                    </a:lnTo>
                    <a:lnTo>
                      <a:pt x="60" y="27"/>
                    </a:lnTo>
                    <a:lnTo>
                      <a:pt x="56" y="33"/>
                    </a:lnTo>
                    <a:lnTo>
                      <a:pt x="47" y="36"/>
                    </a:lnTo>
                    <a:lnTo>
                      <a:pt x="36" y="37"/>
                    </a:lnTo>
                    <a:lnTo>
                      <a:pt x="25" y="40"/>
                    </a:lnTo>
                    <a:lnTo>
                      <a:pt x="17" y="44"/>
                    </a:lnTo>
                    <a:lnTo>
                      <a:pt x="30" y="43"/>
                    </a:lnTo>
                    <a:lnTo>
                      <a:pt x="43" y="42"/>
                    </a:lnTo>
                    <a:lnTo>
                      <a:pt x="51" y="43"/>
                    </a:lnTo>
                    <a:lnTo>
                      <a:pt x="58" y="40"/>
                    </a:lnTo>
                    <a:lnTo>
                      <a:pt x="64" y="35"/>
                    </a:lnTo>
                    <a:lnTo>
                      <a:pt x="65" y="43"/>
                    </a:lnTo>
                    <a:lnTo>
                      <a:pt x="62" y="51"/>
                    </a:lnTo>
                    <a:lnTo>
                      <a:pt x="51" y="57"/>
                    </a:lnTo>
                    <a:lnTo>
                      <a:pt x="65" y="52"/>
                    </a:lnTo>
                    <a:lnTo>
                      <a:pt x="71" y="46"/>
                    </a:lnTo>
                    <a:lnTo>
                      <a:pt x="70" y="30"/>
                    </a:lnTo>
                    <a:lnTo>
                      <a:pt x="74" y="12"/>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 name="Freeform 62"/>
              <p:cNvSpPr>
                <a:spLocks/>
              </p:cNvSpPr>
              <p:nvPr/>
            </p:nvSpPr>
            <p:spPr bwMode="auto">
              <a:xfrm>
                <a:off x="4382" y="2624"/>
                <a:ext cx="37" cy="17"/>
              </a:xfrm>
              <a:custGeom>
                <a:avLst/>
                <a:gdLst>
                  <a:gd name="T0" fmla="*/ 36 w 37"/>
                  <a:gd name="T1" fmla="*/ 2 h 17"/>
                  <a:gd name="T2" fmla="*/ 20 w 37"/>
                  <a:gd name="T3" fmla="*/ 4 h 17"/>
                  <a:gd name="T4" fmla="*/ 0 w 37"/>
                  <a:gd name="T5" fmla="*/ 16 h 17"/>
                  <a:gd name="T6" fmla="*/ 9 w 37"/>
                  <a:gd name="T7" fmla="*/ 7 h 17"/>
                  <a:gd name="T8" fmla="*/ 20 w 37"/>
                  <a:gd name="T9" fmla="*/ 0 h 17"/>
                  <a:gd name="T10" fmla="*/ 36 w 37"/>
                  <a:gd name="T11" fmla="*/ 2 h 17"/>
                </a:gdLst>
                <a:ahLst/>
                <a:cxnLst>
                  <a:cxn ang="0">
                    <a:pos x="T0" y="T1"/>
                  </a:cxn>
                  <a:cxn ang="0">
                    <a:pos x="T2" y="T3"/>
                  </a:cxn>
                  <a:cxn ang="0">
                    <a:pos x="T4" y="T5"/>
                  </a:cxn>
                  <a:cxn ang="0">
                    <a:pos x="T6" y="T7"/>
                  </a:cxn>
                  <a:cxn ang="0">
                    <a:pos x="T8" y="T9"/>
                  </a:cxn>
                  <a:cxn ang="0">
                    <a:pos x="T10" y="T11"/>
                  </a:cxn>
                </a:cxnLst>
                <a:rect l="0" t="0" r="r" b="b"/>
                <a:pathLst>
                  <a:path w="37" h="17">
                    <a:moveTo>
                      <a:pt x="36" y="2"/>
                    </a:moveTo>
                    <a:lnTo>
                      <a:pt x="20" y="4"/>
                    </a:lnTo>
                    <a:lnTo>
                      <a:pt x="0" y="16"/>
                    </a:lnTo>
                    <a:lnTo>
                      <a:pt x="9" y="7"/>
                    </a:lnTo>
                    <a:lnTo>
                      <a:pt x="20" y="0"/>
                    </a:lnTo>
                    <a:lnTo>
                      <a:pt x="36" y="2"/>
                    </a:lnTo>
                  </a:path>
                </a:pathLst>
              </a:custGeom>
              <a:solidFill>
                <a:srgbClr val="00C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Freeform 63"/>
              <p:cNvSpPr>
                <a:spLocks/>
              </p:cNvSpPr>
              <p:nvPr/>
            </p:nvSpPr>
            <p:spPr bwMode="auto">
              <a:xfrm>
                <a:off x="4251" y="2559"/>
                <a:ext cx="80" cy="105"/>
              </a:xfrm>
              <a:custGeom>
                <a:avLst/>
                <a:gdLst>
                  <a:gd name="T0" fmla="*/ 0 w 80"/>
                  <a:gd name="T1" fmla="*/ 104 h 105"/>
                  <a:gd name="T2" fmla="*/ 10 w 80"/>
                  <a:gd name="T3" fmla="*/ 87 h 105"/>
                  <a:gd name="T4" fmla="*/ 16 w 80"/>
                  <a:gd name="T5" fmla="*/ 78 h 105"/>
                  <a:gd name="T6" fmla="*/ 24 w 80"/>
                  <a:gd name="T7" fmla="*/ 65 h 105"/>
                  <a:gd name="T8" fmla="*/ 32 w 80"/>
                  <a:gd name="T9" fmla="*/ 56 h 105"/>
                  <a:gd name="T10" fmla="*/ 42 w 80"/>
                  <a:gd name="T11" fmla="*/ 45 h 105"/>
                  <a:gd name="T12" fmla="*/ 49 w 80"/>
                  <a:gd name="T13" fmla="*/ 37 h 105"/>
                  <a:gd name="T14" fmla="*/ 61 w 80"/>
                  <a:gd name="T15" fmla="*/ 25 h 105"/>
                  <a:gd name="T16" fmla="*/ 69 w 80"/>
                  <a:gd name="T17" fmla="*/ 14 h 105"/>
                  <a:gd name="T18" fmla="*/ 79 w 80"/>
                  <a:gd name="T19" fmla="*/ 7 h 105"/>
                  <a:gd name="T20" fmla="*/ 78 w 80"/>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05">
                    <a:moveTo>
                      <a:pt x="0" y="104"/>
                    </a:moveTo>
                    <a:lnTo>
                      <a:pt x="10" y="87"/>
                    </a:lnTo>
                    <a:lnTo>
                      <a:pt x="16" y="78"/>
                    </a:lnTo>
                    <a:lnTo>
                      <a:pt x="24" y="65"/>
                    </a:lnTo>
                    <a:lnTo>
                      <a:pt x="32" y="56"/>
                    </a:lnTo>
                    <a:lnTo>
                      <a:pt x="42" y="45"/>
                    </a:lnTo>
                    <a:lnTo>
                      <a:pt x="49" y="37"/>
                    </a:lnTo>
                    <a:lnTo>
                      <a:pt x="61" y="25"/>
                    </a:lnTo>
                    <a:lnTo>
                      <a:pt x="69" y="14"/>
                    </a:lnTo>
                    <a:lnTo>
                      <a:pt x="79" y="7"/>
                    </a:lnTo>
                    <a:lnTo>
                      <a:pt x="78"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67" name="Rectangle 66"/>
          <p:cNvSpPr>
            <a:spLocks noChangeArrowheads="1"/>
          </p:cNvSpPr>
          <p:nvPr/>
        </p:nvSpPr>
        <p:spPr bwMode="auto">
          <a:xfrm>
            <a:off x="5569198" y="5050557"/>
            <a:ext cx="310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i="1"/>
              <a:t>Relativement fréquent</a:t>
            </a:r>
          </a:p>
        </p:txBody>
      </p:sp>
      <p:sp>
        <p:nvSpPr>
          <p:cNvPr id="68" name="Rectangle 67"/>
          <p:cNvSpPr>
            <a:spLocks noChangeArrowheads="1"/>
          </p:cNvSpPr>
          <p:nvPr/>
        </p:nvSpPr>
        <p:spPr bwMode="auto">
          <a:xfrm>
            <a:off x="4476998" y="3809132"/>
            <a:ext cx="1668463" cy="869950"/>
          </a:xfrm>
          <a:prstGeom prst="rect">
            <a:avLst/>
          </a:prstGeom>
          <a:solidFill>
            <a:schemeClr val="bg2"/>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 name="Line 68"/>
          <p:cNvSpPr>
            <a:spLocks noChangeShapeType="1"/>
          </p:cNvSpPr>
          <p:nvPr/>
        </p:nvSpPr>
        <p:spPr bwMode="auto">
          <a:xfrm>
            <a:off x="5086598" y="2421657"/>
            <a:ext cx="0" cy="1571625"/>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Line 69"/>
          <p:cNvSpPr>
            <a:spLocks noChangeShapeType="1"/>
          </p:cNvSpPr>
          <p:nvPr/>
        </p:nvSpPr>
        <p:spPr bwMode="auto">
          <a:xfrm>
            <a:off x="5504111" y="2756619"/>
            <a:ext cx="0" cy="1236663"/>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 name="Line 70"/>
          <p:cNvSpPr>
            <a:spLocks noChangeShapeType="1"/>
          </p:cNvSpPr>
          <p:nvPr/>
        </p:nvSpPr>
        <p:spPr bwMode="auto">
          <a:xfrm>
            <a:off x="4819898" y="4005982"/>
            <a:ext cx="260350"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 name="Line 71"/>
          <p:cNvSpPr>
            <a:spLocks noChangeShapeType="1"/>
          </p:cNvSpPr>
          <p:nvPr/>
        </p:nvSpPr>
        <p:spPr bwMode="auto">
          <a:xfrm flipV="1">
            <a:off x="5510461" y="4005982"/>
            <a:ext cx="285750" cy="1905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 name="Line 72"/>
          <p:cNvSpPr>
            <a:spLocks noChangeShapeType="1"/>
          </p:cNvSpPr>
          <p:nvPr/>
        </p:nvSpPr>
        <p:spPr bwMode="auto">
          <a:xfrm flipH="1">
            <a:off x="5796211" y="4017094"/>
            <a:ext cx="17462" cy="271463"/>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 name="Line 73"/>
          <p:cNvSpPr>
            <a:spLocks noChangeShapeType="1"/>
          </p:cNvSpPr>
          <p:nvPr/>
        </p:nvSpPr>
        <p:spPr bwMode="auto">
          <a:xfrm flipH="1">
            <a:off x="4800848" y="4013919"/>
            <a:ext cx="14288" cy="26670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5" name="Line 74"/>
          <p:cNvSpPr>
            <a:spLocks noChangeShapeType="1"/>
          </p:cNvSpPr>
          <p:nvPr/>
        </p:nvSpPr>
        <p:spPr bwMode="auto">
          <a:xfrm>
            <a:off x="4818311" y="4290144"/>
            <a:ext cx="393700"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 name="Line 75"/>
          <p:cNvSpPr>
            <a:spLocks noChangeShapeType="1"/>
          </p:cNvSpPr>
          <p:nvPr/>
        </p:nvSpPr>
        <p:spPr bwMode="auto">
          <a:xfrm>
            <a:off x="5397748" y="4299669"/>
            <a:ext cx="393700"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7" name="Rectangle 76"/>
          <p:cNvSpPr>
            <a:spLocks noChangeArrowheads="1"/>
          </p:cNvSpPr>
          <p:nvPr/>
        </p:nvSpPr>
        <p:spPr bwMode="auto">
          <a:xfrm>
            <a:off x="4975473" y="4220294"/>
            <a:ext cx="693738" cy="141288"/>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8" name="Freeform 77"/>
          <p:cNvSpPr>
            <a:spLocks/>
          </p:cNvSpPr>
          <p:nvPr/>
        </p:nvSpPr>
        <p:spPr bwMode="auto">
          <a:xfrm>
            <a:off x="5096123" y="3445594"/>
            <a:ext cx="246063" cy="336550"/>
          </a:xfrm>
          <a:custGeom>
            <a:avLst/>
            <a:gdLst>
              <a:gd name="T0" fmla="*/ 9 w 155"/>
              <a:gd name="T1" fmla="*/ 0 h 212"/>
              <a:gd name="T2" fmla="*/ 154 w 155"/>
              <a:gd name="T3" fmla="*/ 99 h 212"/>
              <a:gd name="T4" fmla="*/ 0 w 155"/>
              <a:gd name="T5" fmla="*/ 99 h 212"/>
              <a:gd name="T6" fmla="*/ 128 w 155"/>
              <a:gd name="T7" fmla="*/ 174 h 212"/>
              <a:gd name="T8" fmla="*/ 26 w 155"/>
              <a:gd name="T9" fmla="*/ 211 h 212"/>
            </a:gdLst>
            <a:ahLst/>
            <a:cxnLst>
              <a:cxn ang="0">
                <a:pos x="T0" y="T1"/>
              </a:cxn>
              <a:cxn ang="0">
                <a:pos x="T2" y="T3"/>
              </a:cxn>
              <a:cxn ang="0">
                <a:pos x="T4" y="T5"/>
              </a:cxn>
              <a:cxn ang="0">
                <a:pos x="T6" y="T7"/>
              </a:cxn>
              <a:cxn ang="0">
                <a:pos x="T8" y="T9"/>
              </a:cxn>
            </a:cxnLst>
            <a:rect l="0" t="0" r="r" b="b"/>
            <a:pathLst>
              <a:path w="155" h="212">
                <a:moveTo>
                  <a:pt x="9" y="0"/>
                </a:moveTo>
                <a:lnTo>
                  <a:pt x="154" y="99"/>
                </a:lnTo>
                <a:lnTo>
                  <a:pt x="0" y="99"/>
                </a:lnTo>
                <a:lnTo>
                  <a:pt x="128" y="174"/>
                </a:lnTo>
                <a:lnTo>
                  <a:pt x="26" y="211"/>
                </a:lnTo>
              </a:path>
            </a:pathLst>
          </a:custGeom>
          <a:solidFill>
            <a:schemeClr val="bg1"/>
          </a:solidFill>
          <a:ln w="25399" cap="rnd" cmpd="sng">
            <a:solidFill>
              <a:srgbClr val="FC012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Freeform 78"/>
          <p:cNvSpPr>
            <a:spLocks/>
          </p:cNvSpPr>
          <p:nvPr/>
        </p:nvSpPr>
        <p:spPr bwMode="auto">
          <a:xfrm>
            <a:off x="5058023" y="3728169"/>
            <a:ext cx="149225" cy="142875"/>
          </a:xfrm>
          <a:custGeom>
            <a:avLst/>
            <a:gdLst>
              <a:gd name="T0" fmla="*/ 68 w 94"/>
              <a:gd name="T1" fmla="*/ 0 h 90"/>
              <a:gd name="T2" fmla="*/ 93 w 94"/>
              <a:gd name="T3" fmla="*/ 65 h 90"/>
              <a:gd name="T4" fmla="*/ 0 w 94"/>
              <a:gd name="T5" fmla="*/ 89 h 90"/>
              <a:gd name="T6" fmla="*/ 68 w 94"/>
              <a:gd name="T7" fmla="*/ 0 h 90"/>
            </a:gdLst>
            <a:ahLst/>
            <a:cxnLst>
              <a:cxn ang="0">
                <a:pos x="T0" y="T1"/>
              </a:cxn>
              <a:cxn ang="0">
                <a:pos x="T2" y="T3"/>
              </a:cxn>
              <a:cxn ang="0">
                <a:pos x="T4" y="T5"/>
              </a:cxn>
              <a:cxn ang="0">
                <a:pos x="T6" y="T7"/>
              </a:cxn>
            </a:cxnLst>
            <a:rect l="0" t="0" r="r" b="b"/>
            <a:pathLst>
              <a:path w="94" h="90">
                <a:moveTo>
                  <a:pt x="68" y="0"/>
                </a:moveTo>
                <a:lnTo>
                  <a:pt x="93" y="65"/>
                </a:lnTo>
                <a:lnTo>
                  <a:pt x="0" y="89"/>
                </a:lnTo>
                <a:lnTo>
                  <a:pt x="68" y="0"/>
                </a:lnTo>
              </a:path>
            </a:pathLst>
          </a:custGeom>
          <a:solidFill>
            <a:srgbClr val="FC0128"/>
          </a:solidFill>
          <a:ln w="12699" cap="rnd" cmpd="sng">
            <a:solidFill>
              <a:srgbClr val="FC012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 name="Freeform 79"/>
          <p:cNvSpPr>
            <a:spLocks/>
          </p:cNvSpPr>
          <p:nvPr/>
        </p:nvSpPr>
        <p:spPr bwMode="auto">
          <a:xfrm>
            <a:off x="7361486" y="5672857"/>
            <a:ext cx="138112" cy="311150"/>
          </a:xfrm>
          <a:custGeom>
            <a:avLst/>
            <a:gdLst>
              <a:gd name="T0" fmla="*/ 0 w 87"/>
              <a:gd name="T1" fmla="*/ 0 h 196"/>
              <a:gd name="T2" fmla="*/ 15 w 87"/>
              <a:gd name="T3" fmla="*/ 0 h 196"/>
              <a:gd name="T4" fmla="*/ 35 w 87"/>
              <a:gd name="T5" fmla="*/ 0 h 196"/>
              <a:gd name="T6" fmla="*/ 51 w 87"/>
              <a:gd name="T7" fmla="*/ 0 h 196"/>
              <a:gd name="T8" fmla="*/ 66 w 87"/>
              <a:gd name="T9" fmla="*/ 0 h 196"/>
              <a:gd name="T10" fmla="*/ 86 w 87"/>
              <a:gd name="T11" fmla="*/ 0 h 196"/>
              <a:gd name="T12" fmla="*/ 46 w 87"/>
              <a:gd name="T13" fmla="*/ 195 h 196"/>
              <a:gd name="T14" fmla="*/ 0 w 87"/>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96">
                <a:moveTo>
                  <a:pt x="0" y="0"/>
                </a:moveTo>
                <a:lnTo>
                  <a:pt x="15" y="0"/>
                </a:lnTo>
                <a:lnTo>
                  <a:pt x="35" y="0"/>
                </a:lnTo>
                <a:lnTo>
                  <a:pt x="51" y="0"/>
                </a:lnTo>
                <a:lnTo>
                  <a:pt x="66" y="0"/>
                </a:lnTo>
                <a:lnTo>
                  <a:pt x="86" y="0"/>
                </a:lnTo>
                <a:lnTo>
                  <a:pt x="46" y="195"/>
                </a:lnTo>
                <a:lnTo>
                  <a:pt x="0" y="0"/>
                </a:lnTo>
              </a:path>
            </a:pathLst>
          </a:custGeom>
          <a:solidFill>
            <a:srgbClr val="FC0128"/>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 name="Rectangle 80"/>
          <p:cNvSpPr>
            <a:spLocks noChangeArrowheads="1"/>
          </p:cNvSpPr>
          <p:nvPr/>
        </p:nvSpPr>
        <p:spPr bwMode="auto">
          <a:xfrm>
            <a:off x="760661" y="3766269"/>
            <a:ext cx="1665287" cy="868363"/>
          </a:xfrm>
          <a:prstGeom prst="rect">
            <a:avLst/>
          </a:prstGeom>
          <a:solidFill>
            <a:schemeClr val="bg2"/>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 name="Line 81"/>
          <p:cNvSpPr>
            <a:spLocks noChangeShapeType="1"/>
          </p:cNvSpPr>
          <p:nvPr/>
        </p:nvSpPr>
        <p:spPr bwMode="auto">
          <a:xfrm flipH="1">
            <a:off x="1365498" y="2404194"/>
            <a:ext cx="15875" cy="1584325"/>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Line 82"/>
          <p:cNvSpPr>
            <a:spLocks noChangeShapeType="1"/>
          </p:cNvSpPr>
          <p:nvPr/>
        </p:nvSpPr>
        <p:spPr bwMode="auto">
          <a:xfrm>
            <a:off x="1792536" y="2756619"/>
            <a:ext cx="0" cy="123825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4" name="Line 83"/>
          <p:cNvSpPr>
            <a:spLocks noChangeShapeType="1"/>
          </p:cNvSpPr>
          <p:nvPr/>
        </p:nvSpPr>
        <p:spPr bwMode="auto">
          <a:xfrm>
            <a:off x="1103561" y="3978994"/>
            <a:ext cx="260350"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 name="Line 84"/>
          <p:cNvSpPr>
            <a:spLocks noChangeShapeType="1"/>
          </p:cNvSpPr>
          <p:nvPr/>
        </p:nvSpPr>
        <p:spPr bwMode="auto">
          <a:xfrm>
            <a:off x="1800473" y="3999632"/>
            <a:ext cx="285750" cy="3175"/>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 name="Line 85"/>
          <p:cNvSpPr>
            <a:spLocks noChangeShapeType="1"/>
          </p:cNvSpPr>
          <p:nvPr/>
        </p:nvSpPr>
        <p:spPr bwMode="auto">
          <a:xfrm>
            <a:off x="2092573" y="4018682"/>
            <a:ext cx="0" cy="252412"/>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 name="Line 86"/>
          <p:cNvSpPr>
            <a:spLocks noChangeShapeType="1"/>
          </p:cNvSpPr>
          <p:nvPr/>
        </p:nvSpPr>
        <p:spPr bwMode="auto">
          <a:xfrm>
            <a:off x="1086098" y="3991694"/>
            <a:ext cx="6350" cy="27305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8" name="Line 87"/>
          <p:cNvSpPr>
            <a:spLocks noChangeShapeType="1"/>
          </p:cNvSpPr>
          <p:nvPr/>
        </p:nvSpPr>
        <p:spPr bwMode="auto">
          <a:xfrm>
            <a:off x="1098798" y="4274269"/>
            <a:ext cx="396875"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 name="Line 88"/>
          <p:cNvSpPr>
            <a:spLocks noChangeShapeType="1"/>
          </p:cNvSpPr>
          <p:nvPr/>
        </p:nvSpPr>
        <p:spPr bwMode="auto">
          <a:xfrm>
            <a:off x="1687761" y="4282207"/>
            <a:ext cx="392112" cy="0"/>
          </a:xfrm>
          <a:prstGeom prst="line">
            <a:avLst/>
          </a:prstGeom>
          <a:noFill/>
          <a:ln w="12699">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0" name="Rectangle 89"/>
          <p:cNvSpPr>
            <a:spLocks noChangeArrowheads="1"/>
          </p:cNvSpPr>
          <p:nvPr/>
        </p:nvSpPr>
        <p:spPr bwMode="auto">
          <a:xfrm>
            <a:off x="1265486" y="4202832"/>
            <a:ext cx="693737" cy="141287"/>
          </a:xfrm>
          <a:prstGeom prst="rect">
            <a:avLst/>
          </a:prstGeom>
          <a:solidFill>
            <a:schemeClr val="accent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 name="Freeform 90"/>
          <p:cNvSpPr>
            <a:spLocks/>
          </p:cNvSpPr>
          <p:nvPr/>
        </p:nvSpPr>
        <p:spPr bwMode="auto">
          <a:xfrm>
            <a:off x="1848098" y="3505919"/>
            <a:ext cx="246063" cy="336550"/>
          </a:xfrm>
          <a:custGeom>
            <a:avLst/>
            <a:gdLst>
              <a:gd name="T0" fmla="*/ 9 w 155"/>
              <a:gd name="T1" fmla="*/ 0 h 212"/>
              <a:gd name="T2" fmla="*/ 154 w 155"/>
              <a:gd name="T3" fmla="*/ 99 h 212"/>
              <a:gd name="T4" fmla="*/ 0 w 155"/>
              <a:gd name="T5" fmla="*/ 99 h 212"/>
              <a:gd name="T6" fmla="*/ 128 w 155"/>
              <a:gd name="T7" fmla="*/ 174 h 212"/>
              <a:gd name="T8" fmla="*/ 26 w 155"/>
              <a:gd name="T9" fmla="*/ 211 h 212"/>
            </a:gdLst>
            <a:ahLst/>
            <a:cxnLst>
              <a:cxn ang="0">
                <a:pos x="T0" y="T1"/>
              </a:cxn>
              <a:cxn ang="0">
                <a:pos x="T2" y="T3"/>
              </a:cxn>
              <a:cxn ang="0">
                <a:pos x="T4" y="T5"/>
              </a:cxn>
              <a:cxn ang="0">
                <a:pos x="T6" y="T7"/>
              </a:cxn>
              <a:cxn ang="0">
                <a:pos x="T8" y="T9"/>
              </a:cxn>
            </a:cxnLst>
            <a:rect l="0" t="0" r="r" b="b"/>
            <a:pathLst>
              <a:path w="155" h="212">
                <a:moveTo>
                  <a:pt x="9" y="0"/>
                </a:moveTo>
                <a:lnTo>
                  <a:pt x="154" y="99"/>
                </a:lnTo>
                <a:lnTo>
                  <a:pt x="0" y="99"/>
                </a:lnTo>
                <a:lnTo>
                  <a:pt x="128" y="174"/>
                </a:lnTo>
                <a:lnTo>
                  <a:pt x="26" y="211"/>
                </a:lnTo>
              </a:path>
            </a:pathLst>
          </a:custGeom>
          <a:solidFill>
            <a:schemeClr val="bg1"/>
          </a:solidFill>
          <a:ln w="25399" cap="rnd" cmpd="sng">
            <a:solidFill>
              <a:srgbClr val="FC012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 name="Freeform 91"/>
          <p:cNvSpPr>
            <a:spLocks/>
          </p:cNvSpPr>
          <p:nvPr/>
        </p:nvSpPr>
        <p:spPr bwMode="auto">
          <a:xfrm>
            <a:off x="1781423" y="3790082"/>
            <a:ext cx="149225" cy="141287"/>
          </a:xfrm>
          <a:custGeom>
            <a:avLst/>
            <a:gdLst>
              <a:gd name="T0" fmla="*/ 68 w 94"/>
              <a:gd name="T1" fmla="*/ 0 h 89"/>
              <a:gd name="T2" fmla="*/ 93 w 94"/>
              <a:gd name="T3" fmla="*/ 64 h 89"/>
              <a:gd name="T4" fmla="*/ 0 w 94"/>
              <a:gd name="T5" fmla="*/ 88 h 89"/>
              <a:gd name="T6" fmla="*/ 68 w 94"/>
              <a:gd name="T7" fmla="*/ 0 h 89"/>
            </a:gdLst>
            <a:ahLst/>
            <a:cxnLst>
              <a:cxn ang="0">
                <a:pos x="T0" y="T1"/>
              </a:cxn>
              <a:cxn ang="0">
                <a:pos x="T2" y="T3"/>
              </a:cxn>
              <a:cxn ang="0">
                <a:pos x="T4" y="T5"/>
              </a:cxn>
              <a:cxn ang="0">
                <a:pos x="T6" y="T7"/>
              </a:cxn>
            </a:cxnLst>
            <a:rect l="0" t="0" r="r" b="b"/>
            <a:pathLst>
              <a:path w="94" h="89">
                <a:moveTo>
                  <a:pt x="68" y="0"/>
                </a:moveTo>
                <a:lnTo>
                  <a:pt x="93" y="64"/>
                </a:lnTo>
                <a:lnTo>
                  <a:pt x="0" y="88"/>
                </a:lnTo>
                <a:lnTo>
                  <a:pt x="68" y="0"/>
                </a:lnTo>
              </a:path>
            </a:pathLst>
          </a:custGeom>
          <a:solidFill>
            <a:srgbClr val="FC0128"/>
          </a:solidFill>
          <a:ln w="12699" cap="rnd" cmpd="sng">
            <a:solidFill>
              <a:srgbClr val="FC012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Arc 92"/>
          <p:cNvSpPr>
            <a:spLocks/>
          </p:cNvSpPr>
          <p:nvPr/>
        </p:nvSpPr>
        <p:spPr bwMode="auto">
          <a:xfrm>
            <a:off x="2403723" y="4810844"/>
            <a:ext cx="2185988" cy="585788"/>
          </a:xfrm>
          <a:custGeom>
            <a:avLst/>
            <a:gdLst>
              <a:gd name="G0" fmla="+- 21600 0 0"/>
              <a:gd name="G1" fmla="+- 0 0 0"/>
              <a:gd name="G2" fmla="+- 21600 0 0"/>
              <a:gd name="T0" fmla="*/ 42949 w 42949"/>
              <a:gd name="T1" fmla="*/ 3285 h 21600"/>
              <a:gd name="T2" fmla="*/ 0 w 42949"/>
              <a:gd name="T3" fmla="*/ 0 h 21600"/>
              <a:gd name="T4" fmla="*/ 21600 w 42949"/>
              <a:gd name="T5" fmla="*/ 0 h 21600"/>
            </a:gdLst>
            <a:ahLst/>
            <a:cxnLst>
              <a:cxn ang="0">
                <a:pos x="T0" y="T1"/>
              </a:cxn>
              <a:cxn ang="0">
                <a:pos x="T2" y="T3"/>
              </a:cxn>
              <a:cxn ang="0">
                <a:pos x="T4" y="T5"/>
              </a:cxn>
            </a:cxnLst>
            <a:rect l="0" t="0" r="r" b="b"/>
            <a:pathLst>
              <a:path w="42949" h="21600" fill="none" extrusionOk="0">
                <a:moveTo>
                  <a:pt x="42948" y="3284"/>
                </a:moveTo>
                <a:cubicBezTo>
                  <a:pt x="41327" y="13821"/>
                  <a:pt x="32260" y="21599"/>
                  <a:pt x="21600" y="21600"/>
                </a:cubicBezTo>
                <a:cubicBezTo>
                  <a:pt x="9670" y="21600"/>
                  <a:pt x="0" y="11929"/>
                  <a:pt x="0" y="0"/>
                </a:cubicBezTo>
              </a:path>
              <a:path w="42949" h="21600" stroke="0" extrusionOk="0">
                <a:moveTo>
                  <a:pt x="42948" y="3284"/>
                </a:moveTo>
                <a:cubicBezTo>
                  <a:pt x="41327" y="13821"/>
                  <a:pt x="32260" y="21599"/>
                  <a:pt x="21600" y="21600"/>
                </a:cubicBezTo>
                <a:cubicBezTo>
                  <a:pt x="9670" y="21600"/>
                  <a:pt x="0" y="11929"/>
                  <a:pt x="0" y="0"/>
                </a:cubicBezTo>
                <a:lnTo>
                  <a:pt x="21600" y="0"/>
                </a:lnTo>
                <a:close/>
              </a:path>
            </a:pathLst>
          </a:custGeom>
          <a:noFill/>
          <a:ln w="12699"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4" name="Group 137"/>
          <p:cNvGrpSpPr>
            <a:grpSpLocks/>
          </p:cNvGrpSpPr>
          <p:nvPr/>
        </p:nvGrpSpPr>
        <p:grpSpPr bwMode="auto">
          <a:xfrm>
            <a:off x="2452936" y="2985219"/>
            <a:ext cx="2027237" cy="3033713"/>
            <a:chOff x="1685" y="1702"/>
            <a:chExt cx="1277" cy="1911"/>
          </a:xfrm>
        </p:grpSpPr>
        <p:grpSp>
          <p:nvGrpSpPr>
            <p:cNvPr id="95" name="Group 97"/>
            <p:cNvGrpSpPr>
              <a:grpSpLocks/>
            </p:cNvGrpSpPr>
            <p:nvPr/>
          </p:nvGrpSpPr>
          <p:grpSpPr bwMode="auto">
            <a:xfrm>
              <a:off x="2047" y="2933"/>
              <a:ext cx="454" cy="680"/>
              <a:chOff x="2047" y="2933"/>
              <a:chExt cx="454" cy="680"/>
            </a:xfrm>
          </p:grpSpPr>
          <p:grpSp>
            <p:nvGrpSpPr>
              <p:cNvPr id="135" name="Group 95"/>
              <p:cNvGrpSpPr>
                <a:grpSpLocks/>
              </p:cNvGrpSpPr>
              <p:nvPr/>
            </p:nvGrpSpPr>
            <p:grpSpPr bwMode="auto">
              <a:xfrm>
                <a:off x="2047" y="3455"/>
                <a:ext cx="405" cy="158"/>
                <a:chOff x="2047" y="3455"/>
                <a:chExt cx="405" cy="158"/>
              </a:xfrm>
            </p:grpSpPr>
            <p:sp>
              <p:nvSpPr>
                <p:cNvPr id="137" name="Freeform 93"/>
                <p:cNvSpPr>
                  <a:spLocks/>
                </p:cNvSpPr>
                <p:nvPr/>
              </p:nvSpPr>
              <p:spPr bwMode="auto">
                <a:xfrm>
                  <a:off x="2220" y="3481"/>
                  <a:ext cx="232" cy="132"/>
                </a:xfrm>
                <a:custGeom>
                  <a:avLst/>
                  <a:gdLst>
                    <a:gd name="T0" fmla="*/ 135 w 232"/>
                    <a:gd name="T1" fmla="*/ 22 h 132"/>
                    <a:gd name="T2" fmla="*/ 127 w 232"/>
                    <a:gd name="T3" fmla="*/ 33 h 132"/>
                    <a:gd name="T4" fmla="*/ 113 w 232"/>
                    <a:gd name="T5" fmla="*/ 40 h 132"/>
                    <a:gd name="T6" fmla="*/ 94 w 232"/>
                    <a:gd name="T7" fmla="*/ 46 h 132"/>
                    <a:gd name="T8" fmla="*/ 72 w 232"/>
                    <a:gd name="T9" fmla="*/ 55 h 132"/>
                    <a:gd name="T10" fmla="*/ 58 w 232"/>
                    <a:gd name="T11" fmla="*/ 71 h 132"/>
                    <a:gd name="T12" fmla="*/ 36 w 232"/>
                    <a:gd name="T13" fmla="*/ 86 h 132"/>
                    <a:gd name="T14" fmla="*/ 19 w 232"/>
                    <a:gd name="T15" fmla="*/ 99 h 132"/>
                    <a:gd name="T16" fmla="*/ 8 w 232"/>
                    <a:gd name="T17" fmla="*/ 110 h 132"/>
                    <a:gd name="T18" fmla="*/ 0 w 232"/>
                    <a:gd name="T19" fmla="*/ 121 h 132"/>
                    <a:gd name="T20" fmla="*/ 4 w 232"/>
                    <a:gd name="T21" fmla="*/ 129 h 132"/>
                    <a:gd name="T22" fmla="*/ 12 w 232"/>
                    <a:gd name="T23" fmla="*/ 131 h 132"/>
                    <a:gd name="T24" fmla="*/ 48 w 232"/>
                    <a:gd name="T25" fmla="*/ 122 h 132"/>
                    <a:gd name="T26" fmla="*/ 93 w 232"/>
                    <a:gd name="T27" fmla="*/ 107 h 132"/>
                    <a:gd name="T28" fmla="*/ 133 w 232"/>
                    <a:gd name="T29" fmla="*/ 89 h 132"/>
                    <a:gd name="T30" fmla="*/ 166 w 232"/>
                    <a:gd name="T31" fmla="*/ 68 h 132"/>
                    <a:gd name="T32" fmla="*/ 183 w 232"/>
                    <a:gd name="T33" fmla="*/ 54 h 132"/>
                    <a:gd name="T34" fmla="*/ 186 w 232"/>
                    <a:gd name="T35" fmla="*/ 63 h 132"/>
                    <a:gd name="T36" fmla="*/ 211 w 232"/>
                    <a:gd name="T37" fmla="*/ 53 h 132"/>
                    <a:gd name="T38" fmla="*/ 229 w 232"/>
                    <a:gd name="T39" fmla="*/ 49 h 132"/>
                    <a:gd name="T40" fmla="*/ 231 w 232"/>
                    <a:gd name="T41" fmla="*/ 39 h 132"/>
                    <a:gd name="T42" fmla="*/ 230 w 232"/>
                    <a:gd name="T43" fmla="*/ 29 h 132"/>
                    <a:gd name="T44" fmla="*/ 227 w 232"/>
                    <a:gd name="T45" fmla="*/ 19 h 132"/>
                    <a:gd name="T46" fmla="*/ 223 w 232"/>
                    <a:gd name="T47" fmla="*/ 11 h 132"/>
                    <a:gd name="T48" fmla="*/ 216 w 232"/>
                    <a:gd name="T49" fmla="*/ 0 h 132"/>
                    <a:gd name="T50" fmla="*/ 204 w 232"/>
                    <a:gd name="T51" fmla="*/ 10 h 132"/>
                    <a:gd name="T52" fmla="*/ 186 w 232"/>
                    <a:gd name="T53" fmla="*/ 14 h 132"/>
                    <a:gd name="T54" fmla="*/ 164 w 232"/>
                    <a:gd name="T55" fmla="*/ 16 h 132"/>
                    <a:gd name="T56" fmla="*/ 135 w 232"/>
                    <a:gd name="T57"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32">
                      <a:moveTo>
                        <a:pt x="135" y="22"/>
                      </a:moveTo>
                      <a:lnTo>
                        <a:pt x="127" y="33"/>
                      </a:lnTo>
                      <a:lnTo>
                        <a:pt x="113" y="40"/>
                      </a:lnTo>
                      <a:lnTo>
                        <a:pt x="94" y="46"/>
                      </a:lnTo>
                      <a:lnTo>
                        <a:pt x="72" y="55"/>
                      </a:lnTo>
                      <a:lnTo>
                        <a:pt x="58" y="71"/>
                      </a:lnTo>
                      <a:lnTo>
                        <a:pt x="36" y="86"/>
                      </a:lnTo>
                      <a:lnTo>
                        <a:pt x="19" y="99"/>
                      </a:lnTo>
                      <a:lnTo>
                        <a:pt x="8" y="110"/>
                      </a:lnTo>
                      <a:lnTo>
                        <a:pt x="0" y="121"/>
                      </a:lnTo>
                      <a:lnTo>
                        <a:pt x="4" y="129"/>
                      </a:lnTo>
                      <a:lnTo>
                        <a:pt x="12" y="131"/>
                      </a:lnTo>
                      <a:lnTo>
                        <a:pt x="48" y="122"/>
                      </a:lnTo>
                      <a:lnTo>
                        <a:pt x="93" y="107"/>
                      </a:lnTo>
                      <a:lnTo>
                        <a:pt x="133" y="89"/>
                      </a:lnTo>
                      <a:lnTo>
                        <a:pt x="166" y="68"/>
                      </a:lnTo>
                      <a:lnTo>
                        <a:pt x="183" y="54"/>
                      </a:lnTo>
                      <a:lnTo>
                        <a:pt x="186" y="63"/>
                      </a:lnTo>
                      <a:lnTo>
                        <a:pt x="211" y="53"/>
                      </a:lnTo>
                      <a:lnTo>
                        <a:pt x="229" y="49"/>
                      </a:lnTo>
                      <a:lnTo>
                        <a:pt x="231" y="39"/>
                      </a:lnTo>
                      <a:lnTo>
                        <a:pt x="230" y="29"/>
                      </a:lnTo>
                      <a:lnTo>
                        <a:pt x="227" y="19"/>
                      </a:lnTo>
                      <a:lnTo>
                        <a:pt x="223" y="11"/>
                      </a:lnTo>
                      <a:lnTo>
                        <a:pt x="216" y="0"/>
                      </a:lnTo>
                      <a:lnTo>
                        <a:pt x="204" y="10"/>
                      </a:lnTo>
                      <a:lnTo>
                        <a:pt x="186" y="14"/>
                      </a:lnTo>
                      <a:lnTo>
                        <a:pt x="164" y="16"/>
                      </a:lnTo>
                      <a:lnTo>
                        <a:pt x="135" y="22"/>
                      </a:lnTo>
                    </a:path>
                  </a:pathLst>
                </a:custGeom>
                <a:solidFill>
                  <a:srgbClr val="606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8" name="Freeform 94"/>
                <p:cNvSpPr>
                  <a:spLocks/>
                </p:cNvSpPr>
                <p:nvPr/>
              </p:nvSpPr>
              <p:spPr bwMode="auto">
                <a:xfrm>
                  <a:off x="2047" y="3455"/>
                  <a:ext cx="232" cy="134"/>
                </a:xfrm>
                <a:custGeom>
                  <a:avLst/>
                  <a:gdLst>
                    <a:gd name="T0" fmla="*/ 135 w 232"/>
                    <a:gd name="T1" fmla="*/ 21 h 134"/>
                    <a:gd name="T2" fmla="*/ 127 w 232"/>
                    <a:gd name="T3" fmla="*/ 33 h 134"/>
                    <a:gd name="T4" fmla="*/ 115 w 232"/>
                    <a:gd name="T5" fmla="*/ 41 h 134"/>
                    <a:gd name="T6" fmla="*/ 94 w 232"/>
                    <a:gd name="T7" fmla="*/ 46 h 134"/>
                    <a:gd name="T8" fmla="*/ 72 w 232"/>
                    <a:gd name="T9" fmla="*/ 55 h 134"/>
                    <a:gd name="T10" fmla="*/ 57 w 232"/>
                    <a:gd name="T11" fmla="*/ 71 h 134"/>
                    <a:gd name="T12" fmla="*/ 38 w 232"/>
                    <a:gd name="T13" fmla="*/ 87 h 134"/>
                    <a:gd name="T14" fmla="*/ 19 w 232"/>
                    <a:gd name="T15" fmla="*/ 99 h 134"/>
                    <a:gd name="T16" fmla="*/ 8 w 232"/>
                    <a:gd name="T17" fmla="*/ 111 h 134"/>
                    <a:gd name="T18" fmla="*/ 0 w 232"/>
                    <a:gd name="T19" fmla="*/ 122 h 134"/>
                    <a:gd name="T20" fmla="*/ 3 w 232"/>
                    <a:gd name="T21" fmla="*/ 130 h 134"/>
                    <a:gd name="T22" fmla="*/ 12 w 232"/>
                    <a:gd name="T23" fmla="*/ 133 h 134"/>
                    <a:gd name="T24" fmla="*/ 48 w 232"/>
                    <a:gd name="T25" fmla="*/ 122 h 134"/>
                    <a:gd name="T26" fmla="*/ 93 w 232"/>
                    <a:gd name="T27" fmla="*/ 106 h 134"/>
                    <a:gd name="T28" fmla="*/ 133 w 232"/>
                    <a:gd name="T29" fmla="*/ 88 h 134"/>
                    <a:gd name="T30" fmla="*/ 167 w 232"/>
                    <a:gd name="T31" fmla="*/ 68 h 134"/>
                    <a:gd name="T32" fmla="*/ 182 w 232"/>
                    <a:gd name="T33" fmla="*/ 54 h 134"/>
                    <a:gd name="T34" fmla="*/ 186 w 232"/>
                    <a:gd name="T35" fmla="*/ 63 h 134"/>
                    <a:gd name="T36" fmla="*/ 210 w 232"/>
                    <a:gd name="T37" fmla="*/ 53 h 134"/>
                    <a:gd name="T38" fmla="*/ 230 w 232"/>
                    <a:gd name="T39" fmla="*/ 49 h 134"/>
                    <a:gd name="T40" fmla="*/ 231 w 232"/>
                    <a:gd name="T41" fmla="*/ 40 h 134"/>
                    <a:gd name="T42" fmla="*/ 230 w 232"/>
                    <a:gd name="T43" fmla="*/ 29 h 134"/>
                    <a:gd name="T44" fmla="*/ 228 w 232"/>
                    <a:gd name="T45" fmla="*/ 19 h 134"/>
                    <a:gd name="T46" fmla="*/ 223 w 232"/>
                    <a:gd name="T47" fmla="*/ 11 h 134"/>
                    <a:gd name="T48" fmla="*/ 217 w 232"/>
                    <a:gd name="T49" fmla="*/ 0 h 134"/>
                    <a:gd name="T50" fmla="*/ 204 w 232"/>
                    <a:gd name="T51" fmla="*/ 10 h 134"/>
                    <a:gd name="T52" fmla="*/ 185 w 232"/>
                    <a:gd name="T53" fmla="*/ 14 h 134"/>
                    <a:gd name="T54" fmla="*/ 165 w 232"/>
                    <a:gd name="T55" fmla="*/ 17 h 134"/>
                    <a:gd name="T56" fmla="*/ 135 w 232"/>
                    <a:gd name="T57" fmla="*/ 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34">
                      <a:moveTo>
                        <a:pt x="135" y="21"/>
                      </a:moveTo>
                      <a:lnTo>
                        <a:pt x="127" y="33"/>
                      </a:lnTo>
                      <a:lnTo>
                        <a:pt x="115" y="41"/>
                      </a:lnTo>
                      <a:lnTo>
                        <a:pt x="94" y="46"/>
                      </a:lnTo>
                      <a:lnTo>
                        <a:pt x="72" y="55"/>
                      </a:lnTo>
                      <a:lnTo>
                        <a:pt x="57" y="71"/>
                      </a:lnTo>
                      <a:lnTo>
                        <a:pt x="38" y="87"/>
                      </a:lnTo>
                      <a:lnTo>
                        <a:pt x="19" y="99"/>
                      </a:lnTo>
                      <a:lnTo>
                        <a:pt x="8" y="111"/>
                      </a:lnTo>
                      <a:lnTo>
                        <a:pt x="0" y="122"/>
                      </a:lnTo>
                      <a:lnTo>
                        <a:pt x="3" y="130"/>
                      </a:lnTo>
                      <a:lnTo>
                        <a:pt x="12" y="133"/>
                      </a:lnTo>
                      <a:lnTo>
                        <a:pt x="48" y="122"/>
                      </a:lnTo>
                      <a:lnTo>
                        <a:pt x="93" y="106"/>
                      </a:lnTo>
                      <a:lnTo>
                        <a:pt x="133" y="88"/>
                      </a:lnTo>
                      <a:lnTo>
                        <a:pt x="167" y="68"/>
                      </a:lnTo>
                      <a:lnTo>
                        <a:pt x="182" y="54"/>
                      </a:lnTo>
                      <a:lnTo>
                        <a:pt x="186" y="63"/>
                      </a:lnTo>
                      <a:lnTo>
                        <a:pt x="210" y="53"/>
                      </a:lnTo>
                      <a:lnTo>
                        <a:pt x="230" y="49"/>
                      </a:lnTo>
                      <a:lnTo>
                        <a:pt x="231" y="40"/>
                      </a:lnTo>
                      <a:lnTo>
                        <a:pt x="230" y="29"/>
                      </a:lnTo>
                      <a:lnTo>
                        <a:pt x="228" y="19"/>
                      </a:lnTo>
                      <a:lnTo>
                        <a:pt x="223" y="11"/>
                      </a:lnTo>
                      <a:lnTo>
                        <a:pt x="217" y="0"/>
                      </a:lnTo>
                      <a:lnTo>
                        <a:pt x="204" y="10"/>
                      </a:lnTo>
                      <a:lnTo>
                        <a:pt x="185" y="14"/>
                      </a:lnTo>
                      <a:lnTo>
                        <a:pt x="165" y="17"/>
                      </a:lnTo>
                      <a:lnTo>
                        <a:pt x="135" y="21"/>
                      </a:lnTo>
                    </a:path>
                  </a:pathLst>
                </a:custGeom>
                <a:solidFill>
                  <a:srgbClr val="606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36" name="Freeform 96"/>
              <p:cNvSpPr>
                <a:spLocks/>
              </p:cNvSpPr>
              <p:nvPr/>
            </p:nvSpPr>
            <p:spPr bwMode="auto">
              <a:xfrm>
                <a:off x="2109" y="2933"/>
                <a:ext cx="392" cy="613"/>
              </a:xfrm>
              <a:custGeom>
                <a:avLst/>
                <a:gdLst>
                  <a:gd name="T0" fmla="*/ 135 w 392"/>
                  <a:gd name="T1" fmla="*/ 15 h 613"/>
                  <a:gd name="T2" fmla="*/ 93 w 392"/>
                  <a:gd name="T3" fmla="*/ 78 h 613"/>
                  <a:gd name="T4" fmla="*/ 77 w 392"/>
                  <a:gd name="T5" fmla="*/ 135 h 613"/>
                  <a:gd name="T6" fmla="*/ 66 w 392"/>
                  <a:gd name="T7" fmla="*/ 191 h 613"/>
                  <a:gd name="T8" fmla="*/ 57 w 392"/>
                  <a:gd name="T9" fmla="*/ 237 h 613"/>
                  <a:gd name="T10" fmla="*/ 33 w 392"/>
                  <a:gd name="T11" fmla="*/ 275 h 613"/>
                  <a:gd name="T12" fmla="*/ 28 w 392"/>
                  <a:gd name="T13" fmla="*/ 307 h 613"/>
                  <a:gd name="T14" fmla="*/ 33 w 392"/>
                  <a:gd name="T15" fmla="*/ 341 h 613"/>
                  <a:gd name="T16" fmla="*/ 48 w 392"/>
                  <a:gd name="T17" fmla="*/ 393 h 613"/>
                  <a:gd name="T18" fmla="*/ 51 w 392"/>
                  <a:gd name="T19" fmla="*/ 436 h 613"/>
                  <a:gd name="T20" fmla="*/ 42 w 392"/>
                  <a:gd name="T21" fmla="*/ 474 h 613"/>
                  <a:gd name="T22" fmla="*/ 28 w 392"/>
                  <a:gd name="T23" fmla="*/ 517 h 613"/>
                  <a:gd name="T24" fmla="*/ 10 w 392"/>
                  <a:gd name="T25" fmla="*/ 559 h 613"/>
                  <a:gd name="T26" fmla="*/ 0 w 392"/>
                  <a:gd name="T27" fmla="*/ 591 h 613"/>
                  <a:gd name="T28" fmla="*/ 35 w 392"/>
                  <a:gd name="T29" fmla="*/ 579 h 613"/>
                  <a:gd name="T30" fmla="*/ 78 w 392"/>
                  <a:gd name="T31" fmla="*/ 556 h 613"/>
                  <a:gd name="T32" fmla="*/ 127 w 392"/>
                  <a:gd name="T33" fmla="*/ 546 h 613"/>
                  <a:gd name="T34" fmla="*/ 158 w 392"/>
                  <a:gd name="T35" fmla="*/ 536 h 613"/>
                  <a:gd name="T36" fmla="*/ 165 w 392"/>
                  <a:gd name="T37" fmla="*/ 509 h 613"/>
                  <a:gd name="T38" fmla="*/ 158 w 392"/>
                  <a:gd name="T39" fmla="*/ 478 h 613"/>
                  <a:gd name="T40" fmla="*/ 165 w 392"/>
                  <a:gd name="T41" fmla="*/ 435 h 613"/>
                  <a:gd name="T42" fmla="*/ 172 w 392"/>
                  <a:gd name="T43" fmla="*/ 388 h 613"/>
                  <a:gd name="T44" fmla="*/ 164 w 392"/>
                  <a:gd name="T45" fmla="*/ 352 h 613"/>
                  <a:gd name="T46" fmla="*/ 151 w 392"/>
                  <a:gd name="T47" fmla="*/ 320 h 613"/>
                  <a:gd name="T48" fmla="*/ 154 w 392"/>
                  <a:gd name="T49" fmla="*/ 298 h 613"/>
                  <a:gd name="T50" fmla="*/ 164 w 392"/>
                  <a:gd name="T51" fmla="*/ 267 h 613"/>
                  <a:gd name="T52" fmla="*/ 180 w 392"/>
                  <a:gd name="T53" fmla="*/ 233 h 613"/>
                  <a:gd name="T54" fmla="*/ 202 w 392"/>
                  <a:gd name="T55" fmla="*/ 196 h 613"/>
                  <a:gd name="T56" fmla="*/ 218 w 392"/>
                  <a:gd name="T57" fmla="*/ 143 h 613"/>
                  <a:gd name="T58" fmla="*/ 234 w 392"/>
                  <a:gd name="T59" fmla="*/ 87 h 613"/>
                  <a:gd name="T60" fmla="*/ 231 w 392"/>
                  <a:gd name="T61" fmla="*/ 143 h 613"/>
                  <a:gd name="T62" fmla="*/ 234 w 392"/>
                  <a:gd name="T63" fmla="*/ 206 h 613"/>
                  <a:gd name="T64" fmla="*/ 237 w 392"/>
                  <a:gd name="T65" fmla="*/ 234 h 613"/>
                  <a:gd name="T66" fmla="*/ 234 w 392"/>
                  <a:gd name="T67" fmla="*/ 277 h 613"/>
                  <a:gd name="T68" fmla="*/ 224 w 392"/>
                  <a:gd name="T69" fmla="*/ 320 h 613"/>
                  <a:gd name="T70" fmla="*/ 226 w 392"/>
                  <a:gd name="T71" fmla="*/ 367 h 613"/>
                  <a:gd name="T72" fmla="*/ 229 w 392"/>
                  <a:gd name="T73" fmla="*/ 414 h 613"/>
                  <a:gd name="T74" fmla="*/ 226 w 392"/>
                  <a:gd name="T75" fmla="*/ 476 h 613"/>
                  <a:gd name="T76" fmla="*/ 215 w 392"/>
                  <a:gd name="T77" fmla="*/ 521 h 613"/>
                  <a:gd name="T78" fmla="*/ 201 w 392"/>
                  <a:gd name="T79" fmla="*/ 565 h 613"/>
                  <a:gd name="T80" fmla="*/ 178 w 392"/>
                  <a:gd name="T81" fmla="*/ 612 h 613"/>
                  <a:gd name="T82" fmla="*/ 221 w 392"/>
                  <a:gd name="T83" fmla="*/ 594 h 613"/>
                  <a:gd name="T84" fmla="*/ 256 w 392"/>
                  <a:gd name="T85" fmla="*/ 576 h 613"/>
                  <a:gd name="T86" fmla="*/ 296 w 392"/>
                  <a:gd name="T87" fmla="*/ 569 h 613"/>
                  <a:gd name="T88" fmla="*/ 330 w 392"/>
                  <a:gd name="T89" fmla="*/ 562 h 613"/>
                  <a:gd name="T90" fmla="*/ 333 w 392"/>
                  <a:gd name="T91" fmla="*/ 540 h 613"/>
                  <a:gd name="T92" fmla="*/ 336 w 392"/>
                  <a:gd name="T93" fmla="*/ 513 h 613"/>
                  <a:gd name="T94" fmla="*/ 332 w 392"/>
                  <a:gd name="T95" fmla="*/ 483 h 613"/>
                  <a:gd name="T96" fmla="*/ 328 w 392"/>
                  <a:gd name="T97" fmla="*/ 451 h 613"/>
                  <a:gd name="T98" fmla="*/ 340 w 392"/>
                  <a:gd name="T99" fmla="*/ 413 h 613"/>
                  <a:gd name="T100" fmla="*/ 349 w 392"/>
                  <a:gd name="T101" fmla="*/ 378 h 613"/>
                  <a:gd name="T102" fmla="*/ 358 w 392"/>
                  <a:gd name="T103" fmla="*/ 335 h 613"/>
                  <a:gd name="T104" fmla="*/ 365 w 392"/>
                  <a:gd name="T105" fmla="*/ 297 h 613"/>
                  <a:gd name="T106" fmla="*/ 369 w 392"/>
                  <a:gd name="T107" fmla="*/ 266 h 613"/>
                  <a:gd name="T108" fmla="*/ 366 w 392"/>
                  <a:gd name="T109" fmla="*/ 234 h 613"/>
                  <a:gd name="T110" fmla="*/ 361 w 392"/>
                  <a:gd name="T111" fmla="*/ 206 h 613"/>
                  <a:gd name="T112" fmla="*/ 365 w 392"/>
                  <a:gd name="T113" fmla="*/ 166 h 613"/>
                  <a:gd name="T114" fmla="*/ 375 w 392"/>
                  <a:gd name="T115" fmla="*/ 132 h 613"/>
                  <a:gd name="T116" fmla="*/ 388 w 392"/>
                  <a:gd name="T117" fmla="*/ 87 h 613"/>
                  <a:gd name="T118" fmla="*/ 391 w 392"/>
                  <a:gd name="T119" fmla="*/ 0 h 613"/>
                  <a:gd name="T120" fmla="*/ 165 w 392"/>
                  <a:gd name="T121" fmla="*/ 28 h 613"/>
                  <a:gd name="T122" fmla="*/ 135 w 392"/>
                  <a:gd name="T123" fmla="*/ 1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 h="613">
                    <a:moveTo>
                      <a:pt x="135" y="15"/>
                    </a:moveTo>
                    <a:lnTo>
                      <a:pt x="93" y="78"/>
                    </a:lnTo>
                    <a:lnTo>
                      <a:pt x="77" y="135"/>
                    </a:lnTo>
                    <a:lnTo>
                      <a:pt x="66" y="191"/>
                    </a:lnTo>
                    <a:lnTo>
                      <a:pt x="57" y="237"/>
                    </a:lnTo>
                    <a:lnTo>
                      <a:pt x="33" y="275"/>
                    </a:lnTo>
                    <a:lnTo>
                      <a:pt x="28" y="307"/>
                    </a:lnTo>
                    <a:lnTo>
                      <a:pt x="33" y="341"/>
                    </a:lnTo>
                    <a:lnTo>
                      <a:pt x="48" y="393"/>
                    </a:lnTo>
                    <a:lnTo>
                      <a:pt x="51" y="436"/>
                    </a:lnTo>
                    <a:lnTo>
                      <a:pt x="42" y="474"/>
                    </a:lnTo>
                    <a:lnTo>
                      <a:pt x="28" y="517"/>
                    </a:lnTo>
                    <a:lnTo>
                      <a:pt x="10" y="559"/>
                    </a:lnTo>
                    <a:lnTo>
                      <a:pt x="0" y="591"/>
                    </a:lnTo>
                    <a:lnTo>
                      <a:pt x="35" y="579"/>
                    </a:lnTo>
                    <a:lnTo>
                      <a:pt x="78" y="556"/>
                    </a:lnTo>
                    <a:lnTo>
                      <a:pt x="127" y="546"/>
                    </a:lnTo>
                    <a:lnTo>
                      <a:pt x="158" y="536"/>
                    </a:lnTo>
                    <a:lnTo>
                      <a:pt x="165" y="509"/>
                    </a:lnTo>
                    <a:lnTo>
                      <a:pt x="158" y="478"/>
                    </a:lnTo>
                    <a:lnTo>
                      <a:pt x="165" y="435"/>
                    </a:lnTo>
                    <a:lnTo>
                      <a:pt x="172" y="388"/>
                    </a:lnTo>
                    <a:lnTo>
                      <a:pt x="164" y="352"/>
                    </a:lnTo>
                    <a:lnTo>
                      <a:pt x="151" y="320"/>
                    </a:lnTo>
                    <a:lnTo>
                      <a:pt x="154" y="298"/>
                    </a:lnTo>
                    <a:lnTo>
                      <a:pt x="164" y="267"/>
                    </a:lnTo>
                    <a:lnTo>
                      <a:pt x="180" y="233"/>
                    </a:lnTo>
                    <a:lnTo>
                      <a:pt x="202" y="196"/>
                    </a:lnTo>
                    <a:lnTo>
                      <a:pt x="218" y="143"/>
                    </a:lnTo>
                    <a:lnTo>
                      <a:pt x="234" y="87"/>
                    </a:lnTo>
                    <a:lnTo>
                      <a:pt x="231" y="143"/>
                    </a:lnTo>
                    <a:lnTo>
                      <a:pt x="234" y="206"/>
                    </a:lnTo>
                    <a:lnTo>
                      <a:pt x="237" y="234"/>
                    </a:lnTo>
                    <a:lnTo>
                      <a:pt x="234" y="277"/>
                    </a:lnTo>
                    <a:lnTo>
                      <a:pt x="224" y="320"/>
                    </a:lnTo>
                    <a:lnTo>
                      <a:pt x="226" y="367"/>
                    </a:lnTo>
                    <a:lnTo>
                      <a:pt x="229" y="414"/>
                    </a:lnTo>
                    <a:lnTo>
                      <a:pt x="226" y="476"/>
                    </a:lnTo>
                    <a:lnTo>
                      <a:pt x="215" y="521"/>
                    </a:lnTo>
                    <a:lnTo>
                      <a:pt x="201" y="565"/>
                    </a:lnTo>
                    <a:lnTo>
                      <a:pt x="178" y="612"/>
                    </a:lnTo>
                    <a:lnTo>
                      <a:pt x="221" y="594"/>
                    </a:lnTo>
                    <a:lnTo>
                      <a:pt x="256" y="576"/>
                    </a:lnTo>
                    <a:lnTo>
                      <a:pt x="296" y="569"/>
                    </a:lnTo>
                    <a:lnTo>
                      <a:pt x="330" y="562"/>
                    </a:lnTo>
                    <a:lnTo>
                      <a:pt x="333" y="540"/>
                    </a:lnTo>
                    <a:lnTo>
                      <a:pt x="336" y="513"/>
                    </a:lnTo>
                    <a:lnTo>
                      <a:pt x="332" y="483"/>
                    </a:lnTo>
                    <a:lnTo>
                      <a:pt x="328" y="451"/>
                    </a:lnTo>
                    <a:lnTo>
                      <a:pt x="340" y="413"/>
                    </a:lnTo>
                    <a:lnTo>
                      <a:pt x="349" y="378"/>
                    </a:lnTo>
                    <a:lnTo>
                      <a:pt x="358" y="335"/>
                    </a:lnTo>
                    <a:lnTo>
                      <a:pt x="365" y="297"/>
                    </a:lnTo>
                    <a:lnTo>
                      <a:pt x="369" y="266"/>
                    </a:lnTo>
                    <a:lnTo>
                      <a:pt x="366" y="234"/>
                    </a:lnTo>
                    <a:lnTo>
                      <a:pt x="361" y="206"/>
                    </a:lnTo>
                    <a:lnTo>
                      <a:pt x="365" y="166"/>
                    </a:lnTo>
                    <a:lnTo>
                      <a:pt x="375" y="132"/>
                    </a:lnTo>
                    <a:lnTo>
                      <a:pt x="388" y="87"/>
                    </a:lnTo>
                    <a:lnTo>
                      <a:pt x="391" y="0"/>
                    </a:lnTo>
                    <a:lnTo>
                      <a:pt x="165" y="28"/>
                    </a:lnTo>
                    <a:lnTo>
                      <a:pt x="135" y="15"/>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6" name="Freeform 98"/>
            <p:cNvSpPr>
              <a:spLocks/>
            </p:cNvSpPr>
            <p:nvPr/>
          </p:nvSpPr>
          <p:spPr bwMode="auto">
            <a:xfrm>
              <a:off x="2636" y="2471"/>
              <a:ext cx="156" cy="176"/>
            </a:xfrm>
            <a:custGeom>
              <a:avLst/>
              <a:gdLst>
                <a:gd name="T0" fmla="*/ 0 w 156"/>
                <a:gd name="T1" fmla="*/ 75 h 176"/>
                <a:gd name="T2" fmla="*/ 23 w 156"/>
                <a:gd name="T3" fmla="*/ 42 h 176"/>
                <a:gd name="T4" fmla="*/ 41 w 156"/>
                <a:gd name="T5" fmla="*/ 24 h 176"/>
                <a:gd name="T6" fmla="*/ 64 w 156"/>
                <a:gd name="T7" fmla="*/ 10 h 176"/>
                <a:gd name="T8" fmla="*/ 91 w 156"/>
                <a:gd name="T9" fmla="*/ 0 h 176"/>
                <a:gd name="T10" fmla="*/ 86 w 156"/>
                <a:gd name="T11" fmla="*/ 30 h 176"/>
                <a:gd name="T12" fmla="*/ 102 w 156"/>
                <a:gd name="T13" fmla="*/ 55 h 176"/>
                <a:gd name="T14" fmla="*/ 126 w 156"/>
                <a:gd name="T15" fmla="*/ 86 h 176"/>
                <a:gd name="T16" fmla="*/ 155 w 156"/>
                <a:gd name="T17" fmla="*/ 119 h 176"/>
                <a:gd name="T18" fmla="*/ 139 w 156"/>
                <a:gd name="T19" fmla="*/ 139 h 176"/>
                <a:gd name="T20" fmla="*/ 115 w 156"/>
                <a:gd name="T21" fmla="*/ 160 h 176"/>
                <a:gd name="T22" fmla="*/ 93 w 156"/>
                <a:gd name="T23" fmla="*/ 175 h 176"/>
                <a:gd name="T24" fmla="*/ 56 w 156"/>
                <a:gd name="T25" fmla="*/ 145 h 176"/>
                <a:gd name="T26" fmla="*/ 0 w 156"/>
                <a:gd name="T27" fmla="*/ 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76">
                  <a:moveTo>
                    <a:pt x="0" y="75"/>
                  </a:moveTo>
                  <a:lnTo>
                    <a:pt x="23" y="42"/>
                  </a:lnTo>
                  <a:lnTo>
                    <a:pt x="41" y="24"/>
                  </a:lnTo>
                  <a:lnTo>
                    <a:pt x="64" y="10"/>
                  </a:lnTo>
                  <a:lnTo>
                    <a:pt x="91" y="0"/>
                  </a:lnTo>
                  <a:lnTo>
                    <a:pt x="86" y="30"/>
                  </a:lnTo>
                  <a:lnTo>
                    <a:pt x="102" y="55"/>
                  </a:lnTo>
                  <a:lnTo>
                    <a:pt x="126" y="86"/>
                  </a:lnTo>
                  <a:lnTo>
                    <a:pt x="155" y="119"/>
                  </a:lnTo>
                  <a:lnTo>
                    <a:pt x="139" y="139"/>
                  </a:lnTo>
                  <a:lnTo>
                    <a:pt x="115" y="160"/>
                  </a:lnTo>
                  <a:lnTo>
                    <a:pt x="93" y="175"/>
                  </a:lnTo>
                  <a:lnTo>
                    <a:pt x="56" y="145"/>
                  </a:lnTo>
                  <a:lnTo>
                    <a:pt x="0" y="75"/>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7" name="Freeform 99"/>
            <p:cNvSpPr>
              <a:spLocks/>
            </p:cNvSpPr>
            <p:nvPr/>
          </p:nvSpPr>
          <p:spPr bwMode="auto">
            <a:xfrm>
              <a:off x="1821" y="2550"/>
              <a:ext cx="149" cy="165"/>
            </a:xfrm>
            <a:custGeom>
              <a:avLst/>
              <a:gdLst>
                <a:gd name="T0" fmla="*/ 0 w 149"/>
                <a:gd name="T1" fmla="*/ 96 h 165"/>
                <a:gd name="T2" fmla="*/ 97 w 149"/>
                <a:gd name="T3" fmla="*/ 164 h 165"/>
                <a:gd name="T4" fmla="*/ 113 w 149"/>
                <a:gd name="T5" fmla="*/ 132 h 165"/>
                <a:gd name="T6" fmla="*/ 142 w 149"/>
                <a:gd name="T7" fmla="*/ 103 h 165"/>
                <a:gd name="T8" fmla="*/ 148 w 149"/>
                <a:gd name="T9" fmla="*/ 65 h 165"/>
                <a:gd name="T10" fmla="*/ 138 w 149"/>
                <a:gd name="T11" fmla="*/ 38 h 165"/>
                <a:gd name="T12" fmla="*/ 63 w 149"/>
                <a:gd name="T13" fmla="*/ 0 h 165"/>
                <a:gd name="T14" fmla="*/ 35 w 149"/>
                <a:gd name="T15" fmla="*/ 44 h 165"/>
                <a:gd name="T16" fmla="*/ 0 w 149"/>
                <a:gd name="T17" fmla="*/ 9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65">
                  <a:moveTo>
                    <a:pt x="0" y="96"/>
                  </a:moveTo>
                  <a:lnTo>
                    <a:pt x="97" y="164"/>
                  </a:lnTo>
                  <a:lnTo>
                    <a:pt x="113" y="132"/>
                  </a:lnTo>
                  <a:lnTo>
                    <a:pt x="142" y="103"/>
                  </a:lnTo>
                  <a:lnTo>
                    <a:pt x="148" y="65"/>
                  </a:lnTo>
                  <a:lnTo>
                    <a:pt x="138" y="38"/>
                  </a:lnTo>
                  <a:lnTo>
                    <a:pt x="63" y="0"/>
                  </a:lnTo>
                  <a:lnTo>
                    <a:pt x="35" y="44"/>
                  </a:lnTo>
                  <a:lnTo>
                    <a:pt x="0" y="96"/>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8" name="Freeform 100"/>
            <p:cNvSpPr>
              <a:spLocks/>
            </p:cNvSpPr>
            <p:nvPr/>
          </p:nvSpPr>
          <p:spPr bwMode="auto">
            <a:xfrm>
              <a:off x="1911" y="2529"/>
              <a:ext cx="816" cy="473"/>
            </a:xfrm>
            <a:custGeom>
              <a:avLst/>
              <a:gdLst>
                <a:gd name="T0" fmla="*/ 485 w 816"/>
                <a:gd name="T1" fmla="*/ 22 h 473"/>
                <a:gd name="T2" fmla="*/ 544 w 816"/>
                <a:gd name="T3" fmla="*/ 36 h 473"/>
                <a:gd name="T4" fmla="*/ 569 w 816"/>
                <a:gd name="T5" fmla="*/ 48 h 473"/>
                <a:gd name="T6" fmla="*/ 587 w 816"/>
                <a:gd name="T7" fmla="*/ 64 h 473"/>
                <a:gd name="T8" fmla="*/ 618 w 816"/>
                <a:gd name="T9" fmla="*/ 77 h 473"/>
                <a:gd name="T10" fmla="*/ 732 w 816"/>
                <a:gd name="T11" fmla="*/ 13 h 473"/>
                <a:gd name="T12" fmla="*/ 781 w 816"/>
                <a:gd name="T13" fmla="*/ 67 h 473"/>
                <a:gd name="T14" fmla="*/ 815 w 816"/>
                <a:gd name="T15" fmla="*/ 110 h 473"/>
                <a:gd name="T16" fmla="*/ 747 w 816"/>
                <a:gd name="T17" fmla="*/ 217 h 473"/>
                <a:gd name="T18" fmla="*/ 720 w 816"/>
                <a:gd name="T19" fmla="*/ 265 h 473"/>
                <a:gd name="T20" fmla="*/ 675 w 816"/>
                <a:gd name="T21" fmla="*/ 279 h 473"/>
                <a:gd name="T22" fmla="*/ 614 w 816"/>
                <a:gd name="T23" fmla="*/ 272 h 473"/>
                <a:gd name="T24" fmla="*/ 643 w 816"/>
                <a:gd name="T25" fmla="*/ 359 h 473"/>
                <a:gd name="T26" fmla="*/ 644 w 816"/>
                <a:gd name="T27" fmla="*/ 433 h 473"/>
                <a:gd name="T28" fmla="*/ 607 w 816"/>
                <a:gd name="T29" fmla="*/ 452 h 473"/>
                <a:gd name="T30" fmla="*/ 526 w 816"/>
                <a:gd name="T31" fmla="*/ 462 h 473"/>
                <a:gd name="T32" fmla="*/ 450 w 816"/>
                <a:gd name="T33" fmla="*/ 458 h 473"/>
                <a:gd name="T34" fmla="*/ 389 w 816"/>
                <a:gd name="T35" fmla="*/ 472 h 473"/>
                <a:gd name="T36" fmla="*/ 300 w 816"/>
                <a:gd name="T37" fmla="*/ 453 h 473"/>
                <a:gd name="T38" fmla="*/ 253 w 816"/>
                <a:gd name="T39" fmla="*/ 431 h 473"/>
                <a:gd name="T40" fmla="*/ 248 w 816"/>
                <a:gd name="T41" fmla="*/ 372 h 473"/>
                <a:gd name="T42" fmla="*/ 262 w 816"/>
                <a:gd name="T43" fmla="*/ 315 h 473"/>
                <a:gd name="T44" fmla="*/ 246 w 816"/>
                <a:gd name="T45" fmla="*/ 283 h 473"/>
                <a:gd name="T46" fmla="*/ 190 w 816"/>
                <a:gd name="T47" fmla="*/ 247 h 473"/>
                <a:gd name="T48" fmla="*/ 150 w 816"/>
                <a:gd name="T49" fmla="*/ 230 h 473"/>
                <a:gd name="T50" fmla="*/ 0 w 816"/>
                <a:gd name="T51" fmla="*/ 175 h 473"/>
                <a:gd name="T52" fmla="*/ 45 w 816"/>
                <a:gd name="T53" fmla="*/ 135 h 473"/>
                <a:gd name="T54" fmla="*/ 68 w 816"/>
                <a:gd name="T55" fmla="*/ 85 h 473"/>
                <a:gd name="T56" fmla="*/ 237 w 816"/>
                <a:gd name="T57" fmla="*/ 102 h 473"/>
                <a:gd name="T58" fmla="*/ 258 w 816"/>
                <a:gd name="T59" fmla="*/ 65 h 473"/>
                <a:gd name="T60" fmla="*/ 288 w 816"/>
                <a:gd name="T61" fmla="*/ 41 h 473"/>
                <a:gd name="T62" fmla="*/ 336 w 816"/>
                <a:gd name="T63" fmla="*/ 1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6" h="473">
                  <a:moveTo>
                    <a:pt x="398" y="0"/>
                  </a:moveTo>
                  <a:lnTo>
                    <a:pt x="485" y="22"/>
                  </a:lnTo>
                  <a:lnTo>
                    <a:pt x="520" y="29"/>
                  </a:lnTo>
                  <a:lnTo>
                    <a:pt x="544" y="36"/>
                  </a:lnTo>
                  <a:lnTo>
                    <a:pt x="556" y="41"/>
                  </a:lnTo>
                  <a:lnTo>
                    <a:pt x="569" y="48"/>
                  </a:lnTo>
                  <a:lnTo>
                    <a:pt x="578" y="55"/>
                  </a:lnTo>
                  <a:lnTo>
                    <a:pt x="587" y="64"/>
                  </a:lnTo>
                  <a:lnTo>
                    <a:pt x="594" y="78"/>
                  </a:lnTo>
                  <a:lnTo>
                    <a:pt x="618" y="77"/>
                  </a:lnTo>
                  <a:lnTo>
                    <a:pt x="634" y="97"/>
                  </a:lnTo>
                  <a:lnTo>
                    <a:pt x="732" y="13"/>
                  </a:lnTo>
                  <a:lnTo>
                    <a:pt x="758" y="38"/>
                  </a:lnTo>
                  <a:lnTo>
                    <a:pt x="781" y="67"/>
                  </a:lnTo>
                  <a:lnTo>
                    <a:pt x="800" y="92"/>
                  </a:lnTo>
                  <a:lnTo>
                    <a:pt x="815" y="110"/>
                  </a:lnTo>
                  <a:lnTo>
                    <a:pt x="773" y="178"/>
                  </a:lnTo>
                  <a:lnTo>
                    <a:pt x="747" y="217"/>
                  </a:lnTo>
                  <a:lnTo>
                    <a:pt x="735" y="243"/>
                  </a:lnTo>
                  <a:lnTo>
                    <a:pt x="720" y="265"/>
                  </a:lnTo>
                  <a:lnTo>
                    <a:pt x="713" y="283"/>
                  </a:lnTo>
                  <a:lnTo>
                    <a:pt x="675" y="279"/>
                  </a:lnTo>
                  <a:lnTo>
                    <a:pt x="622" y="250"/>
                  </a:lnTo>
                  <a:lnTo>
                    <a:pt x="614" y="272"/>
                  </a:lnTo>
                  <a:lnTo>
                    <a:pt x="636" y="329"/>
                  </a:lnTo>
                  <a:lnTo>
                    <a:pt x="643" y="359"/>
                  </a:lnTo>
                  <a:lnTo>
                    <a:pt x="646" y="397"/>
                  </a:lnTo>
                  <a:lnTo>
                    <a:pt x="644" y="433"/>
                  </a:lnTo>
                  <a:lnTo>
                    <a:pt x="645" y="456"/>
                  </a:lnTo>
                  <a:lnTo>
                    <a:pt x="607" y="452"/>
                  </a:lnTo>
                  <a:lnTo>
                    <a:pt x="582" y="454"/>
                  </a:lnTo>
                  <a:lnTo>
                    <a:pt x="526" y="462"/>
                  </a:lnTo>
                  <a:lnTo>
                    <a:pt x="480" y="464"/>
                  </a:lnTo>
                  <a:lnTo>
                    <a:pt x="450" y="458"/>
                  </a:lnTo>
                  <a:lnTo>
                    <a:pt x="427" y="468"/>
                  </a:lnTo>
                  <a:lnTo>
                    <a:pt x="389" y="472"/>
                  </a:lnTo>
                  <a:lnTo>
                    <a:pt x="339" y="466"/>
                  </a:lnTo>
                  <a:lnTo>
                    <a:pt x="300" y="453"/>
                  </a:lnTo>
                  <a:lnTo>
                    <a:pt x="276" y="443"/>
                  </a:lnTo>
                  <a:lnTo>
                    <a:pt x="253" y="431"/>
                  </a:lnTo>
                  <a:lnTo>
                    <a:pt x="230" y="414"/>
                  </a:lnTo>
                  <a:lnTo>
                    <a:pt x="248" y="372"/>
                  </a:lnTo>
                  <a:lnTo>
                    <a:pt x="258" y="338"/>
                  </a:lnTo>
                  <a:lnTo>
                    <a:pt x="262" y="315"/>
                  </a:lnTo>
                  <a:lnTo>
                    <a:pt x="254" y="294"/>
                  </a:lnTo>
                  <a:lnTo>
                    <a:pt x="246" y="283"/>
                  </a:lnTo>
                  <a:lnTo>
                    <a:pt x="216" y="265"/>
                  </a:lnTo>
                  <a:lnTo>
                    <a:pt x="190" y="247"/>
                  </a:lnTo>
                  <a:lnTo>
                    <a:pt x="171" y="237"/>
                  </a:lnTo>
                  <a:lnTo>
                    <a:pt x="150" y="230"/>
                  </a:lnTo>
                  <a:lnTo>
                    <a:pt x="133" y="220"/>
                  </a:lnTo>
                  <a:lnTo>
                    <a:pt x="0" y="175"/>
                  </a:lnTo>
                  <a:lnTo>
                    <a:pt x="23" y="164"/>
                  </a:lnTo>
                  <a:lnTo>
                    <a:pt x="45" y="135"/>
                  </a:lnTo>
                  <a:lnTo>
                    <a:pt x="68" y="113"/>
                  </a:lnTo>
                  <a:lnTo>
                    <a:pt x="68" y="85"/>
                  </a:lnTo>
                  <a:lnTo>
                    <a:pt x="224" y="118"/>
                  </a:lnTo>
                  <a:lnTo>
                    <a:pt x="237" y="102"/>
                  </a:lnTo>
                  <a:lnTo>
                    <a:pt x="249" y="86"/>
                  </a:lnTo>
                  <a:lnTo>
                    <a:pt x="258" y="65"/>
                  </a:lnTo>
                  <a:lnTo>
                    <a:pt x="268" y="50"/>
                  </a:lnTo>
                  <a:lnTo>
                    <a:pt x="288" y="41"/>
                  </a:lnTo>
                  <a:lnTo>
                    <a:pt x="310" y="41"/>
                  </a:lnTo>
                  <a:lnTo>
                    <a:pt x="336" y="15"/>
                  </a:lnTo>
                  <a:lnTo>
                    <a:pt x="398" y="0"/>
                  </a:lnTo>
                </a:path>
              </a:pathLst>
            </a:custGeom>
            <a:solidFill>
              <a:srgbClr val="A0A0C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 name="Freeform 101"/>
            <p:cNvSpPr>
              <a:spLocks/>
            </p:cNvSpPr>
            <p:nvPr/>
          </p:nvSpPr>
          <p:spPr bwMode="auto">
            <a:xfrm>
              <a:off x="1685" y="2454"/>
              <a:ext cx="236" cy="217"/>
            </a:xfrm>
            <a:custGeom>
              <a:avLst/>
              <a:gdLst>
                <a:gd name="T0" fmla="*/ 215 w 236"/>
                <a:gd name="T1" fmla="*/ 67 h 217"/>
                <a:gd name="T2" fmla="*/ 228 w 236"/>
                <a:gd name="T3" fmla="*/ 83 h 217"/>
                <a:gd name="T4" fmla="*/ 235 w 236"/>
                <a:gd name="T5" fmla="*/ 111 h 217"/>
                <a:gd name="T6" fmla="*/ 229 w 236"/>
                <a:gd name="T7" fmla="*/ 142 h 217"/>
                <a:gd name="T8" fmla="*/ 215 w 236"/>
                <a:gd name="T9" fmla="*/ 164 h 217"/>
                <a:gd name="T10" fmla="*/ 191 w 236"/>
                <a:gd name="T11" fmla="*/ 192 h 217"/>
                <a:gd name="T12" fmla="*/ 170 w 236"/>
                <a:gd name="T13" fmla="*/ 207 h 217"/>
                <a:gd name="T14" fmla="*/ 146 w 236"/>
                <a:gd name="T15" fmla="*/ 216 h 217"/>
                <a:gd name="T16" fmla="*/ 115 w 236"/>
                <a:gd name="T17" fmla="*/ 215 h 217"/>
                <a:gd name="T18" fmla="*/ 96 w 236"/>
                <a:gd name="T19" fmla="*/ 207 h 217"/>
                <a:gd name="T20" fmla="*/ 77 w 236"/>
                <a:gd name="T21" fmla="*/ 194 h 217"/>
                <a:gd name="T22" fmla="*/ 39 w 236"/>
                <a:gd name="T23" fmla="*/ 191 h 217"/>
                <a:gd name="T24" fmla="*/ 6 w 236"/>
                <a:gd name="T25" fmla="*/ 188 h 217"/>
                <a:gd name="T26" fmla="*/ 0 w 236"/>
                <a:gd name="T27" fmla="*/ 181 h 217"/>
                <a:gd name="T28" fmla="*/ 0 w 236"/>
                <a:gd name="T29" fmla="*/ 168 h 217"/>
                <a:gd name="T30" fmla="*/ 6 w 236"/>
                <a:gd name="T31" fmla="*/ 162 h 217"/>
                <a:gd name="T32" fmla="*/ 31 w 236"/>
                <a:gd name="T33" fmla="*/ 158 h 217"/>
                <a:gd name="T34" fmla="*/ 59 w 236"/>
                <a:gd name="T35" fmla="*/ 160 h 217"/>
                <a:gd name="T36" fmla="*/ 0 w 236"/>
                <a:gd name="T37" fmla="*/ 119 h 217"/>
                <a:gd name="T38" fmla="*/ 0 w 236"/>
                <a:gd name="T39" fmla="*/ 107 h 217"/>
                <a:gd name="T40" fmla="*/ 3 w 236"/>
                <a:gd name="T41" fmla="*/ 96 h 217"/>
                <a:gd name="T42" fmla="*/ 16 w 236"/>
                <a:gd name="T43" fmla="*/ 90 h 217"/>
                <a:gd name="T44" fmla="*/ 81 w 236"/>
                <a:gd name="T45" fmla="*/ 128 h 217"/>
                <a:gd name="T46" fmla="*/ 42 w 236"/>
                <a:gd name="T47" fmla="*/ 99 h 217"/>
                <a:gd name="T48" fmla="*/ 12 w 236"/>
                <a:gd name="T49" fmla="*/ 71 h 217"/>
                <a:gd name="T50" fmla="*/ 13 w 236"/>
                <a:gd name="T51" fmla="*/ 59 h 217"/>
                <a:gd name="T52" fmla="*/ 21 w 236"/>
                <a:gd name="T53" fmla="*/ 52 h 217"/>
                <a:gd name="T54" fmla="*/ 34 w 236"/>
                <a:gd name="T55" fmla="*/ 51 h 217"/>
                <a:gd name="T56" fmla="*/ 108 w 236"/>
                <a:gd name="T57" fmla="*/ 99 h 217"/>
                <a:gd name="T58" fmla="*/ 82 w 236"/>
                <a:gd name="T59" fmla="*/ 75 h 217"/>
                <a:gd name="T60" fmla="*/ 54 w 236"/>
                <a:gd name="T61" fmla="*/ 41 h 217"/>
                <a:gd name="T62" fmla="*/ 54 w 236"/>
                <a:gd name="T63" fmla="*/ 31 h 217"/>
                <a:gd name="T64" fmla="*/ 62 w 236"/>
                <a:gd name="T65" fmla="*/ 25 h 217"/>
                <a:gd name="T66" fmla="*/ 74 w 236"/>
                <a:gd name="T67" fmla="*/ 22 h 217"/>
                <a:gd name="T68" fmla="*/ 103 w 236"/>
                <a:gd name="T69" fmla="*/ 39 h 217"/>
                <a:gd name="T70" fmla="*/ 132 w 236"/>
                <a:gd name="T71" fmla="*/ 64 h 217"/>
                <a:gd name="T72" fmla="*/ 156 w 236"/>
                <a:gd name="T73" fmla="*/ 76 h 217"/>
                <a:gd name="T74" fmla="*/ 166 w 236"/>
                <a:gd name="T75" fmla="*/ 74 h 217"/>
                <a:gd name="T76" fmla="*/ 156 w 236"/>
                <a:gd name="T77" fmla="*/ 56 h 217"/>
                <a:gd name="T78" fmla="*/ 158 w 236"/>
                <a:gd name="T79" fmla="*/ 33 h 217"/>
                <a:gd name="T80" fmla="*/ 170 w 236"/>
                <a:gd name="T81" fmla="*/ 13 h 217"/>
                <a:gd name="T82" fmla="*/ 183 w 236"/>
                <a:gd name="T83" fmla="*/ 3 h 217"/>
                <a:gd name="T84" fmla="*/ 191 w 236"/>
                <a:gd name="T85" fmla="*/ 0 h 217"/>
                <a:gd name="T86" fmla="*/ 198 w 236"/>
                <a:gd name="T87" fmla="*/ 4 h 217"/>
                <a:gd name="T88" fmla="*/ 205 w 236"/>
                <a:gd name="T89" fmla="*/ 15 h 217"/>
                <a:gd name="T90" fmla="*/ 199 w 236"/>
                <a:gd name="T91" fmla="*/ 30 h 217"/>
                <a:gd name="T92" fmla="*/ 196 w 236"/>
                <a:gd name="T93" fmla="*/ 48 h 217"/>
                <a:gd name="T94" fmla="*/ 202 w 236"/>
                <a:gd name="T95" fmla="*/ 60 h 217"/>
                <a:gd name="T96" fmla="*/ 215 w 236"/>
                <a:gd name="T97" fmla="*/ 6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217">
                  <a:moveTo>
                    <a:pt x="215" y="67"/>
                  </a:moveTo>
                  <a:lnTo>
                    <a:pt x="228" y="83"/>
                  </a:lnTo>
                  <a:lnTo>
                    <a:pt x="235" y="111"/>
                  </a:lnTo>
                  <a:lnTo>
                    <a:pt x="229" y="142"/>
                  </a:lnTo>
                  <a:lnTo>
                    <a:pt x="215" y="164"/>
                  </a:lnTo>
                  <a:lnTo>
                    <a:pt x="191" y="192"/>
                  </a:lnTo>
                  <a:lnTo>
                    <a:pt x="170" y="207"/>
                  </a:lnTo>
                  <a:lnTo>
                    <a:pt x="146" y="216"/>
                  </a:lnTo>
                  <a:lnTo>
                    <a:pt x="115" y="215"/>
                  </a:lnTo>
                  <a:lnTo>
                    <a:pt x="96" y="207"/>
                  </a:lnTo>
                  <a:lnTo>
                    <a:pt x="77" y="194"/>
                  </a:lnTo>
                  <a:lnTo>
                    <a:pt x="39" y="191"/>
                  </a:lnTo>
                  <a:lnTo>
                    <a:pt x="6" y="188"/>
                  </a:lnTo>
                  <a:lnTo>
                    <a:pt x="0" y="181"/>
                  </a:lnTo>
                  <a:lnTo>
                    <a:pt x="0" y="168"/>
                  </a:lnTo>
                  <a:lnTo>
                    <a:pt x="6" y="162"/>
                  </a:lnTo>
                  <a:lnTo>
                    <a:pt x="31" y="158"/>
                  </a:lnTo>
                  <a:lnTo>
                    <a:pt x="59" y="160"/>
                  </a:lnTo>
                  <a:lnTo>
                    <a:pt x="0" y="119"/>
                  </a:lnTo>
                  <a:lnTo>
                    <a:pt x="0" y="107"/>
                  </a:lnTo>
                  <a:lnTo>
                    <a:pt x="3" y="96"/>
                  </a:lnTo>
                  <a:lnTo>
                    <a:pt x="16" y="90"/>
                  </a:lnTo>
                  <a:lnTo>
                    <a:pt x="81" y="128"/>
                  </a:lnTo>
                  <a:lnTo>
                    <a:pt x="42" y="99"/>
                  </a:lnTo>
                  <a:lnTo>
                    <a:pt x="12" y="71"/>
                  </a:lnTo>
                  <a:lnTo>
                    <a:pt x="13" y="59"/>
                  </a:lnTo>
                  <a:lnTo>
                    <a:pt x="21" y="52"/>
                  </a:lnTo>
                  <a:lnTo>
                    <a:pt x="34" y="51"/>
                  </a:lnTo>
                  <a:lnTo>
                    <a:pt x="108" y="99"/>
                  </a:lnTo>
                  <a:lnTo>
                    <a:pt x="82" y="75"/>
                  </a:lnTo>
                  <a:lnTo>
                    <a:pt x="54" y="41"/>
                  </a:lnTo>
                  <a:lnTo>
                    <a:pt x="54" y="31"/>
                  </a:lnTo>
                  <a:lnTo>
                    <a:pt x="62" y="25"/>
                  </a:lnTo>
                  <a:lnTo>
                    <a:pt x="74" y="22"/>
                  </a:lnTo>
                  <a:lnTo>
                    <a:pt x="103" y="39"/>
                  </a:lnTo>
                  <a:lnTo>
                    <a:pt x="132" y="64"/>
                  </a:lnTo>
                  <a:lnTo>
                    <a:pt x="156" y="76"/>
                  </a:lnTo>
                  <a:lnTo>
                    <a:pt x="166" y="74"/>
                  </a:lnTo>
                  <a:lnTo>
                    <a:pt x="156" y="56"/>
                  </a:lnTo>
                  <a:lnTo>
                    <a:pt x="158" y="33"/>
                  </a:lnTo>
                  <a:lnTo>
                    <a:pt x="170" y="13"/>
                  </a:lnTo>
                  <a:lnTo>
                    <a:pt x="183" y="3"/>
                  </a:lnTo>
                  <a:lnTo>
                    <a:pt x="191" y="0"/>
                  </a:lnTo>
                  <a:lnTo>
                    <a:pt x="198" y="4"/>
                  </a:lnTo>
                  <a:lnTo>
                    <a:pt x="205" y="15"/>
                  </a:lnTo>
                  <a:lnTo>
                    <a:pt x="199" y="30"/>
                  </a:lnTo>
                  <a:lnTo>
                    <a:pt x="196" y="48"/>
                  </a:lnTo>
                  <a:lnTo>
                    <a:pt x="202" y="60"/>
                  </a:lnTo>
                  <a:lnTo>
                    <a:pt x="215" y="67"/>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 name="Line 102"/>
            <p:cNvSpPr>
              <a:spLocks noChangeShapeType="1"/>
            </p:cNvSpPr>
            <p:nvPr/>
          </p:nvSpPr>
          <p:spPr bwMode="auto">
            <a:xfrm flipV="1">
              <a:off x="2382" y="2877"/>
              <a:ext cx="134" cy="35"/>
            </a:xfrm>
            <a:prstGeom prst="line">
              <a:avLst/>
            </a:prstGeom>
            <a:noFill/>
            <a:ln w="12699">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01" name="Group 106"/>
            <p:cNvGrpSpPr>
              <a:grpSpLocks/>
            </p:cNvGrpSpPr>
            <p:nvPr/>
          </p:nvGrpSpPr>
          <p:grpSpPr bwMode="auto">
            <a:xfrm>
              <a:off x="2192" y="2522"/>
              <a:ext cx="199" cy="216"/>
              <a:chOff x="2192" y="2522"/>
              <a:chExt cx="199" cy="216"/>
            </a:xfrm>
          </p:grpSpPr>
          <p:sp>
            <p:nvSpPr>
              <p:cNvPr id="132" name="Freeform 103"/>
              <p:cNvSpPr>
                <a:spLocks/>
              </p:cNvSpPr>
              <p:nvPr/>
            </p:nvSpPr>
            <p:spPr bwMode="auto">
              <a:xfrm>
                <a:off x="2192" y="2522"/>
                <a:ext cx="199" cy="216"/>
              </a:xfrm>
              <a:custGeom>
                <a:avLst/>
                <a:gdLst>
                  <a:gd name="T0" fmla="*/ 56 w 199"/>
                  <a:gd name="T1" fmla="*/ 17 h 216"/>
                  <a:gd name="T2" fmla="*/ 0 w 199"/>
                  <a:gd name="T3" fmla="*/ 51 h 216"/>
                  <a:gd name="T4" fmla="*/ 25 w 199"/>
                  <a:gd name="T5" fmla="*/ 127 h 216"/>
                  <a:gd name="T6" fmla="*/ 97 w 199"/>
                  <a:gd name="T7" fmla="*/ 215 h 216"/>
                  <a:gd name="T8" fmla="*/ 124 w 199"/>
                  <a:gd name="T9" fmla="*/ 184 h 216"/>
                  <a:gd name="T10" fmla="*/ 198 w 199"/>
                  <a:gd name="T11" fmla="*/ 38 h 216"/>
                  <a:gd name="T12" fmla="*/ 164 w 199"/>
                  <a:gd name="T13" fmla="*/ 0 h 216"/>
                  <a:gd name="T14" fmla="*/ 108 w 199"/>
                  <a:gd name="T15" fmla="*/ 38 h 216"/>
                  <a:gd name="T16" fmla="*/ 56 w 199"/>
                  <a:gd name="T17" fmla="*/ 1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16">
                    <a:moveTo>
                      <a:pt x="56" y="17"/>
                    </a:moveTo>
                    <a:lnTo>
                      <a:pt x="0" y="51"/>
                    </a:lnTo>
                    <a:lnTo>
                      <a:pt x="25" y="127"/>
                    </a:lnTo>
                    <a:lnTo>
                      <a:pt x="97" y="215"/>
                    </a:lnTo>
                    <a:lnTo>
                      <a:pt x="124" y="184"/>
                    </a:lnTo>
                    <a:lnTo>
                      <a:pt x="198" y="38"/>
                    </a:lnTo>
                    <a:lnTo>
                      <a:pt x="164" y="0"/>
                    </a:lnTo>
                    <a:lnTo>
                      <a:pt x="108" y="38"/>
                    </a:lnTo>
                    <a:lnTo>
                      <a:pt x="56" y="17"/>
                    </a:lnTo>
                  </a:path>
                </a:pathLst>
              </a:custGeom>
              <a:solidFill>
                <a:srgbClr val="E0E0FF"/>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Freeform 104"/>
              <p:cNvSpPr>
                <a:spLocks/>
              </p:cNvSpPr>
              <p:nvPr/>
            </p:nvSpPr>
            <p:spPr bwMode="auto">
              <a:xfrm>
                <a:off x="2294" y="2606"/>
                <a:ext cx="57" cy="25"/>
              </a:xfrm>
              <a:custGeom>
                <a:avLst/>
                <a:gdLst>
                  <a:gd name="T0" fmla="*/ 0 w 57"/>
                  <a:gd name="T1" fmla="*/ 0 h 25"/>
                  <a:gd name="T2" fmla="*/ 56 w 57"/>
                  <a:gd name="T3" fmla="*/ 24 h 25"/>
                  <a:gd name="T4" fmla="*/ 26 w 57"/>
                  <a:gd name="T5" fmla="*/ 20 h 25"/>
                  <a:gd name="T6" fmla="*/ 0 w 57"/>
                  <a:gd name="T7" fmla="*/ 0 h 25"/>
                </a:gdLst>
                <a:ahLst/>
                <a:cxnLst>
                  <a:cxn ang="0">
                    <a:pos x="T0" y="T1"/>
                  </a:cxn>
                  <a:cxn ang="0">
                    <a:pos x="T2" y="T3"/>
                  </a:cxn>
                  <a:cxn ang="0">
                    <a:pos x="T4" y="T5"/>
                  </a:cxn>
                  <a:cxn ang="0">
                    <a:pos x="T6" y="T7"/>
                  </a:cxn>
                </a:cxnLst>
                <a:rect l="0" t="0" r="r" b="b"/>
                <a:pathLst>
                  <a:path w="57" h="25">
                    <a:moveTo>
                      <a:pt x="0" y="0"/>
                    </a:moveTo>
                    <a:lnTo>
                      <a:pt x="56" y="24"/>
                    </a:lnTo>
                    <a:lnTo>
                      <a:pt x="26" y="20"/>
                    </a:lnTo>
                    <a:lnTo>
                      <a:pt x="0"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4" name="Freeform 105"/>
              <p:cNvSpPr>
                <a:spLocks/>
              </p:cNvSpPr>
              <p:nvPr/>
            </p:nvSpPr>
            <p:spPr bwMode="auto">
              <a:xfrm>
                <a:off x="2207" y="2616"/>
                <a:ext cx="24" cy="13"/>
              </a:xfrm>
              <a:custGeom>
                <a:avLst/>
                <a:gdLst>
                  <a:gd name="T0" fmla="*/ 23 w 24"/>
                  <a:gd name="T1" fmla="*/ 0 h 13"/>
                  <a:gd name="T2" fmla="*/ 0 w 24"/>
                  <a:gd name="T3" fmla="*/ 12 h 13"/>
                  <a:gd name="T4" fmla="*/ 16 w 24"/>
                  <a:gd name="T5" fmla="*/ 9 h 13"/>
                  <a:gd name="T6" fmla="*/ 23 w 24"/>
                  <a:gd name="T7" fmla="*/ 0 h 13"/>
                </a:gdLst>
                <a:ahLst/>
                <a:cxnLst>
                  <a:cxn ang="0">
                    <a:pos x="T0" y="T1"/>
                  </a:cxn>
                  <a:cxn ang="0">
                    <a:pos x="T2" y="T3"/>
                  </a:cxn>
                  <a:cxn ang="0">
                    <a:pos x="T4" y="T5"/>
                  </a:cxn>
                  <a:cxn ang="0">
                    <a:pos x="T6" y="T7"/>
                  </a:cxn>
                </a:cxnLst>
                <a:rect l="0" t="0" r="r" b="b"/>
                <a:pathLst>
                  <a:path w="24" h="13">
                    <a:moveTo>
                      <a:pt x="23" y="0"/>
                    </a:moveTo>
                    <a:lnTo>
                      <a:pt x="0" y="12"/>
                    </a:lnTo>
                    <a:lnTo>
                      <a:pt x="16" y="9"/>
                    </a:lnTo>
                    <a:lnTo>
                      <a:pt x="23" y="0"/>
                    </a:lnTo>
                  </a:path>
                </a:pathLst>
              </a:custGeom>
              <a:solidFill>
                <a:srgbClr val="C0C0E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2" name="Group 109"/>
            <p:cNvGrpSpPr>
              <a:grpSpLocks/>
            </p:cNvGrpSpPr>
            <p:nvPr/>
          </p:nvGrpSpPr>
          <p:grpSpPr bwMode="auto">
            <a:xfrm>
              <a:off x="2236" y="2584"/>
              <a:ext cx="89" cy="217"/>
              <a:chOff x="2236" y="2584"/>
              <a:chExt cx="89" cy="217"/>
            </a:xfrm>
          </p:grpSpPr>
          <p:sp>
            <p:nvSpPr>
              <p:cNvPr id="130" name="Freeform 107"/>
              <p:cNvSpPr>
                <a:spLocks/>
              </p:cNvSpPr>
              <p:nvPr/>
            </p:nvSpPr>
            <p:spPr bwMode="auto">
              <a:xfrm>
                <a:off x="2236" y="2584"/>
                <a:ext cx="89" cy="217"/>
              </a:xfrm>
              <a:custGeom>
                <a:avLst/>
                <a:gdLst>
                  <a:gd name="T0" fmla="*/ 23 w 89"/>
                  <a:gd name="T1" fmla="*/ 0 h 217"/>
                  <a:gd name="T2" fmla="*/ 57 w 89"/>
                  <a:gd name="T3" fmla="*/ 24 h 217"/>
                  <a:gd name="T4" fmla="*/ 48 w 89"/>
                  <a:gd name="T5" fmla="*/ 65 h 217"/>
                  <a:gd name="T6" fmla="*/ 88 w 89"/>
                  <a:gd name="T7" fmla="*/ 131 h 217"/>
                  <a:gd name="T8" fmla="*/ 48 w 89"/>
                  <a:gd name="T9" fmla="*/ 216 h 217"/>
                  <a:gd name="T10" fmla="*/ 0 w 89"/>
                  <a:gd name="T11" fmla="*/ 151 h 217"/>
                  <a:gd name="T12" fmla="*/ 19 w 89"/>
                  <a:gd name="T13" fmla="*/ 65 h 217"/>
                  <a:gd name="T14" fmla="*/ 4 w 89"/>
                  <a:gd name="T15" fmla="*/ 34 h 217"/>
                  <a:gd name="T16" fmla="*/ 23 w 89"/>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17">
                    <a:moveTo>
                      <a:pt x="23" y="0"/>
                    </a:moveTo>
                    <a:lnTo>
                      <a:pt x="57" y="24"/>
                    </a:lnTo>
                    <a:lnTo>
                      <a:pt x="48" y="65"/>
                    </a:lnTo>
                    <a:lnTo>
                      <a:pt x="88" y="131"/>
                    </a:lnTo>
                    <a:lnTo>
                      <a:pt x="48" y="216"/>
                    </a:lnTo>
                    <a:lnTo>
                      <a:pt x="0" y="151"/>
                    </a:lnTo>
                    <a:lnTo>
                      <a:pt x="19" y="65"/>
                    </a:lnTo>
                    <a:lnTo>
                      <a:pt x="4" y="34"/>
                    </a:lnTo>
                    <a:lnTo>
                      <a:pt x="23" y="0"/>
                    </a:lnTo>
                  </a:path>
                </a:pathLst>
              </a:custGeom>
              <a:solidFill>
                <a:srgbClr val="FF0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1" name="Freeform 108"/>
              <p:cNvSpPr>
                <a:spLocks/>
              </p:cNvSpPr>
              <p:nvPr/>
            </p:nvSpPr>
            <p:spPr bwMode="auto">
              <a:xfrm>
                <a:off x="2251" y="2646"/>
                <a:ext cx="32" cy="7"/>
              </a:xfrm>
              <a:custGeom>
                <a:avLst/>
                <a:gdLst>
                  <a:gd name="T0" fmla="*/ 0 w 32"/>
                  <a:gd name="T1" fmla="*/ 2 h 7"/>
                  <a:gd name="T2" fmla="*/ 18 w 32"/>
                  <a:gd name="T3" fmla="*/ 4 h 7"/>
                  <a:gd name="T4" fmla="*/ 31 w 32"/>
                  <a:gd name="T5" fmla="*/ 0 h 7"/>
                  <a:gd name="T6" fmla="*/ 19 w 32"/>
                  <a:gd name="T7" fmla="*/ 6 h 7"/>
                  <a:gd name="T8" fmla="*/ 0 w 32"/>
                  <a:gd name="T9" fmla="*/ 2 h 7"/>
                </a:gdLst>
                <a:ahLst/>
                <a:cxnLst>
                  <a:cxn ang="0">
                    <a:pos x="T0" y="T1"/>
                  </a:cxn>
                  <a:cxn ang="0">
                    <a:pos x="T2" y="T3"/>
                  </a:cxn>
                  <a:cxn ang="0">
                    <a:pos x="T4" y="T5"/>
                  </a:cxn>
                  <a:cxn ang="0">
                    <a:pos x="T6" y="T7"/>
                  </a:cxn>
                  <a:cxn ang="0">
                    <a:pos x="T8" y="T9"/>
                  </a:cxn>
                </a:cxnLst>
                <a:rect l="0" t="0" r="r" b="b"/>
                <a:pathLst>
                  <a:path w="32" h="7">
                    <a:moveTo>
                      <a:pt x="0" y="2"/>
                    </a:moveTo>
                    <a:lnTo>
                      <a:pt x="18" y="4"/>
                    </a:lnTo>
                    <a:lnTo>
                      <a:pt x="31" y="0"/>
                    </a:lnTo>
                    <a:lnTo>
                      <a:pt x="19" y="6"/>
                    </a:lnTo>
                    <a:lnTo>
                      <a:pt x="0" y="2"/>
                    </a:lnTo>
                  </a:path>
                </a:pathLst>
              </a:custGeom>
              <a:solidFill>
                <a:srgbClr val="E04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3" name="Freeform 110"/>
            <p:cNvSpPr>
              <a:spLocks/>
            </p:cNvSpPr>
            <p:nvPr/>
          </p:nvSpPr>
          <p:spPr bwMode="auto">
            <a:xfrm>
              <a:off x="2127" y="2631"/>
              <a:ext cx="81" cy="86"/>
            </a:xfrm>
            <a:custGeom>
              <a:avLst/>
              <a:gdLst>
                <a:gd name="T0" fmla="*/ 0 w 81"/>
                <a:gd name="T1" fmla="*/ 21 h 86"/>
                <a:gd name="T2" fmla="*/ 14 w 81"/>
                <a:gd name="T3" fmla="*/ 34 h 86"/>
                <a:gd name="T4" fmla="*/ 16 w 81"/>
                <a:gd name="T5" fmla="*/ 42 h 86"/>
                <a:gd name="T6" fmla="*/ 24 w 81"/>
                <a:gd name="T7" fmla="*/ 51 h 86"/>
                <a:gd name="T8" fmla="*/ 34 w 81"/>
                <a:gd name="T9" fmla="*/ 56 h 86"/>
                <a:gd name="T10" fmla="*/ 44 w 81"/>
                <a:gd name="T11" fmla="*/ 65 h 86"/>
                <a:gd name="T12" fmla="*/ 50 w 81"/>
                <a:gd name="T13" fmla="*/ 75 h 86"/>
                <a:gd name="T14" fmla="*/ 69 w 81"/>
                <a:gd name="T15" fmla="*/ 81 h 86"/>
                <a:gd name="T16" fmla="*/ 80 w 81"/>
                <a:gd name="T17" fmla="*/ 85 h 86"/>
                <a:gd name="T18" fmla="*/ 59 w 81"/>
                <a:gd name="T19" fmla="*/ 71 h 86"/>
                <a:gd name="T20" fmla="*/ 48 w 81"/>
                <a:gd name="T21" fmla="*/ 59 h 86"/>
                <a:gd name="T22" fmla="*/ 39 w 81"/>
                <a:gd name="T23" fmla="*/ 51 h 86"/>
                <a:gd name="T24" fmla="*/ 38 w 81"/>
                <a:gd name="T25" fmla="*/ 36 h 86"/>
                <a:gd name="T26" fmla="*/ 31 w 81"/>
                <a:gd name="T27" fmla="*/ 38 h 86"/>
                <a:gd name="T28" fmla="*/ 24 w 81"/>
                <a:gd name="T29" fmla="*/ 34 h 86"/>
                <a:gd name="T30" fmla="*/ 17 w 81"/>
                <a:gd name="T31" fmla="*/ 21 h 86"/>
                <a:gd name="T32" fmla="*/ 14 w 81"/>
                <a:gd name="T33" fmla="*/ 13 h 86"/>
                <a:gd name="T34" fmla="*/ 15 w 81"/>
                <a:gd name="T35" fmla="*/ 0 h 86"/>
                <a:gd name="T36" fmla="*/ 7 w 81"/>
                <a:gd name="T37" fmla="*/ 7 h 86"/>
                <a:gd name="T38" fmla="*/ 0 w 81"/>
                <a:gd name="T39"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86">
                  <a:moveTo>
                    <a:pt x="0" y="21"/>
                  </a:moveTo>
                  <a:lnTo>
                    <a:pt x="14" y="34"/>
                  </a:lnTo>
                  <a:lnTo>
                    <a:pt x="16" y="42"/>
                  </a:lnTo>
                  <a:lnTo>
                    <a:pt x="24" y="51"/>
                  </a:lnTo>
                  <a:lnTo>
                    <a:pt x="34" y="56"/>
                  </a:lnTo>
                  <a:lnTo>
                    <a:pt x="44" y="65"/>
                  </a:lnTo>
                  <a:lnTo>
                    <a:pt x="50" y="75"/>
                  </a:lnTo>
                  <a:lnTo>
                    <a:pt x="69" y="81"/>
                  </a:lnTo>
                  <a:lnTo>
                    <a:pt x="80" y="85"/>
                  </a:lnTo>
                  <a:lnTo>
                    <a:pt x="59" y="71"/>
                  </a:lnTo>
                  <a:lnTo>
                    <a:pt x="48" y="59"/>
                  </a:lnTo>
                  <a:lnTo>
                    <a:pt x="39" y="51"/>
                  </a:lnTo>
                  <a:lnTo>
                    <a:pt x="38" y="36"/>
                  </a:lnTo>
                  <a:lnTo>
                    <a:pt x="31" y="38"/>
                  </a:lnTo>
                  <a:lnTo>
                    <a:pt x="24" y="34"/>
                  </a:lnTo>
                  <a:lnTo>
                    <a:pt x="17" y="21"/>
                  </a:lnTo>
                  <a:lnTo>
                    <a:pt x="14" y="13"/>
                  </a:lnTo>
                  <a:lnTo>
                    <a:pt x="15" y="0"/>
                  </a:lnTo>
                  <a:lnTo>
                    <a:pt x="7" y="7"/>
                  </a:lnTo>
                  <a:lnTo>
                    <a:pt x="0" y="21"/>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4" name="Freeform 111"/>
            <p:cNvSpPr>
              <a:spLocks/>
            </p:cNvSpPr>
            <p:nvPr/>
          </p:nvSpPr>
          <p:spPr bwMode="auto">
            <a:xfrm>
              <a:off x="2168" y="2820"/>
              <a:ext cx="86" cy="72"/>
            </a:xfrm>
            <a:custGeom>
              <a:avLst/>
              <a:gdLst>
                <a:gd name="T0" fmla="*/ 0 w 86"/>
                <a:gd name="T1" fmla="*/ 0 h 72"/>
                <a:gd name="T2" fmla="*/ 10 w 86"/>
                <a:gd name="T3" fmla="*/ 11 h 72"/>
                <a:gd name="T4" fmla="*/ 18 w 86"/>
                <a:gd name="T5" fmla="*/ 18 h 72"/>
                <a:gd name="T6" fmla="*/ 29 w 86"/>
                <a:gd name="T7" fmla="*/ 27 h 72"/>
                <a:gd name="T8" fmla="*/ 38 w 86"/>
                <a:gd name="T9" fmla="*/ 37 h 72"/>
                <a:gd name="T10" fmla="*/ 50 w 86"/>
                <a:gd name="T11" fmla="*/ 46 h 72"/>
                <a:gd name="T12" fmla="*/ 57 w 86"/>
                <a:gd name="T13" fmla="*/ 71 h 72"/>
                <a:gd name="T14" fmla="*/ 56 w 86"/>
                <a:gd name="T15" fmla="*/ 48 h 72"/>
                <a:gd name="T16" fmla="*/ 52 w 86"/>
                <a:gd name="T17" fmla="*/ 37 h 72"/>
                <a:gd name="T18" fmla="*/ 41 w 86"/>
                <a:gd name="T19" fmla="*/ 30 h 72"/>
                <a:gd name="T20" fmla="*/ 38 w 86"/>
                <a:gd name="T21" fmla="*/ 24 h 72"/>
                <a:gd name="T22" fmla="*/ 49 w 86"/>
                <a:gd name="T23" fmla="*/ 27 h 72"/>
                <a:gd name="T24" fmla="*/ 68 w 86"/>
                <a:gd name="T25" fmla="*/ 28 h 72"/>
                <a:gd name="T26" fmla="*/ 85 w 86"/>
                <a:gd name="T27" fmla="*/ 24 h 72"/>
                <a:gd name="T28" fmla="*/ 65 w 86"/>
                <a:gd name="T29" fmla="*/ 22 h 72"/>
                <a:gd name="T30" fmla="*/ 39 w 86"/>
                <a:gd name="T31" fmla="*/ 19 h 72"/>
                <a:gd name="T32" fmla="*/ 21 w 86"/>
                <a:gd name="T33" fmla="*/ 13 h 72"/>
                <a:gd name="T34" fmla="*/ 0 w 86"/>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72">
                  <a:moveTo>
                    <a:pt x="0" y="0"/>
                  </a:moveTo>
                  <a:lnTo>
                    <a:pt x="10" y="11"/>
                  </a:lnTo>
                  <a:lnTo>
                    <a:pt x="18" y="18"/>
                  </a:lnTo>
                  <a:lnTo>
                    <a:pt x="29" y="27"/>
                  </a:lnTo>
                  <a:lnTo>
                    <a:pt x="38" y="37"/>
                  </a:lnTo>
                  <a:lnTo>
                    <a:pt x="50" y="46"/>
                  </a:lnTo>
                  <a:lnTo>
                    <a:pt x="57" y="71"/>
                  </a:lnTo>
                  <a:lnTo>
                    <a:pt x="56" y="48"/>
                  </a:lnTo>
                  <a:lnTo>
                    <a:pt x="52" y="37"/>
                  </a:lnTo>
                  <a:lnTo>
                    <a:pt x="41" y="30"/>
                  </a:lnTo>
                  <a:lnTo>
                    <a:pt x="38" y="24"/>
                  </a:lnTo>
                  <a:lnTo>
                    <a:pt x="49" y="27"/>
                  </a:lnTo>
                  <a:lnTo>
                    <a:pt x="68" y="28"/>
                  </a:lnTo>
                  <a:lnTo>
                    <a:pt x="85" y="24"/>
                  </a:lnTo>
                  <a:lnTo>
                    <a:pt x="65" y="22"/>
                  </a:lnTo>
                  <a:lnTo>
                    <a:pt x="39" y="19"/>
                  </a:lnTo>
                  <a:lnTo>
                    <a:pt x="21" y="13"/>
                  </a:lnTo>
                  <a:lnTo>
                    <a:pt x="0" y="0"/>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 name="Freeform 112"/>
            <p:cNvSpPr>
              <a:spLocks/>
            </p:cNvSpPr>
            <p:nvPr/>
          </p:nvSpPr>
          <p:spPr bwMode="auto">
            <a:xfrm>
              <a:off x="2726" y="2354"/>
              <a:ext cx="236" cy="227"/>
            </a:xfrm>
            <a:custGeom>
              <a:avLst/>
              <a:gdLst>
                <a:gd name="T0" fmla="*/ 27 w 236"/>
                <a:gd name="T1" fmla="*/ 63 h 227"/>
                <a:gd name="T2" fmla="*/ 11 w 236"/>
                <a:gd name="T3" fmla="*/ 77 h 227"/>
                <a:gd name="T4" fmla="*/ 0 w 236"/>
                <a:gd name="T5" fmla="*/ 104 h 227"/>
                <a:gd name="T6" fmla="*/ 0 w 236"/>
                <a:gd name="T7" fmla="*/ 135 h 227"/>
                <a:gd name="T8" fmla="*/ 11 w 236"/>
                <a:gd name="T9" fmla="*/ 160 h 227"/>
                <a:gd name="T10" fmla="*/ 29 w 236"/>
                <a:gd name="T11" fmla="*/ 193 h 227"/>
                <a:gd name="T12" fmla="*/ 47 w 236"/>
                <a:gd name="T13" fmla="*/ 211 h 227"/>
                <a:gd name="T14" fmla="*/ 71 w 236"/>
                <a:gd name="T15" fmla="*/ 223 h 227"/>
                <a:gd name="T16" fmla="*/ 101 w 236"/>
                <a:gd name="T17" fmla="*/ 226 h 227"/>
                <a:gd name="T18" fmla="*/ 121 w 236"/>
                <a:gd name="T19" fmla="*/ 222 h 227"/>
                <a:gd name="T20" fmla="*/ 142 w 236"/>
                <a:gd name="T21" fmla="*/ 211 h 227"/>
                <a:gd name="T22" fmla="*/ 181 w 236"/>
                <a:gd name="T23" fmla="*/ 214 h 227"/>
                <a:gd name="T24" fmla="*/ 214 w 236"/>
                <a:gd name="T25" fmla="*/ 216 h 227"/>
                <a:gd name="T26" fmla="*/ 223 w 236"/>
                <a:gd name="T27" fmla="*/ 210 h 227"/>
                <a:gd name="T28" fmla="*/ 225 w 236"/>
                <a:gd name="T29" fmla="*/ 197 h 227"/>
                <a:gd name="T30" fmla="*/ 219 w 236"/>
                <a:gd name="T31" fmla="*/ 190 h 227"/>
                <a:gd name="T32" fmla="*/ 193 w 236"/>
                <a:gd name="T33" fmla="*/ 180 h 227"/>
                <a:gd name="T34" fmla="*/ 166 w 236"/>
                <a:gd name="T35" fmla="*/ 180 h 227"/>
                <a:gd name="T36" fmla="*/ 230 w 236"/>
                <a:gd name="T37" fmla="*/ 148 h 227"/>
                <a:gd name="T38" fmla="*/ 235 w 236"/>
                <a:gd name="T39" fmla="*/ 135 h 227"/>
                <a:gd name="T40" fmla="*/ 232 w 236"/>
                <a:gd name="T41" fmla="*/ 123 h 227"/>
                <a:gd name="T42" fmla="*/ 223 w 236"/>
                <a:gd name="T43" fmla="*/ 118 h 227"/>
                <a:gd name="T44" fmla="*/ 150 w 236"/>
                <a:gd name="T45" fmla="*/ 144 h 227"/>
                <a:gd name="T46" fmla="*/ 219 w 236"/>
                <a:gd name="T47" fmla="*/ 104 h 227"/>
                <a:gd name="T48" fmla="*/ 225 w 236"/>
                <a:gd name="T49" fmla="*/ 98 h 227"/>
                <a:gd name="T50" fmla="*/ 227 w 236"/>
                <a:gd name="T51" fmla="*/ 88 h 227"/>
                <a:gd name="T52" fmla="*/ 221 w 236"/>
                <a:gd name="T53" fmla="*/ 79 h 227"/>
                <a:gd name="T54" fmla="*/ 210 w 236"/>
                <a:gd name="T55" fmla="*/ 75 h 227"/>
                <a:gd name="T56" fmla="*/ 128 w 236"/>
                <a:gd name="T57" fmla="*/ 112 h 227"/>
                <a:gd name="T58" fmla="*/ 176 w 236"/>
                <a:gd name="T59" fmla="*/ 75 h 227"/>
                <a:gd name="T60" fmla="*/ 191 w 236"/>
                <a:gd name="T61" fmla="*/ 63 h 227"/>
                <a:gd name="T62" fmla="*/ 191 w 236"/>
                <a:gd name="T63" fmla="*/ 50 h 227"/>
                <a:gd name="T64" fmla="*/ 185 w 236"/>
                <a:gd name="T65" fmla="*/ 42 h 227"/>
                <a:gd name="T66" fmla="*/ 174 w 236"/>
                <a:gd name="T67" fmla="*/ 40 h 227"/>
                <a:gd name="T68" fmla="*/ 142 w 236"/>
                <a:gd name="T69" fmla="*/ 53 h 227"/>
                <a:gd name="T70" fmla="*/ 109 w 236"/>
                <a:gd name="T71" fmla="*/ 73 h 227"/>
                <a:gd name="T72" fmla="*/ 83 w 236"/>
                <a:gd name="T73" fmla="*/ 82 h 227"/>
                <a:gd name="T74" fmla="*/ 75 w 236"/>
                <a:gd name="T75" fmla="*/ 77 h 227"/>
                <a:gd name="T76" fmla="*/ 87 w 236"/>
                <a:gd name="T77" fmla="*/ 61 h 227"/>
                <a:gd name="T78" fmla="*/ 90 w 236"/>
                <a:gd name="T79" fmla="*/ 38 h 227"/>
                <a:gd name="T80" fmla="*/ 80 w 236"/>
                <a:gd name="T81" fmla="*/ 15 h 227"/>
                <a:gd name="T82" fmla="*/ 69 w 236"/>
                <a:gd name="T83" fmla="*/ 4 h 227"/>
                <a:gd name="T84" fmla="*/ 62 w 236"/>
                <a:gd name="T85" fmla="*/ 0 h 227"/>
                <a:gd name="T86" fmla="*/ 54 w 236"/>
                <a:gd name="T87" fmla="*/ 4 h 227"/>
                <a:gd name="T88" fmla="*/ 45 w 236"/>
                <a:gd name="T89" fmla="*/ 14 h 227"/>
                <a:gd name="T90" fmla="*/ 49 w 236"/>
                <a:gd name="T91" fmla="*/ 29 h 227"/>
                <a:gd name="T92" fmla="*/ 49 w 236"/>
                <a:gd name="T93" fmla="*/ 46 h 227"/>
                <a:gd name="T94" fmla="*/ 42 w 236"/>
                <a:gd name="T95" fmla="*/ 59 h 227"/>
                <a:gd name="T96" fmla="*/ 27 w 236"/>
                <a:gd name="T97"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227">
                  <a:moveTo>
                    <a:pt x="27" y="63"/>
                  </a:moveTo>
                  <a:lnTo>
                    <a:pt x="11" y="77"/>
                  </a:lnTo>
                  <a:lnTo>
                    <a:pt x="0" y="104"/>
                  </a:lnTo>
                  <a:lnTo>
                    <a:pt x="0" y="135"/>
                  </a:lnTo>
                  <a:lnTo>
                    <a:pt x="11" y="160"/>
                  </a:lnTo>
                  <a:lnTo>
                    <a:pt x="29" y="193"/>
                  </a:lnTo>
                  <a:lnTo>
                    <a:pt x="47" y="211"/>
                  </a:lnTo>
                  <a:lnTo>
                    <a:pt x="71" y="223"/>
                  </a:lnTo>
                  <a:lnTo>
                    <a:pt x="101" y="226"/>
                  </a:lnTo>
                  <a:lnTo>
                    <a:pt x="121" y="222"/>
                  </a:lnTo>
                  <a:lnTo>
                    <a:pt x="142" y="211"/>
                  </a:lnTo>
                  <a:lnTo>
                    <a:pt x="181" y="214"/>
                  </a:lnTo>
                  <a:lnTo>
                    <a:pt x="214" y="216"/>
                  </a:lnTo>
                  <a:lnTo>
                    <a:pt x="223" y="210"/>
                  </a:lnTo>
                  <a:lnTo>
                    <a:pt x="225" y="197"/>
                  </a:lnTo>
                  <a:lnTo>
                    <a:pt x="219" y="190"/>
                  </a:lnTo>
                  <a:lnTo>
                    <a:pt x="193" y="180"/>
                  </a:lnTo>
                  <a:lnTo>
                    <a:pt x="166" y="180"/>
                  </a:lnTo>
                  <a:lnTo>
                    <a:pt x="230" y="148"/>
                  </a:lnTo>
                  <a:lnTo>
                    <a:pt x="235" y="135"/>
                  </a:lnTo>
                  <a:lnTo>
                    <a:pt x="232" y="123"/>
                  </a:lnTo>
                  <a:lnTo>
                    <a:pt x="223" y="118"/>
                  </a:lnTo>
                  <a:lnTo>
                    <a:pt x="150" y="144"/>
                  </a:lnTo>
                  <a:lnTo>
                    <a:pt x="219" y="104"/>
                  </a:lnTo>
                  <a:lnTo>
                    <a:pt x="225" y="98"/>
                  </a:lnTo>
                  <a:lnTo>
                    <a:pt x="227" y="88"/>
                  </a:lnTo>
                  <a:lnTo>
                    <a:pt x="221" y="79"/>
                  </a:lnTo>
                  <a:lnTo>
                    <a:pt x="210" y="75"/>
                  </a:lnTo>
                  <a:lnTo>
                    <a:pt x="128" y="112"/>
                  </a:lnTo>
                  <a:lnTo>
                    <a:pt x="176" y="75"/>
                  </a:lnTo>
                  <a:lnTo>
                    <a:pt x="191" y="63"/>
                  </a:lnTo>
                  <a:lnTo>
                    <a:pt x="191" y="50"/>
                  </a:lnTo>
                  <a:lnTo>
                    <a:pt x="185" y="42"/>
                  </a:lnTo>
                  <a:lnTo>
                    <a:pt x="174" y="40"/>
                  </a:lnTo>
                  <a:lnTo>
                    <a:pt x="142" y="53"/>
                  </a:lnTo>
                  <a:lnTo>
                    <a:pt x="109" y="73"/>
                  </a:lnTo>
                  <a:lnTo>
                    <a:pt x="83" y="82"/>
                  </a:lnTo>
                  <a:lnTo>
                    <a:pt x="75" y="77"/>
                  </a:lnTo>
                  <a:lnTo>
                    <a:pt x="87" y="61"/>
                  </a:lnTo>
                  <a:lnTo>
                    <a:pt x="90" y="38"/>
                  </a:lnTo>
                  <a:lnTo>
                    <a:pt x="80" y="15"/>
                  </a:lnTo>
                  <a:lnTo>
                    <a:pt x="69" y="4"/>
                  </a:lnTo>
                  <a:lnTo>
                    <a:pt x="62" y="0"/>
                  </a:lnTo>
                  <a:lnTo>
                    <a:pt x="54" y="4"/>
                  </a:lnTo>
                  <a:lnTo>
                    <a:pt x="45" y="14"/>
                  </a:lnTo>
                  <a:lnTo>
                    <a:pt x="49" y="29"/>
                  </a:lnTo>
                  <a:lnTo>
                    <a:pt x="49" y="46"/>
                  </a:lnTo>
                  <a:lnTo>
                    <a:pt x="42" y="59"/>
                  </a:lnTo>
                  <a:lnTo>
                    <a:pt x="27" y="63"/>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 name="Freeform 113"/>
            <p:cNvSpPr>
              <a:spLocks/>
            </p:cNvSpPr>
            <p:nvPr/>
          </p:nvSpPr>
          <p:spPr bwMode="auto">
            <a:xfrm>
              <a:off x="2455" y="2595"/>
              <a:ext cx="62" cy="111"/>
            </a:xfrm>
            <a:custGeom>
              <a:avLst/>
              <a:gdLst>
                <a:gd name="T0" fmla="*/ 33 w 62"/>
                <a:gd name="T1" fmla="*/ 0 h 111"/>
                <a:gd name="T2" fmla="*/ 38 w 62"/>
                <a:gd name="T3" fmla="*/ 6 h 111"/>
                <a:gd name="T4" fmla="*/ 42 w 62"/>
                <a:gd name="T5" fmla="*/ 14 h 111"/>
                <a:gd name="T6" fmla="*/ 50 w 62"/>
                <a:gd name="T7" fmla="*/ 14 h 111"/>
                <a:gd name="T8" fmla="*/ 56 w 62"/>
                <a:gd name="T9" fmla="*/ 14 h 111"/>
                <a:gd name="T10" fmla="*/ 61 w 62"/>
                <a:gd name="T11" fmla="*/ 15 h 111"/>
                <a:gd name="T12" fmla="*/ 51 w 62"/>
                <a:gd name="T13" fmla="*/ 19 h 111"/>
                <a:gd name="T14" fmla="*/ 43 w 62"/>
                <a:gd name="T15" fmla="*/ 27 h 111"/>
                <a:gd name="T16" fmla="*/ 39 w 62"/>
                <a:gd name="T17" fmla="*/ 35 h 111"/>
                <a:gd name="T18" fmla="*/ 39 w 62"/>
                <a:gd name="T19" fmla="*/ 42 h 111"/>
                <a:gd name="T20" fmla="*/ 40 w 62"/>
                <a:gd name="T21" fmla="*/ 51 h 111"/>
                <a:gd name="T22" fmla="*/ 38 w 62"/>
                <a:gd name="T23" fmla="*/ 61 h 111"/>
                <a:gd name="T24" fmla="*/ 30 w 62"/>
                <a:gd name="T25" fmla="*/ 72 h 111"/>
                <a:gd name="T26" fmla="*/ 16 w 62"/>
                <a:gd name="T27" fmla="*/ 78 h 111"/>
                <a:gd name="T28" fmla="*/ 21 w 62"/>
                <a:gd name="T29" fmla="*/ 73 h 111"/>
                <a:gd name="T30" fmla="*/ 28 w 62"/>
                <a:gd name="T31" fmla="*/ 68 h 111"/>
                <a:gd name="T32" fmla="*/ 34 w 62"/>
                <a:gd name="T33" fmla="*/ 51 h 111"/>
                <a:gd name="T34" fmla="*/ 35 w 62"/>
                <a:gd name="T35" fmla="*/ 46 h 111"/>
                <a:gd name="T36" fmla="*/ 26 w 62"/>
                <a:gd name="T37" fmla="*/ 51 h 111"/>
                <a:gd name="T38" fmla="*/ 15 w 62"/>
                <a:gd name="T39" fmla="*/ 62 h 111"/>
                <a:gd name="T40" fmla="*/ 10 w 62"/>
                <a:gd name="T41" fmla="*/ 75 h 111"/>
                <a:gd name="T42" fmla="*/ 10 w 62"/>
                <a:gd name="T43" fmla="*/ 87 h 111"/>
                <a:gd name="T44" fmla="*/ 13 w 62"/>
                <a:gd name="T45" fmla="*/ 101 h 111"/>
                <a:gd name="T46" fmla="*/ 19 w 62"/>
                <a:gd name="T47" fmla="*/ 110 h 111"/>
                <a:gd name="T48" fmla="*/ 9 w 62"/>
                <a:gd name="T49" fmla="*/ 99 h 111"/>
                <a:gd name="T50" fmla="*/ 5 w 62"/>
                <a:gd name="T51" fmla="*/ 87 h 111"/>
                <a:gd name="T52" fmla="*/ 5 w 62"/>
                <a:gd name="T53" fmla="*/ 75 h 111"/>
                <a:gd name="T54" fmla="*/ 8 w 62"/>
                <a:gd name="T55" fmla="*/ 62 h 111"/>
                <a:gd name="T56" fmla="*/ 14 w 62"/>
                <a:gd name="T57" fmla="*/ 54 h 111"/>
                <a:gd name="T58" fmla="*/ 24 w 62"/>
                <a:gd name="T59" fmla="*/ 42 h 111"/>
                <a:gd name="T60" fmla="*/ 28 w 62"/>
                <a:gd name="T61" fmla="*/ 32 h 111"/>
                <a:gd name="T62" fmla="*/ 14 w 62"/>
                <a:gd name="T63" fmla="*/ 40 h 111"/>
                <a:gd name="T64" fmla="*/ 0 w 62"/>
                <a:gd name="T65" fmla="*/ 39 h 111"/>
                <a:gd name="T66" fmla="*/ 12 w 62"/>
                <a:gd name="T67" fmla="*/ 36 h 111"/>
                <a:gd name="T68" fmla="*/ 18 w 62"/>
                <a:gd name="T69" fmla="*/ 32 h 111"/>
                <a:gd name="T70" fmla="*/ 26 w 62"/>
                <a:gd name="T71" fmla="*/ 28 h 111"/>
                <a:gd name="T72" fmla="*/ 31 w 62"/>
                <a:gd name="T73" fmla="*/ 18 h 111"/>
                <a:gd name="T74" fmla="*/ 34 w 62"/>
                <a:gd name="T75" fmla="*/ 11 h 111"/>
                <a:gd name="T76" fmla="*/ 33 w 62"/>
                <a:gd name="T7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111">
                  <a:moveTo>
                    <a:pt x="33" y="0"/>
                  </a:moveTo>
                  <a:lnTo>
                    <a:pt x="38" y="6"/>
                  </a:lnTo>
                  <a:lnTo>
                    <a:pt x="42" y="14"/>
                  </a:lnTo>
                  <a:lnTo>
                    <a:pt x="50" y="14"/>
                  </a:lnTo>
                  <a:lnTo>
                    <a:pt x="56" y="14"/>
                  </a:lnTo>
                  <a:lnTo>
                    <a:pt x="61" y="15"/>
                  </a:lnTo>
                  <a:lnTo>
                    <a:pt x="51" y="19"/>
                  </a:lnTo>
                  <a:lnTo>
                    <a:pt x="43" y="27"/>
                  </a:lnTo>
                  <a:lnTo>
                    <a:pt x="39" y="35"/>
                  </a:lnTo>
                  <a:lnTo>
                    <a:pt x="39" y="42"/>
                  </a:lnTo>
                  <a:lnTo>
                    <a:pt x="40" y="51"/>
                  </a:lnTo>
                  <a:lnTo>
                    <a:pt x="38" y="61"/>
                  </a:lnTo>
                  <a:lnTo>
                    <a:pt x="30" y="72"/>
                  </a:lnTo>
                  <a:lnTo>
                    <a:pt x="16" y="78"/>
                  </a:lnTo>
                  <a:lnTo>
                    <a:pt x="21" y="73"/>
                  </a:lnTo>
                  <a:lnTo>
                    <a:pt x="28" y="68"/>
                  </a:lnTo>
                  <a:lnTo>
                    <a:pt x="34" y="51"/>
                  </a:lnTo>
                  <a:lnTo>
                    <a:pt x="35" y="46"/>
                  </a:lnTo>
                  <a:lnTo>
                    <a:pt x="26" y="51"/>
                  </a:lnTo>
                  <a:lnTo>
                    <a:pt x="15" y="62"/>
                  </a:lnTo>
                  <a:lnTo>
                    <a:pt x="10" y="75"/>
                  </a:lnTo>
                  <a:lnTo>
                    <a:pt x="10" y="87"/>
                  </a:lnTo>
                  <a:lnTo>
                    <a:pt x="13" y="101"/>
                  </a:lnTo>
                  <a:lnTo>
                    <a:pt x="19" y="110"/>
                  </a:lnTo>
                  <a:lnTo>
                    <a:pt x="9" y="99"/>
                  </a:lnTo>
                  <a:lnTo>
                    <a:pt x="5" y="87"/>
                  </a:lnTo>
                  <a:lnTo>
                    <a:pt x="5" y="75"/>
                  </a:lnTo>
                  <a:lnTo>
                    <a:pt x="8" y="62"/>
                  </a:lnTo>
                  <a:lnTo>
                    <a:pt x="14" y="54"/>
                  </a:lnTo>
                  <a:lnTo>
                    <a:pt x="24" y="42"/>
                  </a:lnTo>
                  <a:lnTo>
                    <a:pt x="28" y="32"/>
                  </a:lnTo>
                  <a:lnTo>
                    <a:pt x="14" y="40"/>
                  </a:lnTo>
                  <a:lnTo>
                    <a:pt x="0" y="39"/>
                  </a:lnTo>
                  <a:lnTo>
                    <a:pt x="12" y="36"/>
                  </a:lnTo>
                  <a:lnTo>
                    <a:pt x="18" y="32"/>
                  </a:lnTo>
                  <a:lnTo>
                    <a:pt x="26" y="28"/>
                  </a:lnTo>
                  <a:lnTo>
                    <a:pt x="31" y="18"/>
                  </a:lnTo>
                  <a:lnTo>
                    <a:pt x="34" y="11"/>
                  </a:lnTo>
                  <a:lnTo>
                    <a:pt x="33" y="0"/>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7" name="Freeform 114"/>
            <p:cNvSpPr>
              <a:spLocks/>
            </p:cNvSpPr>
            <p:nvPr/>
          </p:nvSpPr>
          <p:spPr bwMode="auto">
            <a:xfrm>
              <a:off x="2461" y="2752"/>
              <a:ext cx="65" cy="102"/>
            </a:xfrm>
            <a:custGeom>
              <a:avLst/>
              <a:gdLst>
                <a:gd name="T0" fmla="*/ 64 w 65"/>
                <a:gd name="T1" fmla="*/ 60 h 102"/>
                <a:gd name="T2" fmla="*/ 55 w 65"/>
                <a:gd name="T3" fmla="*/ 56 h 102"/>
                <a:gd name="T4" fmla="*/ 48 w 65"/>
                <a:gd name="T5" fmla="*/ 45 h 102"/>
                <a:gd name="T6" fmla="*/ 44 w 65"/>
                <a:gd name="T7" fmla="*/ 29 h 102"/>
                <a:gd name="T8" fmla="*/ 43 w 65"/>
                <a:gd name="T9" fmla="*/ 15 h 102"/>
                <a:gd name="T10" fmla="*/ 46 w 65"/>
                <a:gd name="T11" fmla="*/ 0 h 102"/>
                <a:gd name="T12" fmla="*/ 41 w 65"/>
                <a:gd name="T13" fmla="*/ 9 h 102"/>
                <a:gd name="T14" fmla="*/ 37 w 65"/>
                <a:gd name="T15" fmla="*/ 25 h 102"/>
                <a:gd name="T16" fmla="*/ 37 w 65"/>
                <a:gd name="T17" fmla="*/ 34 h 102"/>
                <a:gd name="T18" fmla="*/ 39 w 65"/>
                <a:gd name="T19" fmla="*/ 42 h 102"/>
                <a:gd name="T20" fmla="*/ 27 w 65"/>
                <a:gd name="T21" fmla="*/ 43 h 102"/>
                <a:gd name="T22" fmla="*/ 12 w 65"/>
                <a:gd name="T23" fmla="*/ 51 h 102"/>
                <a:gd name="T24" fmla="*/ 0 w 65"/>
                <a:gd name="T25" fmla="*/ 60 h 102"/>
                <a:gd name="T26" fmla="*/ 14 w 65"/>
                <a:gd name="T27" fmla="*/ 55 h 102"/>
                <a:gd name="T28" fmla="*/ 28 w 65"/>
                <a:gd name="T29" fmla="*/ 51 h 102"/>
                <a:gd name="T30" fmla="*/ 41 w 65"/>
                <a:gd name="T31" fmla="*/ 51 h 102"/>
                <a:gd name="T32" fmla="*/ 29 w 65"/>
                <a:gd name="T33" fmla="*/ 57 h 102"/>
                <a:gd name="T34" fmla="*/ 23 w 65"/>
                <a:gd name="T35" fmla="*/ 66 h 102"/>
                <a:gd name="T36" fmla="*/ 17 w 65"/>
                <a:gd name="T37" fmla="*/ 76 h 102"/>
                <a:gd name="T38" fmla="*/ 14 w 65"/>
                <a:gd name="T39" fmla="*/ 85 h 102"/>
                <a:gd name="T40" fmla="*/ 21 w 65"/>
                <a:gd name="T41" fmla="*/ 78 h 102"/>
                <a:gd name="T42" fmla="*/ 30 w 65"/>
                <a:gd name="T43" fmla="*/ 67 h 102"/>
                <a:gd name="T44" fmla="*/ 43 w 65"/>
                <a:gd name="T45" fmla="*/ 60 h 102"/>
                <a:gd name="T46" fmla="*/ 48 w 65"/>
                <a:gd name="T47" fmla="*/ 60 h 102"/>
                <a:gd name="T48" fmla="*/ 47 w 65"/>
                <a:gd name="T49" fmla="*/ 68 h 102"/>
                <a:gd name="T50" fmla="*/ 50 w 65"/>
                <a:gd name="T51" fmla="*/ 77 h 102"/>
                <a:gd name="T52" fmla="*/ 52 w 65"/>
                <a:gd name="T53" fmla="*/ 85 h 102"/>
                <a:gd name="T54" fmla="*/ 54 w 65"/>
                <a:gd name="T55" fmla="*/ 95 h 102"/>
                <a:gd name="T56" fmla="*/ 60 w 65"/>
                <a:gd name="T57" fmla="*/ 101 h 102"/>
                <a:gd name="T58" fmla="*/ 59 w 65"/>
                <a:gd name="T59" fmla="*/ 92 h 102"/>
                <a:gd name="T60" fmla="*/ 58 w 65"/>
                <a:gd name="T61" fmla="*/ 85 h 102"/>
                <a:gd name="T62" fmla="*/ 58 w 65"/>
                <a:gd name="T63" fmla="*/ 78 h 102"/>
                <a:gd name="T64" fmla="*/ 60 w 65"/>
                <a:gd name="T65" fmla="*/ 72 h 102"/>
                <a:gd name="T66" fmla="*/ 64 w 65"/>
                <a:gd name="T67"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02">
                  <a:moveTo>
                    <a:pt x="64" y="60"/>
                  </a:moveTo>
                  <a:lnTo>
                    <a:pt x="55" y="56"/>
                  </a:lnTo>
                  <a:lnTo>
                    <a:pt x="48" y="45"/>
                  </a:lnTo>
                  <a:lnTo>
                    <a:pt x="44" y="29"/>
                  </a:lnTo>
                  <a:lnTo>
                    <a:pt x="43" y="15"/>
                  </a:lnTo>
                  <a:lnTo>
                    <a:pt x="46" y="0"/>
                  </a:lnTo>
                  <a:lnTo>
                    <a:pt x="41" y="9"/>
                  </a:lnTo>
                  <a:lnTo>
                    <a:pt x="37" y="25"/>
                  </a:lnTo>
                  <a:lnTo>
                    <a:pt x="37" y="34"/>
                  </a:lnTo>
                  <a:lnTo>
                    <a:pt x="39" y="42"/>
                  </a:lnTo>
                  <a:lnTo>
                    <a:pt x="27" y="43"/>
                  </a:lnTo>
                  <a:lnTo>
                    <a:pt x="12" y="51"/>
                  </a:lnTo>
                  <a:lnTo>
                    <a:pt x="0" y="60"/>
                  </a:lnTo>
                  <a:lnTo>
                    <a:pt x="14" y="55"/>
                  </a:lnTo>
                  <a:lnTo>
                    <a:pt x="28" y="51"/>
                  </a:lnTo>
                  <a:lnTo>
                    <a:pt x="41" y="51"/>
                  </a:lnTo>
                  <a:lnTo>
                    <a:pt x="29" y="57"/>
                  </a:lnTo>
                  <a:lnTo>
                    <a:pt x="23" y="66"/>
                  </a:lnTo>
                  <a:lnTo>
                    <a:pt x="17" y="76"/>
                  </a:lnTo>
                  <a:lnTo>
                    <a:pt x="14" y="85"/>
                  </a:lnTo>
                  <a:lnTo>
                    <a:pt x="21" y="78"/>
                  </a:lnTo>
                  <a:lnTo>
                    <a:pt x="30" y="67"/>
                  </a:lnTo>
                  <a:lnTo>
                    <a:pt x="43" y="60"/>
                  </a:lnTo>
                  <a:lnTo>
                    <a:pt x="48" y="60"/>
                  </a:lnTo>
                  <a:lnTo>
                    <a:pt x="47" y="68"/>
                  </a:lnTo>
                  <a:lnTo>
                    <a:pt x="50" y="77"/>
                  </a:lnTo>
                  <a:lnTo>
                    <a:pt x="52" y="85"/>
                  </a:lnTo>
                  <a:lnTo>
                    <a:pt x="54" y="95"/>
                  </a:lnTo>
                  <a:lnTo>
                    <a:pt x="60" y="101"/>
                  </a:lnTo>
                  <a:lnTo>
                    <a:pt x="59" y="92"/>
                  </a:lnTo>
                  <a:lnTo>
                    <a:pt x="58" y="85"/>
                  </a:lnTo>
                  <a:lnTo>
                    <a:pt x="58" y="78"/>
                  </a:lnTo>
                  <a:lnTo>
                    <a:pt x="60" y="72"/>
                  </a:lnTo>
                  <a:lnTo>
                    <a:pt x="64" y="60"/>
                  </a:lnTo>
                </a:path>
              </a:pathLst>
            </a:custGeom>
            <a:solidFill>
              <a:srgbClr val="8080A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08" name="Group 126"/>
            <p:cNvGrpSpPr>
              <a:grpSpLocks/>
            </p:cNvGrpSpPr>
            <p:nvPr/>
          </p:nvGrpSpPr>
          <p:grpSpPr bwMode="auto">
            <a:xfrm>
              <a:off x="1936" y="1702"/>
              <a:ext cx="631" cy="886"/>
              <a:chOff x="1936" y="1702"/>
              <a:chExt cx="631" cy="886"/>
            </a:xfrm>
          </p:grpSpPr>
          <p:grpSp>
            <p:nvGrpSpPr>
              <p:cNvPr id="119" name="Group 117"/>
              <p:cNvGrpSpPr>
                <a:grpSpLocks/>
              </p:cNvGrpSpPr>
              <p:nvPr/>
            </p:nvGrpSpPr>
            <p:grpSpPr bwMode="auto">
              <a:xfrm>
                <a:off x="1936" y="1751"/>
                <a:ext cx="575" cy="837"/>
                <a:chOff x="1936" y="1751"/>
                <a:chExt cx="575" cy="837"/>
              </a:xfrm>
            </p:grpSpPr>
            <p:sp>
              <p:nvSpPr>
                <p:cNvPr id="128" name="Freeform 115"/>
                <p:cNvSpPr>
                  <a:spLocks/>
                </p:cNvSpPr>
                <p:nvPr/>
              </p:nvSpPr>
              <p:spPr bwMode="auto">
                <a:xfrm>
                  <a:off x="1936" y="1751"/>
                  <a:ext cx="575" cy="837"/>
                </a:xfrm>
                <a:custGeom>
                  <a:avLst/>
                  <a:gdLst>
                    <a:gd name="T0" fmla="*/ 281 w 575"/>
                    <a:gd name="T1" fmla="*/ 86 h 837"/>
                    <a:gd name="T2" fmla="*/ 255 w 575"/>
                    <a:gd name="T3" fmla="*/ 130 h 837"/>
                    <a:gd name="T4" fmla="*/ 234 w 575"/>
                    <a:gd name="T5" fmla="*/ 200 h 837"/>
                    <a:gd name="T6" fmla="*/ 221 w 575"/>
                    <a:gd name="T7" fmla="*/ 253 h 837"/>
                    <a:gd name="T8" fmla="*/ 177 w 575"/>
                    <a:gd name="T9" fmla="*/ 279 h 837"/>
                    <a:gd name="T10" fmla="*/ 101 w 575"/>
                    <a:gd name="T11" fmla="*/ 304 h 837"/>
                    <a:gd name="T12" fmla="*/ 37 w 575"/>
                    <a:gd name="T13" fmla="*/ 333 h 837"/>
                    <a:gd name="T14" fmla="*/ 5 w 575"/>
                    <a:gd name="T15" fmla="*/ 367 h 837"/>
                    <a:gd name="T16" fmla="*/ 1 w 575"/>
                    <a:gd name="T17" fmla="*/ 412 h 837"/>
                    <a:gd name="T18" fmla="*/ 22 w 575"/>
                    <a:gd name="T19" fmla="*/ 449 h 837"/>
                    <a:gd name="T20" fmla="*/ 70 w 575"/>
                    <a:gd name="T21" fmla="*/ 471 h 837"/>
                    <a:gd name="T22" fmla="*/ 144 w 575"/>
                    <a:gd name="T23" fmla="*/ 476 h 837"/>
                    <a:gd name="T24" fmla="*/ 215 w 575"/>
                    <a:gd name="T25" fmla="*/ 466 h 837"/>
                    <a:gd name="T26" fmla="*/ 207 w 575"/>
                    <a:gd name="T27" fmla="*/ 552 h 837"/>
                    <a:gd name="T28" fmla="*/ 219 w 575"/>
                    <a:gd name="T29" fmla="*/ 672 h 837"/>
                    <a:gd name="T30" fmla="*/ 241 w 575"/>
                    <a:gd name="T31" fmla="*/ 752 h 837"/>
                    <a:gd name="T32" fmla="*/ 272 w 575"/>
                    <a:gd name="T33" fmla="*/ 798 h 837"/>
                    <a:gd name="T34" fmla="*/ 315 w 575"/>
                    <a:gd name="T35" fmla="*/ 831 h 837"/>
                    <a:gd name="T36" fmla="*/ 363 w 575"/>
                    <a:gd name="T37" fmla="*/ 831 h 837"/>
                    <a:gd name="T38" fmla="*/ 419 w 575"/>
                    <a:gd name="T39" fmla="*/ 793 h 837"/>
                    <a:gd name="T40" fmla="*/ 454 w 575"/>
                    <a:gd name="T41" fmla="*/ 721 h 837"/>
                    <a:gd name="T42" fmla="*/ 488 w 575"/>
                    <a:gd name="T43" fmla="*/ 611 h 837"/>
                    <a:gd name="T44" fmla="*/ 508 w 575"/>
                    <a:gd name="T45" fmla="*/ 529 h 837"/>
                    <a:gd name="T46" fmla="*/ 521 w 575"/>
                    <a:gd name="T47" fmla="*/ 426 h 837"/>
                    <a:gd name="T48" fmla="*/ 521 w 575"/>
                    <a:gd name="T49" fmla="*/ 377 h 837"/>
                    <a:gd name="T50" fmla="*/ 550 w 575"/>
                    <a:gd name="T51" fmla="*/ 373 h 837"/>
                    <a:gd name="T52" fmla="*/ 571 w 575"/>
                    <a:gd name="T53" fmla="*/ 342 h 837"/>
                    <a:gd name="T54" fmla="*/ 570 w 575"/>
                    <a:gd name="T55" fmla="*/ 308 h 837"/>
                    <a:gd name="T56" fmla="*/ 546 w 575"/>
                    <a:gd name="T57" fmla="*/ 295 h 837"/>
                    <a:gd name="T58" fmla="*/ 547 w 575"/>
                    <a:gd name="T59" fmla="*/ 259 h 837"/>
                    <a:gd name="T60" fmla="*/ 561 w 575"/>
                    <a:gd name="T61" fmla="*/ 143 h 837"/>
                    <a:gd name="T62" fmla="*/ 513 w 575"/>
                    <a:gd name="T63" fmla="*/ 27 h 837"/>
                    <a:gd name="T64" fmla="*/ 414 w 575"/>
                    <a:gd name="T65" fmla="*/ 0 h 837"/>
                    <a:gd name="T66" fmla="*/ 318 w 575"/>
                    <a:gd name="T67" fmla="*/ 42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5" h="837">
                      <a:moveTo>
                        <a:pt x="318" y="42"/>
                      </a:moveTo>
                      <a:lnTo>
                        <a:pt x="281" y="86"/>
                      </a:lnTo>
                      <a:lnTo>
                        <a:pt x="267" y="106"/>
                      </a:lnTo>
                      <a:lnTo>
                        <a:pt x="255" y="130"/>
                      </a:lnTo>
                      <a:lnTo>
                        <a:pt x="244" y="162"/>
                      </a:lnTo>
                      <a:lnTo>
                        <a:pt x="234" y="200"/>
                      </a:lnTo>
                      <a:lnTo>
                        <a:pt x="226" y="232"/>
                      </a:lnTo>
                      <a:lnTo>
                        <a:pt x="221" y="253"/>
                      </a:lnTo>
                      <a:lnTo>
                        <a:pt x="210" y="266"/>
                      </a:lnTo>
                      <a:lnTo>
                        <a:pt x="177" y="279"/>
                      </a:lnTo>
                      <a:lnTo>
                        <a:pt x="139" y="289"/>
                      </a:lnTo>
                      <a:lnTo>
                        <a:pt x="101" y="304"/>
                      </a:lnTo>
                      <a:lnTo>
                        <a:pt x="63" y="319"/>
                      </a:lnTo>
                      <a:lnTo>
                        <a:pt x="37" y="333"/>
                      </a:lnTo>
                      <a:lnTo>
                        <a:pt x="17" y="348"/>
                      </a:lnTo>
                      <a:lnTo>
                        <a:pt x="5" y="367"/>
                      </a:lnTo>
                      <a:lnTo>
                        <a:pt x="0" y="390"/>
                      </a:lnTo>
                      <a:lnTo>
                        <a:pt x="1" y="412"/>
                      </a:lnTo>
                      <a:lnTo>
                        <a:pt x="8" y="432"/>
                      </a:lnTo>
                      <a:lnTo>
                        <a:pt x="22" y="449"/>
                      </a:lnTo>
                      <a:lnTo>
                        <a:pt x="42" y="462"/>
                      </a:lnTo>
                      <a:lnTo>
                        <a:pt x="70" y="471"/>
                      </a:lnTo>
                      <a:lnTo>
                        <a:pt x="107" y="475"/>
                      </a:lnTo>
                      <a:lnTo>
                        <a:pt x="144" y="476"/>
                      </a:lnTo>
                      <a:lnTo>
                        <a:pt x="185" y="473"/>
                      </a:lnTo>
                      <a:lnTo>
                        <a:pt x="215" y="466"/>
                      </a:lnTo>
                      <a:lnTo>
                        <a:pt x="210" y="499"/>
                      </a:lnTo>
                      <a:lnTo>
                        <a:pt x="207" y="552"/>
                      </a:lnTo>
                      <a:lnTo>
                        <a:pt x="210" y="608"/>
                      </a:lnTo>
                      <a:lnTo>
                        <a:pt x="219" y="672"/>
                      </a:lnTo>
                      <a:lnTo>
                        <a:pt x="232" y="729"/>
                      </a:lnTo>
                      <a:lnTo>
                        <a:pt x="241" y="752"/>
                      </a:lnTo>
                      <a:lnTo>
                        <a:pt x="254" y="775"/>
                      </a:lnTo>
                      <a:lnTo>
                        <a:pt x="272" y="798"/>
                      </a:lnTo>
                      <a:lnTo>
                        <a:pt x="299" y="821"/>
                      </a:lnTo>
                      <a:lnTo>
                        <a:pt x="315" y="831"/>
                      </a:lnTo>
                      <a:lnTo>
                        <a:pt x="343" y="836"/>
                      </a:lnTo>
                      <a:lnTo>
                        <a:pt x="363" y="831"/>
                      </a:lnTo>
                      <a:lnTo>
                        <a:pt x="387" y="821"/>
                      </a:lnTo>
                      <a:lnTo>
                        <a:pt x="419" y="793"/>
                      </a:lnTo>
                      <a:lnTo>
                        <a:pt x="439" y="758"/>
                      </a:lnTo>
                      <a:lnTo>
                        <a:pt x="454" y="721"/>
                      </a:lnTo>
                      <a:lnTo>
                        <a:pt x="474" y="660"/>
                      </a:lnTo>
                      <a:lnTo>
                        <a:pt x="488" y="611"/>
                      </a:lnTo>
                      <a:lnTo>
                        <a:pt x="501" y="563"/>
                      </a:lnTo>
                      <a:lnTo>
                        <a:pt x="508" y="529"/>
                      </a:lnTo>
                      <a:lnTo>
                        <a:pt x="516" y="474"/>
                      </a:lnTo>
                      <a:lnTo>
                        <a:pt x="521" y="426"/>
                      </a:lnTo>
                      <a:lnTo>
                        <a:pt x="524" y="394"/>
                      </a:lnTo>
                      <a:lnTo>
                        <a:pt x="521" y="377"/>
                      </a:lnTo>
                      <a:lnTo>
                        <a:pt x="534" y="380"/>
                      </a:lnTo>
                      <a:lnTo>
                        <a:pt x="550" y="373"/>
                      </a:lnTo>
                      <a:lnTo>
                        <a:pt x="563" y="358"/>
                      </a:lnTo>
                      <a:lnTo>
                        <a:pt x="571" y="342"/>
                      </a:lnTo>
                      <a:lnTo>
                        <a:pt x="574" y="325"/>
                      </a:lnTo>
                      <a:lnTo>
                        <a:pt x="570" y="308"/>
                      </a:lnTo>
                      <a:lnTo>
                        <a:pt x="561" y="298"/>
                      </a:lnTo>
                      <a:lnTo>
                        <a:pt x="546" y="295"/>
                      </a:lnTo>
                      <a:lnTo>
                        <a:pt x="530" y="295"/>
                      </a:lnTo>
                      <a:lnTo>
                        <a:pt x="547" y="259"/>
                      </a:lnTo>
                      <a:lnTo>
                        <a:pt x="558" y="204"/>
                      </a:lnTo>
                      <a:lnTo>
                        <a:pt x="561" y="143"/>
                      </a:lnTo>
                      <a:lnTo>
                        <a:pt x="558" y="75"/>
                      </a:lnTo>
                      <a:lnTo>
                        <a:pt x="513" y="27"/>
                      </a:lnTo>
                      <a:lnTo>
                        <a:pt x="473" y="5"/>
                      </a:lnTo>
                      <a:lnTo>
                        <a:pt x="414" y="0"/>
                      </a:lnTo>
                      <a:lnTo>
                        <a:pt x="361" y="13"/>
                      </a:lnTo>
                      <a:lnTo>
                        <a:pt x="318" y="42"/>
                      </a:lnTo>
                    </a:path>
                  </a:pathLst>
                </a:custGeom>
                <a:solidFill>
                  <a:srgbClr val="E0A08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9" name="Freeform 116"/>
                <p:cNvSpPr>
                  <a:spLocks/>
                </p:cNvSpPr>
                <p:nvPr/>
              </p:nvSpPr>
              <p:spPr bwMode="auto">
                <a:xfrm>
                  <a:off x="2146" y="2168"/>
                  <a:ext cx="108" cy="55"/>
                </a:xfrm>
                <a:custGeom>
                  <a:avLst/>
                  <a:gdLst>
                    <a:gd name="T0" fmla="*/ 0 w 108"/>
                    <a:gd name="T1" fmla="*/ 54 h 55"/>
                    <a:gd name="T2" fmla="*/ 24 w 108"/>
                    <a:gd name="T3" fmla="*/ 50 h 55"/>
                    <a:gd name="T4" fmla="*/ 51 w 108"/>
                    <a:gd name="T5" fmla="*/ 39 h 55"/>
                    <a:gd name="T6" fmla="*/ 73 w 108"/>
                    <a:gd name="T7" fmla="*/ 30 h 55"/>
                    <a:gd name="T8" fmla="*/ 93 w 108"/>
                    <a:gd name="T9" fmla="*/ 16 h 55"/>
                    <a:gd name="T10" fmla="*/ 107 w 108"/>
                    <a:gd name="T11" fmla="*/ 0 h 55"/>
                  </a:gdLst>
                  <a:ahLst/>
                  <a:cxnLst>
                    <a:cxn ang="0">
                      <a:pos x="T0" y="T1"/>
                    </a:cxn>
                    <a:cxn ang="0">
                      <a:pos x="T2" y="T3"/>
                    </a:cxn>
                    <a:cxn ang="0">
                      <a:pos x="T4" y="T5"/>
                    </a:cxn>
                    <a:cxn ang="0">
                      <a:pos x="T6" y="T7"/>
                    </a:cxn>
                    <a:cxn ang="0">
                      <a:pos x="T8" y="T9"/>
                    </a:cxn>
                    <a:cxn ang="0">
                      <a:pos x="T10" y="T11"/>
                    </a:cxn>
                  </a:cxnLst>
                  <a:rect l="0" t="0" r="r" b="b"/>
                  <a:pathLst>
                    <a:path w="108" h="55">
                      <a:moveTo>
                        <a:pt x="0" y="54"/>
                      </a:moveTo>
                      <a:lnTo>
                        <a:pt x="24" y="50"/>
                      </a:lnTo>
                      <a:lnTo>
                        <a:pt x="51" y="39"/>
                      </a:lnTo>
                      <a:lnTo>
                        <a:pt x="73" y="30"/>
                      </a:lnTo>
                      <a:lnTo>
                        <a:pt x="93" y="16"/>
                      </a:lnTo>
                      <a:lnTo>
                        <a:pt x="107" y="0"/>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0" name="Group 125"/>
              <p:cNvGrpSpPr>
                <a:grpSpLocks/>
              </p:cNvGrpSpPr>
              <p:nvPr/>
            </p:nvGrpSpPr>
            <p:grpSpPr bwMode="auto">
              <a:xfrm>
                <a:off x="2149" y="1702"/>
                <a:ext cx="418" cy="356"/>
                <a:chOff x="2149" y="1702"/>
                <a:chExt cx="418" cy="356"/>
              </a:xfrm>
            </p:grpSpPr>
            <p:sp>
              <p:nvSpPr>
                <p:cNvPr id="121" name="Freeform 118"/>
                <p:cNvSpPr>
                  <a:spLocks/>
                </p:cNvSpPr>
                <p:nvPr/>
              </p:nvSpPr>
              <p:spPr bwMode="auto">
                <a:xfrm>
                  <a:off x="2149" y="1702"/>
                  <a:ext cx="418" cy="356"/>
                </a:xfrm>
                <a:custGeom>
                  <a:avLst/>
                  <a:gdLst>
                    <a:gd name="T0" fmla="*/ 2 w 418"/>
                    <a:gd name="T1" fmla="*/ 91 h 356"/>
                    <a:gd name="T2" fmla="*/ 18 w 418"/>
                    <a:gd name="T3" fmla="*/ 67 h 356"/>
                    <a:gd name="T4" fmla="*/ 56 w 418"/>
                    <a:gd name="T5" fmla="*/ 44 h 356"/>
                    <a:gd name="T6" fmla="*/ 111 w 418"/>
                    <a:gd name="T7" fmla="*/ 27 h 356"/>
                    <a:gd name="T8" fmla="*/ 156 w 418"/>
                    <a:gd name="T9" fmla="*/ 14 h 356"/>
                    <a:gd name="T10" fmla="*/ 202 w 418"/>
                    <a:gd name="T11" fmla="*/ 1 h 356"/>
                    <a:gd name="T12" fmla="*/ 252 w 418"/>
                    <a:gd name="T13" fmla="*/ 2 h 356"/>
                    <a:gd name="T14" fmla="*/ 294 w 418"/>
                    <a:gd name="T15" fmla="*/ 12 h 356"/>
                    <a:gd name="T16" fmla="*/ 319 w 418"/>
                    <a:gd name="T17" fmla="*/ 34 h 356"/>
                    <a:gd name="T18" fmla="*/ 335 w 418"/>
                    <a:gd name="T19" fmla="*/ 73 h 356"/>
                    <a:gd name="T20" fmla="*/ 361 w 418"/>
                    <a:gd name="T21" fmla="*/ 99 h 356"/>
                    <a:gd name="T22" fmla="*/ 391 w 418"/>
                    <a:gd name="T23" fmla="*/ 110 h 356"/>
                    <a:gd name="T24" fmla="*/ 414 w 418"/>
                    <a:gd name="T25" fmla="*/ 131 h 356"/>
                    <a:gd name="T26" fmla="*/ 416 w 418"/>
                    <a:gd name="T27" fmla="*/ 169 h 356"/>
                    <a:gd name="T28" fmla="*/ 406 w 418"/>
                    <a:gd name="T29" fmla="*/ 210 h 356"/>
                    <a:gd name="T30" fmla="*/ 415 w 418"/>
                    <a:gd name="T31" fmla="*/ 244 h 356"/>
                    <a:gd name="T32" fmla="*/ 408 w 418"/>
                    <a:gd name="T33" fmla="*/ 277 h 356"/>
                    <a:gd name="T34" fmla="*/ 378 w 418"/>
                    <a:gd name="T35" fmla="*/ 315 h 356"/>
                    <a:gd name="T36" fmla="*/ 350 w 418"/>
                    <a:gd name="T37" fmla="*/ 338 h 356"/>
                    <a:gd name="T38" fmla="*/ 313 w 418"/>
                    <a:gd name="T39" fmla="*/ 355 h 356"/>
                    <a:gd name="T40" fmla="*/ 282 w 418"/>
                    <a:gd name="T41" fmla="*/ 344 h 356"/>
                    <a:gd name="T42" fmla="*/ 288 w 418"/>
                    <a:gd name="T43" fmla="*/ 308 h 356"/>
                    <a:gd name="T44" fmla="*/ 278 w 418"/>
                    <a:gd name="T45" fmla="*/ 279 h 356"/>
                    <a:gd name="T46" fmla="*/ 250 w 418"/>
                    <a:gd name="T47" fmla="*/ 257 h 356"/>
                    <a:gd name="T48" fmla="*/ 244 w 418"/>
                    <a:gd name="T49" fmla="*/ 220 h 356"/>
                    <a:gd name="T50" fmla="*/ 248 w 418"/>
                    <a:gd name="T51" fmla="*/ 177 h 356"/>
                    <a:gd name="T52" fmla="*/ 265 w 418"/>
                    <a:gd name="T53" fmla="*/ 145 h 356"/>
                    <a:gd name="T54" fmla="*/ 258 w 418"/>
                    <a:gd name="T55" fmla="*/ 136 h 356"/>
                    <a:gd name="T56" fmla="*/ 222 w 418"/>
                    <a:gd name="T57" fmla="*/ 145 h 356"/>
                    <a:gd name="T58" fmla="*/ 192 w 418"/>
                    <a:gd name="T59" fmla="*/ 136 h 356"/>
                    <a:gd name="T60" fmla="*/ 167 w 418"/>
                    <a:gd name="T61" fmla="*/ 128 h 356"/>
                    <a:gd name="T62" fmla="*/ 139 w 418"/>
                    <a:gd name="T63" fmla="*/ 118 h 356"/>
                    <a:gd name="T64" fmla="*/ 103 w 418"/>
                    <a:gd name="T65" fmla="*/ 128 h 356"/>
                    <a:gd name="T66" fmla="*/ 57 w 418"/>
                    <a:gd name="T67" fmla="*/ 131 h 356"/>
                    <a:gd name="T68" fmla="*/ 18 w 418"/>
                    <a:gd name="T69" fmla="*/ 124 h 356"/>
                    <a:gd name="T70" fmla="*/ 0 w 418"/>
                    <a:gd name="T71" fmla="*/ 10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8" h="356">
                      <a:moveTo>
                        <a:pt x="0" y="103"/>
                      </a:moveTo>
                      <a:lnTo>
                        <a:pt x="2" y="91"/>
                      </a:lnTo>
                      <a:lnTo>
                        <a:pt x="6" y="81"/>
                      </a:lnTo>
                      <a:lnTo>
                        <a:pt x="18" y="67"/>
                      </a:lnTo>
                      <a:lnTo>
                        <a:pt x="35" y="55"/>
                      </a:lnTo>
                      <a:lnTo>
                        <a:pt x="56" y="44"/>
                      </a:lnTo>
                      <a:lnTo>
                        <a:pt x="80" y="35"/>
                      </a:lnTo>
                      <a:lnTo>
                        <a:pt x="111" y="27"/>
                      </a:lnTo>
                      <a:lnTo>
                        <a:pt x="137" y="24"/>
                      </a:lnTo>
                      <a:lnTo>
                        <a:pt x="156" y="14"/>
                      </a:lnTo>
                      <a:lnTo>
                        <a:pt x="176" y="7"/>
                      </a:lnTo>
                      <a:lnTo>
                        <a:pt x="202" y="1"/>
                      </a:lnTo>
                      <a:lnTo>
                        <a:pt x="232" y="0"/>
                      </a:lnTo>
                      <a:lnTo>
                        <a:pt x="252" y="2"/>
                      </a:lnTo>
                      <a:lnTo>
                        <a:pt x="276" y="6"/>
                      </a:lnTo>
                      <a:lnTo>
                        <a:pt x="294" y="12"/>
                      </a:lnTo>
                      <a:lnTo>
                        <a:pt x="306" y="19"/>
                      </a:lnTo>
                      <a:lnTo>
                        <a:pt x="319" y="34"/>
                      </a:lnTo>
                      <a:lnTo>
                        <a:pt x="330" y="54"/>
                      </a:lnTo>
                      <a:lnTo>
                        <a:pt x="335" y="73"/>
                      </a:lnTo>
                      <a:lnTo>
                        <a:pt x="345" y="89"/>
                      </a:lnTo>
                      <a:lnTo>
                        <a:pt x="361" y="99"/>
                      </a:lnTo>
                      <a:lnTo>
                        <a:pt x="376" y="105"/>
                      </a:lnTo>
                      <a:lnTo>
                        <a:pt x="391" y="110"/>
                      </a:lnTo>
                      <a:lnTo>
                        <a:pt x="406" y="120"/>
                      </a:lnTo>
                      <a:lnTo>
                        <a:pt x="414" y="131"/>
                      </a:lnTo>
                      <a:lnTo>
                        <a:pt x="417" y="151"/>
                      </a:lnTo>
                      <a:lnTo>
                        <a:pt x="416" y="169"/>
                      </a:lnTo>
                      <a:lnTo>
                        <a:pt x="412" y="192"/>
                      </a:lnTo>
                      <a:lnTo>
                        <a:pt x="406" y="210"/>
                      </a:lnTo>
                      <a:lnTo>
                        <a:pt x="412" y="223"/>
                      </a:lnTo>
                      <a:lnTo>
                        <a:pt x="415" y="244"/>
                      </a:lnTo>
                      <a:lnTo>
                        <a:pt x="414" y="262"/>
                      </a:lnTo>
                      <a:lnTo>
                        <a:pt x="408" y="277"/>
                      </a:lnTo>
                      <a:lnTo>
                        <a:pt x="391" y="302"/>
                      </a:lnTo>
                      <a:lnTo>
                        <a:pt x="378" y="315"/>
                      </a:lnTo>
                      <a:lnTo>
                        <a:pt x="367" y="326"/>
                      </a:lnTo>
                      <a:lnTo>
                        <a:pt x="350" y="338"/>
                      </a:lnTo>
                      <a:lnTo>
                        <a:pt x="334" y="347"/>
                      </a:lnTo>
                      <a:lnTo>
                        <a:pt x="313" y="355"/>
                      </a:lnTo>
                      <a:lnTo>
                        <a:pt x="297" y="350"/>
                      </a:lnTo>
                      <a:lnTo>
                        <a:pt x="282" y="344"/>
                      </a:lnTo>
                      <a:lnTo>
                        <a:pt x="288" y="325"/>
                      </a:lnTo>
                      <a:lnTo>
                        <a:pt x="288" y="308"/>
                      </a:lnTo>
                      <a:lnTo>
                        <a:pt x="284" y="294"/>
                      </a:lnTo>
                      <a:lnTo>
                        <a:pt x="278" y="279"/>
                      </a:lnTo>
                      <a:lnTo>
                        <a:pt x="263" y="271"/>
                      </a:lnTo>
                      <a:lnTo>
                        <a:pt x="250" y="257"/>
                      </a:lnTo>
                      <a:lnTo>
                        <a:pt x="246" y="239"/>
                      </a:lnTo>
                      <a:lnTo>
                        <a:pt x="244" y="220"/>
                      </a:lnTo>
                      <a:lnTo>
                        <a:pt x="246" y="196"/>
                      </a:lnTo>
                      <a:lnTo>
                        <a:pt x="248" y="177"/>
                      </a:lnTo>
                      <a:lnTo>
                        <a:pt x="258" y="159"/>
                      </a:lnTo>
                      <a:lnTo>
                        <a:pt x="265" y="145"/>
                      </a:lnTo>
                      <a:lnTo>
                        <a:pt x="271" y="133"/>
                      </a:lnTo>
                      <a:lnTo>
                        <a:pt x="258" y="136"/>
                      </a:lnTo>
                      <a:lnTo>
                        <a:pt x="235" y="143"/>
                      </a:lnTo>
                      <a:lnTo>
                        <a:pt x="222" y="145"/>
                      </a:lnTo>
                      <a:lnTo>
                        <a:pt x="206" y="143"/>
                      </a:lnTo>
                      <a:lnTo>
                        <a:pt x="192" y="136"/>
                      </a:lnTo>
                      <a:lnTo>
                        <a:pt x="183" y="130"/>
                      </a:lnTo>
                      <a:lnTo>
                        <a:pt x="167" y="128"/>
                      </a:lnTo>
                      <a:lnTo>
                        <a:pt x="149" y="125"/>
                      </a:lnTo>
                      <a:lnTo>
                        <a:pt x="139" y="118"/>
                      </a:lnTo>
                      <a:lnTo>
                        <a:pt x="126" y="123"/>
                      </a:lnTo>
                      <a:lnTo>
                        <a:pt x="103" y="128"/>
                      </a:lnTo>
                      <a:lnTo>
                        <a:pt x="80" y="130"/>
                      </a:lnTo>
                      <a:lnTo>
                        <a:pt x="57" y="131"/>
                      </a:lnTo>
                      <a:lnTo>
                        <a:pt x="37" y="129"/>
                      </a:lnTo>
                      <a:lnTo>
                        <a:pt x="18" y="124"/>
                      </a:lnTo>
                      <a:lnTo>
                        <a:pt x="6" y="117"/>
                      </a:lnTo>
                      <a:lnTo>
                        <a:pt x="0" y="103"/>
                      </a:lnTo>
                    </a:path>
                  </a:pathLst>
                </a:custGeom>
                <a:solidFill>
                  <a:srgbClr val="A04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22" name="Group 124"/>
                <p:cNvGrpSpPr>
                  <a:grpSpLocks/>
                </p:cNvGrpSpPr>
                <p:nvPr/>
              </p:nvGrpSpPr>
              <p:grpSpPr bwMode="auto">
                <a:xfrm>
                  <a:off x="2288" y="1793"/>
                  <a:ext cx="168" cy="220"/>
                  <a:chOff x="2288" y="1793"/>
                  <a:chExt cx="168" cy="220"/>
                </a:xfrm>
              </p:grpSpPr>
              <p:grpSp>
                <p:nvGrpSpPr>
                  <p:cNvPr id="123" name="Group 122"/>
                  <p:cNvGrpSpPr>
                    <a:grpSpLocks/>
                  </p:cNvGrpSpPr>
                  <p:nvPr/>
                </p:nvGrpSpPr>
                <p:grpSpPr bwMode="auto">
                  <a:xfrm>
                    <a:off x="2288" y="1802"/>
                    <a:ext cx="168" cy="211"/>
                    <a:chOff x="2288" y="1802"/>
                    <a:chExt cx="168" cy="211"/>
                  </a:xfrm>
                </p:grpSpPr>
                <p:sp>
                  <p:nvSpPr>
                    <p:cNvPr id="125" name="Freeform 119"/>
                    <p:cNvSpPr>
                      <a:spLocks/>
                    </p:cNvSpPr>
                    <p:nvPr/>
                  </p:nvSpPr>
                  <p:spPr bwMode="auto">
                    <a:xfrm>
                      <a:off x="2393" y="1802"/>
                      <a:ext cx="63" cy="62"/>
                    </a:xfrm>
                    <a:custGeom>
                      <a:avLst/>
                      <a:gdLst>
                        <a:gd name="T0" fmla="*/ 0 w 63"/>
                        <a:gd name="T1" fmla="*/ 40 h 62"/>
                        <a:gd name="T2" fmla="*/ 23 w 63"/>
                        <a:gd name="T3" fmla="*/ 29 h 62"/>
                        <a:gd name="T4" fmla="*/ 32 w 63"/>
                        <a:gd name="T5" fmla="*/ 18 h 62"/>
                        <a:gd name="T6" fmla="*/ 31 w 63"/>
                        <a:gd name="T7" fmla="*/ 9 h 62"/>
                        <a:gd name="T8" fmla="*/ 25 w 63"/>
                        <a:gd name="T9" fmla="*/ 0 h 62"/>
                        <a:gd name="T10" fmla="*/ 37 w 63"/>
                        <a:gd name="T11" fmla="*/ 5 h 62"/>
                        <a:gd name="T12" fmla="*/ 41 w 63"/>
                        <a:gd name="T13" fmla="*/ 11 h 62"/>
                        <a:gd name="T14" fmla="*/ 39 w 63"/>
                        <a:gd name="T15" fmla="*/ 21 h 62"/>
                        <a:gd name="T16" fmla="*/ 33 w 63"/>
                        <a:gd name="T17" fmla="*/ 32 h 62"/>
                        <a:gd name="T18" fmla="*/ 50 w 63"/>
                        <a:gd name="T19" fmla="*/ 31 h 62"/>
                        <a:gd name="T20" fmla="*/ 62 w 63"/>
                        <a:gd name="T21" fmla="*/ 44 h 62"/>
                        <a:gd name="T22" fmla="*/ 54 w 63"/>
                        <a:gd name="T23" fmla="*/ 40 h 62"/>
                        <a:gd name="T24" fmla="*/ 48 w 63"/>
                        <a:gd name="T25" fmla="*/ 38 h 62"/>
                        <a:gd name="T26" fmla="*/ 40 w 63"/>
                        <a:gd name="T27" fmla="*/ 40 h 62"/>
                        <a:gd name="T28" fmla="*/ 42 w 63"/>
                        <a:gd name="T29" fmla="*/ 49 h 62"/>
                        <a:gd name="T30" fmla="*/ 37 w 63"/>
                        <a:gd name="T31" fmla="*/ 55 h 62"/>
                        <a:gd name="T32" fmla="*/ 28 w 63"/>
                        <a:gd name="T33" fmla="*/ 61 h 62"/>
                        <a:gd name="T34" fmla="*/ 37 w 63"/>
                        <a:gd name="T35" fmla="*/ 49 h 62"/>
                        <a:gd name="T36" fmla="*/ 35 w 63"/>
                        <a:gd name="T37" fmla="*/ 39 h 62"/>
                        <a:gd name="T38" fmla="*/ 29 w 63"/>
                        <a:gd name="T39" fmla="*/ 35 h 62"/>
                        <a:gd name="T40" fmla="*/ 22 w 63"/>
                        <a:gd name="T41" fmla="*/ 38 h 62"/>
                        <a:gd name="T42" fmla="*/ 8 w 63"/>
                        <a:gd name="T43" fmla="*/ 54 h 62"/>
                        <a:gd name="T44" fmla="*/ 16 w 63"/>
                        <a:gd name="T45" fmla="*/ 36 h 62"/>
                        <a:gd name="T46" fmla="*/ 0 w 63"/>
                        <a:gd name="T4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62">
                          <a:moveTo>
                            <a:pt x="0" y="40"/>
                          </a:moveTo>
                          <a:lnTo>
                            <a:pt x="23" y="29"/>
                          </a:lnTo>
                          <a:lnTo>
                            <a:pt x="32" y="18"/>
                          </a:lnTo>
                          <a:lnTo>
                            <a:pt x="31" y="9"/>
                          </a:lnTo>
                          <a:lnTo>
                            <a:pt x="25" y="0"/>
                          </a:lnTo>
                          <a:lnTo>
                            <a:pt x="37" y="5"/>
                          </a:lnTo>
                          <a:lnTo>
                            <a:pt x="41" y="11"/>
                          </a:lnTo>
                          <a:lnTo>
                            <a:pt x="39" y="21"/>
                          </a:lnTo>
                          <a:lnTo>
                            <a:pt x="33" y="32"/>
                          </a:lnTo>
                          <a:lnTo>
                            <a:pt x="50" y="31"/>
                          </a:lnTo>
                          <a:lnTo>
                            <a:pt x="62" y="44"/>
                          </a:lnTo>
                          <a:lnTo>
                            <a:pt x="54" y="40"/>
                          </a:lnTo>
                          <a:lnTo>
                            <a:pt x="48" y="38"/>
                          </a:lnTo>
                          <a:lnTo>
                            <a:pt x="40" y="40"/>
                          </a:lnTo>
                          <a:lnTo>
                            <a:pt x="42" y="49"/>
                          </a:lnTo>
                          <a:lnTo>
                            <a:pt x="37" y="55"/>
                          </a:lnTo>
                          <a:lnTo>
                            <a:pt x="28" y="61"/>
                          </a:lnTo>
                          <a:lnTo>
                            <a:pt x="37" y="49"/>
                          </a:lnTo>
                          <a:lnTo>
                            <a:pt x="35" y="39"/>
                          </a:lnTo>
                          <a:lnTo>
                            <a:pt x="29" y="35"/>
                          </a:lnTo>
                          <a:lnTo>
                            <a:pt x="22" y="38"/>
                          </a:lnTo>
                          <a:lnTo>
                            <a:pt x="8" y="54"/>
                          </a:lnTo>
                          <a:lnTo>
                            <a:pt x="16" y="36"/>
                          </a:lnTo>
                          <a:lnTo>
                            <a:pt x="0" y="40"/>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6" name="Freeform 120"/>
                    <p:cNvSpPr>
                      <a:spLocks/>
                    </p:cNvSpPr>
                    <p:nvPr/>
                  </p:nvSpPr>
                  <p:spPr bwMode="auto">
                    <a:xfrm>
                      <a:off x="2424" y="1951"/>
                      <a:ext cx="28" cy="62"/>
                    </a:xfrm>
                    <a:custGeom>
                      <a:avLst/>
                      <a:gdLst>
                        <a:gd name="T0" fmla="*/ 0 w 28"/>
                        <a:gd name="T1" fmla="*/ 30 h 62"/>
                        <a:gd name="T2" fmla="*/ 10 w 28"/>
                        <a:gd name="T3" fmla="*/ 30 h 62"/>
                        <a:gd name="T4" fmla="*/ 18 w 28"/>
                        <a:gd name="T5" fmla="*/ 24 h 62"/>
                        <a:gd name="T6" fmla="*/ 23 w 28"/>
                        <a:gd name="T7" fmla="*/ 12 h 62"/>
                        <a:gd name="T8" fmla="*/ 27 w 28"/>
                        <a:gd name="T9" fmla="*/ 0 h 62"/>
                        <a:gd name="T10" fmla="*/ 26 w 28"/>
                        <a:gd name="T11" fmla="*/ 14 h 62"/>
                        <a:gd name="T12" fmla="*/ 23 w 28"/>
                        <a:gd name="T13" fmla="*/ 27 h 62"/>
                        <a:gd name="T14" fmla="*/ 18 w 28"/>
                        <a:gd name="T15" fmla="*/ 34 h 62"/>
                        <a:gd name="T16" fmla="*/ 12 w 28"/>
                        <a:gd name="T17" fmla="*/ 39 h 62"/>
                        <a:gd name="T18" fmla="*/ 11 w 28"/>
                        <a:gd name="T19" fmla="*/ 48 h 62"/>
                        <a:gd name="T20" fmla="*/ 11 w 28"/>
                        <a:gd name="T21" fmla="*/ 55 h 62"/>
                        <a:gd name="T22" fmla="*/ 26 w 28"/>
                        <a:gd name="T23" fmla="*/ 54 h 62"/>
                        <a:gd name="T24" fmla="*/ 8 w 28"/>
                        <a:gd name="T25" fmla="*/ 61 h 62"/>
                        <a:gd name="T26" fmla="*/ 5 w 28"/>
                        <a:gd name="T27" fmla="*/ 49 h 62"/>
                        <a:gd name="T28" fmla="*/ 0 w 28"/>
                        <a:gd name="T29"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2">
                          <a:moveTo>
                            <a:pt x="0" y="30"/>
                          </a:moveTo>
                          <a:lnTo>
                            <a:pt x="10" y="30"/>
                          </a:lnTo>
                          <a:lnTo>
                            <a:pt x="18" y="24"/>
                          </a:lnTo>
                          <a:lnTo>
                            <a:pt x="23" y="12"/>
                          </a:lnTo>
                          <a:lnTo>
                            <a:pt x="27" y="0"/>
                          </a:lnTo>
                          <a:lnTo>
                            <a:pt x="26" y="14"/>
                          </a:lnTo>
                          <a:lnTo>
                            <a:pt x="23" y="27"/>
                          </a:lnTo>
                          <a:lnTo>
                            <a:pt x="18" y="34"/>
                          </a:lnTo>
                          <a:lnTo>
                            <a:pt x="12" y="39"/>
                          </a:lnTo>
                          <a:lnTo>
                            <a:pt x="11" y="48"/>
                          </a:lnTo>
                          <a:lnTo>
                            <a:pt x="11" y="55"/>
                          </a:lnTo>
                          <a:lnTo>
                            <a:pt x="26" y="54"/>
                          </a:lnTo>
                          <a:lnTo>
                            <a:pt x="8" y="61"/>
                          </a:lnTo>
                          <a:lnTo>
                            <a:pt x="5" y="49"/>
                          </a:lnTo>
                          <a:lnTo>
                            <a:pt x="0" y="30"/>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7" name="Freeform 121"/>
                    <p:cNvSpPr>
                      <a:spLocks/>
                    </p:cNvSpPr>
                    <p:nvPr/>
                  </p:nvSpPr>
                  <p:spPr bwMode="auto">
                    <a:xfrm>
                      <a:off x="2288" y="1821"/>
                      <a:ext cx="44" cy="6"/>
                    </a:xfrm>
                    <a:custGeom>
                      <a:avLst/>
                      <a:gdLst>
                        <a:gd name="T0" fmla="*/ 15 w 44"/>
                        <a:gd name="T1" fmla="*/ 2 h 6"/>
                        <a:gd name="T2" fmla="*/ 24 w 44"/>
                        <a:gd name="T3" fmla="*/ 2 h 6"/>
                        <a:gd name="T4" fmla="*/ 43 w 44"/>
                        <a:gd name="T5" fmla="*/ 0 h 6"/>
                        <a:gd name="T6" fmla="*/ 29 w 44"/>
                        <a:gd name="T7" fmla="*/ 4 h 6"/>
                        <a:gd name="T8" fmla="*/ 18 w 44"/>
                        <a:gd name="T9" fmla="*/ 5 h 6"/>
                        <a:gd name="T10" fmla="*/ 8 w 44"/>
                        <a:gd name="T11" fmla="*/ 4 h 6"/>
                        <a:gd name="T12" fmla="*/ 0 w 44"/>
                        <a:gd name="T13" fmla="*/ 2 h 6"/>
                        <a:gd name="T14" fmla="*/ 15 w 44"/>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
                          <a:moveTo>
                            <a:pt x="15" y="2"/>
                          </a:moveTo>
                          <a:lnTo>
                            <a:pt x="24" y="2"/>
                          </a:lnTo>
                          <a:lnTo>
                            <a:pt x="43" y="0"/>
                          </a:lnTo>
                          <a:lnTo>
                            <a:pt x="29" y="4"/>
                          </a:lnTo>
                          <a:lnTo>
                            <a:pt x="18" y="5"/>
                          </a:lnTo>
                          <a:lnTo>
                            <a:pt x="8" y="4"/>
                          </a:lnTo>
                          <a:lnTo>
                            <a:pt x="0" y="2"/>
                          </a:lnTo>
                          <a:lnTo>
                            <a:pt x="15" y="2"/>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4" name="Freeform 123"/>
                  <p:cNvSpPr>
                    <a:spLocks/>
                  </p:cNvSpPr>
                  <p:nvPr/>
                </p:nvSpPr>
                <p:spPr bwMode="auto">
                  <a:xfrm>
                    <a:off x="2288" y="1793"/>
                    <a:ext cx="26" cy="28"/>
                  </a:xfrm>
                  <a:custGeom>
                    <a:avLst/>
                    <a:gdLst>
                      <a:gd name="T0" fmla="*/ 0 w 26"/>
                      <a:gd name="T1" fmla="*/ 27 h 28"/>
                      <a:gd name="T2" fmla="*/ 8 w 26"/>
                      <a:gd name="T3" fmla="*/ 27 h 28"/>
                      <a:gd name="T4" fmla="*/ 15 w 26"/>
                      <a:gd name="T5" fmla="*/ 23 h 28"/>
                      <a:gd name="T6" fmla="*/ 19 w 26"/>
                      <a:gd name="T7" fmla="*/ 14 h 28"/>
                      <a:gd name="T8" fmla="*/ 25 w 26"/>
                      <a:gd name="T9" fmla="*/ 0 h 28"/>
                      <a:gd name="T10" fmla="*/ 10 w 26"/>
                      <a:gd name="T11" fmla="*/ 21 h 28"/>
                      <a:gd name="T12" fmla="*/ 0 w 26"/>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0" y="27"/>
                        </a:moveTo>
                        <a:lnTo>
                          <a:pt x="8" y="27"/>
                        </a:lnTo>
                        <a:lnTo>
                          <a:pt x="15" y="23"/>
                        </a:lnTo>
                        <a:lnTo>
                          <a:pt x="19" y="14"/>
                        </a:lnTo>
                        <a:lnTo>
                          <a:pt x="25" y="0"/>
                        </a:lnTo>
                        <a:lnTo>
                          <a:pt x="10" y="21"/>
                        </a:lnTo>
                        <a:lnTo>
                          <a:pt x="0" y="27"/>
                        </a:lnTo>
                      </a:path>
                    </a:pathLst>
                  </a:custGeom>
                  <a:solidFill>
                    <a:srgbClr val="604020"/>
                  </a:solidFill>
                  <a:ln>
                    <a:noFill/>
                  </a:ln>
                  <a:effectLst/>
                  <a:extLs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grpSp>
          <p:nvGrpSpPr>
            <p:cNvPr id="109" name="Group 133"/>
            <p:cNvGrpSpPr>
              <a:grpSpLocks/>
            </p:cNvGrpSpPr>
            <p:nvPr/>
          </p:nvGrpSpPr>
          <p:grpSpPr bwMode="auto">
            <a:xfrm>
              <a:off x="2193" y="1879"/>
              <a:ext cx="143" cy="170"/>
              <a:chOff x="2193" y="1879"/>
              <a:chExt cx="143" cy="170"/>
            </a:xfrm>
          </p:grpSpPr>
          <p:grpSp>
            <p:nvGrpSpPr>
              <p:cNvPr id="113" name="Group 129"/>
              <p:cNvGrpSpPr>
                <a:grpSpLocks/>
              </p:cNvGrpSpPr>
              <p:nvPr/>
            </p:nvGrpSpPr>
            <p:grpSpPr bwMode="auto">
              <a:xfrm>
                <a:off x="2193" y="1879"/>
                <a:ext cx="143" cy="25"/>
                <a:chOff x="2193" y="1879"/>
                <a:chExt cx="143" cy="25"/>
              </a:xfrm>
            </p:grpSpPr>
            <p:sp>
              <p:nvSpPr>
                <p:cNvPr id="117" name="Freeform 127"/>
                <p:cNvSpPr>
                  <a:spLocks/>
                </p:cNvSpPr>
                <p:nvPr/>
              </p:nvSpPr>
              <p:spPr bwMode="auto">
                <a:xfrm>
                  <a:off x="2269" y="1879"/>
                  <a:ext cx="67" cy="25"/>
                </a:xfrm>
                <a:custGeom>
                  <a:avLst/>
                  <a:gdLst>
                    <a:gd name="T0" fmla="*/ 0 w 67"/>
                    <a:gd name="T1" fmla="*/ 4 h 25"/>
                    <a:gd name="T2" fmla="*/ 15 w 67"/>
                    <a:gd name="T3" fmla="*/ 0 h 25"/>
                    <a:gd name="T4" fmla="*/ 30 w 67"/>
                    <a:gd name="T5" fmla="*/ 1 h 25"/>
                    <a:gd name="T6" fmla="*/ 44 w 67"/>
                    <a:gd name="T7" fmla="*/ 5 h 25"/>
                    <a:gd name="T8" fmla="*/ 57 w 67"/>
                    <a:gd name="T9" fmla="*/ 12 h 25"/>
                    <a:gd name="T10" fmla="*/ 66 w 67"/>
                    <a:gd name="T11" fmla="*/ 24 h 25"/>
                  </a:gdLst>
                  <a:ahLst/>
                  <a:cxnLst>
                    <a:cxn ang="0">
                      <a:pos x="T0" y="T1"/>
                    </a:cxn>
                    <a:cxn ang="0">
                      <a:pos x="T2" y="T3"/>
                    </a:cxn>
                    <a:cxn ang="0">
                      <a:pos x="T4" y="T5"/>
                    </a:cxn>
                    <a:cxn ang="0">
                      <a:pos x="T6" y="T7"/>
                    </a:cxn>
                    <a:cxn ang="0">
                      <a:pos x="T8" y="T9"/>
                    </a:cxn>
                    <a:cxn ang="0">
                      <a:pos x="T10" y="T11"/>
                    </a:cxn>
                  </a:cxnLst>
                  <a:rect l="0" t="0" r="r" b="b"/>
                  <a:pathLst>
                    <a:path w="67" h="25">
                      <a:moveTo>
                        <a:pt x="0" y="4"/>
                      </a:moveTo>
                      <a:lnTo>
                        <a:pt x="15" y="0"/>
                      </a:lnTo>
                      <a:lnTo>
                        <a:pt x="30" y="1"/>
                      </a:lnTo>
                      <a:lnTo>
                        <a:pt x="44" y="5"/>
                      </a:lnTo>
                      <a:lnTo>
                        <a:pt x="57" y="12"/>
                      </a:lnTo>
                      <a:lnTo>
                        <a:pt x="66" y="24"/>
                      </a:lnTo>
                    </a:path>
                  </a:pathLst>
                </a:custGeom>
                <a:noFill/>
                <a:ln w="25399" cap="rnd" cmpd="sng">
                  <a:solidFill>
                    <a:srgbClr val="6040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 name="Freeform 128"/>
                <p:cNvSpPr>
                  <a:spLocks/>
                </p:cNvSpPr>
                <p:nvPr/>
              </p:nvSpPr>
              <p:spPr bwMode="auto">
                <a:xfrm>
                  <a:off x="2193" y="1879"/>
                  <a:ext cx="51" cy="18"/>
                </a:xfrm>
                <a:custGeom>
                  <a:avLst/>
                  <a:gdLst>
                    <a:gd name="T0" fmla="*/ 0 w 51"/>
                    <a:gd name="T1" fmla="*/ 17 h 18"/>
                    <a:gd name="T2" fmla="*/ 9 w 51"/>
                    <a:gd name="T3" fmla="*/ 8 h 18"/>
                    <a:gd name="T4" fmla="*/ 21 w 51"/>
                    <a:gd name="T5" fmla="*/ 4 h 18"/>
                    <a:gd name="T6" fmla="*/ 37 w 51"/>
                    <a:gd name="T7" fmla="*/ 0 h 18"/>
                    <a:gd name="T8" fmla="*/ 50 w 51"/>
                    <a:gd name="T9" fmla="*/ 2 h 18"/>
                  </a:gdLst>
                  <a:ahLst/>
                  <a:cxnLst>
                    <a:cxn ang="0">
                      <a:pos x="T0" y="T1"/>
                    </a:cxn>
                    <a:cxn ang="0">
                      <a:pos x="T2" y="T3"/>
                    </a:cxn>
                    <a:cxn ang="0">
                      <a:pos x="T4" y="T5"/>
                    </a:cxn>
                    <a:cxn ang="0">
                      <a:pos x="T6" y="T7"/>
                    </a:cxn>
                    <a:cxn ang="0">
                      <a:pos x="T8" y="T9"/>
                    </a:cxn>
                  </a:cxnLst>
                  <a:rect l="0" t="0" r="r" b="b"/>
                  <a:pathLst>
                    <a:path w="51" h="18">
                      <a:moveTo>
                        <a:pt x="0" y="17"/>
                      </a:moveTo>
                      <a:lnTo>
                        <a:pt x="9" y="8"/>
                      </a:lnTo>
                      <a:lnTo>
                        <a:pt x="21" y="4"/>
                      </a:lnTo>
                      <a:lnTo>
                        <a:pt x="37" y="0"/>
                      </a:lnTo>
                      <a:lnTo>
                        <a:pt x="50" y="2"/>
                      </a:lnTo>
                    </a:path>
                  </a:pathLst>
                </a:custGeom>
                <a:noFill/>
                <a:ln w="25399" cap="rnd" cmpd="sng">
                  <a:solidFill>
                    <a:srgbClr val="6040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4" name="Group 132"/>
              <p:cNvGrpSpPr>
                <a:grpSpLocks/>
              </p:cNvGrpSpPr>
              <p:nvPr/>
            </p:nvGrpSpPr>
            <p:grpSpPr bwMode="auto">
              <a:xfrm>
                <a:off x="2199" y="1900"/>
                <a:ext cx="117" cy="149"/>
                <a:chOff x="2199" y="1900"/>
                <a:chExt cx="117" cy="149"/>
              </a:xfrm>
            </p:grpSpPr>
            <p:sp>
              <p:nvSpPr>
                <p:cNvPr id="115" name="Oval 130"/>
                <p:cNvSpPr>
                  <a:spLocks noChangeArrowheads="1"/>
                </p:cNvSpPr>
                <p:nvPr/>
              </p:nvSpPr>
              <p:spPr bwMode="auto">
                <a:xfrm>
                  <a:off x="2199" y="1900"/>
                  <a:ext cx="37" cy="149"/>
                </a:xfrm>
                <a:prstGeom prst="ellipse">
                  <a:avLst/>
                </a:prstGeom>
                <a:solidFill>
                  <a:srgbClr val="000000"/>
                </a:solidFill>
                <a:ln>
                  <a:noFill/>
                </a:ln>
                <a:effectLst/>
                <a:extLst>
                  <a:ext uri="{91240B29-F687-4F45-9708-019B960494DF}">
                    <a14:hiddenLine xmlns:a14="http://schemas.microsoft.com/office/drawing/2010/main" w="12699">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Oval 131"/>
                <p:cNvSpPr>
                  <a:spLocks noChangeArrowheads="1"/>
                </p:cNvSpPr>
                <p:nvPr/>
              </p:nvSpPr>
              <p:spPr bwMode="auto">
                <a:xfrm>
                  <a:off x="2280" y="1900"/>
                  <a:ext cx="36" cy="149"/>
                </a:xfrm>
                <a:prstGeom prst="ellipse">
                  <a:avLst/>
                </a:prstGeom>
                <a:solidFill>
                  <a:srgbClr val="000000"/>
                </a:solidFill>
                <a:ln>
                  <a:noFill/>
                </a:ln>
                <a:effectLst/>
                <a:extLst>
                  <a:ext uri="{91240B29-F687-4F45-9708-019B960494DF}">
                    <a14:hiddenLine xmlns:a14="http://schemas.microsoft.com/office/drawing/2010/main" w="12699">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10" name="Group 136"/>
            <p:cNvGrpSpPr>
              <a:grpSpLocks/>
            </p:cNvGrpSpPr>
            <p:nvPr/>
          </p:nvGrpSpPr>
          <p:grpSpPr bwMode="auto">
            <a:xfrm>
              <a:off x="2165" y="2280"/>
              <a:ext cx="171" cy="143"/>
              <a:chOff x="2165" y="2280"/>
              <a:chExt cx="171" cy="143"/>
            </a:xfrm>
          </p:grpSpPr>
          <p:sp>
            <p:nvSpPr>
              <p:cNvPr id="111" name="Freeform 134"/>
              <p:cNvSpPr>
                <a:spLocks/>
              </p:cNvSpPr>
              <p:nvPr/>
            </p:nvSpPr>
            <p:spPr bwMode="auto">
              <a:xfrm>
                <a:off x="2165" y="2385"/>
                <a:ext cx="171" cy="38"/>
              </a:xfrm>
              <a:custGeom>
                <a:avLst/>
                <a:gdLst>
                  <a:gd name="T0" fmla="*/ 170 w 171"/>
                  <a:gd name="T1" fmla="*/ 23 h 38"/>
                  <a:gd name="T2" fmla="*/ 154 w 171"/>
                  <a:gd name="T3" fmla="*/ 15 h 38"/>
                  <a:gd name="T4" fmla="*/ 129 w 171"/>
                  <a:gd name="T5" fmla="*/ 5 h 38"/>
                  <a:gd name="T6" fmla="*/ 106 w 171"/>
                  <a:gd name="T7" fmla="*/ 2 h 38"/>
                  <a:gd name="T8" fmla="*/ 75 w 171"/>
                  <a:gd name="T9" fmla="*/ 0 h 38"/>
                  <a:gd name="T10" fmla="*/ 51 w 171"/>
                  <a:gd name="T11" fmla="*/ 2 h 38"/>
                  <a:gd name="T12" fmla="*/ 33 w 171"/>
                  <a:gd name="T13" fmla="*/ 12 h 38"/>
                  <a:gd name="T14" fmla="*/ 15 w 171"/>
                  <a:gd name="T15" fmla="*/ 24 h 38"/>
                  <a:gd name="T16" fmla="*/ 0 w 171"/>
                  <a:gd name="T1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8">
                    <a:moveTo>
                      <a:pt x="170" y="23"/>
                    </a:moveTo>
                    <a:lnTo>
                      <a:pt x="154" y="15"/>
                    </a:lnTo>
                    <a:lnTo>
                      <a:pt x="129" y="5"/>
                    </a:lnTo>
                    <a:lnTo>
                      <a:pt x="106" y="2"/>
                    </a:lnTo>
                    <a:lnTo>
                      <a:pt x="75" y="0"/>
                    </a:lnTo>
                    <a:lnTo>
                      <a:pt x="51" y="2"/>
                    </a:lnTo>
                    <a:lnTo>
                      <a:pt x="33" y="12"/>
                    </a:lnTo>
                    <a:lnTo>
                      <a:pt x="15" y="24"/>
                    </a:lnTo>
                    <a:lnTo>
                      <a:pt x="0" y="37"/>
                    </a:lnTo>
                  </a:path>
                </a:pathLst>
              </a:custGeom>
              <a:noFill/>
              <a:ln w="126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 name="Freeform 135"/>
              <p:cNvSpPr>
                <a:spLocks/>
              </p:cNvSpPr>
              <p:nvPr/>
            </p:nvSpPr>
            <p:spPr bwMode="auto">
              <a:xfrm>
                <a:off x="2195" y="2280"/>
                <a:ext cx="75" cy="113"/>
              </a:xfrm>
              <a:custGeom>
                <a:avLst/>
                <a:gdLst>
                  <a:gd name="T0" fmla="*/ 65 w 75"/>
                  <a:gd name="T1" fmla="*/ 0 h 113"/>
                  <a:gd name="T2" fmla="*/ 32 w 75"/>
                  <a:gd name="T3" fmla="*/ 14 h 113"/>
                  <a:gd name="T4" fmla="*/ 0 w 75"/>
                  <a:gd name="T5" fmla="*/ 13 h 113"/>
                  <a:gd name="T6" fmla="*/ 10 w 75"/>
                  <a:gd name="T7" fmla="*/ 42 h 113"/>
                  <a:gd name="T8" fmla="*/ 14 w 75"/>
                  <a:gd name="T9" fmla="*/ 59 h 113"/>
                  <a:gd name="T10" fmla="*/ 12 w 75"/>
                  <a:gd name="T11" fmla="*/ 79 h 113"/>
                  <a:gd name="T12" fmla="*/ 7 w 75"/>
                  <a:gd name="T13" fmla="*/ 112 h 113"/>
                  <a:gd name="T14" fmla="*/ 23 w 75"/>
                  <a:gd name="T15" fmla="*/ 105 h 113"/>
                  <a:gd name="T16" fmla="*/ 40 w 75"/>
                  <a:gd name="T17" fmla="*/ 103 h 113"/>
                  <a:gd name="T18" fmla="*/ 59 w 75"/>
                  <a:gd name="T19" fmla="*/ 105 h 113"/>
                  <a:gd name="T20" fmla="*/ 74 w 75"/>
                  <a:gd name="T21" fmla="*/ 105 h 113"/>
                  <a:gd name="T22" fmla="*/ 65 w 75"/>
                  <a:gd name="T23" fmla="*/ 88 h 113"/>
                  <a:gd name="T24" fmla="*/ 58 w 75"/>
                  <a:gd name="T25" fmla="*/ 68 h 113"/>
                  <a:gd name="T26" fmla="*/ 56 w 75"/>
                  <a:gd name="T27" fmla="*/ 47 h 113"/>
                  <a:gd name="T28" fmla="*/ 59 w 75"/>
                  <a:gd name="T29" fmla="*/ 27 h 113"/>
                  <a:gd name="T30" fmla="*/ 65 w 75"/>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13">
                    <a:moveTo>
                      <a:pt x="65" y="0"/>
                    </a:moveTo>
                    <a:lnTo>
                      <a:pt x="32" y="14"/>
                    </a:lnTo>
                    <a:lnTo>
                      <a:pt x="0" y="13"/>
                    </a:lnTo>
                    <a:lnTo>
                      <a:pt x="10" y="42"/>
                    </a:lnTo>
                    <a:lnTo>
                      <a:pt x="14" y="59"/>
                    </a:lnTo>
                    <a:lnTo>
                      <a:pt x="12" y="79"/>
                    </a:lnTo>
                    <a:lnTo>
                      <a:pt x="7" y="112"/>
                    </a:lnTo>
                    <a:lnTo>
                      <a:pt x="23" y="105"/>
                    </a:lnTo>
                    <a:lnTo>
                      <a:pt x="40" y="103"/>
                    </a:lnTo>
                    <a:lnTo>
                      <a:pt x="59" y="105"/>
                    </a:lnTo>
                    <a:lnTo>
                      <a:pt x="74" y="105"/>
                    </a:lnTo>
                    <a:lnTo>
                      <a:pt x="65" y="88"/>
                    </a:lnTo>
                    <a:lnTo>
                      <a:pt x="58" y="68"/>
                    </a:lnTo>
                    <a:lnTo>
                      <a:pt x="56" y="47"/>
                    </a:lnTo>
                    <a:lnTo>
                      <a:pt x="59" y="27"/>
                    </a:lnTo>
                    <a:lnTo>
                      <a:pt x="65" y="0"/>
                    </a:lnTo>
                  </a:path>
                </a:pathLst>
              </a:custGeom>
              <a:solidFill>
                <a:srgbClr val="000000"/>
              </a:solidFill>
              <a:ln w="126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139" name="Freeform 138"/>
          <p:cNvSpPr>
            <a:spLocks/>
          </p:cNvSpPr>
          <p:nvPr/>
        </p:nvSpPr>
        <p:spPr bwMode="auto">
          <a:xfrm>
            <a:off x="2314823" y="4552082"/>
            <a:ext cx="161925" cy="388937"/>
          </a:xfrm>
          <a:custGeom>
            <a:avLst/>
            <a:gdLst>
              <a:gd name="T0" fmla="*/ 37 w 102"/>
              <a:gd name="T1" fmla="*/ 0 h 245"/>
              <a:gd name="T2" fmla="*/ 0 w 102"/>
              <a:gd name="T3" fmla="*/ 244 h 245"/>
              <a:gd name="T4" fmla="*/ 101 w 102"/>
              <a:gd name="T5" fmla="*/ 244 h 245"/>
              <a:gd name="T6" fmla="*/ 37 w 102"/>
              <a:gd name="T7" fmla="*/ 0 h 245"/>
            </a:gdLst>
            <a:ahLst/>
            <a:cxnLst>
              <a:cxn ang="0">
                <a:pos x="T0" y="T1"/>
              </a:cxn>
              <a:cxn ang="0">
                <a:pos x="T2" y="T3"/>
              </a:cxn>
              <a:cxn ang="0">
                <a:pos x="T4" y="T5"/>
              </a:cxn>
              <a:cxn ang="0">
                <a:pos x="T6" y="T7"/>
              </a:cxn>
            </a:cxnLst>
            <a:rect l="0" t="0" r="r" b="b"/>
            <a:pathLst>
              <a:path w="102" h="245">
                <a:moveTo>
                  <a:pt x="37" y="0"/>
                </a:moveTo>
                <a:lnTo>
                  <a:pt x="0" y="244"/>
                </a:lnTo>
                <a:lnTo>
                  <a:pt x="101" y="244"/>
                </a:lnTo>
                <a:lnTo>
                  <a:pt x="37" y="0"/>
                </a:lnTo>
              </a:path>
            </a:pathLst>
          </a:custGeom>
          <a:solidFill>
            <a:srgbClr val="FC0128"/>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0" name="Freeform 139"/>
          <p:cNvSpPr>
            <a:spLocks/>
          </p:cNvSpPr>
          <p:nvPr/>
        </p:nvSpPr>
        <p:spPr bwMode="auto">
          <a:xfrm>
            <a:off x="4508748" y="4609232"/>
            <a:ext cx="271463" cy="376237"/>
          </a:xfrm>
          <a:custGeom>
            <a:avLst/>
            <a:gdLst>
              <a:gd name="T0" fmla="*/ 170 w 171"/>
              <a:gd name="T1" fmla="*/ 0 h 237"/>
              <a:gd name="T2" fmla="*/ 0 w 171"/>
              <a:gd name="T3" fmla="*/ 184 h 237"/>
              <a:gd name="T4" fmla="*/ 85 w 171"/>
              <a:gd name="T5" fmla="*/ 236 h 237"/>
              <a:gd name="T6" fmla="*/ 170 w 171"/>
              <a:gd name="T7" fmla="*/ 0 h 237"/>
            </a:gdLst>
            <a:ahLst/>
            <a:cxnLst>
              <a:cxn ang="0">
                <a:pos x="T0" y="T1"/>
              </a:cxn>
              <a:cxn ang="0">
                <a:pos x="T2" y="T3"/>
              </a:cxn>
              <a:cxn ang="0">
                <a:pos x="T4" y="T5"/>
              </a:cxn>
              <a:cxn ang="0">
                <a:pos x="T6" y="T7"/>
              </a:cxn>
            </a:cxnLst>
            <a:rect l="0" t="0" r="r" b="b"/>
            <a:pathLst>
              <a:path w="171" h="237">
                <a:moveTo>
                  <a:pt x="170" y="0"/>
                </a:moveTo>
                <a:lnTo>
                  <a:pt x="0" y="184"/>
                </a:lnTo>
                <a:lnTo>
                  <a:pt x="85" y="236"/>
                </a:lnTo>
                <a:lnTo>
                  <a:pt x="170" y="0"/>
                </a:lnTo>
              </a:path>
            </a:pathLst>
          </a:custGeom>
          <a:solidFill>
            <a:srgbClr val="FC0128"/>
          </a:solidFill>
          <a:ln w="12699"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1" name="Rectangle 140"/>
          <p:cNvSpPr>
            <a:spLocks noChangeArrowheads="1"/>
          </p:cNvSpPr>
          <p:nvPr/>
        </p:nvSpPr>
        <p:spPr bwMode="auto">
          <a:xfrm>
            <a:off x="846386" y="5050557"/>
            <a:ext cx="13604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b="1" i="1"/>
              <a:t>Très rare</a:t>
            </a:r>
          </a:p>
        </p:txBody>
      </p:sp>
      <p:sp>
        <p:nvSpPr>
          <p:cNvPr id="142" name="Rectangle 141"/>
          <p:cNvSpPr>
            <a:spLocks noChangeArrowheads="1"/>
          </p:cNvSpPr>
          <p:nvPr/>
        </p:nvSpPr>
        <p:spPr bwMode="auto">
          <a:xfrm>
            <a:off x="4335484" y="6134819"/>
            <a:ext cx="8001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2862" rIns="82550" bIns="42862">
            <a:spAutoFit/>
          </a:bodyPr>
          <a:lstStyle/>
          <a:p>
            <a:pPr algn="l" defTabSz="833438"/>
            <a:r>
              <a:rPr lang="fr-FR" sz="2000" b="1" i="1" dirty="0"/>
              <a:t>Terre</a:t>
            </a:r>
          </a:p>
        </p:txBody>
      </p:sp>
      <p:sp>
        <p:nvSpPr>
          <p:cNvPr id="143" name="Rectangle 142"/>
          <p:cNvSpPr>
            <a:spLocks noChangeArrowheads="1"/>
          </p:cNvSpPr>
          <p:nvPr/>
        </p:nvSpPr>
        <p:spPr bwMode="auto">
          <a:xfrm>
            <a:off x="6024811" y="6158632"/>
            <a:ext cx="2295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 name="Rectangle 143"/>
          <p:cNvSpPr/>
          <p:nvPr/>
        </p:nvSpPr>
        <p:spPr>
          <a:xfrm>
            <a:off x="1353578" y="1556792"/>
            <a:ext cx="6118470" cy="569387"/>
          </a:xfrm>
          <a:prstGeom prst="rect">
            <a:avLst/>
          </a:prstGeom>
        </p:spPr>
        <p:txBody>
          <a:bodyPr wrap="none">
            <a:spAutoFit/>
          </a:bodyPr>
          <a:lstStyle/>
          <a:p>
            <a:pPr algn="ctr" defTabSz="833438"/>
            <a:r>
              <a:rPr lang="fr-FR" sz="3100" dirty="0">
                <a:solidFill>
                  <a:schemeClr val="tx2"/>
                </a:solidFill>
              </a:rPr>
              <a:t> </a:t>
            </a:r>
            <a:r>
              <a:rPr lang="fr-FR" sz="2800" dirty="0"/>
              <a:t>Formes d’ électrisation </a:t>
            </a:r>
            <a:r>
              <a:rPr lang="fr-FR" sz="2800" dirty="0" smtClean="0"/>
              <a:t> </a:t>
            </a:r>
            <a:r>
              <a:rPr lang="fr-FR" i="1" dirty="0" smtClean="0">
                <a:solidFill>
                  <a:srgbClr val="FC0128"/>
                </a:solidFill>
              </a:rPr>
              <a:t>Cas </a:t>
            </a:r>
            <a:r>
              <a:rPr lang="fr-FR" i="1" dirty="0">
                <a:solidFill>
                  <a:srgbClr val="FC0128"/>
                </a:solidFill>
              </a:rPr>
              <a:t>d'un régime TT</a:t>
            </a:r>
          </a:p>
        </p:txBody>
      </p:sp>
      <p:pic>
        <p:nvPicPr>
          <p:cNvPr id="147"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24" y="6345765"/>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ZoneTexte 147"/>
          <p:cNvSpPr txBox="1"/>
          <p:nvPr/>
        </p:nvSpPr>
        <p:spPr>
          <a:xfrm>
            <a:off x="55528" y="6430909"/>
            <a:ext cx="3813865" cy="369332"/>
          </a:xfrm>
          <a:prstGeom prst="rect">
            <a:avLst/>
          </a:prstGeom>
          <a:noFill/>
        </p:spPr>
        <p:txBody>
          <a:bodyPr wrap="none" rtlCol="0">
            <a:spAutoFit/>
          </a:bodyPr>
          <a:lstStyle/>
          <a:p>
            <a:r>
              <a:rPr lang="fr-FR" dirty="0" smtClean="0"/>
              <a:t>Source                     ED 1522-208   </a:t>
            </a:r>
            <a:endParaRPr lang="fr-FR" dirty="0"/>
          </a:p>
        </p:txBody>
      </p:sp>
    </p:spTree>
    <p:extLst>
      <p:ext uri="{BB962C8B-B14F-4D97-AF65-F5344CB8AC3E}">
        <p14:creationId xmlns:p14="http://schemas.microsoft.com/office/powerpoint/2010/main" val="2693503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Protections </a:t>
            </a:r>
            <a:r>
              <a:rPr lang="fr-FR" dirty="0"/>
              <a:t>contre les contacts indirects</a:t>
            </a:r>
          </a:p>
        </p:txBody>
      </p:sp>
      <p:sp>
        <p:nvSpPr>
          <p:cNvPr id="3" name="Espace réservé du contenu 2"/>
          <p:cNvSpPr>
            <a:spLocks noGrp="1"/>
          </p:cNvSpPr>
          <p:nvPr>
            <p:ph idx="1"/>
          </p:nvPr>
        </p:nvSpPr>
        <p:spPr>
          <a:xfrm>
            <a:off x="107504" y="1412875"/>
            <a:ext cx="8928992" cy="4525963"/>
          </a:xfrm>
        </p:spPr>
        <p:txBody>
          <a:bodyPr/>
          <a:lstStyle/>
          <a:p>
            <a:pPr marL="0" indent="0">
              <a:buNone/>
            </a:pPr>
            <a:r>
              <a:rPr lang="fr-FR" dirty="0"/>
              <a:t>Elles sont de deux sortes selon la NF C 15-100 :</a:t>
            </a:r>
          </a:p>
          <a:p>
            <a:r>
              <a:rPr lang="fr-FR" b="1" dirty="0" smtClean="0"/>
              <a:t>Protection </a:t>
            </a:r>
            <a:r>
              <a:rPr lang="fr-FR" b="1" dirty="0"/>
              <a:t>sans coupure de l’alimentation </a:t>
            </a:r>
            <a:endParaRPr lang="fr-FR" dirty="0" smtClean="0"/>
          </a:p>
          <a:p>
            <a:pPr marL="400050" lvl="1" indent="0" algn="just">
              <a:buNone/>
            </a:pPr>
            <a:r>
              <a:rPr lang="fr-FR" sz="2400" dirty="0" smtClean="0"/>
              <a:t>Très Basse Tension de sécurité, isolation renforcée, liaisons équipotentielles </a:t>
            </a:r>
          </a:p>
          <a:p>
            <a:pPr marL="0" indent="0">
              <a:buNone/>
            </a:pPr>
            <a:endParaRPr lang="fr-FR" dirty="0" smtClean="0"/>
          </a:p>
          <a:p>
            <a:r>
              <a:rPr lang="fr-FR" b="1" dirty="0" smtClean="0"/>
              <a:t>Protection par coupure automatique de l’alimentation </a:t>
            </a:r>
            <a:endParaRPr lang="fr-FR" dirty="0" smtClean="0"/>
          </a:p>
          <a:p>
            <a:pPr marL="400050" lvl="1" indent="0">
              <a:buNone/>
            </a:pPr>
            <a:r>
              <a:rPr lang="fr-FR" sz="2400" dirty="0" smtClean="0"/>
              <a:t>Interconnections et mise </a:t>
            </a:r>
            <a:r>
              <a:rPr lang="fr-FR" sz="2400" dirty="0"/>
              <a:t>en terre des masses avec coupure automatique de </a:t>
            </a:r>
            <a:r>
              <a:rPr lang="fr-FR" sz="2400" dirty="0" smtClean="0"/>
              <a:t>l’alimentation,</a:t>
            </a:r>
          </a:p>
          <a:p>
            <a:pPr marL="400050" lvl="1" indent="0">
              <a:buNone/>
            </a:pPr>
            <a:r>
              <a:rPr lang="fr-FR" sz="2400" dirty="0" smtClean="0"/>
              <a:t>La mise </a:t>
            </a:r>
            <a:r>
              <a:rPr lang="fr-FR" sz="2400" dirty="0"/>
              <a:t>hors tension de l’installation se fait différemment selon les schémas </a:t>
            </a:r>
            <a:r>
              <a:rPr lang="fr-FR" sz="2400" dirty="0" smtClean="0"/>
              <a:t>des liaisons </a:t>
            </a:r>
            <a:r>
              <a:rPr lang="fr-FR" sz="2400" dirty="0"/>
              <a:t>(régimes de neutre</a:t>
            </a:r>
            <a:r>
              <a:rPr lang="fr-FR" sz="2400" dirty="0" smtClean="0"/>
              <a:t>)</a:t>
            </a:r>
            <a:endParaRPr lang="fr-FR" sz="2400" dirty="0"/>
          </a:p>
        </p:txBody>
      </p:sp>
    </p:spTree>
    <p:extLst>
      <p:ext uri="{BB962C8B-B14F-4D97-AF65-F5344CB8AC3E}">
        <p14:creationId xmlns:p14="http://schemas.microsoft.com/office/powerpoint/2010/main" val="1388358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Très Basse </a:t>
            </a:r>
            <a:r>
              <a:rPr lang="fr-FR" dirty="0"/>
              <a:t>T</a:t>
            </a:r>
            <a:r>
              <a:rPr lang="fr-FR" dirty="0" smtClean="0"/>
              <a:t>ension</a:t>
            </a:r>
            <a:endParaRPr lang="fr-FR" dirty="0"/>
          </a:p>
        </p:txBody>
      </p:sp>
      <p:pic>
        <p:nvPicPr>
          <p:cNvPr id="14343" name="Image 1"/>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90878" y="1268760"/>
            <a:ext cx="8113570" cy="476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008" y="6093296"/>
            <a:ext cx="8964488" cy="338554"/>
          </a:xfrm>
          <a:prstGeom prst="rect">
            <a:avLst/>
          </a:prstGeom>
        </p:spPr>
        <p:txBody>
          <a:bodyPr wrap="square">
            <a:spAutoFit/>
          </a:bodyPr>
          <a:lstStyle/>
          <a:p>
            <a:r>
              <a:rPr lang="fr-FR" sz="1600" dirty="0"/>
              <a:t>La TBTP est très utilisée en milieu industriel pour la </a:t>
            </a:r>
            <a:r>
              <a:rPr lang="fr-FR" sz="1600" dirty="0">
                <a:hlinkClick r:id="rId4" action="ppaction://hlinkpres?slideindex=1&amp;slidetitle="/>
              </a:rPr>
              <a:t>prévention des « mouvements intempestifs »</a:t>
            </a:r>
            <a:endParaRPr lang="fr-FR" sz="1600" dirty="0"/>
          </a:p>
        </p:txBody>
      </p:sp>
      <p:pic>
        <p:nvPicPr>
          <p:cNvPr id="5"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6453336"/>
            <a:ext cx="988080" cy="4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5528" y="6505599"/>
            <a:ext cx="3148619" cy="307777"/>
          </a:xfrm>
          <a:prstGeom prst="rect">
            <a:avLst/>
          </a:prstGeom>
          <a:noFill/>
        </p:spPr>
        <p:txBody>
          <a:bodyPr wrap="none" rtlCol="0">
            <a:spAutoFit/>
          </a:bodyPr>
          <a:lstStyle/>
          <a:p>
            <a:r>
              <a:rPr lang="fr-FR" sz="1400" dirty="0" smtClean="0"/>
              <a:t>Source                        ED 1522-401   </a:t>
            </a:r>
            <a:endParaRPr lang="fr-FR" sz="1400" dirty="0"/>
          </a:p>
        </p:txBody>
      </p:sp>
    </p:spTree>
    <p:extLst>
      <p:ext uri="{BB962C8B-B14F-4D97-AF65-F5344CB8AC3E}">
        <p14:creationId xmlns:p14="http://schemas.microsoft.com/office/powerpoint/2010/main" val="595298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fr-FR" dirty="0"/>
              <a:t>Les effets sur les personnes</a:t>
            </a:r>
          </a:p>
        </p:txBody>
      </p:sp>
      <p:sp>
        <p:nvSpPr>
          <p:cNvPr id="146435" name="Rectangle 3"/>
          <p:cNvSpPr>
            <a:spLocks noGrp="1" noChangeArrowheads="1"/>
          </p:cNvSpPr>
          <p:nvPr>
            <p:ph type="body" idx="1"/>
          </p:nvPr>
        </p:nvSpPr>
        <p:spPr>
          <a:xfrm>
            <a:off x="539552" y="1916832"/>
            <a:ext cx="8229600" cy="4525963"/>
          </a:xfrm>
          <a:ln/>
        </p:spPr>
        <p:txBody>
          <a:bodyPr/>
          <a:lstStyle/>
          <a:p>
            <a:r>
              <a:rPr lang="fr-FR" dirty="0" smtClean="0"/>
              <a:t>L’électrocution</a:t>
            </a:r>
            <a:r>
              <a:rPr lang="fr-FR" dirty="0"/>
              <a:t>: </a:t>
            </a:r>
            <a:r>
              <a:rPr lang="fr-FR" b="1" dirty="0"/>
              <a:t>décès</a:t>
            </a:r>
            <a:endParaRPr lang="fr-FR" dirty="0"/>
          </a:p>
          <a:p>
            <a:r>
              <a:rPr lang="fr-FR" dirty="0" smtClean="0"/>
              <a:t>L’électrisation</a:t>
            </a:r>
            <a:r>
              <a:rPr lang="fr-FR" dirty="0"/>
              <a:t>:</a:t>
            </a:r>
          </a:p>
          <a:p>
            <a:pPr lvl="1"/>
            <a:r>
              <a:rPr lang="fr-FR" b="1" dirty="0"/>
              <a:t>réaction du corps due à un contact accidentel avec l’électricité ( choc électrique)</a:t>
            </a:r>
          </a:p>
          <a:p>
            <a:r>
              <a:rPr lang="fr-FR" dirty="0"/>
              <a:t> </a:t>
            </a:r>
            <a:r>
              <a:rPr lang="fr-FR" dirty="0" smtClean="0"/>
              <a:t>Les </a:t>
            </a:r>
            <a:r>
              <a:rPr lang="fr-FR" dirty="0"/>
              <a:t>brûlures. Soit par incendie soit par projection de particules.</a:t>
            </a:r>
          </a:p>
          <a:p>
            <a:r>
              <a:rPr lang="fr-FR" dirty="0" smtClean="0"/>
              <a:t>L’inhalation </a:t>
            </a:r>
            <a:r>
              <a:rPr lang="fr-FR" dirty="0"/>
              <a:t>de gaz nocifs.</a:t>
            </a:r>
          </a:p>
        </p:txBody>
      </p:sp>
    </p:spTree>
    <p:extLst>
      <p:ext uri="{BB962C8B-B14F-4D97-AF65-F5344CB8AC3E}">
        <p14:creationId xmlns:p14="http://schemas.microsoft.com/office/powerpoint/2010/main" val="913290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467544" y="332656"/>
            <a:ext cx="8440615" cy="1143000"/>
          </a:xfrm>
        </p:spPr>
        <p:txBody>
          <a:bodyPr/>
          <a:lstStyle/>
          <a:p>
            <a:r>
              <a:rPr lang="fr-FR" dirty="0" smtClean="0"/>
              <a:t>Isolation renforcée</a:t>
            </a:r>
            <a:br>
              <a:rPr lang="fr-FR" dirty="0" smtClean="0"/>
            </a:br>
            <a:r>
              <a:rPr lang="fr-FR" b="1" dirty="0"/>
              <a:t>Classes de matériels électriques</a:t>
            </a:r>
            <a:br>
              <a:rPr lang="fr-FR" b="1" dirty="0"/>
            </a:br>
            <a:endParaRPr lang="fr-FR" dirty="0"/>
          </a:p>
        </p:txBody>
      </p:sp>
      <p:pic>
        <p:nvPicPr>
          <p:cNvPr id="123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6" y="1390650"/>
            <a:ext cx="9062404" cy="494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632" y="6453336"/>
            <a:ext cx="988080" cy="41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5528" y="6516052"/>
            <a:ext cx="915635" cy="369332"/>
          </a:xfrm>
          <a:prstGeom prst="rect">
            <a:avLst/>
          </a:prstGeom>
          <a:noFill/>
        </p:spPr>
        <p:txBody>
          <a:bodyPr wrap="none" rtlCol="0">
            <a:spAutoFit/>
          </a:bodyPr>
          <a:lstStyle/>
          <a:p>
            <a:r>
              <a:rPr lang="fr-FR" dirty="0" smtClean="0"/>
              <a:t>Source</a:t>
            </a:r>
            <a:endParaRPr lang="fr-FR" dirty="0"/>
          </a:p>
        </p:txBody>
      </p:sp>
    </p:spTree>
    <p:extLst>
      <p:ext uri="{BB962C8B-B14F-4D97-AF65-F5344CB8AC3E}">
        <p14:creationId xmlns:p14="http://schemas.microsoft.com/office/powerpoint/2010/main" val="3857343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554155" y="116632"/>
            <a:ext cx="7978285" cy="1143000"/>
          </a:xfrm>
        </p:spPr>
        <p:txBody>
          <a:bodyPr/>
          <a:lstStyle/>
          <a:p>
            <a:r>
              <a:rPr lang="fr-FR" dirty="0"/>
              <a:t>Protection contre les contacts </a:t>
            </a:r>
            <a:r>
              <a:rPr lang="fr-FR" dirty="0" smtClean="0"/>
              <a:t>indirects par coupure automatique</a:t>
            </a:r>
            <a:endParaRPr lang="fr-FR" dirty="0"/>
          </a:p>
        </p:txBody>
      </p:sp>
      <p:sp>
        <p:nvSpPr>
          <p:cNvPr id="359427" name="Rectangle 3"/>
          <p:cNvSpPr>
            <a:spLocks noGrp="1" noChangeArrowheads="1"/>
          </p:cNvSpPr>
          <p:nvPr>
            <p:ph type="body" sz="half" idx="1"/>
          </p:nvPr>
        </p:nvSpPr>
        <p:spPr>
          <a:xfrm>
            <a:off x="1021373" y="2019300"/>
            <a:ext cx="3761642" cy="4038600"/>
          </a:xfrm>
          <a:ln/>
        </p:spPr>
        <p:txBody>
          <a:bodyPr/>
          <a:lstStyle/>
          <a:p>
            <a:r>
              <a:rPr lang="fr-FR" sz="2500" dirty="0"/>
              <a:t>Au départ d ’une installation, on trouve le transformateur. Il permet d ’abaisser la tension et il isole le primaire du secondaire.</a:t>
            </a:r>
          </a:p>
        </p:txBody>
      </p:sp>
      <p:pic>
        <p:nvPicPr>
          <p:cNvPr id="359428" name="Picture 4" descr="DSCF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354" y="2209800"/>
            <a:ext cx="3868615" cy="3143250"/>
          </a:xfrm>
          <a:prstGeom prst="rect">
            <a:avLst/>
          </a:prstGeom>
          <a:noFill/>
          <a:extLst>
            <a:ext uri="{909E8E84-426E-40DD-AFC4-6F175D3DCCD1}">
              <a14:hiddenFill xmlns:a14="http://schemas.microsoft.com/office/drawing/2010/main">
                <a:solidFill>
                  <a:srgbClr val="FFFFFF"/>
                </a:solidFill>
              </a14:hiddenFill>
            </a:ext>
          </a:extLst>
        </p:spPr>
      </p:pic>
      <p:sp>
        <p:nvSpPr>
          <p:cNvPr id="359429" name="Text Box 5"/>
          <p:cNvSpPr txBox="1">
            <a:spLocks noChangeArrowheads="1"/>
          </p:cNvSpPr>
          <p:nvPr/>
        </p:nvSpPr>
        <p:spPr bwMode="auto">
          <a:xfrm>
            <a:off x="7385539" y="2743201"/>
            <a:ext cx="835269"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t>HTA</a:t>
            </a:r>
          </a:p>
          <a:p>
            <a:pPr algn="l">
              <a:spcBef>
                <a:spcPct val="50000"/>
              </a:spcBef>
            </a:pPr>
            <a:r>
              <a:rPr lang="fr-FR" sz="1200" b="1"/>
              <a:t>20000 V</a:t>
            </a:r>
          </a:p>
        </p:txBody>
      </p:sp>
      <p:sp>
        <p:nvSpPr>
          <p:cNvPr id="359430" name="Text Box 6"/>
          <p:cNvSpPr txBox="1">
            <a:spLocks noChangeArrowheads="1"/>
          </p:cNvSpPr>
          <p:nvPr/>
        </p:nvSpPr>
        <p:spPr bwMode="auto">
          <a:xfrm>
            <a:off x="4994031" y="2971801"/>
            <a:ext cx="986204"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t>BTA</a:t>
            </a:r>
          </a:p>
          <a:p>
            <a:pPr algn="l">
              <a:spcBef>
                <a:spcPct val="50000"/>
              </a:spcBef>
            </a:pPr>
            <a:r>
              <a:rPr lang="fr-FR" sz="1200" b="1"/>
              <a:t>230/4000 V</a:t>
            </a:r>
          </a:p>
        </p:txBody>
      </p:sp>
      <p:sp>
        <p:nvSpPr>
          <p:cNvPr id="359431" name="Oval 7"/>
          <p:cNvSpPr>
            <a:spLocks noChangeArrowheads="1"/>
          </p:cNvSpPr>
          <p:nvPr/>
        </p:nvSpPr>
        <p:spPr bwMode="auto">
          <a:xfrm>
            <a:off x="2110154" y="4641850"/>
            <a:ext cx="638908" cy="711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2" name="Oval 8"/>
          <p:cNvSpPr>
            <a:spLocks noChangeArrowheads="1"/>
          </p:cNvSpPr>
          <p:nvPr/>
        </p:nvSpPr>
        <p:spPr bwMode="auto">
          <a:xfrm>
            <a:off x="2555631" y="4641850"/>
            <a:ext cx="662354" cy="711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3" name="Line 9"/>
          <p:cNvSpPr>
            <a:spLocks noChangeShapeType="1"/>
          </p:cNvSpPr>
          <p:nvPr/>
        </p:nvSpPr>
        <p:spPr bwMode="auto">
          <a:xfrm>
            <a:off x="1477108" y="4800600"/>
            <a:ext cx="703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4" name="Line 10"/>
          <p:cNvSpPr>
            <a:spLocks noChangeShapeType="1"/>
          </p:cNvSpPr>
          <p:nvPr/>
        </p:nvSpPr>
        <p:spPr bwMode="auto">
          <a:xfrm>
            <a:off x="1477108" y="5022850"/>
            <a:ext cx="6330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5" name="Line 11"/>
          <p:cNvSpPr>
            <a:spLocks noChangeShapeType="1"/>
          </p:cNvSpPr>
          <p:nvPr/>
        </p:nvSpPr>
        <p:spPr bwMode="auto">
          <a:xfrm>
            <a:off x="1477108" y="5257800"/>
            <a:ext cx="703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6" name="Line 12"/>
          <p:cNvSpPr>
            <a:spLocks noChangeShapeType="1"/>
          </p:cNvSpPr>
          <p:nvPr/>
        </p:nvSpPr>
        <p:spPr bwMode="auto">
          <a:xfrm>
            <a:off x="2872154" y="5022850"/>
            <a:ext cx="1230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7" name="Line 13"/>
          <p:cNvSpPr>
            <a:spLocks noChangeShapeType="1"/>
          </p:cNvSpPr>
          <p:nvPr/>
        </p:nvSpPr>
        <p:spPr bwMode="auto">
          <a:xfrm flipV="1">
            <a:off x="2995246" y="4940300"/>
            <a:ext cx="70338" cy="82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8" name="Line 14"/>
          <p:cNvSpPr>
            <a:spLocks noChangeShapeType="1"/>
          </p:cNvSpPr>
          <p:nvPr/>
        </p:nvSpPr>
        <p:spPr bwMode="auto">
          <a:xfrm>
            <a:off x="2995246" y="5022850"/>
            <a:ext cx="70338" cy="95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9" name="Line 15"/>
          <p:cNvSpPr>
            <a:spLocks noChangeShapeType="1"/>
          </p:cNvSpPr>
          <p:nvPr/>
        </p:nvSpPr>
        <p:spPr bwMode="auto">
          <a:xfrm>
            <a:off x="3147646" y="4800600"/>
            <a:ext cx="703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40" name="Line 16"/>
          <p:cNvSpPr>
            <a:spLocks noChangeShapeType="1"/>
          </p:cNvSpPr>
          <p:nvPr/>
        </p:nvSpPr>
        <p:spPr bwMode="auto">
          <a:xfrm>
            <a:off x="3217985" y="5022850"/>
            <a:ext cx="6330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41" name="Line 17"/>
          <p:cNvSpPr>
            <a:spLocks noChangeShapeType="1"/>
          </p:cNvSpPr>
          <p:nvPr/>
        </p:nvSpPr>
        <p:spPr bwMode="auto">
          <a:xfrm>
            <a:off x="3147646" y="5257800"/>
            <a:ext cx="703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42" name="Line 18"/>
          <p:cNvSpPr>
            <a:spLocks noChangeShapeType="1"/>
          </p:cNvSpPr>
          <p:nvPr/>
        </p:nvSpPr>
        <p:spPr bwMode="auto">
          <a:xfrm>
            <a:off x="2995246" y="5022850"/>
            <a:ext cx="0" cy="514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43" name="Line 19"/>
          <p:cNvSpPr>
            <a:spLocks noChangeShapeType="1"/>
          </p:cNvSpPr>
          <p:nvPr/>
        </p:nvSpPr>
        <p:spPr bwMode="auto">
          <a:xfrm>
            <a:off x="2995246" y="5537200"/>
            <a:ext cx="8557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44" name="Text Box 20"/>
          <p:cNvSpPr txBox="1">
            <a:spLocks noChangeArrowheads="1"/>
          </p:cNvSpPr>
          <p:nvPr/>
        </p:nvSpPr>
        <p:spPr bwMode="auto">
          <a:xfrm>
            <a:off x="3914043" y="4364306"/>
            <a:ext cx="54854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sz="1600"/>
          </a:p>
          <a:p>
            <a:r>
              <a:rPr lang="fr-FR" sz="1600"/>
              <a:t>Ph1</a:t>
            </a:r>
          </a:p>
          <a:p>
            <a:r>
              <a:rPr lang="fr-FR" sz="1600"/>
              <a:t>Ph2</a:t>
            </a:r>
          </a:p>
          <a:p>
            <a:r>
              <a:rPr lang="fr-FR" sz="1600"/>
              <a:t>Ph3</a:t>
            </a:r>
          </a:p>
          <a:p>
            <a:r>
              <a:rPr lang="fr-FR" sz="1600"/>
              <a:t>N</a:t>
            </a:r>
          </a:p>
        </p:txBody>
      </p:sp>
    </p:spTree>
    <p:extLst>
      <p:ext uri="{BB962C8B-B14F-4D97-AF65-F5344CB8AC3E}">
        <p14:creationId xmlns:p14="http://schemas.microsoft.com/office/powerpoint/2010/main" val="1808812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7" name="Picture 15"/>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588" y="1547813"/>
            <a:ext cx="88868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450" name="Rectangle 2"/>
          <p:cNvSpPr>
            <a:spLocks noGrp="1" noChangeArrowheads="1"/>
          </p:cNvSpPr>
          <p:nvPr>
            <p:ph type="title"/>
          </p:nvPr>
        </p:nvSpPr>
        <p:spPr>
          <a:xfrm>
            <a:off x="0" y="116632"/>
            <a:ext cx="9144000" cy="1143000"/>
          </a:xfrm>
        </p:spPr>
        <p:txBody>
          <a:bodyPr/>
          <a:lstStyle/>
          <a:p>
            <a:r>
              <a:rPr lang="fr-FR" dirty="0"/>
              <a:t>Protection contre les contacts indirects</a:t>
            </a:r>
            <a:br>
              <a:rPr lang="fr-FR" dirty="0"/>
            </a:br>
            <a:r>
              <a:rPr lang="fr-FR" dirty="0" smtClean="0"/>
              <a:t>Rôle </a:t>
            </a:r>
            <a:r>
              <a:rPr lang="fr-FR" dirty="0"/>
              <a:t>du Neutre dans une installation</a:t>
            </a:r>
          </a:p>
        </p:txBody>
      </p:sp>
      <p:sp>
        <p:nvSpPr>
          <p:cNvPr id="360452" name="Text Box 4"/>
          <p:cNvSpPr txBox="1">
            <a:spLocks noChangeArrowheads="1"/>
          </p:cNvSpPr>
          <p:nvPr/>
        </p:nvSpPr>
        <p:spPr bwMode="auto">
          <a:xfrm>
            <a:off x="251520" y="5664150"/>
            <a:ext cx="864096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50000"/>
              </a:spcBef>
            </a:pPr>
            <a:r>
              <a:rPr lang="fr-FR" sz="1600" b="1" dirty="0"/>
              <a:t>Dans une installation monophasée, le courant dans le neutre </a:t>
            </a:r>
            <a:r>
              <a:rPr lang="fr-FR" sz="1600" b="1" dirty="0" smtClean="0"/>
              <a:t>n’est </a:t>
            </a:r>
            <a:r>
              <a:rPr lang="fr-FR" sz="1600" b="1" dirty="0"/>
              <a:t>pas nul.</a:t>
            </a:r>
          </a:p>
          <a:p>
            <a:pPr algn="just">
              <a:spcBef>
                <a:spcPct val="50000"/>
              </a:spcBef>
            </a:pPr>
            <a:r>
              <a:rPr lang="fr-FR" sz="1600" b="1" dirty="0"/>
              <a:t>Dans une installation triphasée, le courant dans le neutre est nul si les trois charges sont identiques. Si les charges ne sont pas équilibrées, le neutre sert de  </a:t>
            </a:r>
            <a:r>
              <a:rPr lang="fr-FR" sz="1600" b="1" dirty="0" smtClean="0"/>
              <a:t>retour.</a:t>
            </a:r>
            <a:endParaRPr lang="fr-FR" sz="1600" b="1" dirty="0"/>
          </a:p>
        </p:txBody>
      </p:sp>
      <p:sp>
        <p:nvSpPr>
          <p:cNvPr id="360453" name="Text Box 5"/>
          <p:cNvSpPr txBox="1">
            <a:spLocks noChangeArrowheads="1"/>
          </p:cNvSpPr>
          <p:nvPr/>
        </p:nvSpPr>
        <p:spPr bwMode="auto">
          <a:xfrm>
            <a:off x="128588" y="3689180"/>
            <a:ext cx="265699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fr-FR" sz="1600" b="1" dirty="0"/>
              <a:t>Sur le réseau BT EDF, la tension entre phases est de 400V et la tension entre phases et neutre est de 230V</a:t>
            </a:r>
          </a:p>
        </p:txBody>
      </p:sp>
    </p:spTree>
    <p:extLst>
      <p:ext uri="{BB962C8B-B14F-4D97-AF65-F5344CB8AC3E}">
        <p14:creationId xmlns:p14="http://schemas.microsoft.com/office/powerpoint/2010/main" val="1492681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1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161506" y="1457680"/>
            <a:ext cx="6552728" cy="4179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4498" name="Rectangle 1026"/>
          <p:cNvSpPr>
            <a:spLocks noGrp="1" noChangeArrowheads="1"/>
          </p:cNvSpPr>
          <p:nvPr>
            <p:ph type="title"/>
          </p:nvPr>
        </p:nvSpPr>
        <p:spPr/>
        <p:txBody>
          <a:bodyPr/>
          <a:lstStyle/>
          <a:p>
            <a:r>
              <a:rPr lang="fr-FR" dirty="0" smtClean="0"/>
              <a:t>Schéma de liaison à la terre. </a:t>
            </a:r>
            <a:r>
              <a:rPr lang="fr-FR" dirty="0"/>
              <a:t>Régime TT</a:t>
            </a:r>
          </a:p>
        </p:txBody>
      </p:sp>
      <p:sp>
        <p:nvSpPr>
          <p:cNvPr id="234505" name="Text Box 1033"/>
          <p:cNvSpPr txBox="1">
            <a:spLocks noChangeArrowheads="1"/>
          </p:cNvSpPr>
          <p:nvPr/>
        </p:nvSpPr>
        <p:spPr bwMode="auto">
          <a:xfrm>
            <a:off x="539552" y="2132856"/>
            <a:ext cx="2448272" cy="78483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spcBef>
                <a:spcPct val="50000"/>
              </a:spcBef>
            </a:pPr>
            <a:r>
              <a:rPr lang="fr-FR" dirty="0"/>
              <a:t>Condition de sécurité:</a:t>
            </a:r>
          </a:p>
          <a:p>
            <a:pPr>
              <a:spcBef>
                <a:spcPct val="50000"/>
              </a:spcBef>
            </a:pPr>
            <a:r>
              <a:rPr lang="fr-FR" dirty="0" err="1"/>
              <a:t>I</a:t>
            </a:r>
            <a:r>
              <a:rPr lang="fr-FR" dirty="0" err="1">
                <a:latin typeface="Symbol" pitchFamily="18" charset="2"/>
              </a:rPr>
              <a:t>D</a:t>
            </a:r>
            <a:r>
              <a:rPr lang="fr-FR" dirty="0" err="1"/>
              <a:t>n</a:t>
            </a:r>
            <a:r>
              <a:rPr lang="fr-FR" dirty="0"/>
              <a:t> x RA &lt;50V</a:t>
            </a:r>
          </a:p>
        </p:txBody>
      </p:sp>
      <p:sp>
        <p:nvSpPr>
          <p:cNvPr id="2" name="Rectangle 1"/>
          <p:cNvSpPr/>
          <p:nvPr/>
        </p:nvSpPr>
        <p:spPr>
          <a:xfrm>
            <a:off x="107504" y="5685055"/>
            <a:ext cx="9036496" cy="1200329"/>
          </a:xfrm>
          <a:prstGeom prst="rect">
            <a:avLst/>
          </a:prstGeom>
        </p:spPr>
        <p:txBody>
          <a:bodyPr wrap="square">
            <a:spAutoFit/>
          </a:bodyPr>
          <a:lstStyle/>
          <a:p>
            <a:r>
              <a:rPr lang="fr-FR" dirty="0"/>
              <a:t>L'impédance de la boucle de défaut est celle de la boucle constituée par le conducteur </a:t>
            </a:r>
            <a:r>
              <a:rPr lang="fr-FR" dirty="0" smtClean="0"/>
              <a:t>de phase</a:t>
            </a:r>
            <a:r>
              <a:rPr lang="fr-FR" dirty="0"/>
              <a:t>, le conducteur de protection assurant la liaison de la masse à la prise de terre </a:t>
            </a:r>
            <a:r>
              <a:rPr lang="fr-FR" dirty="0" smtClean="0"/>
              <a:t>des masses</a:t>
            </a:r>
            <a:r>
              <a:rPr lang="fr-FR" dirty="0"/>
              <a:t>, la prise de terre des masses, la prise de terre du neutre et l'enroulement </a:t>
            </a:r>
            <a:r>
              <a:rPr lang="fr-FR" dirty="0" smtClean="0"/>
              <a:t>secondaire du </a:t>
            </a:r>
            <a:r>
              <a:rPr lang="fr-FR" dirty="0"/>
              <a:t>transformateur d'alimentation.</a:t>
            </a:r>
          </a:p>
        </p:txBody>
      </p:sp>
    </p:spTree>
    <p:extLst>
      <p:ext uri="{BB962C8B-B14F-4D97-AF65-F5344CB8AC3E}">
        <p14:creationId xmlns:p14="http://schemas.microsoft.com/office/powerpoint/2010/main" val="15000998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fr-FR" dirty="0"/>
              <a:t>Schéma de liaison à la terre. Régime </a:t>
            </a:r>
            <a:r>
              <a:rPr lang="fr-FR" dirty="0" smtClean="0"/>
              <a:t>TT – protection par DDR</a:t>
            </a:r>
            <a:endParaRPr lang="fr-FR" altLang="fr-FR" dirty="0"/>
          </a:p>
        </p:txBody>
      </p:sp>
      <p:grpSp>
        <p:nvGrpSpPr>
          <p:cNvPr id="13316" name="Group 1028"/>
          <p:cNvGrpSpPr>
            <a:grpSpLocks/>
          </p:cNvGrpSpPr>
          <p:nvPr/>
        </p:nvGrpSpPr>
        <p:grpSpPr bwMode="auto">
          <a:xfrm>
            <a:off x="3962400" y="1556792"/>
            <a:ext cx="533400" cy="762000"/>
            <a:chOff x="4608" y="1968"/>
            <a:chExt cx="336" cy="480"/>
          </a:xfrm>
        </p:grpSpPr>
        <p:sp>
          <p:nvSpPr>
            <p:cNvPr id="13317" name="Rectangle 1029"/>
            <p:cNvSpPr>
              <a:spLocks noChangeArrowheads="1"/>
            </p:cNvSpPr>
            <p:nvPr/>
          </p:nvSpPr>
          <p:spPr bwMode="auto">
            <a:xfrm>
              <a:off x="4608" y="1968"/>
              <a:ext cx="336" cy="480"/>
            </a:xfrm>
            <a:prstGeom prst="rect">
              <a:avLst/>
            </a:prstGeom>
            <a:gradFill rotWithShape="0">
              <a:gsLst>
                <a:gs pos="0">
                  <a:srgbClr val="7373FF"/>
                </a:gs>
                <a:gs pos="100000">
                  <a:srgbClr val="9F9F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18" name="Group 1030"/>
            <p:cNvGrpSpPr>
              <a:grpSpLocks/>
            </p:cNvGrpSpPr>
            <p:nvPr/>
          </p:nvGrpSpPr>
          <p:grpSpPr bwMode="auto">
            <a:xfrm>
              <a:off x="4656" y="1968"/>
              <a:ext cx="216" cy="480"/>
              <a:chOff x="1824" y="1632"/>
              <a:chExt cx="216" cy="480"/>
            </a:xfrm>
          </p:grpSpPr>
          <p:sp>
            <p:nvSpPr>
              <p:cNvPr id="13319" name="Oval 1031"/>
              <p:cNvSpPr>
                <a:spLocks noChangeArrowheads="1"/>
              </p:cNvSpPr>
              <p:nvPr/>
            </p:nvSpPr>
            <p:spPr bwMode="auto">
              <a:xfrm>
                <a:off x="1968" y="1728"/>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0" name="Freeform 1032"/>
              <p:cNvSpPr>
                <a:spLocks/>
              </p:cNvSpPr>
              <p:nvPr/>
            </p:nvSpPr>
            <p:spPr bwMode="auto">
              <a:xfrm>
                <a:off x="1824" y="1776"/>
                <a:ext cx="192" cy="336"/>
              </a:xfrm>
              <a:custGeom>
                <a:avLst/>
                <a:gdLst>
                  <a:gd name="T0" fmla="*/ 0 w 192"/>
                  <a:gd name="T1" fmla="*/ 0 h 336"/>
                  <a:gd name="T2" fmla="*/ 192 w 192"/>
                  <a:gd name="T3" fmla="*/ 240 h 336"/>
                  <a:gd name="T4" fmla="*/ 192 w 192"/>
                  <a:gd name="T5" fmla="*/ 336 h 336"/>
                </a:gdLst>
                <a:ahLst/>
                <a:cxnLst>
                  <a:cxn ang="0">
                    <a:pos x="T0" y="T1"/>
                  </a:cxn>
                  <a:cxn ang="0">
                    <a:pos x="T2" y="T3"/>
                  </a:cxn>
                  <a:cxn ang="0">
                    <a:pos x="T4" y="T5"/>
                  </a:cxn>
                </a:cxnLst>
                <a:rect l="0" t="0" r="r" b="b"/>
                <a:pathLst>
                  <a:path w="192" h="336">
                    <a:moveTo>
                      <a:pt x="0" y="0"/>
                    </a:moveTo>
                    <a:lnTo>
                      <a:pt x="192" y="240"/>
                    </a:lnTo>
                    <a:lnTo>
                      <a:pt x="192" y="33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1" name="Line 1033"/>
              <p:cNvSpPr>
                <a:spLocks noChangeShapeType="1"/>
              </p:cNvSpPr>
              <p:nvPr/>
            </p:nvSpPr>
            <p:spPr bwMode="auto">
              <a:xfrm flipV="1">
                <a:off x="2004" y="1632"/>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13322" name="AutoShape 1034"/>
          <p:cNvSpPr>
            <a:spLocks noChangeArrowheads="1"/>
          </p:cNvSpPr>
          <p:nvPr/>
        </p:nvSpPr>
        <p:spPr bwMode="auto">
          <a:xfrm>
            <a:off x="2057400" y="2394992"/>
            <a:ext cx="2209800" cy="2133600"/>
          </a:xfrm>
          <a:custGeom>
            <a:avLst/>
            <a:gdLst>
              <a:gd name="G0" fmla="+- 5586 0 0"/>
              <a:gd name="G1" fmla="+- 21600 0 5586"/>
              <a:gd name="G2" fmla="+- 21600 0 558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586" y="10800"/>
                </a:moveTo>
                <a:cubicBezTo>
                  <a:pt x="5586" y="13680"/>
                  <a:pt x="7920" y="16014"/>
                  <a:pt x="10800" y="16014"/>
                </a:cubicBezTo>
                <a:cubicBezTo>
                  <a:pt x="13680" y="16014"/>
                  <a:pt x="16014" y="13680"/>
                  <a:pt x="16014" y="10800"/>
                </a:cubicBezTo>
                <a:cubicBezTo>
                  <a:pt x="16014" y="7920"/>
                  <a:pt x="13680" y="5586"/>
                  <a:pt x="10800" y="5586"/>
                </a:cubicBezTo>
                <a:cubicBezTo>
                  <a:pt x="7920" y="5586"/>
                  <a:pt x="5586" y="7920"/>
                  <a:pt x="5586" y="10800"/>
                </a:cubicBezTo>
                <a:close/>
              </a:path>
            </a:pathLst>
          </a:custGeom>
          <a:solidFill>
            <a:srgbClr val="C0C0C0"/>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13394" name="AutoShape 1106"/>
          <p:cNvSpPr>
            <a:spLocks noChangeArrowheads="1"/>
          </p:cNvSpPr>
          <p:nvPr/>
        </p:nvSpPr>
        <p:spPr bwMode="auto">
          <a:xfrm rot="4032114">
            <a:off x="2633663" y="2833142"/>
            <a:ext cx="1489075" cy="1387475"/>
          </a:xfrm>
          <a:custGeom>
            <a:avLst/>
            <a:gdLst>
              <a:gd name="G0" fmla="+- -1227312 0 0"/>
              <a:gd name="G1" fmla="+- -7308017 0 0"/>
              <a:gd name="G2" fmla="+- -1227312 0 -7308017"/>
              <a:gd name="G3" fmla="+- 10800 0 0"/>
              <a:gd name="G4" fmla="+- 0 0 -1227312"/>
              <a:gd name="T0" fmla="*/ 360 256 1"/>
              <a:gd name="T1" fmla="*/ 0 256 1"/>
              <a:gd name="G5" fmla="+- G2 T0 T1"/>
              <a:gd name="G6" fmla="?: G2 G2 G5"/>
              <a:gd name="G7" fmla="+- 0 0 G6"/>
              <a:gd name="G8" fmla="+- 8615 0 0"/>
              <a:gd name="G9" fmla="+- 0 0 -7308017"/>
              <a:gd name="G10" fmla="+- 8615 0 2700"/>
              <a:gd name="G11" fmla="cos G10 -1227312"/>
              <a:gd name="G12" fmla="sin G10 -1227312"/>
              <a:gd name="G13" fmla="cos 13500 -1227312"/>
              <a:gd name="G14" fmla="sin 13500 -1227312"/>
              <a:gd name="G15" fmla="+- G11 10800 0"/>
              <a:gd name="G16" fmla="+- G12 10800 0"/>
              <a:gd name="G17" fmla="+- G13 10800 0"/>
              <a:gd name="G18" fmla="+- G14 10800 0"/>
              <a:gd name="G19" fmla="*/ 8615 1 2"/>
              <a:gd name="G20" fmla="+- G19 5400 0"/>
              <a:gd name="G21" fmla="cos G20 -1227312"/>
              <a:gd name="G22" fmla="sin G20 -1227312"/>
              <a:gd name="G23" fmla="+- G21 10800 0"/>
              <a:gd name="G24" fmla="+- G12 G23 G22"/>
              <a:gd name="G25" fmla="+- G22 G23 G11"/>
              <a:gd name="G26" fmla="cos 10800 -1227312"/>
              <a:gd name="G27" fmla="sin 10800 -1227312"/>
              <a:gd name="G28" fmla="cos 8615 -1227312"/>
              <a:gd name="G29" fmla="sin 8615 -1227312"/>
              <a:gd name="G30" fmla="+- G26 10800 0"/>
              <a:gd name="G31" fmla="+- G27 10800 0"/>
              <a:gd name="G32" fmla="+- G28 10800 0"/>
              <a:gd name="G33" fmla="+- G29 10800 0"/>
              <a:gd name="G34" fmla="+- G19 5400 0"/>
              <a:gd name="G35" fmla="cos G34 -7308017"/>
              <a:gd name="G36" fmla="sin G34 -7308017"/>
              <a:gd name="G37" fmla="+/ -7308017 -1227312 2"/>
              <a:gd name="T2" fmla="*/ 180 256 1"/>
              <a:gd name="T3" fmla="*/ 0 256 1"/>
              <a:gd name="G38" fmla="+- G37 T2 T3"/>
              <a:gd name="G39" fmla="?: G2 G37 G38"/>
              <a:gd name="G40" fmla="cos 10800 G39"/>
              <a:gd name="G41" fmla="sin 10800 G39"/>
              <a:gd name="G42" fmla="cos 8615 G39"/>
              <a:gd name="G43" fmla="sin 8615 G39"/>
              <a:gd name="G44" fmla="+- G40 10800 0"/>
              <a:gd name="G45" fmla="+- G41 10800 0"/>
              <a:gd name="G46" fmla="+- G42 10800 0"/>
              <a:gd name="G47" fmla="+- G43 10800 0"/>
              <a:gd name="G48" fmla="+- G35 10800 0"/>
              <a:gd name="G49" fmla="+- G36 10800 0"/>
              <a:gd name="T4" fmla="*/ 15343 w 21600"/>
              <a:gd name="T5" fmla="*/ 1002 h 21600"/>
              <a:gd name="T6" fmla="*/ 7240 w 21600"/>
              <a:gd name="T7" fmla="*/ 1768 h 21600"/>
              <a:gd name="T8" fmla="*/ 14424 w 21600"/>
              <a:gd name="T9" fmla="*/ 2984 h 21600"/>
              <a:gd name="T10" fmla="*/ 23585 w 21600"/>
              <a:gd name="T11" fmla="*/ 6465 h 21600"/>
              <a:gd name="T12" fmla="*/ 21211 w 21600"/>
              <a:gd name="T13" fmla="*/ 11276 h 21600"/>
              <a:gd name="T14" fmla="*/ 16401 w 21600"/>
              <a:gd name="T15" fmla="*/ 8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958" y="8034"/>
                </a:moveTo>
                <a:cubicBezTo>
                  <a:pt x="17773" y="4537"/>
                  <a:pt x="14491" y="2185"/>
                  <a:pt x="10800" y="2185"/>
                </a:cubicBezTo>
                <a:cubicBezTo>
                  <a:pt x="9718" y="2184"/>
                  <a:pt x="8646" y="2388"/>
                  <a:pt x="7640" y="2785"/>
                </a:cubicBezTo>
                <a:lnTo>
                  <a:pt x="6839" y="752"/>
                </a:lnTo>
                <a:cubicBezTo>
                  <a:pt x="8100" y="255"/>
                  <a:pt x="9444" y="-1"/>
                  <a:pt x="10800" y="0"/>
                </a:cubicBezTo>
                <a:cubicBezTo>
                  <a:pt x="15428" y="0"/>
                  <a:pt x="19542" y="2949"/>
                  <a:pt x="21028" y="7332"/>
                </a:cubicBezTo>
                <a:lnTo>
                  <a:pt x="23585" y="6465"/>
                </a:lnTo>
                <a:lnTo>
                  <a:pt x="21211" y="11276"/>
                </a:lnTo>
                <a:lnTo>
                  <a:pt x="16401" y="8900"/>
                </a:lnTo>
                <a:lnTo>
                  <a:pt x="18958" y="8034"/>
                </a:lnTo>
                <a:close/>
              </a:path>
            </a:pathLst>
          </a:custGeom>
          <a:noFill/>
          <a:ln w="9525">
            <a:solidFill>
              <a:srgbClr val="33CC33"/>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401" name="AutoShape 1113"/>
          <p:cNvSpPr>
            <a:spLocks noChangeArrowheads="1"/>
          </p:cNvSpPr>
          <p:nvPr/>
        </p:nvSpPr>
        <p:spPr bwMode="auto">
          <a:xfrm rot="17567886" flipH="1">
            <a:off x="2214563" y="2852192"/>
            <a:ext cx="1489075" cy="1387475"/>
          </a:xfrm>
          <a:custGeom>
            <a:avLst/>
            <a:gdLst>
              <a:gd name="G0" fmla="+- -1227312 0 0"/>
              <a:gd name="G1" fmla="+- -7308017 0 0"/>
              <a:gd name="G2" fmla="+- -1227312 0 -7308017"/>
              <a:gd name="G3" fmla="+- 10800 0 0"/>
              <a:gd name="G4" fmla="+- 0 0 -1227312"/>
              <a:gd name="T0" fmla="*/ 360 256 1"/>
              <a:gd name="T1" fmla="*/ 0 256 1"/>
              <a:gd name="G5" fmla="+- G2 T0 T1"/>
              <a:gd name="G6" fmla="?: G2 G2 G5"/>
              <a:gd name="G7" fmla="+- 0 0 G6"/>
              <a:gd name="G8" fmla="+- 8615 0 0"/>
              <a:gd name="G9" fmla="+- 0 0 -7308017"/>
              <a:gd name="G10" fmla="+- 8615 0 2700"/>
              <a:gd name="G11" fmla="cos G10 -1227312"/>
              <a:gd name="G12" fmla="sin G10 -1227312"/>
              <a:gd name="G13" fmla="cos 13500 -1227312"/>
              <a:gd name="G14" fmla="sin 13500 -1227312"/>
              <a:gd name="G15" fmla="+- G11 10800 0"/>
              <a:gd name="G16" fmla="+- G12 10800 0"/>
              <a:gd name="G17" fmla="+- G13 10800 0"/>
              <a:gd name="G18" fmla="+- G14 10800 0"/>
              <a:gd name="G19" fmla="*/ 8615 1 2"/>
              <a:gd name="G20" fmla="+- G19 5400 0"/>
              <a:gd name="G21" fmla="cos G20 -1227312"/>
              <a:gd name="G22" fmla="sin G20 -1227312"/>
              <a:gd name="G23" fmla="+- G21 10800 0"/>
              <a:gd name="G24" fmla="+- G12 G23 G22"/>
              <a:gd name="G25" fmla="+- G22 G23 G11"/>
              <a:gd name="G26" fmla="cos 10800 -1227312"/>
              <a:gd name="G27" fmla="sin 10800 -1227312"/>
              <a:gd name="G28" fmla="cos 8615 -1227312"/>
              <a:gd name="G29" fmla="sin 8615 -1227312"/>
              <a:gd name="G30" fmla="+- G26 10800 0"/>
              <a:gd name="G31" fmla="+- G27 10800 0"/>
              <a:gd name="G32" fmla="+- G28 10800 0"/>
              <a:gd name="G33" fmla="+- G29 10800 0"/>
              <a:gd name="G34" fmla="+- G19 5400 0"/>
              <a:gd name="G35" fmla="cos G34 -7308017"/>
              <a:gd name="G36" fmla="sin G34 -7308017"/>
              <a:gd name="G37" fmla="+/ -7308017 -1227312 2"/>
              <a:gd name="T2" fmla="*/ 180 256 1"/>
              <a:gd name="T3" fmla="*/ 0 256 1"/>
              <a:gd name="G38" fmla="+- G37 T2 T3"/>
              <a:gd name="G39" fmla="?: G2 G37 G38"/>
              <a:gd name="G40" fmla="cos 10800 G39"/>
              <a:gd name="G41" fmla="sin 10800 G39"/>
              <a:gd name="G42" fmla="cos 8615 G39"/>
              <a:gd name="G43" fmla="sin 8615 G39"/>
              <a:gd name="G44" fmla="+- G40 10800 0"/>
              <a:gd name="G45" fmla="+- G41 10800 0"/>
              <a:gd name="G46" fmla="+- G42 10800 0"/>
              <a:gd name="G47" fmla="+- G43 10800 0"/>
              <a:gd name="G48" fmla="+- G35 10800 0"/>
              <a:gd name="G49" fmla="+- G36 10800 0"/>
              <a:gd name="T4" fmla="*/ 15343 w 21600"/>
              <a:gd name="T5" fmla="*/ 1002 h 21600"/>
              <a:gd name="T6" fmla="*/ 7240 w 21600"/>
              <a:gd name="T7" fmla="*/ 1768 h 21600"/>
              <a:gd name="T8" fmla="*/ 14424 w 21600"/>
              <a:gd name="T9" fmla="*/ 2984 h 21600"/>
              <a:gd name="T10" fmla="*/ 23585 w 21600"/>
              <a:gd name="T11" fmla="*/ 6465 h 21600"/>
              <a:gd name="T12" fmla="*/ 21211 w 21600"/>
              <a:gd name="T13" fmla="*/ 11276 h 21600"/>
              <a:gd name="T14" fmla="*/ 16401 w 21600"/>
              <a:gd name="T15" fmla="*/ 8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958" y="8034"/>
                </a:moveTo>
                <a:cubicBezTo>
                  <a:pt x="17773" y="4537"/>
                  <a:pt x="14491" y="2185"/>
                  <a:pt x="10800" y="2185"/>
                </a:cubicBezTo>
                <a:cubicBezTo>
                  <a:pt x="9718" y="2184"/>
                  <a:pt x="8646" y="2388"/>
                  <a:pt x="7640" y="2785"/>
                </a:cubicBezTo>
                <a:lnTo>
                  <a:pt x="6839" y="752"/>
                </a:lnTo>
                <a:cubicBezTo>
                  <a:pt x="8100" y="255"/>
                  <a:pt x="9444" y="-1"/>
                  <a:pt x="10800" y="0"/>
                </a:cubicBezTo>
                <a:cubicBezTo>
                  <a:pt x="15428" y="0"/>
                  <a:pt x="19542" y="2949"/>
                  <a:pt x="21028" y="7332"/>
                </a:cubicBezTo>
                <a:lnTo>
                  <a:pt x="23585" y="6465"/>
                </a:lnTo>
                <a:lnTo>
                  <a:pt x="21211" y="11276"/>
                </a:lnTo>
                <a:lnTo>
                  <a:pt x="16401" y="8900"/>
                </a:lnTo>
                <a:lnTo>
                  <a:pt x="18958" y="8034"/>
                </a:lnTo>
                <a:close/>
              </a:path>
            </a:pathLst>
          </a:custGeom>
          <a:noFill/>
          <a:ln w="9525">
            <a:solidFill>
              <a:srgbClr val="33CC33"/>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412" name="AutoShape 1124"/>
          <p:cNvSpPr>
            <a:spLocks noChangeArrowheads="1"/>
          </p:cNvSpPr>
          <p:nvPr/>
        </p:nvSpPr>
        <p:spPr bwMode="auto">
          <a:xfrm rot="1707298">
            <a:off x="3413125" y="3168105"/>
            <a:ext cx="555625" cy="1055687"/>
          </a:xfrm>
          <a:custGeom>
            <a:avLst/>
            <a:gdLst>
              <a:gd name="G0" fmla="+- -1227312 0 0"/>
              <a:gd name="G1" fmla="+- -4943051 0 0"/>
              <a:gd name="G2" fmla="+- -1227312 0 -4943051"/>
              <a:gd name="G3" fmla="+- 10800 0 0"/>
              <a:gd name="G4" fmla="+- 0 0 -1227312"/>
              <a:gd name="T0" fmla="*/ 360 256 1"/>
              <a:gd name="T1" fmla="*/ 0 256 1"/>
              <a:gd name="G5" fmla="+- G2 T0 T1"/>
              <a:gd name="G6" fmla="?: G2 G2 G5"/>
              <a:gd name="G7" fmla="+- 0 0 G6"/>
              <a:gd name="G8" fmla="+- 8615 0 0"/>
              <a:gd name="G9" fmla="+- 0 0 -4943051"/>
              <a:gd name="G10" fmla="+- 8615 0 2700"/>
              <a:gd name="G11" fmla="cos G10 -1227312"/>
              <a:gd name="G12" fmla="sin G10 -1227312"/>
              <a:gd name="G13" fmla="cos 13500 -1227312"/>
              <a:gd name="G14" fmla="sin 13500 -1227312"/>
              <a:gd name="G15" fmla="+- G11 10800 0"/>
              <a:gd name="G16" fmla="+- G12 10800 0"/>
              <a:gd name="G17" fmla="+- G13 10800 0"/>
              <a:gd name="G18" fmla="+- G14 10800 0"/>
              <a:gd name="G19" fmla="*/ 8615 1 2"/>
              <a:gd name="G20" fmla="+- G19 5400 0"/>
              <a:gd name="G21" fmla="cos G20 -1227312"/>
              <a:gd name="G22" fmla="sin G20 -1227312"/>
              <a:gd name="G23" fmla="+- G21 10800 0"/>
              <a:gd name="G24" fmla="+- G12 G23 G22"/>
              <a:gd name="G25" fmla="+- G22 G23 G11"/>
              <a:gd name="G26" fmla="cos 10800 -1227312"/>
              <a:gd name="G27" fmla="sin 10800 -1227312"/>
              <a:gd name="G28" fmla="cos 8615 -1227312"/>
              <a:gd name="G29" fmla="sin 8615 -1227312"/>
              <a:gd name="G30" fmla="+- G26 10800 0"/>
              <a:gd name="G31" fmla="+- G27 10800 0"/>
              <a:gd name="G32" fmla="+- G28 10800 0"/>
              <a:gd name="G33" fmla="+- G29 10800 0"/>
              <a:gd name="G34" fmla="+- G19 5400 0"/>
              <a:gd name="G35" fmla="cos G34 -4943051"/>
              <a:gd name="G36" fmla="sin G34 -4943051"/>
              <a:gd name="G37" fmla="+/ -4943051 -1227312 2"/>
              <a:gd name="T2" fmla="*/ 180 256 1"/>
              <a:gd name="T3" fmla="*/ 0 256 1"/>
              <a:gd name="G38" fmla="+- G37 T2 T3"/>
              <a:gd name="G39" fmla="?: G2 G37 G38"/>
              <a:gd name="G40" fmla="cos 10800 G39"/>
              <a:gd name="G41" fmla="sin 10800 G39"/>
              <a:gd name="G42" fmla="cos 8615 G39"/>
              <a:gd name="G43" fmla="sin 8615 G39"/>
              <a:gd name="G44" fmla="+- G40 10800 0"/>
              <a:gd name="G45" fmla="+- G41 10800 0"/>
              <a:gd name="G46" fmla="+- G42 10800 0"/>
              <a:gd name="G47" fmla="+- G43 10800 0"/>
              <a:gd name="G48" fmla="+- G35 10800 0"/>
              <a:gd name="G49" fmla="+- G36 10800 0"/>
              <a:gd name="T4" fmla="*/ 18155 w 21600"/>
              <a:gd name="T5" fmla="*/ 2891 h 21600"/>
              <a:gd name="T6" fmla="*/ 13242 w 21600"/>
              <a:gd name="T7" fmla="*/ 1404 h 21600"/>
              <a:gd name="T8" fmla="*/ 16667 w 21600"/>
              <a:gd name="T9" fmla="*/ 4491 h 21600"/>
              <a:gd name="T10" fmla="*/ 23585 w 21600"/>
              <a:gd name="T11" fmla="*/ 6465 h 21600"/>
              <a:gd name="T12" fmla="*/ 21211 w 21600"/>
              <a:gd name="T13" fmla="*/ 11276 h 21600"/>
              <a:gd name="T14" fmla="*/ 16401 w 21600"/>
              <a:gd name="T15" fmla="*/ 8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958" y="8034"/>
                </a:moveTo>
                <a:cubicBezTo>
                  <a:pt x="18027" y="5286"/>
                  <a:pt x="15775" y="3192"/>
                  <a:pt x="12967" y="2462"/>
                </a:cubicBezTo>
                <a:lnTo>
                  <a:pt x="13517" y="347"/>
                </a:lnTo>
                <a:cubicBezTo>
                  <a:pt x="17037" y="1262"/>
                  <a:pt x="19860" y="3888"/>
                  <a:pt x="21028" y="7332"/>
                </a:cubicBezTo>
                <a:lnTo>
                  <a:pt x="23585" y="6465"/>
                </a:lnTo>
                <a:lnTo>
                  <a:pt x="21211" y="11276"/>
                </a:lnTo>
                <a:lnTo>
                  <a:pt x="16401" y="8900"/>
                </a:lnTo>
                <a:lnTo>
                  <a:pt x="18958" y="803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13421" name="Group 1133"/>
          <p:cNvGrpSpPr>
            <a:grpSpLocks/>
          </p:cNvGrpSpPr>
          <p:nvPr/>
        </p:nvGrpSpPr>
        <p:grpSpPr bwMode="auto">
          <a:xfrm>
            <a:off x="3541713" y="2242592"/>
            <a:ext cx="801687" cy="2298700"/>
            <a:chOff x="2231" y="1824"/>
            <a:chExt cx="505" cy="1448"/>
          </a:xfrm>
        </p:grpSpPr>
        <p:sp>
          <p:nvSpPr>
            <p:cNvPr id="13324" name="Freeform 1036"/>
            <p:cNvSpPr>
              <a:spLocks/>
            </p:cNvSpPr>
            <p:nvPr/>
          </p:nvSpPr>
          <p:spPr bwMode="auto">
            <a:xfrm>
              <a:off x="2231" y="1824"/>
              <a:ext cx="505" cy="768"/>
            </a:xfrm>
            <a:custGeom>
              <a:avLst/>
              <a:gdLst>
                <a:gd name="T0" fmla="*/ 521 w 521"/>
                <a:gd name="T1" fmla="*/ 0 h 768"/>
                <a:gd name="T2" fmla="*/ 521 w 521"/>
                <a:gd name="T3" fmla="*/ 384 h 768"/>
                <a:gd name="T4" fmla="*/ 497 w 521"/>
                <a:gd name="T5" fmla="*/ 468 h 768"/>
                <a:gd name="T6" fmla="*/ 161 w 521"/>
                <a:gd name="T7" fmla="*/ 624 h 768"/>
                <a:gd name="T8" fmla="*/ 17 w 521"/>
                <a:gd name="T9" fmla="*/ 684 h 768"/>
                <a:gd name="T10" fmla="*/ 29 w 521"/>
                <a:gd name="T11" fmla="*/ 768 h 768"/>
              </a:gdLst>
              <a:ahLst/>
              <a:cxnLst>
                <a:cxn ang="0">
                  <a:pos x="T0" y="T1"/>
                </a:cxn>
                <a:cxn ang="0">
                  <a:pos x="T2" y="T3"/>
                </a:cxn>
                <a:cxn ang="0">
                  <a:pos x="T4" y="T5"/>
                </a:cxn>
                <a:cxn ang="0">
                  <a:pos x="T6" y="T7"/>
                </a:cxn>
                <a:cxn ang="0">
                  <a:pos x="T8" y="T9"/>
                </a:cxn>
                <a:cxn ang="0">
                  <a:pos x="T10" y="T11"/>
                </a:cxn>
              </a:cxnLst>
              <a:rect l="0" t="0" r="r" b="b"/>
              <a:pathLst>
                <a:path w="521" h="768">
                  <a:moveTo>
                    <a:pt x="521" y="0"/>
                  </a:moveTo>
                  <a:lnTo>
                    <a:pt x="521" y="384"/>
                  </a:lnTo>
                  <a:cubicBezTo>
                    <a:pt x="518" y="395"/>
                    <a:pt x="505" y="454"/>
                    <a:pt x="497" y="468"/>
                  </a:cubicBezTo>
                  <a:cubicBezTo>
                    <a:pt x="416" y="614"/>
                    <a:pt x="314" y="611"/>
                    <a:pt x="161" y="624"/>
                  </a:cubicBezTo>
                  <a:cubicBezTo>
                    <a:pt x="105" y="643"/>
                    <a:pt x="64" y="653"/>
                    <a:pt x="17" y="684"/>
                  </a:cubicBezTo>
                  <a:cubicBezTo>
                    <a:pt x="5" y="720"/>
                    <a:pt x="0" y="739"/>
                    <a:pt x="29" y="76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5" name="Freeform 1037"/>
            <p:cNvSpPr>
              <a:spLocks/>
            </p:cNvSpPr>
            <p:nvPr/>
          </p:nvSpPr>
          <p:spPr bwMode="auto">
            <a:xfrm>
              <a:off x="2256" y="2448"/>
              <a:ext cx="463" cy="248"/>
            </a:xfrm>
            <a:custGeom>
              <a:avLst/>
              <a:gdLst>
                <a:gd name="T0" fmla="*/ 428 w 463"/>
                <a:gd name="T1" fmla="*/ 0 h 248"/>
                <a:gd name="T2" fmla="*/ 448 w 463"/>
                <a:gd name="T3" fmla="*/ 24 h 248"/>
                <a:gd name="T4" fmla="*/ 456 w 463"/>
                <a:gd name="T5" fmla="*/ 60 h 248"/>
                <a:gd name="T6" fmla="*/ 406 w 463"/>
                <a:gd name="T7" fmla="*/ 72 h 248"/>
                <a:gd name="T8" fmla="*/ 173 w 463"/>
                <a:gd name="T9" fmla="*/ 104 h 248"/>
                <a:gd name="T10" fmla="*/ 18 w 463"/>
                <a:gd name="T11" fmla="*/ 164 h 248"/>
                <a:gd name="T12" fmla="*/ 31 w 46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463" h="248">
                  <a:moveTo>
                    <a:pt x="428" y="0"/>
                  </a:moveTo>
                  <a:cubicBezTo>
                    <a:pt x="431" y="3"/>
                    <a:pt x="446" y="13"/>
                    <a:pt x="448" y="24"/>
                  </a:cubicBezTo>
                  <a:cubicBezTo>
                    <a:pt x="454" y="31"/>
                    <a:pt x="463" y="52"/>
                    <a:pt x="456" y="60"/>
                  </a:cubicBezTo>
                  <a:cubicBezTo>
                    <a:pt x="449" y="68"/>
                    <a:pt x="453" y="65"/>
                    <a:pt x="406" y="72"/>
                  </a:cubicBezTo>
                  <a:cubicBezTo>
                    <a:pt x="362" y="86"/>
                    <a:pt x="240" y="87"/>
                    <a:pt x="173" y="104"/>
                  </a:cubicBezTo>
                  <a:cubicBezTo>
                    <a:pt x="113" y="123"/>
                    <a:pt x="69" y="133"/>
                    <a:pt x="18" y="164"/>
                  </a:cubicBezTo>
                  <a:cubicBezTo>
                    <a:pt x="5" y="200"/>
                    <a:pt x="0" y="219"/>
                    <a:pt x="31" y="24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6" name="Freeform 1038"/>
            <p:cNvSpPr>
              <a:spLocks/>
            </p:cNvSpPr>
            <p:nvPr/>
          </p:nvSpPr>
          <p:spPr bwMode="auto">
            <a:xfrm>
              <a:off x="2238" y="2624"/>
              <a:ext cx="495" cy="158"/>
            </a:xfrm>
            <a:custGeom>
              <a:avLst/>
              <a:gdLst>
                <a:gd name="T0" fmla="*/ 462 w 495"/>
                <a:gd name="T1" fmla="*/ 0 h 158"/>
                <a:gd name="T2" fmla="*/ 482 w 495"/>
                <a:gd name="T3" fmla="*/ 36 h 158"/>
                <a:gd name="T4" fmla="*/ 382 w 495"/>
                <a:gd name="T5" fmla="*/ 52 h 158"/>
                <a:gd name="T6" fmla="*/ 198 w 495"/>
                <a:gd name="T7" fmla="*/ 40 h 158"/>
                <a:gd name="T8" fmla="*/ 32 w 495"/>
                <a:gd name="T9" fmla="*/ 74 h 158"/>
                <a:gd name="T10" fmla="*/ 22 w 495"/>
                <a:gd name="T11" fmla="*/ 158 h 158"/>
              </a:gdLst>
              <a:ahLst/>
              <a:cxnLst>
                <a:cxn ang="0">
                  <a:pos x="T0" y="T1"/>
                </a:cxn>
                <a:cxn ang="0">
                  <a:pos x="T2" y="T3"/>
                </a:cxn>
                <a:cxn ang="0">
                  <a:pos x="T4" y="T5"/>
                </a:cxn>
                <a:cxn ang="0">
                  <a:pos x="T6" y="T7"/>
                </a:cxn>
                <a:cxn ang="0">
                  <a:pos x="T8" y="T9"/>
                </a:cxn>
                <a:cxn ang="0">
                  <a:pos x="T10" y="T11"/>
                </a:cxn>
              </a:cxnLst>
              <a:rect l="0" t="0" r="r" b="b"/>
              <a:pathLst>
                <a:path w="495" h="158">
                  <a:moveTo>
                    <a:pt x="462" y="0"/>
                  </a:moveTo>
                  <a:cubicBezTo>
                    <a:pt x="464" y="4"/>
                    <a:pt x="495" y="27"/>
                    <a:pt x="482" y="36"/>
                  </a:cubicBezTo>
                  <a:cubicBezTo>
                    <a:pt x="469" y="45"/>
                    <a:pt x="429" y="51"/>
                    <a:pt x="382" y="52"/>
                  </a:cubicBezTo>
                  <a:cubicBezTo>
                    <a:pt x="335" y="53"/>
                    <a:pt x="267" y="42"/>
                    <a:pt x="198" y="40"/>
                  </a:cubicBezTo>
                  <a:cubicBezTo>
                    <a:pt x="135" y="42"/>
                    <a:pt x="90" y="58"/>
                    <a:pt x="32" y="74"/>
                  </a:cubicBezTo>
                  <a:cubicBezTo>
                    <a:pt x="10" y="105"/>
                    <a:pt x="0" y="122"/>
                    <a:pt x="22" y="15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7" name="Freeform 1039"/>
            <p:cNvSpPr>
              <a:spLocks/>
            </p:cNvSpPr>
            <p:nvPr/>
          </p:nvSpPr>
          <p:spPr bwMode="auto">
            <a:xfrm>
              <a:off x="2633" y="2835"/>
              <a:ext cx="96" cy="437"/>
            </a:xfrm>
            <a:custGeom>
              <a:avLst/>
              <a:gdLst>
                <a:gd name="T0" fmla="*/ 84 w 96"/>
                <a:gd name="T1" fmla="*/ 437 h 437"/>
                <a:gd name="T2" fmla="*/ 82 w 96"/>
                <a:gd name="T3" fmla="*/ 82 h 437"/>
                <a:gd name="T4" fmla="*/ 0 w 96"/>
                <a:gd name="T5" fmla="*/ 0 h 437"/>
              </a:gdLst>
              <a:ahLst/>
              <a:cxnLst>
                <a:cxn ang="0">
                  <a:pos x="T0" y="T1"/>
                </a:cxn>
                <a:cxn ang="0">
                  <a:pos x="T2" y="T3"/>
                </a:cxn>
                <a:cxn ang="0">
                  <a:pos x="T4" y="T5"/>
                </a:cxn>
              </a:cxnLst>
              <a:rect l="0" t="0" r="r" b="b"/>
              <a:pathLst>
                <a:path w="96" h="437">
                  <a:moveTo>
                    <a:pt x="84" y="437"/>
                  </a:moveTo>
                  <a:cubicBezTo>
                    <a:pt x="84" y="378"/>
                    <a:pt x="96" y="155"/>
                    <a:pt x="82" y="82"/>
                  </a:cubicBezTo>
                  <a:cubicBezTo>
                    <a:pt x="68" y="9"/>
                    <a:pt x="17" y="17"/>
                    <a:pt x="0" y="0"/>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422" name="Group 1134"/>
          <p:cNvGrpSpPr>
            <a:grpSpLocks/>
          </p:cNvGrpSpPr>
          <p:nvPr/>
        </p:nvGrpSpPr>
        <p:grpSpPr bwMode="auto">
          <a:xfrm>
            <a:off x="1981200" y="2242592"/>
            <a:ext cx="801688" cy="2336800"/>
            <a:chOff x="1248" y="1824"/>
            <a:chExt cx="505" cy="1472"/>
          </a:xfrm>
        </p:grpSpPr>
        <p:sp>
          <p:nvSpPr>
            <p:cNvPr id="13329" name="Freeform 1041"/>
            <p:cNvSpPr>
              <a:spLocks/>
            </p:cNvSpPr>
            <p:nvPr/>
          </p:nvSpPr>
          <p:spPr bwMode="auto">
            <a:xfrm flipH="1">
              <a:off x="1248" y="1824"/>
              <a:ext cx="505" cy="781"/>
            </a:xfrm>
            <a:custGeom>
              <a:avLst/>
              <a:gdLst>
                <a:gd name="T0" fmla="*/ 521 w 521"/>
                <a:gd name="T1" fmla="*/ 0 h 768"/>
                <a:gd name="T2" fmla="*/ 521 w 521"/>
                <a:gd name="T3" fmla="*/ 384 h 768"/>
                <a:gd name="T4" fmla="*/ 497 w 521"/>
                <a:gd name="T5" fmla="*/ 468 h 768"/>
                <a:gd name="T6" fmla="*/ 161 w 521"/>
                <a:gd name="T7" fmla="*/ 624 h 768"/>
                <a:gd name="T8" fmla="*/ 17 w 521"/>
                <a:gd name="T9" fmla="*/ 684 h 768"/>
                <a:gd name="T10" fmla="*/ 29 w 521"/>
                <a:gd name="T11" fmla="*/ 768 h 768"/>
              </a:gdLst>
              <a:ahLst/>
              <a:cxnLst>
                <a:cxn ang="0">
                  <a:pos x="T0" y="T1"/>
                </a:cxn>
                <a:cxn ang="0">
                  <a:pos x="T2" y="T3"/>
                </a:cxn>
                <a:cxn ang="0">
                  <a:pos x="T4" y="T5"/>
                </a:cxn>
                <a:cxn ang="0">
                  <a:pos x="T6" y="T7"/>
                </a:cxn>
                <a:cxn ang="0">
                  <a:pos x="T8" y="T9"/>
                </a:cxn>
                <a:cxn ang="0">
                  <a:pos x="T10" y="T11"/>
                </a:cxn>
              </a:cxnLst>
              <a:rect l="0" t="0" r="r" b="b"/>
              <a:pathLst>
                <a:path w="521" h="768">
                  <a:moveTo>
                    <a:pt x="521" y="0"/>
                  </a:moveTo>
                  <a:lnTo>
                    <a:pt x="521" y="384"/>
                  </a:lnTo>
                  <a:cubicBezTo>
                    <a:pt x="518" y="395"/>
                    <a:pt x="505" y="454"/>
                    <a:pt x="497" y="468"/>
                  </a:cubicBezTo>
                  <a:cubicBezTo>
                    <a:pt x="416" y="614"/>
                    <a:pt x="314" y="611"/>
                    <a:pt x="161" y="624"/>
                  </a:cubicBezTo>
                  <a:cubicBezTo>
                    <a:pt x="105" y="643"/>
                    <a:pt x="64" y="653"/>
                    <a:pt x="17" y="684"/>
                  </a:cubicBezTo>
                  <a:cubicBezTo>
                    <a:pt x="5" y="720"/>
                    <a:pt x="0" y="739"/>
                    <a:pt x="29" y="76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0" name="Freeform 1042"/>
            <p:cNvSpPr>
              <a:spLocks/>
            </p:cNvSpPr>
            <p:nvPr/>
          </p:nvSpPr>
          <p:spPr bwMode="auto">
            <a:xfrm flipH="1">
              <a:off x="1265" y="2458"/>
              <a:ext cx="463" cy="252"/>
            </a:xfrm>
            <a:custGeom>
              <a:avLst/>
              <a:gdLst>
                <a:gd name="T0" fmla="*/ 428 w 463"/>
                <a:gd name="T1" fmla="*/ 0 h 248"/>
                <a:gd name="T2" fmla="*/ 448 w 463"/>
                <a:gd name="T3" fmla="*/ 24 h 248"/>
                <a:gd name="T4" fmla="*/ 456 w 463"/>
                <a:gd name="T5" fmla="*/ 60 h 248"/>
                <a:gd name="T6" fmla="*/ 406 w 463"/>
                <a:gd name="T7" fmla="*/ 72 h 248"/>
                <a:gd name="T8" fmla="*/ 173 w 463"/>
                <a:gd name="T9" fmla="*/ 104 h 248"/>
                <a:gd name="T10" fmla="*/ 18 w 463"/>
                <a:gd name="T11" fmla="*/ 164 h 248"/>
                <a:gd name="T12" fmla="*/ 31 w 46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463" h="248">
                  <a:moveTo>
                    <a:pt x="428" y="0"/>
                  </a:moveTo>
                  <a:cubicBezTo>
                    <a:pt x="431" y="3"/>
                    <a:pt x="446" y="13"/>
                    <a:pt x="448" y="24"/>
                  </a:cubicBezTo>
                  <a:cubicBezTo>
                    <a:pt x="454" y="31"/>
                    <a:pt x="463" y="52"/>
                    <a:pt x="456" y="60"/>
                  </a:cubicBezTo>
                  <a:cubicBezTo>
                    <a:pt x="449" y="68"/>
                    <a:pt x="453" y="65"/>
                    <a:pt x="406" y="72"/>
                  </a:cubicBezTo>
                  <a:cubicBezTo>
                    <a:pt x="362" y="86"/>
                    <a:pt x="240" y="87"/>
                    <a:pt x="173" y="104"/>
                  </a:cubicBezTo>
                  <a:cubicBezTo>
                    <a:pt x="113" y="123"/>
                    <a:pt x="69" y="133"/>
                    <a:pt x="18" y="164"/>
                  </a:cubicBezTo>
                  <a:cubicBezTo>
                    <a:pt x="5" y="200"/>
                    <a:pt x="0" y="219"/>
                    <a:pt x="31" y="24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1" name="Freeform 1043"/>
            <p:cNvSpPr>
              <a:spLocks/>
            </p:cNvSpPr>
            <p:nvPr/>
          </p:nvSpPr>
          <p:spPr bwMode="auto">
            <a:xfrm flipH="1">
              <a:off x="1251" y="2637"/>
              <a:ext cx="495" cy="161"/>
            </a:xfrm>
            <a:custGeom>
              <a:avLst/>
              <a:gdLst>
                <a:gd name="T0" fmla="*/ 462 w 495"/>
                <a:gd name="T1" fmla="*/ 0 h 158"/>
                <a:gd name="T2" fmla="*/ 482 w 495"/>
                <a:gd name="T3" fmla="*/ 36 h 158"/>
                <a:gd name="T4" fmla="*/ 382 w 495"/>
                <a:gd name="T5" fmla="*/ 52 h 158"/>
                <a:gd name="T6" fmla="*/ 198 w 495"/>
                <a:gd name="T7" fmla="*/ 40 h 158"/>
                <a:gd name="T8" fmla="*/ 32 w 495"/>
                <a:gd name="T9" fmla="*/ 74 h 158"/>
                <a:gd name="T10" fmla="*/ 22 w 495"/>
                <a:gd name="T11" fmla="*/ 158 h 158"/>
              </a:gdLst>
              <a:ahLst/>
              <a:cxnLst>
                <a:cxn ang="0">
                  <a:pos x="T0" y="T1"/>
                </a:cxn>
                <a:cxn ang="0">
                  <a:pos x="T2" y="T3"/>
                </a:cxn>
                <a:cxn ang="0">
                  <a:pos x="T4" y="T5"/>
                </a:cxn>
                <a:cxn ang="0">
                  <a:pos x="T6" y="T7"/>
                </a:cxn>
                <a:cxn ang="0">
                  <a:pos x="T8" y="T9"/>
                </a:cxn>
                <a:cxn ang="0">
                  <a:pos x="T10" y="T11"/>
                </a:cxn>
              </a:cxnLst>
              <a:rect l="0" t="0" r="r" b="b"/>
              <a:pathLst>
                <a:path w="495" h="158">
                  <a:moveTo>
                    <a:pt x="462" y="0"/>
                  </a:moveTo>
                  <a:cubicBezTo>
                    <a:pt x="464" y="4"/>
                    <a:pt x="495" y="27"/>
                    <a:pt x="482" y="36"/>
                  </a:cubicBezTo>
                  <a:cubicBezTo>
                    <a:pt x="469" y="45"/>
                    <a:pt x="429" y="51"/>
                    <a:pt x="382" y="52"/>
                  </a:cubicBezTo>
                  <a:cubicBezTo>
                    <a:pt x="335" y="53"/>
                    <a:pt x="267" y="42"/>
                    <a:pt x="198" y="40"/>
                  </a:cubicBezTo>
                  <a:cubicBezTo>
                    <a:pt x="135" y="42"/>
                    <a:pt x="90" y="58"/>
                    <a:pt x="32" y="74"/>
                  </a:cubicBezTo>
                  <a:cubicBezTo>
                    <a:pt x="10" y="105"/>
                    <a:pt x="0" y="122"/>
                    <a:pt x="22" y="15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2" name="Freeform 1044"/>
            <p:cNvSpPr>
              <a:spLocks/>
            </p:cNvSpPr>
            <p:nvPr/>
          </p:nvSpPr>
          <p:spPr bwMode="auto">
            <a:xfrm>
              <a:off x="1268" y="2852"/>
              <a:ext cx="86" cy="444"/>
            </a:xfrm>
            <a:custGeom>
              <a:avLst/>
              <a:gdLst>
                <a:gd name="T0" fmla="*/ 0 w 86"/>
                <a:gd name="T1" fmla="*/ 444 h 444"/>
                <a:gd name="T2" fmla="*/ 19 w 86"/>
                <a:gd name="T3" fmla="*/ 73 h 444"/>
                <a:gd name="T4" fmla="*/ 86 w 86"/>
                <a:gd name="T5" fmla="*/ 6 h 444"/>
              </a:gdLst>
              <a:ahLst/>
              <a:cxnLst>
                <a:cxn ang="0">
                  <a:pos x="T0" y="T1"/>
                </a:cxn>
                <a:cxn ang="0">
                  <a:pos x="T2" y="T3"/>
                </a:cxn>
                <a:cxn ang="0">
                  <a:pos x="T4" y="T5"/>
                </a:cxn>
              </a:cxnLst>
              <a:rect l="0" t="0" r="r" b="b"/>
              <a:pathLst>
                <a:path w="86" h="444">
                  <a:moveTo>
                    <a:pt x="0" y="444"/>
                  </a:moveTo>
                  <a:cubicBezTo>
                    <a:pt x="3" y="382"/>
                    <a:pt x="5" y="146"/>
                    <a:pt x="19" y="73"/>
                  </a:cubicBezTo>
                  <a:cubicBezTo>
                    <a:pt x="33" y="0"/>
                    <a:pt x="72" y="20"/>
                    <a:pt x="86" y="6"/>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33" name="AutoShape 1045"/>
          <p:cNvSpPr>
            <a:spLocks noChangeArrowheads="1"/>
          </p:cNvSpPr>
          <p:nvPr/>
        </p:nvSpPr>
        <p:spPr bwMode="auto">
          <a:xfrm rot="5400000">
            <a:off x="4210050" y="2471192"/>
            <a:ext cx="266700" cy="342900"/>
          </a:xfrm>
          <a:prstGeom prst="chevron">
            <a:avLst>
              <a:gd name="adj" fmla="val 60074"/>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4" name="AutoShape 1046"/>
          <p:cNvSpPr>
            <a:spLocks noChangeArrowheads="1"/>
          </p:cNvSpPr>
          <p:nvPr/>
        </p:nvSpPr>
        <p:spPr bwMode="auto">
          <a:xfrm rot="16200000" flipV="1">
            <a:off x="1828800" y="2509292"/>
            <a:ext cx="266700" cy="342900"/>
          </a:xfrm>
          <a:prstGeom prst="chevron">
            <a:avLst>
              <a:gd name="adj" fmla="val 60074"/>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13335" name="Object 1047"/>
          <p:cNvGraphicFramePr>
            <a:graphicFrameLocks noChangeAspect="1"/>
          </p:cNvGraphicFramePr>
          <p:nvPr>
            <p:extLst>
              <p:ext uri="{D42A27DB-BD31-4B8C-83A1-F6EECF244321}">
                <p14:modId xmlns:p14="http://schemas.microsoft.com/office/powerpoint/2010/main" val="2241710982"/>
              </p:ext>
            </p:extLst>
          </p:nvPr>
        </p:nvGraphicFramePr>
        <p:xfrm>
          <a:off x="4572000" y="3842792"/>
          <a:ext cx="1344613" cy="1798638"/>
        </p:xfrm>
        <a:graphic>
          <a:graphicData uri="http://schemas.openxmlformats.org/presentationml/2006/ole">
            <mc:AlternateContent xmlns:mc="http://schemas.openxmlformats.org/markup-compatibility/2006">
              <mc:Choice xmlns:v="urn:schemas-microsoft-com:vml" Requires="v">
                <p:oleObj spid="_x0000_s7187" name="Clip" r:id="rId6" imgW="638280" imgH="854640" progId="MS_ClipArt_Gallery.2">
                  <p:embed/>
                </p:oleObj>
              </mc:Choice>
              <mc:Fallback>
                <p:oleObj name="Clip" r:id="rId6" imgW="638280" imgH="8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42792"/>
                        <a:ext cx="1344613"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6" name="Freeform 1048"/>
          <p:cNvSpPr>
            <a:spLocks/>
          </p:cNvSpPr>
          <p:nvPr/>
        </p:nvSpPr>
        <p:spPr bwMode="auto">
          <a:xfrm>
            <a:off x="4305300" y="4528592"/>
            <a:ext cx="457200" cy="533400"/>
          </a:xfrm>
          <a:custGeom>
            <a:avLst/>
            <a:gdLst>
              <a:gd name="T0" fmla="*/ 0 w 288"/>
              <a:gd name="T1" fmla="*/ 0 h 336"/>
              <a:gd name="T2" fmla="*/ 0 w 288"/>
              <a:gd name="T3" fmla="*/ 336 h 336"/>
              <a:gd name="T4" fmla="*/ 288 w 288"/>
              <a:gd name="T5" fmla="*/ 336 h 336"/>
            </a:gdLst>
            <a:ahLst/>
            <a:cxnLst>
              <a:cxn ang="0">
                <a:pos x="T0" y="T1"/>
              </a:cxn>
              <a:cxn ang="0">
                <a:pos x="T2" y="T3"/>
              </a:cxn>
              <a:cxn ang="0">
                <a:pos x="T4" y="T5"/>
              </a:cxn>
            </a:cxnLst>
            <a:rect l="0" t="0" r="r" b="b"/>
            <a:pathLst>
              <a:path w="288" h="336">
                <a:moveTo>
                  <a:pt x="0" y="0"/>
                </a:moveTo>
                <a:lnTo>
                  <a:pt x="0" y="336"/>
                </a:lnTo>
                <a:lnTo>
                  <a:pt x="288" y="336"/>
                </a:ln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44" name="Group 1056"/>
          <p:cNvGrpSpPr>
            <a:grpSpLocks/>
          </p:cNvGrpSpPr>
          <p:nvPr/>
        </p:nvGrpSpPr>
        <p:grpSpPr bwMode="auto">
          <a:xfrm>
            <a:off x="2914650" y="1794917"/>
            <a:ext cx="811213" cy="533400"/>
            <a:chOff x="2634" y="1680"/>
            <a:chExt cx="390" cy="336"/>
          </a:xfrm>
        </p:grpSpPr>
        <p:sp>
          <p:nvSpPr>
            <p:cNvPr id="13345" name="Rectangle 1057"/>
            <p:cNvSpPr>
              <a:spLocks noChangeArrowheads="1"/>
            </p:cNvSpPr>
            <p:nvPr/>
          </p:nvSpPr>
          <p:spPr bwMode="auto">
            <a:xfrm>
              <a:off x="2736" y="1776"/>
              <a:ext cx="288" cy="1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6" name="Freeform 1058"/>
            <p:cNvSpPr>
              <a:spLocks/>
            </p:cNvSpPr>
            <p:nvPr/>
          </p:nvSpPr>
          <p:spPr bwMode="auto">
            <a:xfrm>
              <a:off x="2634" y="1680"/>
              <a:ext cx="246" cy="318"/>
            </a:xfrm>
            <a:custGeom>
              <a:avLst/>
              <a:gdLst>
                <a:gd name="T0" fmla="*/ 246 w 246"/>
                <a:gd name="T1" fmla="*/ 96 h 318"/>
                <a:gd name="T2" fmla="*/ 246 w 246"/>
                <a:gd name="T3" fmla="*/ 0 h 318"/>
                <a:gd name="T4" fmla="*/ 0 w 246"/>
                <a:gd name="T5" fmla="*/ 0 h 318"/>
                <a:gd name="T6" fmla="*/ 0 w 246"/>
                <a:gd name="T7" fmla="*/ 318 h 318"/>
              </a:gdLst>
              <a:ahLst/>
              <a:cxnLst>
                <a:cxn ang="0">
                  <a:pos x="T0" y="T1"/>
                </a:cxn>
                <a:cxn ang="0">
                  <a:pos x="T2" y="T3"/>
                </a:cxn>
                <a:cxn ang="0">
                  <a:pos x="T4" y="T5"/>
                </a:cxn>
                <a:cxn ang="0">
                  <a:pos x="T6" y="T7"/>
                </a:cxn>
              </a:cxnLst>
              <a:rect l="0" t="0" r="r" b="b"/>
              <a:pathLst>
                <a:path w="246" h="318">
                  <a:moveTo>
                    <a:pt x="246" y="96"/>
                  </a:moveTo>
                  <a:lnTo>
                    <a:pt x="246" y="0"/>
                  </a:lnTo>
                  <a:lnTo>
                    <a:pt x="0" y="0"/>
                  </a:lnTo>
                  <a:lnTo>
                    <a:pt x="0" y="31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7" name="Line 1059"/>
            <p:cNvSpPr>
              <a:spLocks noChangeShapeType="1"/>
            </p:cNvSpPr>
            <p:nvPr/>
          </p:nvSpPr>
          <p:spPr bwMode="auto">
            <a:xfrm>
              <a:off x="2880" y="1920"/>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37" name="Freeform 1049"/>
          <p:cNvSpPr>
            <a:spLocks/>
          </p:cNvSpPr>
          <p:nvPr/>
        </p:nvSpPr>
        <p:spPr bwMode="auto">
          <a:xfrm>
            <a:off x="2019300" y="4528592"/>
            <a:ext cx="3009900" cy="1143000"/>
          </a:xfrm>
          <a:custGeom>
            <a:avLst/>
            <a:gdLst>
              <a:gd name="T0" fmla="*/ 1920 w 1920"/>
              <a:gd name="T1" fmla="*/ 576 h 720"/>
              <a:gd name="T2" fmla="*/ 1920 w 1920"/>
              <a:gd name="T3" fmla="*/ 720 h 720"/>
              <a:gd name="T4" fmla="*/ 0 w 1920"/>
              <a:gd name="T5" fmla="*/ 720 h 720"/>
              <a:gd name="T6" fmla="*/ 0 w 1920"/>
              <a:gd name="T7" fmla="*/ 0 h 720"/>
            </a:gdLst>
            <a:ahLst/>
            <a:cxnLst>
              <a:cxn ang="0">
                <a:pos x="T0" y="T1"/>
              </a:cxn>
              <a:cxn ang="0">
                <a:pos x="T2" y="T3"/>
              </a:cxn>
              <a:cxn ang="0">
                <a:pos x="T4" y="T5"/>
              </a:cxn>
              <a:cxn ang="0">
                <a:pos x="T6" y="T7"/>
              </a:cxn>
            </a:cxnLst>
            <a:rect l="0" t="0" r="r" b="b"/>
            <a:pathLst>
              <a:path w="1920" h="720">
                <a:moveTo>
                  <a:pt x="1920" y="576"/>
                </a:moveTo>
                <a:lnTo>
                  <a:pt x="1920" y="720"/>
                </a:lnTo>
                <a:lnTo>
                  <a:pt x="0" y="720"/>
                </a:lnTo>
                <a:lnTo>
                  <a:pt x="0" y="0"/>
                </a:ln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05" name="AutoShape 1117"/>
          <p:cNvSpPr>
            <a:spLocks noChangeArrowheads="1"/>
          </p:cNvSpPr>
          <p:nvPr/>
        </p:nvSpPr>
        <p:spPr bwMode="auto">
          <a:xfrm rot="-3692702">
            <a:off x="3069431" y="2540249"/>
            <a:ext cx="555625" cy="1055688"/>
          </a:xfrm>
          <a:custGeom>
            <a:avLst/>
            <a:gdLst>
              <a:gd name="G0" fmla="+- -1227312 0 0"/>
              <a:gd name="G1" fmla="+- -4943051 0 0"/>
              <a:gd name="G2" fmla="+- -1227312 0 -4943051"/>
              <a:gd name="G3" fmla="+- 10800 0 0"/>
              <a:gd name="G4" fmla="+- 0 0 -1227312"/>
              <a:gd name="T0" fmla="*/ 360 256 1"/>
              <a:gd name="T1" fmla="*/ 0 256 1"/>
              <a:gd name="G5" fmla="+- G2 T0 T1"/>
              <a:gd name="G6" fmla="?: G2 G2 G5"/>
              <a:gd name="G7" fmla="+- 0 0 G6"/>
              <a:gd name="G8" fmla="+- 8615 0 0"/>
              <a:gd name="G9" fmla="+- 0 0 -4943051"/>
              <a:gd name="G10" fmla="+- 8615 0 2700"/>
              <a:gd name="G11" fmla="cos G10 -1227312"/>
              <a:gd name="G12" fmla="sin G10 -1227312"/>
              <a:gd name="G13" fmla="cos 13500 -1227312"/>
              <a:gd name="G14" fmla="sin 13500 -1227312"/>
              <a:gd name="G15" fmla="+- G11 10800 0"/>
              <a:gd name="G16" fmla="+- G12 10800 0"/>
              <a:gd name="G17" fmla="+- G13 10800 0"/>
              <a:gd name="G18" fmla="+- G14 10800 0"/>
              <a:gd name="G19" fmla="*/ 8615 1 2"/>
              <a:gd name="G20" fmla="+- G19 5400 0"/>
              <a:gd name="G21" fmla="cos G20 -1227312"/>
              <a:gd name="G22" fmla="sin G20 -1227312"/>
              <a:gd name="G23" fmla="+- G21 10800 0"/>
              <a:gd name="G24" fmla="+- G12 G23 G22"/>
              <a:gd name="G25" fmla="+- G22 G23 G11"/>
              <a:gd name="G26" fmla="cos 10800 -1227312"/>
              <a:gd name="G27" fmla="sin 10800 -1227312"/>
              <a:gd name="G28" fmla="cos 8615 -1227312"/>
              <a:gd name="G29" fmla="sin 8615 -1227312"/>
              <a:gd name="G30" fmla="+- G26 10800 0"/>
              <a:gd name="G31" fmla="+- G27 10800 0"/>
              <a:gd name="G32" fmla="+- G28 10800 0"/>
              <a:gd name="G33" fmla="+- G29 10800 0"/>
              <a:gd name="G34" fmla="+- G19 5400 0"/>
              <a:gd name="G35" fmla="cos G34 -4943051"/>
              <a:gd name="G36" fmla="sin G34 -4943051"/>
              <a:gd name="G37" fmla="+/ -4943051 -1227312 2"/>
              <a:gd name="T2" fmla="*/ 180 256 1"/>
              <a:gd name="T3" fmla="*/ 0 256 1"/>
              <a:gd name="G38" fmla="+- G37 T2 T3"/>
              <a:gd name="G39" fmla="?: G2 G37 G38"/>
              <a:gd name="G40" fmla="cos 10800 G39"/>
              <a:gd name="G41" fmla="sin 10800 G39"/>
              <a:gd name="G42" fmla="cos 8615 G39"/>
              <a:gd name="G43" fmla="sin 8615 G39"/>
              <a:gd name="G44" fmla="+- G40 10800 0"/>
              <a:gd name="G45" fmla="+- G41 10800 0"/>
              <a:gd name="G46" fmla="+- G42 10800 0"/>
              <a:gd name="G47" fmla="+- G43 10800 0"/>
              <a:gd name="G48" fmla="+- G35 10800 0"/>
              <a:gd name="G49" fmla="+- G36 10800 0"/>
              <a:gd name="T4" fmla="*/ 18155 w 21600"/>
              <a:gd name="T5" fmla="*/ 2891 h 21600"/>
              <a:gd name="T6" fmla="*/ 13242 w 21600"/>
              <a:gd name="T7" fmla="*/ 1404 h 21600"/>
              <a:gd name="T8" fmla="*/ 16667 w 21600"/>
              <a:gd name="T9" fmla="*/ 4491 h 21600"/>
              <a:gd name="T10" fmla="*/ 23585 w 21600"/>
              <a:gd name="T11" fmla="*/ 6465 h 21600"/>
              <a:gd name="T12" fmla="*/ 21211 w 21600"/>
              <a:gd name="T13" fmla="*/ 11276 h 21600"/>
              <a:gd name="T14" fmla="*/ 16401 w 21600"/>
              <a:gd name="T15" fmla="*/ 89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958" y="8034"/>
                </a:moveTo>
                <a:cubicBezTo>
                  <a:pt x="18027" y="5286"/>
                  <a:pt x="15775" y="3192"/>
                  <a:pt x="12967" y="2462"/>
                </a:cubicBezTo>
                <a:lnTo>
                  <a:pt x="13517" y="347"/>
                </a:lnTo>
                <a:cubicBezTo>
                  <a:pt x="17037" y="1262"/>
                  <a:pt x="19860" y="3888"/>
                  <a:pt x="21028" y="7332"/>
                </a:cubicBezTo>
                <a:lnTo>
                  <a:pt x="23585" y="6465"/>
                </a:lnTo>
                <a:lnTo>
                  <a:pt x="21211" y="11276"/>
                </a:lnTo>
                <a:lnTo>
                  <a:pt x="16401" y="8900"/>
                </a:lnTo>
                <a:lnTo>
                  <a:pt x="18958" y="8034"/>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338" name="AutoShape 1050"/>
          <p:cNvSpPr>
            <a:spLocks noChangeArrowheads="1"/>
          </p:cNvSpPr>
          <p:nvPr/>
        </p:nvSpPr>
        <p:spPr bwMode="auto">
          <a:xfrm rot="10800000">
            <a:off x="3409950" y="5481092"/>
            <a:ext cx="266700" cy="342900"/>
          </a:xfrm>
          <a:prstGeom prst="chevron">
            <a:avLst>
              <a:gd name="adj" fmla="val 60074"/>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8" name="AutoShape 1060"/>
          <p:cNvSpPr>
            <a:spLocks noChangeArrowheads="1"/>
          </p:cNvSpPr>
          <p:nvPr/>
        </p:nvSpPr>
        <p:spPr bwMode="auto">
          <a:xfrm rot="-793079">
            <a:off x="4660900" y="4974680"/>
            <a:ext cx="706438" cy="420687"/>
          </a:xfrm>
          <a:prstGeom prst="lightningBolt">
            <a:avLst/>
          </a:prstGeom>
          <a:solidFill>
            <a:srgbClr val="7373FF"/>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49" name="Group 1061"/>
          <p:cNvGrpSpPr>
            <a:grpSpLocks/>
          </p:cNvGrpSpPr>
          <p:nvPr/>
        </p:nvGrpSpPr>
        <p:grpSpPr bwMode="auto">
          <a:xfrm>
            <a:off x="5410200" y="5420072"/>
            <a:ext cx="838200" cy="457200"/>
            <a:chOff x="4176" y="3936"/>
            <a:chExt cx="528" cy="288"/>
          </a:xfrm>
        </p:grpSpPr>
        <p:sp>
          <p:nvSpPr>
            <p:cNvPr id="13350" name="Freeform 1062"/>
            <p:cNvSpPr>
              <a:spLocks/>
            </p:cNvSpPr>
            <p:nvPr/>
          </p:nvSpPr>
          <p:spPr bwMode="auto">
            <a:xfrm>
              <a:off x="4176" y="3936"/>
              <a:ext cx="384" cy="192"/>
            </a:xfrm>
            <a:custGeom>
              <a:avLst/>
              <a:gdLst>
                <a:gd name="T0" fmla="*/ 0 w 384"/>
                <a:gd name="T1" fmla="*/ 0 h 192"/>
                <a:gd name="T2" fmla="*/ 384 w 384"/>
                <a:gd name="T3" fmla="*/ 0 h 192"/>
                <a:gd name="T4" fmla="*/ 384 w 384"/>
                <a:gd name="T5" fmla="*/ 192 h 192"/>
              </a:gdLst>
              <a:ahLst/>
              <a:cxnLst>
                <a:cxn ang="0">
                  <a:pos x="T0" y="T1"/>
                </a:cxn>
                <a:cxn ang="0">
                  <a:pos x="T2" y="T3"/>
                </a:cxn>
                <a:cxn ang="0">
                  <a:pos x="T4" y="T5"/>
                </a:cxn>
              </a:cxnLst>
              <a:rect l="0" t="0" r="r" b="b"/>
              <a:pathLst>
                <a:path w="384" h="192">
                  <a:moveTo>
                    <a:pt x="0" y="0"/>
                  </a:moveTo>
                  <a:lnTo>
                    <a:pt x="384" y="0"/>
                  </a:lnTo>
                  <a:lnTo>
                    <a:pt x="384" y="192"/>
                  </a:lnTo>
                </a:path>
              </a:pathLst>
            </a:custGeom>
            <a:noFill/>
            <a:ln w="76200" cmpd="sng">
              <a:solidFill>
                <a:srgbClr val="00FF00"/>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1" name="Line 1063"/>
            <p:cNvSpPr>
              <a:spLocks noChangeShapeType="1"/>
            </p:cNvSpPr>
            <p:nvPr/>
          </p:nvSpPr>
          <p:spPr bwMode="auto">
            <a:xfrm>
              <a:off x="4416" y="4128"/>
              <a:ext cx="288"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2" name="Line 1064"/>
            <p:cNvSpPr>
              <a:spLocks noChangeShapeType="1"/>
            </p:cNvSpPr>
            <p:nvPr/>
          </p:nvSpPr>
          <p:spPr bwMode="auto">
            <a:xfrm>
              <a:off x="4464" y="4176"/>
              <a:ext cx="192"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3" name="Line 1065"/>
            <p:cNvSpPr>
              <a:spLocks noChangeShapeType="1"/>
            </p:cNvSpPr>
            <p:nvPr/>
          </p:nvSpPr>
          <p:spPr bwMode="auto">
            <a:xfrm>
              <a:off x="4512" y="4224"/>
              <a:ext cx="96"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370" name="Group 1082"/>
          <p:cNvGrpSpPr>
            <a:grpSpLocks/>
          </p:cNvGrpSpPr>
          <p:nvPr/>
        </p:nvGrpSpPr>
        <p:grpSpPr bwMode="auto">
          <a:xfrm>
            <a:off x="1600200" y="1632992"/>
            <a:ext cx="533400" cy="762000"/>
            <a:chOff x="1152" y="1680"/>
            <a:chExt cx="336" cy="480"/>
          </a:xfrm>
        </p:grpSpPr>
        <p:sp>
          <p:nvSpPr>
            <p:cNvPr id="13371" name="Rectangle 1083"/>
            <p:cNvSpPr>
              <a:spLocks noChangeArrowheads="1"/>
            </p:cNvSpPr>
            <p:nvPr/>
          </p:nvSpPr>
          <p:spPr bwMode="auto">
            <a:xfrm>
              <a:off x="1152" y="1680"/>
              <a:ext cx="336" cy="480"/>
            </a:xfrm>
            <a:prstGeom prst="rect">
              <a:avLst/>
            </a:prstGeom>
            <a:gradFill rotWithShape="0">
              <a:gsLst>
                <a:gs pos="0">
                  <a:srgbClr val="6363FF"/>
                </a:gs>
                <a:gs pos="100000">
                  <a:srgbClr val="8181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72" name="Group 1084"/>
            <p:cNvGrpSpPr>
              <a:grpSpLocks/>
            </p:cNvGrpSpPr>
            <p:nvPr/>
          </p:nvGrpSpPr>
          <p:grpSpPr bwMode="auto">
            <a:xfrm>
              <a:off x="1200" y="1680"/>
              <a:ext cx="216" cy="480"/>
              <a:chOff x="1824" y="1632"/>
              <a:chExt cx="216" cy="480"/>
            </a:xfrm>
          </p:grpSpPr>
          <p:sp>
            <p:nvSpPr>
              <p:cNvPr id="13373" name="Oval 1085"/>
              <p:cNvSpPr>
                <a:spLocks noChangeArrowheads="1"/>
              </p:cNvSpPr>
              <p:nvPr/>
            </p:nvSpPr>
            <p:spPr bwMode="auto">
              <a:xfrm>
                <a:off x="1968" y="1728"/>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74" name="Freeform 1086"/>
              <p:cNvSpPr>
                <a:spLocks/>
              </p:cNvSpPr>
              <p:nvPr/>
            </p:nvSpPr>
            <p:spPr bwMode="auto">
              <a:xfrm>
                <a:off x="1824" y="1776"/>
                <a:ext cx="192" cy="336"/>
              </a:xfrm>
              <a:custGeom>
                <a:avLst/>
                <a:gdLst>
                  <a:gd name="T0" fmla="*/ 0 w 192"/>
                  <a:gd name="T1" fmla="*/ 0 h 336"/>
                  <a:gd name="T2" fmla="*/ 192 w 192"/>
                  <a:gd name="T3" fmla="*/ 240 h 336"/>
                  <a:gd name="T4" fmla="*/ 192 w 192"/>
                  <a:gd name="T5" fmla="*/ 336 h 336"/>
                </a:gdLst>
                <a:ahLst/>
                <a:cxnLst>
                  <a:cxn ang="0">
                    <a:pos x="T0" y="T1"/>
                  </a:cxn>
                  <a:cxn ang="0">
                    <a:pos x="T2" y="T3"/>
                  </a:cxn>
                  <a:cxn ang="0">
                    <a:pos x="T4" y="T5"/>
                  </a:cxn>
                </a:cxnLst>
                <a:rect l="0" t="0" r="r" b="b"/>
                <a:pathLst>
                  <a:path w="192" h="336">
                    <a:moveTo>
                      <a:pt x="0" y="0"/>
                    </a:moveTo>
                    <a:lnTo>
                      <a:pt x="192" y="240"/>
                    </a:lnTo>
                    <a:lnTo>
                      <a:pt x="192" y="33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75" name="Line 1087"/>
              <p:cNvSpPr>
                <a:spLocks noChangeShapeType="1"/>
              </p:cNvSpPr>
              <p:nvPr/>
            </p:nvSpPr>
            <p:spPr bwMode="auto">
              <a:xfrm flipV="1">
                <a:off x="2004" y="1632"/>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13354" name="AutoShape 1066"/>
          <p:cNvSpPr>
            <a:spLocks noChangeArrowheads="1"/>
          </p:cNvSpPr>
          <p:nvPr/>
        </p:nvSpPr>
        <p:spPr bwMode="auto">
          <a:xfrm rot="5400000">
            <a:off x="4210050" y="2261642"/>
            <a:ext cx="266700" cy="3429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5" name="AutoShape 1067"/>
          <p:cNvSpPr>
            <a:spLocks noChangeArrowheads="1"/>
          </p:cNvSpPr>
          <p:nvPr/>
        </p:nvSpPr>
        <p:spPr bwMode="auto">
          <a:xfrm>
            <a:off x="5715000" y="5119142"/>
            <a:ext cx="266700" cy="3429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77" name="Group 1089"/>
          <p:cNvGrpSpPr>
            <a:grpSpLocks/>
          </p:cNvGrpSpPr>
          <p:nvPr/>
        </p:nvGrpSpPr>
        <p:grpSpPr bwMode="auto">
          <a:xfrm>
            <a:off x="1600200" y="1556792"/>
            <a:ext cx="2895600" cy="838200"/>
            <a:chOff x="1776" y="1584"/>
            <a:chExt cx="1824" cy="528"/>
          </a:xfrm>
        </p:grpSpPr>
        <p:grpSp>
          <p:nvGrpSpPr>
            <p:cNvPr id="13378" name="Group 1090"/>
            <p:cNvGrpSpPr>
              <a:grpSpLocks/>
            </p:cNvGrpSpPr>
            <p:nvPr/>
          </p:nvGrpSpPr>
          <p:grpSpPr bwMode="auto">
            <a:xfrm>
              <a:off x="3264" y="1584"/>
              <a:ext cx="336" cy="480"/>
              <a:chOff x="3936" y="1680"/>
              <a:chExt cx="336" cy="480"/>
            </a:xfrm>
          </p:grpSpPr>
          <p:sp>
            <p:nvSpPr>
              <p:cNvPr id="13379" name="Rectangle 1091"/>
              <p:cNvSpPr>
                <a:spLocks noChangeArrowheads="1"/>
              </p:cNvSpPr>
              <p:nvPr/>
            </p:nvSpPr>
            <p:spPr bwMode="auto">
              <a:xfrm>
                <a:off x="3936" y="1680"/>
                <a:ext cx="336" cy="480"/>
              </a:xfrm>
              <a:prstGeom prst="rect">
                <a:avLst/>
              </a:prstGeom>
              <a:gradFill rotWithShape="0">
                <a:gsLst>
                  <a:gs pos="0">
                    <a:srgbClr val="7373FF"/>
                  </a:gs>
                  <a:gs pos="100000">
                    <a:srgbClr val="9F9F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80" name="Group 1092"/>
              <p:cNvGrpSpPr>
                <a:grpSpLocks/>
              </p:cNvGrpSpPr>
              <p:nvPr/>
            </p:nvGrpSpPr>
            <p:grpSpPr bwMode="auto">
              <a:xfrm>
                <a:off x="4080" y="1680"/>
                <a:ext cx="120" cy="480"/>
                <a:chOff x="3792" y="1680"/>
                <a:chExt cx="120" cy="480"/>
              </a:xfrm>
            </p:grpSpPr>
            <p:sp>
              <p:nvSpPr>
                <p:cNvPr id="13381" name="Oval 1093"/>
                <p:cNvSpPr>
                  <a:spLocks noChangeArrowheads="1"/>
                </p:cNvSpPr>
                <p:nvPr/>
              </p:nvSpPr>
              <p:spPr bwMode="auto">
                <a:xfrm>
                  <a:off x="3840" y="1776"/>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82" name="Freeform 1094"/>
                <p:cNvSpPr>
                  <a:spLocks/>
                </p:cNvSpPr>
                <p:nvPr/>
              </p:nvSpPr>
              <p:spPr bwMode="auto">
                <a:xfrm>
                  <a:off x="3792" y="1776"/>
                  <a:ext cx="96" cy="384"/>
                </a:xfrm>
                <a:custGeom>
                  <a:avLst/>
                  <a:gdLst>
                    <a:gd name="T0" fmla="*/ 0 w 78"/>
                    <a:gd name="T1" fmla="*/ 0 h 360"/>
                    <a:gd name="T2" fmla="*/ 78 w 78"/>
                    <a:gd name="T3" fmla="*/ 264 h 360"/>
                    <a:gd name="T4" fmla="*/ 78 w 78"/>
                    <a:gd name="T5" fmla="*/ 360 h 360"/>
                  </a:gdLst>
                  <a:ahLst/>
                  <a:cxnLst>
                    <a:cxn ang="0">
                      <a:pos x="T0" y="T1"/>
                    </a:cxn>
                    <a:cxn ang="0">
                      <a:pos x="T2" y="T3"/>
                    </a:cxn>
                    <a:cxn ang="0">
                      <a:pos x="T4" y="T5"/>
                    </a:cxn>
                  </a:cxnLst>
                  <a:rect l="0" t="0" r="r" b="b"/>
                  <a:pathLst>
                    <a:path w="78" h="360">
                      <a:moveTo>
                        <a:pt x="0" y="0"/>
                      </a:moveTo>
                      <a:lnTo>
                        <a:pt x="78" y="264"/>
                      </a:lnTo>
                      <a:lnTo>
                        <a:pt x="78" y="36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83" name="Line 1095"/>
                <p:cNvSpPr>
                  <a:spLocks noChangeShapeType="1"/>
                </p:cNvSpPr>
                <p:nvPr/>
              </p:nvSpPr>
              <p:spPr bwMode="auto">
                <a:xfrm flipV="1">
                  <a:off x="3876" y="1680"/>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3384" name="Group 1096"/>
            <p:cNvGrpSpPr>
              <a:grpSpLocks/>
            </p:cNvGrpSpPr>
            <p:nvPr/>
          </p:nvGrpSpPr>
          <p:grpSpPr bwMode="auto">
            <a:xfrm>
              <a:off x="1776" y="1632"/>
              <a:ext cx="336" cy="480"/>
              <a:chOff x="960" y="2016"/>
              <a:chExt cx="336" cy="480"/>
            </a:xfrm>
          </p:grpSpPr>
          <p:sp>
            <p:nvSpPr>
              <p:cNvPr id="13385" name="Rectangle 1097"/>
              <p:cNvSpPr>
                <a:spLocks noChangeArrowheads="1"/>
              </p:cNvSpPr>
              <p:nvPr/>
            </p:nvSpPr>
            <p:spPr bwMode="auto">
              <a:xfrm>
                <a:off x="960" y="2016"/>
                <a:ext cx="336" cy="480"/>
              </a:xfrm>
              <a:prstGeom prst="rect">
                <a:avLst/>
              </a:prstGeom>
              <a:gradFill rotWithShape="0">
                <a:gsLst>
                  <a:gs pos="0">
                    <a:srgbClr val="6363FF"/>
                  </a:gs>
                  <a:gs pos="100000">
                    <a:srgbClr val="8181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86" name="Group 1098"/>
              <p:cNvGrpSpPr>
                <a:grpSpLocks/>
              </p:cNvGrpSpPr>
              <p:nvPr/>
            </p:nvGrpSpPr>
            <p:grpSpPr bwMode="auto">
              <a:xfrm>
                <a:off x="1104" y="2016"/>
                <a:ext cx="120" cy="480"/>
                <a:chOff x="3792" y="1680"/>
                <a:chExt cx="120" cy="480"/>
              </a:xfrm>
            </p:grpSpPr>
            <p:sp>
              <p:nvSpPr>
                <p:cNvPr id="13387" name="Oval 1099"/>
                <p:cNvSpPr>
                  <a:spLocks noChangeArrowheads="1"/>
                </p:cNvSpPr>
                <p:nvPr/>
              </p:nvSpPr>
              <p:spPr bwMode="auto">
                <a:xfrm>
                  <a:off x="3840" y="1776"/>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88" name="Freeform 1100"/>
                <p:cNvSpPr>
                  <a:spLocks/>
                </p:cNvSpPr>
                <p:nvPr/>
              </p:nvSpPr>
              <p:spPr bwMode="auto">
                <a:xfrm>
                  <a:off x="3792" y="1776"/>
                  <a:ext cx="96" cy="384"/>
                </a:xfrm>
                <a:custGeom>
                  <a:avLst/>
                  <a:gdLst>
                    <a:gd name="T0" fmla="*/ 0 w 78"/>
                    <a:gd name="T1" fmla="*/ 0 h 360"/>
                    <a:gd name="T2" fmla="*/ 78 w 78"/>
                    <a:gd name="T3" fmla="*/ 264 h 360"/>
                    <a:gd name="T4" fmla="*/ 78 w 78"/>
                    <a:gd name="T5" fmla="*/ 360 h 360"/>
                  </a:gdLst>
                  <a:ahLst/>
                  <a:cxnLst>
                    <a:cxn ang="0">
                      <a:pos x="T0" y="T1"/>
                    </a:cxn>
                    <a:cxn ang="0">
                      <a:pos x="T2" y="T3"/>
                    </a:cxn>
                    <a:cxn ang="0">
                      <a:pos x="T4" y="T5"/>
                    </a:cxn>
                  </a:cxnLst>
                  <a:rect l="0" t="0" r="r" b="b"/>
                  <a:pathLst>
                    <a:path w="78" h="360">
                      <a:moveTo>
                        <a:pt x="0" y="0"/>
                      </a:moveTo>
                      <a:lnTo>
                        <a:pt x="78" y="264"/>
                      </a:lnTo>
                      <a:lnTo>
                        <a:pt x="78" y="36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89" name="Line 1101"/>
                <p:cNvSpPr>
                  <a:spLocks noChangeShapeType="1"/>
                </p:cNvSpPr>
                <p:nvPr/>
              </p:nvSpPr>
              <p:spPr bwMode="auto">
                <a:xfrm flipV="1">
                  <a:off x="3876" y="1680"/>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grpSp>
        <p:nvGrpSpPr>
          <p:cNvPr id="13357" name="Group 1069"/>
          <p:cNvGrpSpPr>
            <a:grpSpLocks/>
          </p:cNvGrpSpPr>
          <p:nvPr/>
        </p:nvGrpSpPr>
        <p:grpSpPr bwMode="auto">
          <a:xfrm>
            <a:off x="1600200" y="1556792"/>
            <a:ext cx="2895600" cy="838200"/>
            <a:chOff x="1776" y="1584"/>
            <a:chExt cx="1824" cy="528"/>
          </a:xfrm>
        </p:grpSpPr>
        <p:grpSp>
          <p:nvGrpSpPr>
            <p:cNvPr id="13358" name="Group 1070"/>
            <p:cNvGrpSpPr>
              <a:grpSpLocks/>
            </p:cNvGrpSpPr>
            <p:nvPr/>
          </p:nvGrpSpPr>
          <p:grpSpPr bwMode="auto">
            <a:xfrm>
              <a:off x="1776" y="1632"/>
              <a:ext cx="336" cy="480"/>
              <a:chOff x="1152" y="1680"/>
              <a:chExt cx="336" cy="480"/>
            </a:xfrm>
          </p:grpSpPr>
          <p:sp>
            <p:nvSpPr>
              <p:cNvPr id="13359" name="Rectangle 1071"/>
              <p:cNvSpPr>
                <a:spLocks noChangeArrowheads="1"/>
              </p:cNvSpPr>
              <p:nvPr/>
            </p:nvSpPr>
            <p:spPr bwMode="auto">
              <a:xfrm>
                <a:off x="1152" y="1680"/>
                <a:ext cx="336" cy="480"/>
              </a:xfrm>
              <a:prstGeom prst="rect">
                <a:avLst/>
              </a:prstGeom>
              <a:gradFill rotWithShape="0">
                <a:gsLst>
                  <a:gs pos="0">
                    <a:srgbClr val="6363FF"/>
                  </a:gs>
                  <a:gs pos="100000">
                    <a:srgbClr val="8181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60" name="Group 1072"/>
              <p:cNvGrpSpPr>
                <a:grpSpLocks/>
              </p:cNvGrpSpPr>
              <p:nvPr/>
            </p:nvGrpSpPr>
            <p:grpSpPr bwMode="auto">
              <a:xfrm>
                <a:off x="1200" y="1680"/>
                <a:ext cx="216" cy="480"/>
                <a:chOff x="1824" y="1632"/>
                <a:chExt cx="216" cy="480"/>
              </a:xfrm>
            </p:grpSpPr>
            <p:sp>
              <p:nvSpPr>
                <p:cNvPr id="13361" name="Oval 1073"/>
                <p:cNvSpPr>
                  <a:spLocks noChangeArrowheads="1"/>
                </p:cNvSpPr>
                <p:nvPr/>
              </p:nvSpPr>
              <p:spPr bwMode="auto">
                <a:xfrm>
                  <a:off x="1968" y="1728"/>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62" name="Freeform 1074"/>
                <p:cNvSpPr>
                  <a:spLocks/>
                </p:cNvSpPr>
                <p:nvPr/>
              </p:nvSpPr>
              <p:spPr bwMode="auto">
                <a:xfrm>
                  <a:off x="1824" y="1776"/>
                  <a:ext cx="192" cy="336"/>
                </a:xfrm>
                <a:custGeom>
                  <a:avLst/>
                  <a:gdLst>
                    <a:gd name="T0" fmla="*/ 0 w 192"/>
                    <a:gd name="T1" fmla="*/ 0 h 336"/>
                    <a:gd name="T2" fmla="*/ 192 w 192"/>
                    <a:gd name="T3" fmla="*/ 240 h 336"/>
                    <a:gd name="T4" fmla="*/ 192 w 192"/>
                    <a:gd name="T5" fmla="*/ 336 h 336"/>
                  </a:gdLst>
                  <a:ahLst/>
                  <a:cxnLst>
                    <a:cxn ang="0">
                      <a:pos x="T0" y="T1"/>
                    </a:cxn>
                    <a:cxn ang="0">
                      <a:pos x="T2" y="T3"/>
                    </a:cxn>
                    <a:cxn ang="0">
                      <a:pos x="T4" y="T5"/>
                    </a:cxn>
                  </a:cxnLst>
                  <a:rect l="0" t="0" r="r" b="b"/>
                  <a:pathLst>
                    <a:path w="192" h="336">
                      <a:moveTo>
                        <a:pt x="0" y="0"/>
                      </a:moveTo>
                      <a:lnTo>
                        <a:pt x="192" y="240"/>
                      </a:lnTo>
                      <a:lnTo>
                        <a:pt x="192" y="33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63" name="Line 1075"/>
                <p:cNvSpPr>
                  <a:spLocks noChangeShapeType="1"/>
                </p:cNvSpPr>
                <p:nvPr/>
              </p:nvSpPr>
              <p:spPr bwMode="auto">
                <a:xfrm flipV="1">
                  <a:off x="2004" y="1632"/>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13364" name="Group 1076"/>
            <p:cNvGrpSpPr>
              <a:grpSpLocks/>
            </p:cNvGrpSpPr>
            <p:nvPr/>
          </p:nvGrpSpPr>
          <p:grpSpPr bwMode="auto">
            <a:xfrm>
              <a:off x="3264" y="1584"/>
              <a:ext cx="336" cy="480"/>
              <a:chOff x="4608" y="1968"/>
              <a:chExt cx="336" cy="480"/>
            </a:xfrm>
          </p:grpSpPr>
          <p:sp>
            <p:nvSpPr>
              <p:cNvPr id="13365" name="Rectangle 1077"/>
              <p:cNvSpPr>
                <a:spLocks noChangeArrowheads="1"/>
              </p:cNvSpPr>
              <p:nvPr/>
            </p:nvSpPr>
            <p:spPr bwMode="auto">
              <a:xfrm>
                <a:off x="4608" y="1968"/>
                <a:ext cx="336" cy="480"/>
              </a:xfrm>
              <a:prstGeom prst="rect">
                <a:avLst/>
              </a:prstGeom>
              <a:gradFill rotWithShape="0">
                <a:gsLst>
                  <a:gs pos="0">
                    <a:srgbClr val="7373FF"/>
                  </a:gs>
                  <a:gs pos="100000">
                    <a:srgbClr val="9F9F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66" name="Group 1078"/>
              <p:cNvGrpSpPr>
                <a:grpSpLocks/>
              </p:cNvGrpSpPr>
              <p:nvPr/>
            </p:nvGrpSpPr>
            <p:grpSpPr bwMode="auto">
              <a:xfrm>
                <a:off x="4656" y="1968"/>
                <a:ext cx="216" cy="480"/>
                <a:chOff x="1824" y="1632"/>
                <a:chExt cx="216" cy="480"/>
              </a:xfrm>
            </p:grpSpPr>
            <p:sp>
              <p:nvSpPr>
                <p:cNvPr id="13367" name="Oval 1079"/>
                <p:cNvSpPr>
                  <a:spLocks noChangeArrowheads="1"/>
                </p:cNvSpPr>
                <p:nvPr/>
              </p:nvSpPr>
              <p:spPr bwMode="auto">
                <a:xfrm>
                  <a:off x="1968" y="1728"/>
                  <a:ext cx="72" cy="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68" name="Freeform 1080"/>
                <p:cNvSpPr>
                  <a:spLocks/>
                </p:cNvSpPr>
                <p:nvPr/>
              </p:nvSpPr>
              <p:spPr bwMode="auto">
                <a:xfrm>
                  <a:off x="1824" y="1776"/>
                  <a:ext cx="192" cy="336"/>
                </a:xfrm>
                <a:custGeom>
                  <a:avLst/>
                  <a:gdLst>
                    <a:gd name="T0" fmla="*/ 0 w 192"/>
                    <a:gd name="T1" fmla="*/ 0 h 336"/>
                    <a:gd name="T2" fmla="*/ 192 w 192"/>
                    <a:gd name="T3" fmla="*/ 240 h 336"/>
                    <a:gd name="T4" fmla="*/ 192 w 192"/>
                    <a:gd name="T5" fmla="*/ 336 h 336"/>
                  </a:gdLst>
                  <a:ahLst/>
                  <a:cxnLst>
                    <a:cxn ang="0">
                      <a:pos x="T0" y="T1"/>
                    </a:cxn>
                    <a:cxn ang="0">
                      <a:pos x="T2" y="T3"/>
                    </a:cxn>
                    <a:cxn ang="0">
                      <a:pos x="T4" y="T5"/>
                    </a:cxn>
                  </a:cxnLst>
                  <a:rect l="0" t="0" r="r" b="b"/>
                  <a:pathLst>
                    <a:path w="192" h="336">
                      <a:moveTo>
                        <a:pt x="0" y="0"/>
                      </a:moveTo>
                      <a:lnTo>
                        <a:pt x="192" y="240"/>
                      </a:lnTo>
                      <a:lnTo>
                        <a:pt x="192" y="336"/>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69" name="Line 1081"/>
                <p:cNvSpPr>
                  <a:spLocks noChangeShapeType="1"/>
                </p:cNvSpPr>
                <p:nvPr/>
              </p:nvSpPr>
              <p:spPr bwMode="auto">
                <a:xfrm flipV="1">
                  <a:off x="2004" y="1632"/>
                  <a:ext cx="0" cy="9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sp>
        <p:nvSpPr>
          <p:cNvPr id="13376" name="Line 1088"/>
          <p:cNvSpPr>
            <a:spLocks noChangeShapeType="1"/>
          </p:cNvSpPr>
          <p:nvPr/>
        </p:nvSpPr>
        <p:spPr bwMode="auto">
          <a:xfrm>
            <a:off x="1752600" y="2052092"/>
            <a:ext cx="26670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92" name="AutoShape 1104"/>
          <p:cNvSpPr>
            <a:spLocks noChangeArrowheads="1"/>
          </p:cNvSpPr>
          <p:nvPr/>
        </p:nvSpPr>
        <p:spPr bwMode="auto">
          <a:xfrm>
            <a:off x="8763000" y="228600"/>
            <a:ext cx="152400" cy="1524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nvGrpSpPr>
          <p:cNvPr id="13400" name="Group 1112"/>
          <p:cNvGrpSpPr>
            <a:grpSpLocks/>
          </p:cNvGrpSpPr>
          <p:nvPr/>
        </p:nvGrpSpPr>
        <p:grpSpPr bwMode="auto">
          <a:xfrm>
            <a:off x="3222625" y="4079330"/>
            <a:ext cx="387350" cy="457200"/>
            <a:chOff x="3710" y="1265"/>
            <a:chExt cx="244" cy="288"/>
          </a:xfrm>
        </p:grpSpPr>
        <p:sp>
          <p:nvSpPr>
            <p:cNvPr id="13397" name="Text Box 1109"/>
            <p:cNvSpPr txBox="1">
              <a:spLocks noChangeArrowheads="1"/>
            </p:cNvSpPr>
            <p:nvPr/>
          </p:nvSpPr>
          <p:spPr bwMode="auto">
            <a:xfrm>
              <a:off x="3710" y="126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spAutoFit/>
            </a:bodyPr>
            <a:lstStyle/>
            <a:p>
              <a:r>
                <a:rPr lang="fr-FR" altLang="fr-FR" sz="2400">
                  <a:solidFill>
                    <a:srgbClr val="33CC33"/>
                  </a:solidFill>
                  <a:latin typeface="Times New Roman" pitchFamily="18" charset="0"/>
                </a:rPr>
                <a:t>B</a:t>
              </a:r>
            </a:p>
          </p:txBody>
        </p:sp>
        <p:sp>
          <p:nvSpPr>
            <p:cNvPr id="13398" name="Line 1110"/>
            <p:cNvSpPr>
              <a:spLocks noChangeShapeType="1"/>
            </p:cNvSpPr>
            <p:nvPr/>
          </p:nvSpPr>
          <p:spPr bwMode="auto">
            <a:xfrm>
              <a:off x="3744" y="1284"/>
              <a:ext cx="168" cy="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3402" name="Group 1114"/>
          <p:cNvGrpSpPr>
            <a:grpSpLocks/>
          </p:cNvGrpSpPr>
          <p:nvPr/>
        </p:nvGrpSpPr>
        <p:grpSpPr bwMode="auto">
          <a:xfrm>
            <a:off x="2727325" y="4079330"/>
            <a:ext cx="387350" cy="457200"/>
            <a:chOff x="3710" y="1265"/>
            <a:chExt cx="244" cy="288"/>
          </a:xfrm>
        </p:grpSpPr>
        <p:sp>
          <p:nvSpPr>
            <p:cNvPr id="13403" name="Text Box 1115"/>
            <p:cNvSpPr txBox="1">
              <a:spLocks noChangeArrowheads="1"/>
            </p:cNvSpPr>
            <p:nvPr/>
          </p:nvSpPr>
          <p:spPr bwMode="auto">
            <a:xfrm>
              <a:off x="3710" y="126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spAutoFit/>
            </a:bodyPr>
            <a:lstStyle/>
            <a:p>
              <a:r>
                <a:rPr lang="fr-FR" altLang="fr-FR" sz="2400">
                  <a:solidFill>
                    <a:srgbClr val="33CC33"/>
                  </a:solidFill>
                  <a:latin typeface="Times New Roman" pitchFamily="18" charset="0"/>
                </a:rPr>
                <a:t>B</a:t>
              </a:r>
            </a:p>
          </p:txBody>
        </p:sp>
        <p:sp>
          <p:nvSpPr>
            <p:cNvPr id="13404" name="Line 1116"/>
            <p:cNvSpPr>
              <a:spLocks noChangeShapeType="1"/>
            </p:cNvSpPr>
            <p:nvPr/>
          </p:nvSpPr>
          <p:spPr bwMode="auto">
            <a:xfrm>
              <a:off x="3744" y="1284"/>
              <a:ext cx="168" cy="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3411" name="Group 1123"/>
          <p:cNvGrpSpPr>
            <a:grpSpLocks/>
          </p:cNvGrpSpPr>
          <p:nvPr/>
        </p:nvGrpSpPr>
        <p:grpSpPr bwMode="auto">
          <a:xfrm>
            <a:off x="3432175" y="2650580"/>
            <a:ext cx="387350" cy="457200"/>
            <a:chOff x="2162" y="2081"/>
            <a:chExt cx="244" cy="288"/>
          </a:xfrm>
        </p:grpSpPr>
        <p:sp>
          <p:nvSpPr>
            <p:cNvPr id="13407" name="Text Box 1119"/>
            <p:cNvSpPr txBox="1">
              <a:spLocks noChangeArrowheads="1"/>
            </p:cNvSpPr>
            <p:nvPr/>
          </p:nvSpPr>
          <p:spPr bwMode="auto">
            <a:xfrm>
              <a:off x="2162" y="2081"/>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spAutoFit/>
            </a:bodyPr>
            <a:lstStyle/>
            <a:p>
              <a:r>
                <a:rPr lang="fr-FR" altLang="fr-FR" sz="2400">
                  <a:solidFill>
                    <a:srgbClr val="FF3300"/>
                  </a:solidFill>
                  <a:latin typeface="Times New Roman" pitchFamily="18" charset="0"/>
                </a:rPr>
                <a:t>B</a:t>
              </a:r>
            </a:p>
          </p:txBody>
        </p:sp>
        <p:sp>
          <p:nvSpPr>
            <p:cNvPr id="13408" name="Line 1120"/>
            <p:cNvSpPr>
              <a:spLocks noChangeShapeType="1"/>
            </p:cNvSpPr>
            <p:nvPr/>
          </p:nvSpPr>
          <p:spPr bwMode="auto">
            <a:xfrm>
              <a:off x="2196" y="2100"/>
              <a:ext cx="168"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grpSp>
        <p:nvGrpSpPr>
          <p:cNvPr id="13413" name="Group 1125"/>
          <p:cNvGrpSpPr>
            <a:grpSpLocks/>
          </p:cNvGrpSpPr>
          <p:nvPr/>
        </p:nvGrpSpPr>
        <p:grpSpPr bwMode="auto">
          <a:xfrm>
            <a:off x="3622675" y="3869780"/>
            <a:ext cx="387350" cy="457200"/>
            <a:chOff x="2162" y="2081"/>
            <a:chExt cx="244" cy="288"/>
          </a:xfrm>
        </p:grpSpPr>
        <p:sp>
          <p:nvSpPr>
            <p:cNvPr id="13414" name="Text Box 1126"/>
            <p:cNvSpPr txBox="1">
              <a:spLocks noChangeArrowheads="1"/>
            </p:cNvSpPr>
            <p:nvPr/>
          </p:nvSpPr>
          <p:spPr bwMode="auto">
            <a:xfrm>
              <a:off x="2162" y="2081"/>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b">
              <a:spAutoFit/>
            </a:bodyPr>
            <a:lstStyle/>
            <a:p>
              <a:r>
                <a:rPr lang="fr-FR" altLang="fr-FR" sz="2400">
                  <a:solidFill>
                    <a:srgbClr val="FF3300"/>
                  </a:solidFill>
                  <a:latin typeface="Times New Roman" pitchFamily="18" charset="0"/>
                </a:rPr>
                <a:t>B</a:t>
              </a:r>
            </a:p>
          </p:txBody>
        </p:sp>
        <p:sp>
          <p:nvSpPr>
            <p:cNvPr id="13415" name="Line 1127"/>
            <p:cNvSpPr>
              <a:spLocks noChangeShapeType="1"/>
            </p:cNvSpPr>
            <p:nvPr/>
          </p:nvSpPr>
          <p:spPr bwMode="auto">
            <a:xfrm>
              <a:off x="2196" y="2100"/>
              <a:ext cx="168"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sp>
        <p:nvSpPr>
          <p:cNvPr id="13416" name="AutoShape 1128"/>
          <p:cNvSpPr>
            <a:spLocks noChangeArrowheads="1"/>
          </p:cNvSpPr>
          <p:nvPr/>
        </p:nvSpPr>
        <p:spPr bwMode="auto">
          <a:xfrm rot="8300334">
            <a:off x="4019550" y="2966492"/>
            <a:ext cx="266700" cy="3429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17" name="AutoShape 1129"/>
          <p:cNvSpPr>
            <a:spLocks noChangeArrowheads="1"/>
          </p:cNvSpPr>
          <p:nvPr/>
        </p:nvSpPr>
        <p:spPr bwMode="auto">
          <a:xfrm rot="5400000">
            <a:off x="5886450" y="5900192"/>
            <a:ext cx="266700" cy="3429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419" name="Group 1131"/>
          <p:cNvGrpSpPr>
            <a:grpSpLocks/>
          </p:cNvGrpSpPr>
          <p:nvPr/>
        </p:nvGrpSpPr>
        <p:grpSpPr bwMode="auto">
          <a:xfrm>
            <a:off x="2908300" y="2299742"/>
            <a:ext cx="539750" cy="1022350"/>
            <a:chOff x="1832" y="1860"/>
            <a:chExt cx="340" cy="644"/>
          </a:xfrm>
        </p:grpSpPr>
        <p:sp>
          <p:nvSpPr>
            <p:cNvPr id="13340" name="Freeform 1052"/>
            <p:cNvSpPr>
              <a:spLocks/>
            </p:cNvSpPr>
            <p:nvPr/>
          </p:nvSpPr>
          <p:spPr bwMode="auto">
            <a:xfrm rot="-5400000">
              <a:off x="1689" y="2096"/>
              <a:ext cx="600" cy="159"/>
            </a:xfrm>
            <a:custGeom>
              <a:avLst/>
              <a:gdLst>
                <a:gd name="T0" fmla="*/ 462 w 495"/>
                <a:gd name="T1" fmla="*/ 0 h 158"/>
                <a:gd name="T2" fmla="*/ 482 w 495"/>
                <a:gd name="T3" fmla="*/ 36 h 158"/>
                <a:gd name="T4" fmla="*/ 382 w 495"/>
                <a:gd name="T5" fmla="*/ 52 h 158"/>
                <a:gd name="T6" fmla="*/ 198 w 495"/>
                <a:gd name="T7" fmla="*/ 40 h 158"/>
                <a:gd name="T8" fmla="*/ 32 w 495"/>
                <a:gd name="T9" fmla="*/ 74 h 158"/>
                <a:gd name="T10" fmla="*/ 22 w 495"/>
                <a:gd name="T11" fmla="*/ 158 h 158"/>
              </a:gdLst>
              <a:ahLst/>
              <a:cxnLst>
                <a:cxn ang="0">
                  <a:pos x="T0" y="T1"/>
                </a:cxn>
                <a:cxn ang="0">
                  <a:pos x="T2" y="T3"/>
                </a:cxn>
                <a:cxn ang="0">
                  <a:pos x="T4" y="T5"/>
                </a:cxn>
                <a:cxn ang="0">
                  <a:pos x="T6" y="T7"/>
                </a:cxn>
                <a:cxn ang="0">
                  <a:pos x="T8" y="T9"/>
                </a:cxn>
                <a:cxn ang="0">
                  <a:pos x="T10" y="T11"/>
                </a:cxn>
              </a:cxnLst>
              <a:rect l="0" t="0" r="r" b="b"/>
              <a:pathLst>
                <a:path w="495" h="158">
                  <a:moveTo>
                    <a:pt x="462" y="0"/>
                  </a:moveTo>
                  <a:cubicBezTo>
                    <a:pt x="464" y="4"/>
                    <a:pt x="495" y="27"/>
                    <a:pt x="482" y="36"/>
                  </a:cubicBezTo>
                  <a:cubicBezTo>
                    <a:pt x="469" y="45"/>
                    <a:pt x="429" y="51"/>
                    <a:pt x="382" y="52"/>
                  </a:cubicBezTo>
                  <a:cubicBezTo>
                    <a:pt x="335" y="53"/>
                    <a:pt x="267" y="42"/>
                    <a:pt x="198" y="40"/>
                  </a:cubicBezTo>
                  <a:cubicBezTo>
                    <a:pt x="135" y="42"/>
                    <a:pt x="90" y="58"/>
                    <a:pt x="32" y="74"/>
                  </a:cubicBezTo>
                  <a:cubicBezTo>
                    <a:pt x="10" y="105"/>
                    <a:pt x="0" y="122"/>
                    <a:pt x="22" y="15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2" name="Freeform 1054"/>
            <p:cNvSpPr>
              <a:spLocks/>
            </p:cNvSpPr>
            <p:nvPr/>
          </p:nvSpPr>
          <p:spPr bwMode="auto">
            <a:xfrm>
              <a:off x="1832" y="1860"/>
              <a:ext cx="134" cy="603"/>
            </a:xfrm>
            <a:custGeom>
              <a:avLst/>
              <a:gdLst>
                <a:gd name="T0" fmla="*/ 14 w 134"/>
                <a:gd name="T1" fmla="*/ 0 h 667"/>
                <a:gd name="T2" fmla="*/ 14 w 134"/>
                <a:gd name="T3" fmla="*/ 236 h 667"/>
                <a:gd name="T4" fmla="*/ 6 w 134"/>
                <a:gd name="T5" fmla="*/ 492 h 667"/>
                <a:gd name="T6" fmla="*/ 50 w 134"/>
                <a:gd name="T7" fmla="*/ 651 h 667"/>
                <a:gd name="T8" fmla="*/ 134 w 134"/>
                <a:gd name="T9" fmla="*/ 639 h 667"/>
              </a:gdLst>
              <a:ahLst/>
              <a:cxnLst>
                <a:cxn ang="0">
                  <a:pos x="T0" y="T1"/>
                </a:cxn>
                <a:cxn ang="0">
                  <a:pos x="T2" y="T3"/>
                </a:cxn>
                <a:cxn ang="0">
                  <a:pos x="T4" y="T5"/>
                </a:cxn>
                <a:cxn ang="0">
                  <a:pos x="T6" y="T7"/>
                </a:cxn>
                <a:cxn ang="0">
                  <a:pos x="T8" y="T9"/>
                </a:cxn>
              </a:cxnLst>
              <a:rect l="0" t="0" r="r" b="b"/>
              <a:pathLst>
                <a:path w="134" h="667">
                  <a:moveTo>
                    <a:pt x="14" y="0"/>
                  </a:moveTo>
                  <a:cubicBezTo>
                    <a:pt x="14" y="39"/>
                    <a:pt x="15" y="154"/>
                    <a:pt x="14" y="236"/>
                  </a:cubicBezTo>
                  <a:cubicBezTo>
                    <a:pt x="13" y="318"/>
                    <a:pt x="0" y="423"/>
                    <a:pt x="6" y="492"/>
                  </a:cubicBezTo>
                  <a:cubicBezTo>
                    <a:pt x="25" y="546"/>
                    <a:pt x="19" y="605"/>
                    <a:pt x="50" y="651"/>
                  </a:cubicBezTo>
                  <a:cubicBezTo>
                    <a:pt x="86" y="662"/>
                    <a:pt x="105" y="667"/>
                    <a:pt x="134" y="639"/>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3" name="Freeform 1055"/>
            <p:cNvSpPr>
              <a:spLocks/>
            </p:cNvSpPr>
            <p:nvPr/>
          </p:nvSpPr>
          <p:spPr bwMode="auto">
            <a:xfrm>
              <a:off x="2156" y="1860"/>
              <a:ext cx="1" cy="80"/>
            </a:xfrm>
            <a:custGeom>
              <a:avLst/>
              <a:gdLst>
                <a:gd name="T0" fmla="*/ 0 w 1"/>
                <a:gd name="T1" fmla="*/ 0 h 80"/>
                <a:gd name="T2" fmla="*/ 0 w 1"/>
                <a:gd name="T3" fmla="*/ 80 h 80"/>
              </a:gdLst>
              <a:ahLst/>
              <a:cxnLst>
                <a:cxn ang="0">
                  <a:pos x="T0" y="T1"/>
                </a:cxn>
                <a:cxn ang="0">
                  <a:pos x="T2" y="T3"/>
                </a:cxn>
              </a:cxnLst>
              <a:rect l="0" t="0" r="r" b="b"/>
              <a:pathLst>
                <a:path w="1" h="80">
                  <a:moveTo>
                    <a:pt x="0" y="0"/>
                  </a:moveTo>
                  <a:cubicBezTo>
                    <a:pt x="1" y="13"/>
                    <a:pt x="0" y="63"/>
                    <a:pt x="0" y="80"/>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18" name="Freeform 1130"/>
            <p:cNvSpPr>
              <a:spLocks/>
            </p:cNvSpPr>
            <p:nvPr/>
          </p:nvSpPr>
          <p:spPr bwMode="auto">
            <a:xfrm rot="-5400000">
              <a:off x="1773" y="2104"/>
              <a:ext cx="640" cy="159"/>
            </a:xfrm>
            <a:custGeom>
              <a:avLst/>
              <a:gdLst>
                <a:gd name="T0" fmla="*/ 462 w 495"/>
                <a:gd name="T1" fmla="*/ 0 h 158"/>
                <a:gd name="T2" fmla="*/ 482 w 495"/>
                <a:gd name="T3" fmla="*/ 36 h 158"/>
                <a:gd name="T4" fmla="*/ 382 w 495"/>
                <a:gd name="T5" fmla="*/ 52 h 158"/>
                <a:gd name="T6" fmla="*/ 198 w 495"/>
                <a:gd name="T7" fmla="*/ 40 h 158"/>
                <a:gd name="T8" fmla="*/ 32 w 495"/>
                <a:gd name="T9" fmla="*/ 74 h 158"/>
                <a:gd name="T10" fmla="*/ 22 w 495"/>
                <a:gd name="T11" fmla="*/ 158 h 158"/>
              </a:gdLst>
              <a:ahLst/>
              <a:cxnLst>
                <a:cxn ang="0">
                  <a:pos x="T0" y="T1"/>
                </a:cxn>
                <a:cxn ang="0">
                  <a:pos x="T2" y="T3"/>
                </a:cxn>
                <a:cxn ang="0">
                  <a:pos x="T4" y="T5"/>
                </a:cxn>
                <a:cxn ang="0">
                  <a:pos x="T6" y="T7"/>
                </a:cxn>
                <a:cxn ang="0">
                  <a:pos x="T8" y="T9"/>
                </a:cxn>
                <a:cxn ang="0">
                  <a:pos x="T10" y="T11"/>
                </a:cxn>
              </a:cxnLst>
              <a:rect l="0" t="0" r="r" b="b"/>
              <a:pathLst>
                <a:path w="495" h="158">
                  <a:moveTo>
                    <a:pt x="462" y="0"/>
                  </a:moveTo>
                  <a:cubicBezTo>
                    <a:pt x="464" y="4"/>
                    <a:pt x="495" y="27"/>
                    <a:pt x="482" y="36"/>
                  </a:cubicBezTo>
                  <a:cubicBezTo>
                    <a:pt x="469" y="45"/>
                    <a:pt x="429" y="51"/>
                    <a:pt x="382" y="52"/>
                  </a:cubicBezTo>
                  <a:cubicBezTo>
                    <a:pt x="335" y="53"/>
                    <a:pt x="267" y="42"/>
                    <a:pt x="198" y="40"/>
                  </a:cubicBezTo>
                  <a:cubicBezTo>
                    <a:pt x="135" y="42"/>
                    <a:pt x="90" y="58"/>
                    <a:pt x="32" y="74"/>
                  </a:cubicBezTo>
                  <a:cubicBezTo>
                    <a:pt x="10" y="105"/>
                    <a:pt x="0" y="122"/>
                    <a:pt x="22" y="158"/>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56" name="AutoShape 1068"/>
          <p:cNvSpPr>
            <a:spLocks noChangeArrowheads="1"/>
          </p:cNvSpPr>
          <p:nvPr/>
        </p:nvSpPr>
        <p:spPr bwMode="auto">
          <a:xfrm rot="5400000">
            <a:off x="2781300" y="2375942"/>
            <a:ext cx="266700" cy="3429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20" name="AutoShape 1132"/>
          <p:cNvSpPr>
            <a:spLocks noChangeArrowheads="1"/>
          </p:cNvSpPr>
          <p:nvPr/>
        </p:nvSpPr>
        <p:spPr bwMode="auto">
          <a:xfrm rot="16200000" flipV="1">
            <a:off x="3343275" y="2220367"/>
            <a:ext cx="146050" cy="177800"/>
          </a:xfrm>
          <a:prstGeom prst="chevron">
            <a:avLst>
              <a:gd name="adj" fmla="val 6007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ZoneTexte 1"/>
          <p:cNvSpPr txBox="1"/>
          <p:nvPr/>
        </p:nvSpPr>
        <p:spPr>
          <a:xfrm>
            <a:off x="0" y="6211669"/>
            <a:ext cx="9144000" cy="646331"/>
          </a:xfrm>
          <a:prstGeom prst="rect">
            <a:avLst/>
          </a:prstGeom>
          <a:blipFill>
            <a:blip r:embed="rId8"/>
            <a:tile tx="0" ty="0" sx="100000" sy="100000" flip="none" algn="tl"/>
          </a:blipFill>
        </p:spPr>
        <p:txBody>
          <a:bodyPr wrap="square" rtlCol="0">
            <a:spAutoFit/>
          </a:bodyPr>
          <a:lstStyle/>
          <a:p>
            <a:endParaRPr lang="fr-FR" altLang="fr-FR" b="1" dirty="0">
              <a:solidFill>
                <a:srgbClr val="FF0000"/>
              </a:solidFill>
              <a:effectLst>
                <a:outerShdw blurRad="38100" dist="38100" dir="2700000" algn="tl">
                  <a:srgbClr val="000000"/>
                </a:outerShdw>
              </a:effectLst>
              <a:latin typeface="Comic Sans MS" pitchFamily="66" charset="0"/>
            </a:endParaRPr>
          </a:p>
          <a:p>
            <a:endParaRPr lang="fr-FR" altLang="fr-FR" b="1" dirty="0">
              <a:solidFill>
                <a:srgbClr val="FF0000"/>
              </a:solidFill>
              <a:effectLst>
                <a:outerShdw blurRad="38100" dist="38100" dir="2700000" algn="tl">
                  <a:srgbClr val="000000"/>
                </a:outerShdw>
              </a:effectLst>
              <a:latin typeface="Comic Sans MS" pitchFamily="66" charset="0"/>
            </a:endParaRPr>
          </a:p>
        </p:txBody>
      </p:sp>
      <p:sp>
        <p:nvSpPr>
          <p:cNvPr id="3" name="ZoneTexte 2"/>
          <p:cNvSpPr txBox="1"/>
          <p:nvPr/>
        </p:nvSpPr>
        <p:spPr>
          <a:xfrm>
            <a:off x="-36512" y="6453336"/>
            <a:ext cx="9094156" cy="646331"/>
          </a:xfrm>
          <a:prstGeom prst="rect">
            <a:avLst/>
          </a:prstGeom>
          <a:noFill/>
        </p:spPr>
        <p:txBody>
          <a:bodyPr wrap="none" rtlCol="0">
            <a:spAutoFit/>
          </a:bodyPr>
          <a:lstStyle/>
          <a:p>
            <a:r>
              <a:rPr lang="fr-FR" altLang="fr-FR" b="1" dirty="0">
                <a:solidFill>
                  <a:srgbClr val="FF0000"/>
                </a:solidFill>
                <a:effectLst>
                  <a:outerShdw blurRad="38100" dist="38100" dir="2700000" algn="tl">
                    <a:srgbClr val="000000"/>
                  </a:outerShdw>
                </a:effectLst>
                <a:latin typeface="Comic Sans MS" pitchFamily="66" charset="0"/>
              </a:rPr>
              <a:t>La mise à le terre permet une coupure automatique dés l’apparition du défaut !</a:t>
            </a:r>
          </a:p>
          <a:p>
            <a:endParaRPr lang="fr-FR" dirty="0"/>
          </a:p>
        </p:txBody>
      </p:sp>
    </p:spTree>
    <p:extLst>
      <p:ext uri="{BB962C8B-B14F-4D97-AF65-F5344CB8AC3E}">
        <p14:creationId xmlns:p14="http://schemas.microsoft.com/office/powerpoint/2010/main" val="1708978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up)">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up)">
                                      <p:cBhvr>
                                        <p:cTn id="12" dur="500"/>
                                        <p:tgtEl>
                                          <p:spTgt spid="1331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3421"/>
                                        </p:tgtEl>
                                        <p:attrNameLst>
                                          <p:attrName>style.visibility</p:attrName>
                                        </p:attrNameLst>
                                      </p:cBhvr>
                                      <p:to>
                                        <p:strVal val="visible"/>
                                      </p:to>
                                    </p:set>
                                    <p:animEffect transition="in" filter="wipe(up)">
                                      <p:cBhvr>
                                        <p:cTn id="16" dur="500"/>
                                        <p:tgtEl>
                                          <p:spTgt spid="13421"/>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336"/>
                                        </p:tgtEl>
                                        <p:attrNameLst>
                                          <p:attrName>style.visibility</p:attrName>
                                        </p:attrNameLst>
                                      </p:cBhvr>
                                      <p:to>
                                        <p:strVal val="visible"/>
                                      </p:to>
                                    </p:set>
                                    <p:animEffect transition="in" filter="wipe(up)">
                                      <p:cBhvr>
                                        <p:cTn id="20" dur="500"/>
                                        <p:tgtEl>
                                          <p:spTgt spid="13336"/>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13335"/>
                                        </p:tgtEl>
                                        <p:attrNameLst>
                                          <p:attrName>style.visibility</p:attrName>
                                        </p:attrNameLst>
                                      </p:cBhvr>
                                      <p:to>
                                        <p:strVal val="visible"/>
                                      </p:to>
                                    </p:set>
                                    <p:animEffect transition="in" filter="wipe(up)">
                                      <p:cBhvr>
                                        <p:cTn id="24" dur="500"/>
                                        <p:tgtEl>
                                          <p:spTgt spid="13335"/>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13349"/>
                                        </p:tgtEl>
                                        <p:attrNameLst>
                                          <p:attrName>style.visibility</p:attrName>
                                        </p:attrNameLst>
                                      </p:cBhvr>
                                      <p:to>
                                        <p:strVal val="visible"/>
                                      </p:to>
                                    </p:set>
                                    <p:animEffect transition="in" filter="wipe(up)">
                                      <p:cBhvr>
                                        <p:cTn id="28" dur="500"/>
                                        <p:tgtEl>
                                          <p:spTgt spid="13349"/>
                                        </p:tgtEl>
                                      </p:cBhvr>
                                    </p:animEffect>
                                  </p:childTnLst>
                                </p:cTn>
                              </p:par>
                            </p:childTnLst>
                          </p:cTn>
                        </p:par>
                        <p:par>
                          <p:cTn id="29" fill="hold" nodeType="afterGroup">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3337"/>
                                        </p:tgtEl>
                                        <p:attrNameLst>
                                          <p:attrName>style.visibility</p:attrName>
                                        </p:attrNameLst>
                                      </p:cBhvr>
                                      <p:to>
                                        <p:strVal val="visible"/>
                                      </p:to>
                                    </p:set>
                                    <p:animEffect transition="in" filter="wipe(right)">
                                      <p:cBhvr>
                                        <p:cTn id="32" dur="500"/>
                                        <p:tgtEl>
                                          <p:spTgt spid="13337"/>
                                        </p:tgtEl>
                                      </p:cBhvr>
                                    </p:animEffect>
                                  </p:childTnLst>
                                </p:cTn>
                              </p:par>
                            </p:childTnLst>
                          </p:cTn>
                        </p:par>
                        <p:par>
                          <p:cTn id="33" fill="hold" nodeType="afterGroup">
                            <p:stCondLst>
                              <p:cond delay="3000"/>
                            </p:stCondLst>
                            <p:childTnLst>
                              <p:par>
                                <p:cTn id="34" presetID="22" presetClass="entr" presetSubtype="4" fill="hold" nodeType="afterEffect">
                                  <p:stCondLst>
                                    <p:cond delay="0"/>
                                  </p:stCondLst>
                                  <p:childTnLst>
                                    <p:set>
                                      <p:cBhvr>
                                        <p:cTn id="35" dur="1" fill="hold">
                                          <p:stCondLst>
                                            <p:cond delay="0"/>
                                          </p:stCondLst>
                                        </p:cTn>
                                        <p:tgtEl>
                                          <p:spTgt spid="13422"/>
                                        </p:tgtEl>
                                        <p:attrNameLst>
                                          <p:attrName>style.visibility</p:attrName>
                                        </p:attrNameLst>
                                      </p:cBhvr>
                                      <p:to>
                                        <p:strVal val="visible"/>
                                      </p:to>
                                    </p:set>
                                    <p:animEffect transition="in" filter="wipe(down)">
                                      <p:cBhvr>
                                        <p:cTn id="36" dur="500"/>
                                        <p:tgtEl>
                                          <p:spTgt spid="13422"/>
                                        </p:tgtEl>
                                      </p:cBhvr>
                                    </p:animEffect>
                                  </p:childTnLst>
                                </p:cTn>
                              </p:par>
                            </p:childTnLst>
                          </p:cTn>
                        </p:par>
                        <p:par>
                          <p:cTn id="37" fill="hold" nodeType="afterGroup">
                            <p:stCondLst>
                              <p:cond delay="3500"/>
                            </p:stCondLst>
                            <p:childTnLst>
                              <p:par>
                                <p:cTn id="38" presetID="22" presetClass="entr" presetSubtype="4" fill="hold" nodeType="afterEffect">
                                  <p:stCondLst>
                                    <p:cond delay="0"/>
                                  </p:stCondLst>
                                  <p:childTnLst>
                                    <p:set>
                                      <p:cBhvr>
                                        <p:cTn id="39" dur="1" fill="hold">
                                          <p:stCondLst>
                                            <p:cond delay="0"/>
                                          </p:stCondLst>
                                        </p:cTn>
                                        <p:tgtEl>
                                          <p:spTgt spid="13370"/>
                                        </p:tgtEl>
                                        <p:attrNameLst>
                                          <p:attrName>style.visibility</p:attrName>
                                        </p:attrNameLst>
                                      </p:cBhvr>
                                      <p:to>
                                        <p:strVal val="visible"/>
                                      </p:to>
                                    </p:set>
                                    <p:animEffect transition="in" filter="wipe(down)">
                                      <p:cBhvr>
                                        <p:cTn id="40" dur="500"/>
                                        <p:tgtEl>
                                          <p:spTgt spid="133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3419"/>
                                        </p:tgtEl>
                                        <p:attrNameLst>
                                          <p:attrName>style.visibility</p:attrName>
                                        </p:attrNameLst>
                                      </p:cBhvr>
                                      <p:to>
                                        <p:strVal val="visible"/>
                                      </p:to>
                                    </p:set>
                                    <p:animEffect transition="in" filter="wipe(down)">
                                      <p:cBhvr>
                                        <p:cTn id="45" dur="500"/>
                                        <p:tgtEl>
                                          <p:spTgt spid="13419"/>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13344"/>
                                        </p:tgtEl>
                                        <p:attrNameLst>
                                          <p:attrName>style.visibility</p:attrName>
                                        </p:attrNameLst>
                                      </p:cBhvr>
                                      <p:to>
                                        <p:strVal val="visible"/>
                                      </p:to>
                                    </p:set>
                                    <p:animEffect transition="in" filter="dissolve">
                                      <p:cBhvr>
                                        <p:cTn id="49" dur="500"/>
                                        <p:tgtEl>
                                          <p:spTgt spid="13344"/>
                                        </p:tgtEl>
                                      </p:cBhvr>
                                    </p:animEffect>
                                  </p:childTnLst>
                                </p:cTn>
                              </p:par>
                            </p:childTnLst>
                          </p:cTn>
                        </p:par>
                        <p:par>
                          <p:cTn id="50" fill="hold" nodeType="afterGroup">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3376"/>
                                        </p:tgtEl>
                                        <p:attrNameLst>
                                          <p:attrName>style.visibility</p:attrName>
                                        </p:attrNameLst>
                                      </p:cBhvr>
                                      <p:to>
                                        <p:strVal val="visible"/>
                                      </p:to>
                                    </p:set>
                                    <p:animEffect transition="in" filter="wipe(up)">
                                      <p:cBhvr>
                                        <p:cTn id="53" dur="500"/>
                                        <p:tgtEl>
                                          <p:spTgt spid="1337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3377"/>
                                        </p:tgtEl>
                                        <p:attrNameLst>
                                          <p:attrName>style.visibility</p:attrName>
                                        </p:attrNameLst>
                                      </p:cBhvr>
                                      <p:to>
                                        <p:strVal val="visible"/>
                                      </p:to>
                                    </p:set>
                                    <p:animEffect transition="in" filter="wipe(left)">
                                      <p:cBhvr>
                                        <p:cTn id="58" dur="500"/>
                                        <p:tgtEl>
                                          <p:spTgt spid="13377"/>
                                        </p:tgtEl>
                                      </p:cBhvr>
                                    </p:animEffect>
                                  </p:childTnLst>
                                  <p:subTnLst>
                                    <p:audio>
                                      <p:cMediaNode>
                                        <p:cTn display="0" masterRel="sameClick">
                                          <p:stCondLst>
                                            <p:cond evt="begin" delay="0">
                                              <p:tn val="56"/>
                                            </p:cond>
                                          </p:stCondLst>
                                          <p:endCondLst>
                                            <p:cond evt="onStopAudio" delay="0">
                                              <p:tgtEl>
                                                <p:sldTgt/>
                                              </p:tgtEl>
                                            </p:cond>
                                          </p:endCondLst>
                                        </p:cTn>
                                        <p:tgtEl>
                                          <p:sndTgt r:embed="rId4" name="COMMUT2.WAV"/>
                                        </p:tgtEl>
                                      </p:cMediaNode>
                                    </p:audio>
                                  </p:sub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3333"/>
                                        </p:tgtEl>
                                        <p:attrNameLst>
                                          <p:attrName>style.visibility</p:attrName>
                                        </p:attrNameLst>
                                      </p:cBhvr>
                                      <p:to>
                                        <p:strVal val="visible"/>
                                      </p:to>
                                    </p:set>
                                    <p:animEffect transition="in" filter="wipe(up)">
                                      <p:cBhvr>
                                        <p:cTn id="62" dur="500"/>
                                        <p:tgtEl>
                                          <p:spTgt spid="133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394"/>
                                        </p:tgtEl>
                                        <p:attrNameLst>
                                          <p:attrName>style.visibility</p:attrName>
                                        </p:attrNameLst>
                                      </p:cBhvr>
                                      <p:to>
                                        <p:strVal val="visible"/>
                                      </p:to>
                                    </p:set>
                                    <p:animEffect transition="in" filter="wipe(up)">
                                      <p:cBhvr>
                                        <p:cTn id="67" dur="500"/>
                                        <p:tgtEl>
                                          <p:spTgt spid="13394"/>
                                        </p:tgtEl>
                                      </p:cBhvr>
                                    </p:animEffect>
                                  </p:childTnLst>
                                </p:cTn>
                              </p:par>
                            </p:childTnLst>
                          </p:cTn>
                        </p:par>
                        <p:par>
                          <p:cTn id="68" fill="hold" nodeType="afterGroup">
                            <p:stCondLst>
                              <p:cond delay="500"/>
                            </p:stCondLst>
                            <p:childTnLst>
                              <p:par>
                                <p:cTn id="69" presetID="1" presetClass="entr" presetSubtype="0" fill="hold" nodeType="afterEffect">
                                  <p:stCondLst>
                                    <p:cond delay="0"/>
                                  </p:stCondLst>
                                  <p:childTnLst>
                                    <p:set>
                                      <p:cBhvr>
                                        <p:cTn id="70" dur="1" fill="hold">
                                          <p:stCondLst>
                                            <p:cond delay="499"/>
                                          </p:stCondLst>
                                        </p:cTn>
                                        <p:tgtEl>
                                          <p:spTgt spid="13400"/>
                                        </p:tgtEl>
                                        <p:attrNameLst>
                                          <p:attrName>style.visibility</p:attrName>
                                        </p:attrNameLst>
                                      </p:cBhvr>
                                      <p:to>
                                        <p:strVal val="visible"/>
                                      </p:to>
                                    </p:set>
                                  </p:childTnLst>
                                </p:cTn>
                              </p:par>
                            </p:childTnLst>
                          </p:cTn>
                        </p:par>
                        <p:par>
                          <p:cTn id="71" fill="hold" nodeType="afterGroup">
                            <p:stCondLst>
                              <p:cond delay="1000"/>
                            </p:stCondLst>
                            <p:childTnLst>
                              <p:par>
                                <p:cTn id="72" presetID="22" presetClass="entr" presetSubtype="2" fill="hold" grpId="0" nodeType="afterEffect">
                                  <p:stCondLst>
                                    <p:cond delay="0"/>
                                  </p:stCondLst>
                                  <p:childTnLst>
                                    <p:set>
                                      <p:cBhvr>
                                        <p:cTn id="73" dur="1" fill="hold">
                                          <p:stCondLst>
                                            <p:cond delay="0"/>
                                          </p:stCondLst>
                                        </p:cTn>
                                        <p:tgtEl>
                                          <p:spTgt spid="13338"/>
                                        </p:tgtEl>
                                        <p:attrNameLst>
                                          <p:attrName>style.visibility</p:attrName>
                                        </p:attrNameLst>
                                      </p:cBhvr>
                                      <p:to>
                                        <p:strVal val="visible"/>
                                      </p:to>
                                    </p:set>
                                    <p:animEffect transition="in" filter="wipe(right)">
                                      <p:cBhvr>
                                        <p:cTn id="74" dur="500"/>
                                        <p:tgtEl>
                                          <p:spTgt spid="13338"/>
                                        </p:tgtEl>
                                      </p:cBhvr>
                                    </p:animEffect>
                                  </p:childTnLst>
                                </p:cTn>
                              </p:par>
                            </p:childTnLst>
                          </p:cTn>
                        </p:par>
                        <p:par>
                          <p:cTn id="75" fill="hold" nodeType="afterGroup">
                            <p:stCondLst>
                              <p:cond delay="1500"/>
                            </p:stCondLst>
                            <p:childTnLst>
                              <p:par>
                                <p:cTn id="76" presetID="22" presetClass="entr" presetSubtype="4" fill="hold" grpId="0" nodeType="afterEffect">
                                  <p:stCondLst>
                                    <p:cond delay="0"/>
                                  </p:stCondLst>
                                  <p:childTnLst>
                                    <p:set>
                                      <p:cBhvr>
                                        <p:cTn id="77" dur="1" fill="hold">
                                          <p:stCondLst>
                                            <p:cond delay="0"/>
                                          </p:stCondLst>
                                        </p:cTn>
                                        <p:tgtEl>
                                          <p:spTgt spid="13334"/>
                                        </p:tgtEl>
                                        <p:attrNameLst>
                                          <p:attrName>style.visibility</p:attrName>
                                        </p:attrNameLst>
                                      </p:cBhvr>
                                      <p:to>
                                        <p:strVal val="visible"/>
                                      </p:to>
                                    </p:set>
                                    <p:animEffect transition="in" filter="wipe(down)">
                                      <p:cBhvr>
                                        <p:cTn id="78" dur="500"/>
                                        <p:tgtEl>
                                          <p:spTgt spid="13334"/>
                                        </p:tgtEl>
                                      </p:cBhvr>
                                    </p:animEffect>
                                  </p:childTnLst>
                                </p:cTn>
                              </p:par>
                            </p:childTnLst>
                          </p:cTn>
                        </p:par>
                        <p:par>
                          <p:cTn id="79" fill="hold" nodeType="afterGroup">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13401"/>
                                        </p:tgtEl>
                                        <p:attrNameLst>
                                          <p:attrName>style.visibility</p:attrName>
                                        </p:attrNameLst>
                                      </p:cBhvr>
                                      <p:to>
                                        <p:strVal val="visible"/>
                                      </p:to>
                                    </p:set>
                                    <p:animEffect transition="in" filter="wipe(up)">
                                      <p:cBhvr>
                                        <p:cTn id="82" dur="500"/>
                                        <p:tgtEl>
                                          <p:spTgt spid="13401"/>
                                        </p:tgtEl>
                                      </p:cBhvr>
                                    </p:animEffect>
                                  </p:childTnLst>
                                </p:cTn>
                              </p:par>
                            </p:childTnLst>
                          </p:cTn>
                        </p:par>
                        <p:par>
                          <p:cTn id="83" fill="hold" nodeType="afterGroup">
                            <p:stCondLst>
                              <p:cond delay="2500"/>
                            </p:stCondLst>
                            <p:childTnLst>
                              <p:par>
                                <p:cTn id="84" presetID="1" presetClass="entr" presetSubtype="0" fill="hold" nodeType="afterEffect">
                                  <p:stCondLst>
                                    <p:cond delay="0"/>
                                  </p:stCondLst>
                                  <p:childTnLst>
                                    <p:set>
                                      <p:cBhvr>
                                        <p:cTn id="85" dur="1" fill="hold">
                                          <p:stCondLst>
                                            <p:cond delay="499"/>
                                          </p:stCondLst>
                                        </p:cTn>
                                        <p:tgtEl>
                                          <p:spTgt spid="13402"/>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3348"/>
                                        </p:tgtEl>
                                        <p:attrNameLst>
                                          <p:attrName>style.visibility</p:attrName>
                                        </p:attrNameLst>
                                      </p:cBhvr>
                                      <p:to>
                                        <p:strVal val="visible"/>
                                      </p:to>
                                    </p:set>
                                    <p:animEffect transition="in" filter="wipe(left)">
                                      <p:cBhvr>
                                        <p:cTn id="90" dur="500"/>
                                        <p:tgtEl>
                                          <p:spTgt spid="13348"/>
                                        </p:tgtEl>
                                      </p:cBhvr>
                                    </p:animEffect>
                                  </p:childTnLst>
                                  <p:subTnLst>
                                    <p:audio>
                                      <p:cMediaNode>
                                        <p:cTn display="0" masterRel="sameClick">
                                          <p:stCondLst>
                                            <p:cond evt="begin" delay="0">
                                              <p:tn val="88"/>
                                            </p:cond>
                                          </p:stCondLst>
                                          <p:endCondLst>
                                            <p:cond evt="onStopAudio" delay="0">
                                              <p:tgtEl>
                                                <p:sldTgt/>
                                              </p:tgtEl>
                                            </p:cond>
                                          </p:endCondLst>
                                        </p:cTn>
                                        <p:tgtEl>
                                          <p:sndTgt r:embed="rId5" name="LASER.WAV"/>
                                        </p:tgtEl>
                                      </p:cMediaNode>
                                    </p:audio>
                                  </p:subTnLst>
                                </p:cTn>
                              </p:par>
                            </p:childTnLst>
                          </p:cTn>
                        </p:par>
                        <p:par>
                          <p:cTn id="91" fill="hold" nodeType="afterGroup">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13354"/>
                                        </p:tgtEl>
                                        <p:attrNameLst>
                                          <p:attrName>style.visibility</p:attrName>
                                        </p:attrNameLst>
                                      </p:cBhvr>
                                      <p:to>
                                        <p:strVal val="visible"/>
                                      </p:to>
                                    </p:set>
                                    <p:animEffect transition="in" filter="wipe(up)">
                                      <p:cBhvr>
                                        <p:cTn id="94" dur="500"/>
                                        <p:tgtEl>
                                          <p:spTgt spid="13354"/>
                                        </p:tgtEl>
                                      </p:cBhvr>
                                    </p:animEffect>
                                  </p:childTnLst>
                                </p:cTn>
                              </p:par>
                            </p:childTnLst>
                          </p:cTn>
                        </p:par>
                        <p:par>
                          <p:cTn id="95" fill="hold" nodeType="afterGroup">
                            <p:stCondLst>
                              <p:cond delay="1000"/>
                            </p:stCondLst>
                            <p:childTnLst>
                              <p:par>
                                <p:cTn id="96" presetID="22" presetClass="entr" presetSubtype="1" fill="hold" grpId="0" nodeType="afterEffect">
                                  <p:stCondLst>
                                    <p:cond delay="0"/>
                                  </p:stCondLst>
                                  <p:childTnLst>
                                    <p:set>
                                      <p:cBhvr>
                                        <p:cTn id="97" dur="1" fill="hold">
                                          <p:stCondLst>
                                            <p:cond delay="0"/>
                                          </p:stCondLst>
                                        </p:cTn>
                                        <p:tgtEl>
                                          <p:spTgt spid="13416"/>
                                        </p:tgtEl>
                                        <p:attrNameLst>
                                          <p:attrName>style.visibility</p:attrName>
                                        </p:attrNameLst>
                                      </p:cBhvr>
                                      <p:to>
                                        <p:strVal val="visible"/>
                                      </p:to>
                                    </p:set>
                                    <p:animEffect transition="in" filter="wipe(up)">
                                      <p:cBhvr>
                                        <p:cTn id="98" dur="500"/>
                                        <p:tgtEl>
                                          <p:spTgt spid="13416"/>
                                        </p:tgtEl>
                                      </p:cBhvr>
                                    </p:animEffect>
                                  </p:childTnLst>
                                </p:cTn>
                              </p:par>
                            </p:childTnLst>
                          </p:cTn>
                        </p:par>
                        <p:par>
                          <p:cTn id="99" fill="hold" nodeType="afterGroup">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13412"/>
                                        </p:tgtEl>
                                        <p:attrNameLst>
                                          <p:attrName>style.visibility</p:attrName>
                                        </p:attrNameLst>
                                      </p:cBhvr>
                                      <p:to>
                                        <p:strVal val="visible"/>
                                      </p:to>
                                    </p:set>
                                    <p:animEffect transition="in" filter="wipe(left)">
                                      <p:cBhvr>
                                        <p:cTn id="102" dur="500"/>
                                        <p:tgtEl>
                                          <p:spTgt spid="13412"/>
                                        </p:tgtEl>
                                      </p:cBhvr>
                                    </p:animEffect>
                                  </p:childTnLst>
                                </p:cTn>
                              </p:par>
                            </p:childTnLst>
                          </p:cTn>
                        </p:par>
                        <p:par>
                          <p:cTn id="103" fill="hold" nodeType="afterGroup">
                            <p:stCondLst>
                              <p:cond delay="2000"/>
                            </p:stCondLst>
                            <p:childTnLst>
                              <p:par>
                                <p:cTn id="104" presetID="1" presetClass="entr" presetSubtype="0" fill="hold" nodeType="afterEffect">
                                  <p:stCondLst>
                                    <p:cond delay="0"/>
                                  </p:stCondLst>
                                  <p:childTnLst>
                                    <p:set>
                                      <p:cBhvr>
                                        <p:cTn id="105" dur="1" fill="hold">
                                          <p:stCondLst>
                                            <p:cond delay="499"/>
                                          </p:stCondLst>
                                        </p:cTn>
                                        <p:tgtEl>
                                          <p:spTgt spid="13413"/>
                                        </p:tgtEl>
                                        <p:attrNameLst>
                                          <p:attrName>style.visibility</p:attrName>
                                        </p:attrNameLst>
                                      </p:cBhvr>
                                      <p:to>
                                        <p:strVal val="visible"/>
                                      </p:to>
                                    </p:set>
                                  </p:childTnLst>
                                </p:cTn>
                              </p:par>
                            </p:childTnLst>
                          </p:cTn>
                        </p:par>
                        <p:par>
                          <p:cTn id="106" fill="hold" nodeType="afterGroup">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13355"/>
                                        </p:tgtEl>
                                        <p:attrNameLst>
                                          <p:attrName>style.visibility</p:attrName>
                                        </p:attrNameLst>
                                      </p:cBhvr>
                                      <p:to>
                                        <p:strVal val="visible"/>
                                      </p:to>
                                    </p:set>
                                    <p:animEffect transition="in" filter="wipe(left)">
                                      <p:cBhvr>
                                        <p:cTn id="109" dur="500"/>
                                        <p:tgtEl>
                                          <p:spTgt spid="13355"/>
                                        </p:tgtEl>
                                      </p:cBhvr>
                                    </p:animEffect>
                                  </p:childTnLst>
                                </p:cTn>
                              </p:par>
                            </p:childTnLst>
                          </p:cTn>
                        </p:par>
                        <p:par>
                          <p:cTn id="110" fill="hold" nodeType="afterGroup">
                            <p:stCondLst>
                              <p:cond delay="3000"/>
                            </p:stCondLst>
                            <p:childTnLst>
                              <p:par>
                                <p:cTn id="111" presetID="22" presetClass="entr" presetSubtype="1" fill="hold" grpId="0" nodeType="afterEffect">
                                  <p:stCondLst>
                                    <p:cond delay="0"/>
                                  </p:stCondLst>
                                  <p:childTnLst>
                                    <p:set>
                                      <p:cBhvr>
                                        <p:cTn id="112" dur="1" fill="hold">
                                          <p:stCondLst>
                                            <p:cond delay="0"/>
                                          </p:stCondLst>
                                        </p:cTn>
                                        <p:tgtEl>
                                          <p:spTgt spid="13417"/>
                                        </p:tgtEl>
                                        <p:attrNameLst>
                                          <p:attrName>style.visibility</p:attrName>
                                        </p:attrNameLst>
                                      </p:cBhvr>
                                      <p:to>
                                        <p:strVal val="visible"/>
                                      </p:to>
                                    </p:set>
                                    <p:animEffect transition="in" filter="wipe(up)">
                                      <p:cBhvr>
                                        <p:cTn id="113" dur="500"/>
                                        <p:tgtEl>
                                          <p:spTgt spid="1341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3405"/>
                                        </p:tgtEl>
                                        <p:attrNameLst>
                                          <p:attrName>style.visibility</p:attrName>
                                        </p:attrNameLst>
                                      </p:cBhvr>
                                      <p:to>
                                        <p:strVal val="visible"/>
                                      </p:to>
                                    </p:set>
                                    <p:animEffect transition="in" filter="wipe(left)">
                                      <p:cBhvr>
                                        <p:cTn id="118" dur="500"/>
                                        <p:tgtEl>
                                          <p:spTgt spid="13405"/>
                                        </p:tgtEl>
                                      </p:cBhvr>
                                    </p:animEffect>
                                  </p:childTnLst>
                                </p:cTn>
                              </p:par>
                            </p:childTnLst>
                          </p:cTn>
                        </p:par>
                        <p:par>
                          <p:cTn id="119" fill="hold" nodeType="afterGroup">
                            <p:stCondLst>
                              <p:cond delay="500"/>
                            </p:stCondLst>
                            <p:childTnLst>
                              <p:par>
                                <p:cTn id="120" presetID="1" presetClass="entr" presetSubtype="0" fill="hold" nodeType="afterEffect">
                                  <p:stCondLst>
                                    <p:cond delay="0"/>
                                  </p:stCondLst>
                                  <p:childTnLst>
                                    <p:set>
                                      <p:cBhvr>
                                        <p:cTn id="121" dur="1" fill="hold">
                                          <p:stCondLst>
                                            <p:cond delay="499"/>
                                          </p:stCondLst>
                                        </p:cTn>
                                        <p:tgtEl>
                                          <p:spTgt spid="13411"/>
                                        </p:tgtEl>
                                        <p:attrNameLst>
                                          <p:attrName>style.visibility</p:attrName>
                                        </p:attrNameLst>
                                      </p:cBhvr>
                                      <p:to>
                                        <p:strVal val="visible"/>
                                      </p:to>
                                    </p:set>
                                  </p:childTnLst>
                                </p:cTn>
                              </p:par>
                            </p:childTnLst>
                          </p:cTn>
                        </p:par>
                        <p:par>
                          <p:cTn id="122" fill="hold" nodeType="afterGroup">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13420"/>
                                        </p:tgtEl>
                                        <p:attrNameLst>
                                          <p:attrName>style.visibility</p:attrName>
                                        </p:attrNameLst>
                                      </p:cBhvr>
                                      <p:to>
                                        <p:strVal val="visible"/>
                                      </p:to>
                                    </p:set>
                                    <p:animEffect transition="in" filter="wipe(down)">
                                      <p:cBhvr>
                                        <p:cTn id="125" dur="500"/>
                                        <p:tgtEl>
                                          <p:spTgt spid="13420"/>
                                        </p:tgtEl>
                                      </p:cBhvr>
                                    </p:animEffect>
                                  </p:childTnLst>
                                </p:cTn>
                              </p:par>
                            </p:childTnLst>
                          </p:cTn>
                        </p:par>
                        <p:par>
                          <p:cTn id="126" fill="hold" nodeType="afterGroup">
                            <p:stCondLst>
                              <p:cond delay="1500"/>
                            </p:stCondLst>
                            <p:childTnLst>
                              <p:par>
                                <p:cTn id="127" presetID="22" presetClass="entr" presetSubtype="1" fill="hold" grpId="0" nodeType="afterEffect">
                                  <p:stCondLst>
                                    <p:cond delay="0"/>
                                  </p:stCondLst>
                                  <p:childTnLst>
                                    <p:set>
                                      <p:cBhvr>
                                        <p:cTn id="128" dur="1" fill="hold">
                                          <p:stCondLst>
                                            <p:cond delay="0"/>
                                          </p:stCondLst>
                                        </p:cTn>
                                        <p:tgtEl>
                                          <p:spTgt spid="13356"/>
                                        </p:tgtEl>
                                        <p:attrNameLst>
                                          <p:attrName>style.visibility</p:attrName>
                                        </p:attrNameLst>
                                      </p:cBhvr>
                                      <p:to>
                                        <p:strVal val="visible"/>
                                      </p:to>
                                    </p:set>
                                    <p:animEffect transition="in" filter="wipe(up)">
                                      <p:cBhvr>
                                        <p:cTn id="129" dur="500"/>
                                        <p:tgtEl>
                                          <p:spTgt spid="1335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nodeType="clickEffect">
                                  <p:stCondLst>
                                    <p:cond delay="0"/>
                                  </p:stCondLst>
                                  <p:childTnLst>
                                    <p:set>
                                      <p:cBhvr>
                                        <p:cTn id="133" dur="1" fill="hold">
                                          <p:stCondLst>
                                            <p:cond delay="0"/>
                                          </p:stCondLst>
                                        </p:cTn>
                                        <p:tgtEl>
                                          <p:spTgt spid="13357"/>
                                        </p:tgtEl>
                                        <p:attrNameLst>
                                          <p:attrName>style.visibility</p:attrName>
                                        </p:attrNameLst>
                                      </p:cBhvr>
                                      <p:to>
                                        <p:strVal val="visible"/>
                                      </p:to>
                                    </p:set>
                                    <p:animEffect transition="in" filter="wipe(right)">
                                      <p:cBhvr>
                                        <p:cTn id="134" dur="500"/>
                                        <p:tgtEl>
                                          <p:spTgt spid="13357"/>
                                        </p:tgtEl>
                                      </p:cBhvr>
                                    </p:animEffect>
                                  </p:childTnLst>
                                  <p:subTnLst>
                                    <p:audio>
                                      <p:cMediaNode>
                                        <p:cTn display="0" masterRel="sameClick">
                                          <p:stCondLst>
                                            <p:cond evt="begin" delay="0">
                                              <p:tn val="132"/>
                                            </p:cond>
                                          </p:stCondLst>
                                          <p:endCondLst>
                                            <p:cond evt="onStopAudio" delay="0">
                                              <p:tgtEl>
                                                <p:sldTgt/>
                                              </p:tgtEl>
                                            </p:cond>
                                          </p:endCondLst>
                                        </p:cTn>
                                        <p:tgtEl>
                                          <p:sndTgt r:embed="rId4" name="COMMUT2.WAV"/>
                                        </p:tgtEl>
                                      </p:cMediaNode>
                                    </p:audio>
                                  </p:subTnLst>
                                </p:cTn>
                              </p:par>
                            </p:childTnLst>
                          </p:cTn>
                        </p:par>
                        <p:par>
                          <p:cTn id="135" fill="hold" nodeType="afterGroup">
                            <p:stCondLst>
                              <p:cond delay="500"/>
                            </p:stCondLst>
                            <p:childTnLst>
                              <p:par>
                                <p:cTn id="136" presetID="1" presetClass="entr" presetSubtype="0" fill="hold" grpId="0" nodeType="afterEffect">
                                  <p:stCondLst>
                                    <p:cond delay="0"/>
                                  </p:stCondLst>
                                  <p:childTnLst>
                                    <p:set>
                                      <p:cBhvr>
                                        <p:cTn id="137" dur="1" fill="hold">
                                          <p:stCondLst>
                                            <p:cond delay="499"/>
                                          </p:stCondLst>
                                        </p:cTn>
                                        <p:tgtEl>
                                          <p:spTgt spid="13392"/>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94" grpId="0" animBg="1"/>
      <p:bldP spid="13401" grpId="0" animBg="1"/>
      <p:bldP spid="13412" grpId="0" animBg="1"/>
      <p:bldP spid="13333" grpId="0" animBg="1"/>
      <p:bldP spid="13334" grpId="0" animBg="1"/>
      <p:bldP spid="13336" grpId="0" animBg="1"/>
      <p:bldP spid="13337" grpId="0" animBg="1"/>
      <p:bldP spid="13405" grpId="0" animBg="1"/>
      <p:bldP spid="13338" grpId="0" animBg="1"/>
      <p:bldP spid="13348" grpId="0" animBg="1"/>
      <p:bldP spid="13354" grpId="0" animBg="1"/>
      <p:bldP spid="13355" grpId="0" animBg="1"/>
      <p:bldP spid="13376" grpId="0" animBg="1"/>
      <p:bldP spid="13392" grpId="0" animBg="1"/>
      <p:bldP spid="13416" grpId="0" animBg="1"/>
      <p:bldP spid="13417" grpId="0" animBg="1"/>
      <p:bldP spid="13356" grpId="0" animBg="1"/>
      <p:bldP spid="13420"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Picture 15"/>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411760" y="1412614"/>
            <a:ext cx="6441529" cy="4297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5522" name="Rectangle 2"/>
          <p:cNvSpPr>
            <a:spLocks noGrp="1" noChangeArrowheads="1"/>
          </p:cNvSpPr>
          <p:nvPr>
            <p:ph type="title"/>
          </p:nvPr>
        </p:nvSpPr>
        <p:spPr>
          <a:ln/>
          <a:extLst>
            <a:ext uri="{91240B29-F687-4F45-9708-019B960494DF}">
              <a14:hiddenLine xmlns:a14="http://schemas.microsoft.com/office/drawing/2010/main" w="12700">
                <a:solidFill>
                  <a:schemeClr val="tx1"/>
                </a:solidFill>
                <a:miter lim="800000"/>
                <a:headEnd/>
                <a:tailEnd/>
              </a14:hiddenLine>
            </a:ext>
          </a:extLst>
        </p:spPr>
        <p:txBody>
          <a:bodyPr/>
          <a:lstStyle/>
          <a:p>
            <a:r>
              <a:rPr lang="fr-FR" dirty="0" smtClean="0"/>
              <a:t>Schéma de liaison a la terre: </a:t>
            </a:r>
            <a:r>
              <a:rPr lang="fr-FR" dirty="0"/>
              <a:t>Régime TN</a:t>
            </a:r>
          </a:p>
        </p:txBody>
      </p:sp>
      <p:sp>
        <p:nvSpPr>
          <p:cNvPr id="235524" name="Text Box 4"/>
          <p:cNvSpPr txBox="1">
            <a:spLocks noChangeArrowheads="1"/>
          </p:cNvSpPr>
          <p:nvPr/>
        </p:nvSpPr>
        <p:spPr bwMode="auto">
          <a:xfrm>
            <a:off x="323528" y="3356992"/>
            <a:ext cx="1944216" cy="58477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fr-FR" sz="1600" b="1" dirty="0">
                <a:solidFill>
                  <a:schemeClr val="tx2"/>
                </a:solidFill>
              </a:rPr>
              <a:t>En TNC: Pas de coupure du PEN</a:t>
            </a:r>
            <a:endParaRPr lang="fr-FR" sz="1600" dirty="0"/>
          </a:p>
        </p:txBody>
      </p:sp>
      <p:sp>
        <p:nvSpPr>
          <p:cNvPr id="2" name="Rectangle 1"/>
          <p:cNvSpPr/>
          <p:nvPr/>
        </p:nvSpPr>
        <p:spPr>
          <a:xfrm>
            <a:off x="395536" y="5818038"/>
            <a:ext cx="8640960" cy="923330"/>
          </a:xfrm>
          <a:prstGeom prst="rect">
            <a:avLst/>
          </a:prstGeom>
        </p:spPr>
        <p:txBody>
          <a:bodyPr wrap="square">
            <a:spAutoFit/>
          </a:bodyPr>
          <a:lstStyle/>
          <a:p>
            <a:r>
              <a:rPr lang="fr-FR" dirty="0"/>
              <a:t>La boucle de défaut est constituée exclusivement d’éléments galvaniques car elle </a:t>
            </a:r>
            <a:r>
              <a:rPr lang="fr-FR" dirty="0" smtClean="0"/>
              <a:t>ne comprend </a:t>
            </a:r>
            <a:r>
              <a:rPr lang="fr-FR" dirty="0"/>
              <a:t>que des conducteurs actifs et des conducteurs de protection. Le courant de </a:t>
            </a:r>
            <a:r>
              <a:rPr lang="fr-FR" dirty="0" smtClean="0"/>
              <a:t>défaut franc </a:t>
            </a:r>
            <a:r>
              <a:rPr lang="fr-FR" dirty="0"/>
              <a:t>phase-masse est donc un courant de court-circuit.</a:t>
            </a:r>
          </a:p>
        </p:txBody>
      </p:sp>
    </p:spTree>
    <p:extLst>
      <p:ext uri="{BB962C8B-B14F-4D97-AF65-F5344CB8AC3E}">
        <p14:creationId xmlns:p14="http://schemas.microsoft.com/office/powerpoint/2010/main" val="2695137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4098"/>
          <p:cNvSpPr>
            <a:spLocks noGrp="1" noChangeArrowheads="1"/>
          </p:cNvSpPr>
          <p:nvPr>
            <p:ph type="title"/>
          </p:nvPr>
        </p:nvSpPr>
        <p:spPr/>
        <p:txBody>
          <a:bodyPr/>
          <a:lstStyle/>
          <a:p>
            <a:r>
              <a:rPr lang="fr-FR" dirty="0" smtClean="0"/>
              <a:t>Schéma de liaison a la terre : Régime IT</a:t>
            </a:r>
            <a:endParaRPr lang="fr-FR" dirty="0"/>
          </a:p>
        </p:txBody>
      </p:sp>
      <p:pic>
        <p:nvPicPr>
          <p:cNvPr id="11279" name="Picture 15"/>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03648" y="1268760"/>
            <a:ext cx="6532048" cy="4153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79512" y="5489937"/>
            <a:ext cx="8712968" cy="1323439"/>
          </a:xfrm>
          <a:prstGeom prst="rect">
            <a:avLst/>
          </a:prstGeom>
        </p:spPr>
        <p:txBody>
          <a:bodyPr wrap="square">
            <a:spAutoFit/>
          </a:bodyPr>
          <a:lstStyle/>
          <a:p>
            <a:pPr algn="just"/>
            <a:r>
              <a:rPr lang="fr-FR" sz="1600" dirty="0"/>
              <a:t>En cas de défaut d’isolement sur un même conducteur actif, le courant de défaut est </a:t>
            </a:r>
            <a:r>
              <a:rPr lang="fr-FR" sz="1600" dirty="0" smtClean="0"/>
              <a:t>faible et </a:t>
            </a:r>
            <a:r>
              <a:rPr lang="fr-FR" sz="1600" dirty="0"/>
              <a:t>la coupure automatique </a:t>
            </a:r>
            <a:r>
              <a:rPr lang="fr-FR" sz="1600" dirty="0" smtClean="0"/>
              <a:t>n'est </a:t>
            </a:r>
            <a:r>
              <a:rPr lang="fr-FR" sz="1600" dirty="0"/>
              <a:t>pas impérative si la condition </a:t>
            </a:r>
            <a:r>
              <a:rPr lang="fr-FR" sz="1600" dirty="0" err="1" smtClean="0"/>
              <a:t>Uc</a:t>
            </a:r>
            <a:r>
              <a:rPr lang="fr-FR" sz="1600" dirty="0" smtClean="0"/>
              <a:t> &lt; U limite est </a:t>
            </a:r>
            <a:r>
              <a:rPr lang="fr-FR" sz="1600" dirty="0"/>
              <a:t>satisfaite. Toutefois, des mesures doivent être prises pour éviter un </a:t>
            </a:r>
            <a:r>
              <a:rPr lang="fr-FR" sz="1600" dirty="0" smtClean="0"/>
              <a:t>risque électrique pour </a:t>
            </a:r>
            <a:r>
              <a:rPr lang="fr-FR" sz="1600" dirty="0"/>
              <a:t>une personne en contact avec des </a:t>
            </a:r>
            <a:r>
              <a:rPr lang="fr-FR" sz="1600" dirty="0" smtClean="0"/>
              <a:t>parties conductrices </a:t>
            </a:r>
            <a:r>
              <a:rPr lang="fr-FR" sz="1600" dirty="0"/>
              <a:t>simultanément accessibles en cas de deux défauts simultanés </a:t>
            </a:r>
            <a:r>
              <a:rPr lang="fr-FR" sz="1600" dirty="0" smtClean="0"/>
              <a:t>concernant deux </a:t>
            </a:r>
            <a:r>
              <a:rPr lang="fr-FR" sz="1600" dirty="0"/>
              <a:t>conducteurs actifs différents.</a:t>
            </a:r>
          </a:p>
        </p:txBody>
      </p:sp>
    </p:spTree>
    <p:extLst>
      <p:ext uri="{BB962C8B-B14F-4D97-AF65-F5344CB8AC3E}">
        <p14:creationId xmlns:p14="http://schemas.microsoft.com/office/powerpoint/2010/main" val="25658353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6" y="1556792"/>
            <a:ext cx="8208912" cy="50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idx="4294967295"/>
          </p:nvPr>
        </p:nvSpPr>
        <p:spPr/>
        <p:txBody>
          <a:bodyPr/>
          <a:lstStyle/>
          <a:p>
            <a:r>
              <a:rPr lang="fr-FR" dirty="0" smtClean="0"/>
              <a:t>Les fonctions des appareils</a:t>
            </a:r>
            <a:endParaRPr lang="fr-FR" dirty="0"/>
          </a:p>
        </p:txBody>
      </p:sp>
    </p:spTree>
    <p:extLst>
      <p:ext uri="{BB962C8B-B14F-4D97-AF65-F5344CB8AC3E}">
        <p14:creationId xmlns:p14="http://schemas.microsoft.com/office/powerpoint/2010/main" val="2850890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fr-FR" dirty="0"/>
              <a:t>Application à une installation domestique. </a:t>
            </a:r>
            <a:r>
              <a:rPr lang="fr-FR" sz="1600" dirty="0"/>
              <a:t>maison individuelle 130m</a:t>
            </a:r>
            <a:r>
              <a:rPr lang="fr-FR" sz="1600" baseline="30000" dirty="0"/>
              <a:t>2</a:t>
            </a:r>
            <a:endParaRPr lang="fr-FR" dirty="0"/>
          </a:p>
        </p:txBody>
      </p:sp>
      <p:pic>
        <p:nvPicPr>
          <p:cNvPr id="3410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41461"/>
            <a:ext cx="7906072" cy="526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917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21 - Mis en ligne en 2012\Divers\habili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412776"/>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319490" name="Rectangle 2"/>
          <p:cNvSpPr>
            <a:spLocks noGrp="1" noChangeArrowheads="1"/>
          </p:cNvSpPr>
          <p:nvPr>
            <p:ph type="title"/>
          </p:nvPr>
        </p:nvSpPr>
        <p:spPr>
          <a:xfrm>
            <a:off x="986205" y="116632"/>
            <a:ext cx="7171592" cy="1143000"/>
          </a:xfrm>
        </p:spPr>
        <p:txBody>
          <a:bodyPr/>
          <a:lstStyle/>
          <a:p>
            <a:r>
              <a:rPr lang="fr-FR" sz="2800" dirty="0"/>
              <a:t>Notion de « </a:t>
            </a:r>
            <a:r>
              <a:rPr lang="fr-FR" sz="2800" b="1" dirty="0"/>
              <a:t>local réservé aux électriciens</a:t>
            </a:r>
            <a:r>
              <a:rPr lang="fr-FR" sz="2800" dirty="0"/>
              <a:t> »</a:t>
            </a:r>
            <a:endParaRPr lang="fr-FR" dirty="0"/>
          </a:p>
        </p:txBody>
      </p:sp>
      <p:sp>
        <p:nvSpPr>
          <p:cNvPr id="319491" name="Rectangle 3"/>
          <p:cNvSpPr>
            <a:spLocks noGrp="1" noChangeArrowheads="1"/>
          </p:cNvSpPr>
          <p:nvPr>
            <p:ph type="body" sz="half" idx="1"/>
          </p:nvPr>
        </p:nvSpPr>
        <p:spPr>
          <a:xfrm>
            <a:off x="35496" y="1484784"/>
            <a:ext cx="6552728" cy="4038600"/>
          </a:xfrm>
          <a:ln/>
        </p:spPr>
        <p:txBody>
          <a:bodyPr/>
          <a:lstStyle/>
          <a:p>
            <a:r>
              <a:rPr lang="fr-FR" sz="2500" dirty="0"/>
              <a:t>Un local réservé aux </a:t>
            </a:r>
            <a:r>
              <a:rPr lang="fr-FR" sz="2500" dirty="0" smtClean="0"/>
              <a:t>électriciens </a:t>
            </a:r>
            <a:r>
              <a:rPr lang="fr-FR" sz="2500" dirty="0"/>
              <a:t>se reconnaît au symbole ci contre:</a:t>
            </a:r>
          </a:p>
          <a:p>
            <a:r>
              <a:rPr lang="fr-FR" sz="2500" dirty="0"/>
              <a:t>Il constitue une frontière non franchissable si on n ’est pas habilité.</a:t>
            </a:r>
          </a:p>
          <a:p>
            <a:r>
              <a:rPr lang="fr-FR" sz="2500" dirty="0"/>
              <a:t>Une armoire électrique est un local réservé aux </a:t>
            </a:r>
            <a:r>
              <a:rPr lang="fr-FR" sz="2500" dirty="0" smtClean="0"/>
              <a:t>électriciens.</a:t>
            </a:r>
            <a:endParaRPr lang="fr-FR" sz="2500" dirty="0"/>
          </a:p>
        </p:txBody>
      </p:sp>
      <p:sp>
        <p:nvSpPr>
          <p:cNvPr id="6" name="ZoneTexte 5">
            <a:hlinkClick r:id="rId4" action="ppaction://hlinkpres?slideindex=1&amp;slidetitle="/>
          </p:cNvPr>
          <p:cNvSpPr txBox="1"/>
          <p:nvPr/>
        </p:nvSpPr>
        <p:spPr>
          <a:xfrm>
            <a:off x="7458744" y="6081198"/>
            <a:ext cx="12362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Sommaire</a:t>
            </a:r>
            <a:endParaRPr lang="fr-FR" dirty="0"/>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100" y="4293096"/>
            <a:ext cx="2119852" cy="23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4119564"/>
            <a:ext cx="2448272" cy="273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4293096"/>
            <a:ext cx="1656184" cy="241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996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lstStyle/>
          <a:p>
            <a:r>
              <a:rPr lang="fr-FR" dirty="0"/>
              <a:t>Les organes fragiles</a:t>
            </a:r>
          </a:p>
        </p:txBody>
      </p:sp>
      <p:sp>
        <p:nvSpPr>
          <p:cNvPr id="156675" name="Rectangle 1027"/>
          <p:cNvSpPr>
            <a:spLocks noGrp="1" noChangeArrowheads="1"/>
          </p:cNvSpPr>
          <p:nvPr>
            <p:ph type="body" idx="1"/>
          </p:nvPr>
        </p:nvSpPr>
        <p:spPr>
          <a:xfrm>
            <a:off x="685800" y="1600200"/>
            <a:ext cx="7772400" cy="4495800"/>
          </a:xfrm>
          <a:ln/>
        </p:spPr>
        <p:txBody>
          <a:bodyPr/>
          <a:lstStyle/>
          <a:p>
            <a:pPr>
              <a:buFont typeface="Monotype Sorts" pitchFamily="2" charset="2"/>
              <a:buNone/>
            </a:pPr>
            <a:r>
              <a:rPr lang="fr-FR" b="1" dirty="0" smtClean="0"/>
              <a:t>Ils </a:t>
            </a:r>
            <a:r>
              <a:rPr lang="fr-FR" b="1" dirty="0"/>
              <a:t>sont</a:t>
            </a:r>
            <a:r>
              <a:rPr lang="fr-FR" dirty="0"/>
              <a:t> 40 fois moins résistants que la peau	</a:t>
            </a:r>
          </a:p>
          <a:p>
            <a:pPr lvl="1"/>
            <a:r>
              <a:rPr lang="fr-FR" dirty="0"/>
              <a:t>le cerveau</a:t>
            </a:r>
          </a:p>
          <a:p>
            <a:pPr lvl="1"/>
            <a:r>
              <a:rPr lang="fr-FR" dirty="0"/>
              <a:t>les poumons</a:t>
            </a:r>
          </a:p>
          <a:p>
            <a:pPr lvl="1"/>
            <a:r>
              <a:rPr lang="fr-FR" dirty="0"/>
              <a:t>le cœur</a:t>
            </a:r>
          </a:p>
          <a:p>
            <a:pPr lvl="1"/>
            <a:r>
              <a:rPr lang="fr-FR" dirty="0"/>
              <a:t>le foie</a:t>
            </a:r>
          </a:p>
          <a:p>
            <a:pPr lvl="1"/>
            <a:r>
              <a:rPr lang="fr-FR" dirty="0"/>
              <a:t>les reins</a:t>
            </a:r>
          </a:p>
        </p:txBody>
      </p:sp>
    </p:spTree>
    <p:extLst>
      <p:ext uri="{BB962C8B-B14F-4D97-AF65-F5344CB8AC3E}">
        <p14:creationId xmlns:p14="http://schemas.microsoft.com/office/powerpoint/2010/main" val="908994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p:txBody>
          <a:bodyPr/>
          <a:lstStyle/>
          <a:p>
            <a:r>
              <a:rPr lang="fr-FR" dirty="0" smtClean="0"/>
              <a:t>Zones temps / courant </a:t>
            </a:r>
            <a:br>
              <a:rPr lang="fr-FR" dirty="0" smtClean="0"/>
            </a:br>
            <a:r>
              <a:rPr lang="fr-FR" dirty="0" smtClean="0"/>
              <a:t>des effets du courants alternatifs</a:t>
            </a:r>
            <a:endParaRPr lang="fr-FR" dirty="0"/>
          </a:p>
        </p:txBody>
      </p:sp>
      <p:sp>
        <p:nvSpPr>
          <p:cNvPr id="231429" name="Text Box 1029"/>
          <p:cNvSpPr txBox="1">
            <a:spLocks noChangeArrowheads="1"/>
          </p:cNvSpPr>
          <p:nvPr/>
        </p:nvSpPr>
        <p:spPr bwMode="auto">
          <a:xfrm>
            <a:off x="0" y="5987876"/>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fr-FR" sz="1600" dirty="0">
                <a:solidFill>
                  <a:srgbClr val="0066CC"/>
                </a:solidFill>
              </a:rPr>
              <a:t>En tenant compte d ’expériences, il a été établi la courbe S, situé dans la zone 3 qui définit le temps maximal de passage du courant en fonction du temps pour assurer la sécurité. Le courant supportable pendant un temps infini est de </a:t>
            </a:r>
            <a:r>
              <a:rPr lang="fr-FR" sz="1600" b="1" dirty="0">
                <a:solidFill>
                  <a:srgbClr val="0066CC"/>
                </a:solidFill>
              </a:rPr>
              <a:t>25 mA</a:t>
            </a:r>
            <a:r>
              <a:rPr lang="fr-FR" sz="1600" dirty="0">
                <a:solidFill>
                  <a:srgbClr val="0066CC"/>
                </a:solidFill>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69715"/>
            <a:ext cx="6408712" cy="4545309"/>
          </a:xfrm>
          <a:prstGeom prst="rect">
            <a:avLst/>
          </a:prstGeom>
          <a:ln/>
        </p:spPr>
        <p:style>
          <a:lnRef idx="2">
            <a:schemeClr val="accent1"/>
          </a:lnRef>
          <a:fillRef idx="1">
            <a:schemeClr val="lt1"/>
          </a:fillRef>
          <a:effectRef idx="0">
            <a:schemeClr val="accent1"/>
          </a:effectRef>
          <a:fontRef idx="minor">
            <a:schemeClr val="dk1"/>
          </a:fontRef>
        </p:style>
      </p:pic>
      <p:sp>
        <p:nvSpPr>
          <p:cNvPr id="2" name="Rectangle 1"/>
          <p:cNvSpPr/>
          <p:nvPr/>
        </p:nvSpPr>
        <p:spPr>
          <a:xfrm>
            <a:off x="323528" y="1700808"/>
            <a:ext cx="1872208"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200" dirty="0"/>
              <a:t>Zone 1 : habituellement aucune réaction</a:t>
            </a:r>
            <a:r>
              <a:rPr lang="fr-FR" sz="1200" dirty="0" smtClean="0"/>
              <a:t>.</a:t>
            </a:r>
          </a:p>
          <a:p>
            <a:pPr algn="just"/>
            <a:endParaRPr lang="fr-FR" sz="1200" dirty="0"/>
          </a:p>
          <a:p>
            <a:pPr algn="just"/>
            <a:r>
              <a:rPr lang="fr-FR" sz="1200" dirty="0"/>
              <a:t>Zone 2 : habituellement aucun effet physiologique dangereux</a:t>
            </a:r>
            <a:r>
              <a:rPr lang="fr-FR" sz="1200" dirty="0" smtClean="0"/>
              <a:t>.</a:t>
            </a:r>
          </a:p>
          <a:p>
            <a:pPr algn="just"/>
            <a:endParaRPr lang="fr-FR" sz="1200" dirty="0"/>
          </a:p>
          <a:p>
            <a:pPr algn="just"/>
            <a:r>
              <a:rPr lang="fr-FR" sz="1200" dirty="0"/>
              <a:t>Zone 3 : habituellement aucun dommage organique. </a:t>
            </a:r>
            <a:endParaRPr lang="fr-FR" sz="1200" dirty="0" smtClean="0"/>
          </a:p>
          <a:p>
            <a:pPr algn="just"/>
            <a:endParaRPr lang="fr-FR" sz="1200" dirty="0"/>
          </a:p>
          <a:p>
            <a:pPr algn="just"/>
            <a:r>
              <a:rPr lang="fr-FR" sz="1200" dirty="0"/>
              <a:t>Zone 4 : probabilité de fibrillation ventriculaire augmentant jusqu'à environ 5 </a:t>
            </a:r>
            <a:r>
              <a:rPr lang="fr-FR" sz="1200" dirty="0" smtClean="0"/>
              <a:t>% (</a:t>
            </a:r>
            <a:r>
              <a:rPr lang="fr-FR" sz="1200" dirty="0"/>
              <a:t>courbe C2), 50 % (courbe 3), et plus de 50 % (au delà </a:t>
            </a:r>
            <a:r>
              <a:rPr lang="fr-FR" sz="1200" dirty="0" smtClean="0"/>
              <a:t> C3</a:t>
            </a:r>
            <a:r>
              <a:rPr lang="fr-FR" sz="1200" dirty="0"/>
              <a:t>). </a:t>
            </a:r>
          </a:p>
        </p:txBody>
      </p:sp>
      <p:sp>
        <p:nvSpPr>
          <p:cNvPr id="7" name="ZoneTexte 6"/>
          <p:cNvSpPr txBox="1"/>
          <p:nvPr/>
        </p:nvSpPr>
        <p:spPr>
          <a:xfrm>
            <a:off x="5478390" y="1362834"/>
            <a:ext cx="1181842" cy="553998"/>
          </a:xfrm>
          <a:prstGeom prst="rect">
            <a:avLst/>
          </a:prstGeom>
          <a:solidFill>
            <a:schemeClr val="bg1"/>
          </a:solidFill>
        </p:spPr>
        <p:txBody>
          <a:bodyPr wrap="square" rtlCol="0">
            <a:spAutoFit/>
          </a:bodyPr>
          <a:lstStyle/>
          <a:p>
            <a:r>
              <a:rPr lang="fr-FR" i="1" u="sng" dirty="0" smtClean="0">
                <a:solidFill>
                  <a:srgbClr val="0070C0"/>
                </a:solidFill>
              </a:rPr>
              <a:t>25 mA</a:t>
            </a:r>
          </a:p>
          <a:p>
            <a:endParaRPr lang="fr-FR" sz="1100" dirty="0"/>
          </a:p>
        </p:txBody>
      </p:sp>
      <p:cxnSp>
        <p:nvCxnSpPr>
          <p:cNvPr id="5" name="Connecteur droit 4"/>
          <p:cNvCxnSpPr/>
          <p:nvPr/>
        </p:nvCxnSpPr>
        <p:spPr>
          <a:xfrm>
            <a:off x="5940152" y="1700808"/>
            <a:ext cx="0" cy="3096344"/>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563888" y="3068960"/>
            <a:ext cx="2664296"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339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p:txBody>
          <a:bodyPr/>
          <a:lstStyle/>
          <a:p>
            <a:r>
              <a:rPr lang="fr-FR" dirty="0"/>
              <a:t>Les effets du passage </a:t>
            </a:r>
            <a:r>
              <a:rPr lang="fr-FR" dirty="0" smtClean="0"/>
              <a:t/>
            </a:r>
            <a:br>
              <a:rPr lang="fr-FR" dirty="0" smtClean="0"/>
            </a:br>
            <a:r>
              <a:rPr lang="fr-FR" dirty="0" smtClean="0"/>
              <a:t>du </a:t>
            </a:r>
            <a:r>
              <a:rPr lang="fr-FR" dirty="0"/>
              <a:t>courant alternatif</a:t>
            </a:r>
          </a:p>
        </p:txBody>
      </p:sp>
      <p:graphicFrame>
        <p:nvGraphicFramePr>
          <p:cNvPr id="148483" name="Object 1027"/>
          <p:cNvGraphicFramePr>
            <a:graphicFrameLocks noChangeAspect="1"/>
          </p:cNvGraphicFramePr>
          <p:nvPr/>
        </p:nvGraphicFramePr>
        <p:xfrm>
          <a:off x="2019300" y="1676400"/>
          <a:ext cx="6383215" cy="4313238"/>
        </p:xfrm>
        <a:graphic>
          <a:graphicData uri="http://schemas.openxmlformats.org/presentationml/2006/ole">
            <mc:AlternateContent xmlns:mc="http://schemas.openxmlformats.org/markup-compatibility/2006">
              <mc:Choice xmlns:v="urn:schemas-microsoft-com:vml" Requires="v">
                <p:oleObj spid="_x0000_s1069" name="Image Bitmap" r:id="rId4" imgW="6230220" imgH="3885714" progId="Paint.Picture">
                  <p:embed/>
                </p:oleObj>
              </mc:Choice>
              <mc:Fallback>
                <p:oleObj name="Image Bitmap" r:id="rId4" imgW="6230220" imgH="38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1676400"/>
                        <a:ext cx="6383215" cy="431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24" y="6276501"/>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5528" y="6361645"/>
            <a:ext cx="3813865" cy="369332"/>
          </a:xfrm>
          <a:prstGeom prst="rect">
            <a:avLst/>
          </a:prstGeom>
          <a:noFill/>
        </p:spPr>
        <p:txBody>
          <a:bodyPr wrap="none" rtlCol="0">
            <a:spAutoFit/>
          </a:bodyPr>
          <a:lstStyle/>
          <a:p>
            <a:r>
              <a:rPr lang="fr-FR" dirty="0" smtClean="0"/>
              <a:t>Source                     ED 1522-208   </a:t>
            </a:r>
            <a:endParaRPr lang="fr-FR" dirty="0"/>
          </a:p>
        </p:txBody>
      </p:sp>
    </p:spTree>
    <p:extLst>
      <p:ext uri="{BB962C8B-B14F-4D97-AF65-F5344CB8AC3E}">
        <p14:creationId xmlns:p14="http://schemas.microsoft.com/office/powerpoint/2010/main" val="729537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Grp="1" noChangeAspect="1"/>
          </p:cNvGraphicFramePr>
          <p:nvPr>
            <p:ph type="body" idx="1"/>
            <p:extLst>
              <p:ext uri="{D42A27DB-BD31-4B8C-83A1-F6EECF244321}">
                <p14:modId xmlns:p14="http://schemas.microsoft.com/office/powerpoint/2010/main" val="223806218"/>
              </p:ext>
            </p:extLst>
          </p:nvPr>
        </p:nvGraphicFramePr>
        <p:xfrm>
          <a:off x="838200" y="1438275"/>
          <a:ext cx="7646377" cy="4832350"/>
        </p:xfrm>
        <a:graphic>
          <a:graphicData uri="http://schemas.openxmlformats.org/presentationml/2006/ole">
            <mc:AlternateContent xmlns:mc="http://schemas.openxmlformats.org/markup-compatibility/2006">
              <mc:Choice xmlns:v="urn:schemas-microsoft-com:vml" Requires="v">
                <p:oleObj spid="_x0000_s2092" name="Feuille de calcul" r:id="rId5" imgW="6600698" imgH="4172040" progId="Excel.Sheet.8">
                  <p:embed/>
                </p:oleObj>
              </mc:Choice>
              <mc:Fallback>
                <p:oleObj name="Feuille de calcul" r:id="rId5" imgW="6600698" imgH="4172040" progId="Excel.Sheet.8">
                  <p:embed/>
                  <p:pic>
                    <p:nvPicPr>
                      <p:cNvPr id="0" name=""/>
                      <p:cNvPicPr>
                        <a:picLocks noChangeAspect="1" noChangeArrowheads="1"/>
                      </p:cNvPicPr>
                      <p:nvPr/>
                    </p:nvPicPr>
                    <p:blipFill>
                      <a:blip r:embed="rId6"/>
                      <a:srcRect/>
                      <a:stretch>
                        <a:fillRect/>
                      </a:stretch>
                    </p:blipFill>
                    <p:spPr bwMode="auto">
                      <a:xfrm>
                        <a:off x="838200" y="1438275"/>
                        <a:ext cx="7646377" cy="4832350"/>
                      </a:xfrm>
                      <a:prstGeom prst="rect">
                        <a:avLst/>
                      </a:prstGeom>
                    </p:spPr>
                  </p:pic>
                </p:oleObj>
              </mc:Fallback>
            </mc:AlternateContent>
          </a:graphicData>
        </a:graphic>
      </p:graphicFrame>
      <p:sp>
        <p:nvSpPr>
          <p:cNvPr id="2" name="Titre 1"/>
          <p:cNvSpPr>
            <a:spLocks noGrp="1"/>
          </p:cNvSpPr>
          <p:nvPr>
            <p:ph type="title"/>
          </p:nvPr>
        </p:nvSpPr>
        <p:spPr/>
        <p:txBody>
          <a:bodyPr/>
          <a:lstStyle/>
          <a:p>
            <a:r>
              <a:rPr lang="fr-FR" dirty="0" smtClean="0"/>
              <a:t> </a:t>
            </a:r>
            <a:r>
              <a:rPr lang="fr-FR" sz="4000" dirty="0" smtClean="0">
                <a:solidFill>
                  <a:schemeClr val="tx2"/>
                </a:solidFill>
                <a:effectLst/>
                <a:latin typeface="+mj-lt"/>
                <a:ea typeface="+mj-ea"/>
                <a:cs typeface="+mj-cs"/>
              </a:rPr>
              <a:t>Les effets du passage </a:t>
            </a:r>
            <a:br>
              <a:rPr lang="fr-FR" sz="4000" dirty="0" smtClean="0">
                <a:solidFill>
                  <a:schemeClr val="tx2"/>
                </a:solidFill>
                <a:effectLst/>
                <a:latin typeface="+mj-lt"/>
                <a:ea typeface="+mj-ea"/>
                <a:cs typeface="+mj-cs"/>
              </a:rPr>
            </a:br>
            <a:r>
              <a:rPr lang="fr-FR" sz="4000" dirty="0" smtClean="0">
                <a:solidFill>
                  <a:schemeClr val="tx2"/>
                </a:solidFill>
                <a:effectLst/>
                <a:latin typeface="+mj-lt"/>
                <a:ea typeface="+mj-ea"/>
                <a:cs typeface="+mj-cs"/>
              </a:rPr>
              <a:t>du courant alternatif</a:t>
            </a:r>
            <a:endParaRPr lang="fr-FR" dirty="0"/>
          </a:p>
        </p:txBody>
      </p:sp>
    </p:spTree>
    <p:extLst>
      <p:ext uri="{BB962C8B-B14F-4D97-AF65-F5344CB8AC3E}">
        <p14:creationId xmlns:p14="http://schemas.microsoft.com/office/powerpoint/2010/main" val="2648820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050"/>
          <p:cNvSpPr>
            <a:spLocks noGrp="1" noChangeArrowheads="1"/>
          </p:cNvSpPr>
          <p:nvPr>
            <p:ph type="title"/>
          </p:nvPr>
        </p:nvSpPr>
        <p:spPr/>
        <p:txBody>
          <a:bodyPr/>
          <a:lstStyle/>
          <a:p>
            <a:r>
              <a:rPr lang="fr-FR" dirty="0"/>
              <a:t>Les effets du passage </a:t>
            </a:r>
            <a:r>
              <a:rPr lang="fr-FR" dirty="0" smtClean="0"/>
              <a:t/>
            </a:r>
            <a:br>
              <a:rPr lang="fr-FR" dirty="0" smtClean="0"/>
            </a:br>
            <a:r>
              <a:rPr lang="fr-FR" dirty="0" smtClean="0"/>
              <a:t>du </a:t>
            </a:r>
            <a:r>
              <a:rPr lang="fr-FR" dirty="0"/>
              <a:t>courant continu</a:t>
            </a:r>
          </a:p>
        </p:txBody>
      </p:sp>
      <p:graphicFrame>
        <p:nvGraphicFramePr>
          <p:cNvPr id="152579" name="Object 2051"/>
          <p:cNvGraphicFramePr>
            <a:graphicFrameLocks noChangeAspect="1"/>
          </p:cNvGraphicFramePr>
          <p:nvPr/>
        </p:nvGraphicFramePr>
        <p:xfrm>
          <a:off x="911470" y="2514600"/>
          <a:ext cx="7253654" cy="3519488"/>
        </p:xfrm>
        <a:graphic>
          <a:graphicData uri="http://schemas.openxmlformats.org/presentationml/2006/ole">
            <mc:AlternateContent xmlns:mc="http://schemas.openxmlformats.org/markup-compatibility/2006">
              <mc:Choice xmlns:v="urn:schemas-microsoft-com:vml" Requires="v">
                <p:oleObj spid="_x0000_s3116" name="Image Bitmap" r:id="rId4" imgW="3742857" imgH="1676634" progId="Paint.Picture">
                  <p:embed/>
                </p:oleObj>
              </mc:Choice>
              <mc:Fallback>
                <p:oleObj name="Image Bitmap" r:id="rId4" imgW="3742857" imgH="167663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70" y="2514600"/>
                        <a:ext cx="7253654"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24" y="6276501"/>
            <a:ext cx="1296144" cy="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5528" y="6361645"/>
            <a:ext cx="3813865" cy="369332"/>
          </a:xfrm>
          <a:prstGeom prst="rect">
            <a:avLst/>
          </a:prstGeom>
          <a:noFill/>
        </p:spPr>
        <p:txBody>
          <a:bodyPr wrap="none" rtlCol="0">
            <a:spAutoFit/>
          </a:bodyPr>
          <a:lstStyle/>
          <a:p>
            <a:r>
              <a:rPr lang="fr-FR" dirty="0" smtClean="0"/>
              <a:t>Source                     ED 1522-208   </a:t>
            </a:r>
            <a:endParaRPr lang="fr-FR" dirty="0"/>
          </a:p>
        </p:txBody>
      </p:sp>
    </p:spTree>
    <p:extLst>
      <p:ext uri="{BB962C8B-B14F-4D97-AF65-F5344CB8AC3E}">
        <p14:creationId xmlns:p14="http://schemas.microsoft.com/office/powerpoint/2010/main" val="3111143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Grp="1" noChangeArrowheads="1"/>
          </p:cNvSpPr>
          <p:nvPr>
            <p:ph type="title"/>
          </p:nvPr>
        </p:nvSpPr>
        <p:spPr/>
        <p:txBody>
          <a:bodyPr/>
          <a:lstStyle/>
          <a:p>
            <a:r>
              <a:rPr lang="fr-FR" dirty="0"/>
              <a:t>La résistance du corps humain</a:t>
            </a:r>
          </a:p>
        </p:txBody>
      </p:sp>
      <p:sp>
        <p:nvSpPr>
          <p:cNvPr id="164867" name="Rectangle 1027"/>
          <p:cNvSpPr>
            <a:spLocks noGrp="1" noChangeArrowheads="1"/>
          </p:cNvSpPr>
          <p:nvPr>
            <p:ph type="body" idx="1"/>
          </p:nvPr>
        </p:nvSpPr>
        <p:spPr>
          <a:ln/>
        </p:spPr>
        <p:txBody>
          <a:bodyPr/>
          <a:lstStyle/>
          <a:p>
            <a:pPr>
              <a:lnSpc>
                <a:spcPct val="90000"/>
              </a:lnSpc>
              <a:buFont typeface="Monotype Sorts" pitchFamily="2" charset="2"/>
              <a:buNone/>
            </a:pPr>
            <a:r>
              <a:rPr lang="fr-FR" sz="3700" dirty="0" smtClean="0">
                <a:solidFill>
                  <a:srgbClr val="FFB900"/>
                </a:solidFill>
              </a:rPr>
              <a:t>Elle </a:t>
            </a:r>
            <a:r>
              <a:rPr lang="fr-FR" sz="3700" dirty="0">
                <a:solidFill>
                  <a:srgbClr val="FFB900"/>
                </a:solidFill>
              </a:rPr>
              <a:t>varie avec</a:t>
            </a:r>
            <a:r>
              <a:rPr lang="fr-FR" sz="3700" dirty="0" smtClean="0">
                <a:solidFill>
                  <a:srgbClr val="FFB900"/>
                </a:solidFill>
              </a:rPr>
              <a:t>:</a:t>
            </a:r>
          </a:p>
          <a:p>
            <a:pPr>
              <a:lnSpc>
                <a:spcPct val="90000"/>
              </a:lnSpc>
              <a:buFont typeface="Monotype Sorts" pitchFamily="2" charset="2"/>
              <a:buNone/>
            </a:pPr>
            <a:endParaRPr lang="fr-FR" sz="3700" dirty="0">
              <a:solidFill>
                <a:srgbClr val="FFB900"/>
              </a:solidFill>
            </a:endParaRPr>
          </a:p>
          <a:p>
            <a:pPr lvl="1">
              <a:lnSpc>
                <a:spcPct val="90000"/>
              </a:lnSpc>
            </a:pPr>
            <a:r>
              <a:rPr lang="fr-FR" dirty="0"/>
              <a:t>la surface de contact</a:t>
            </a:r>
          </a:p>
          <a:p>
            <a:pPr lvl="1">
              <a:lnSpc>
                <a:spcPct val="90000"/>
              </a:lnSpc>
            </a:pPr>
            <a:r>
              <a:rPr lang="fr-FR" dirty="0"/>
              <a:t>la pression de contact</a:t>
            </a:r>
          </a:p>
          <a:p>
            <a:pPr lvl="1">
              <a:lnSpc>
                <a:spcPct val="90000"/>
              </a:lnSpc>
            </a:pPr>
            <a:r>
              <a:rPr lang="fr-FR" dirty="0"/>
              <a:t>l’épaisseur de la peau</a:t>
            </a:r>
          </a:p>
          <a:p>
            <a:pPr lvl="1">
              <a:lnSpc>
                <a:spcPct val="90000"/>
              </a:lnSpc>
            </a:pPr>
            <a:r>
              <a:rPr lang="fr-FR" dirty="0"/>
              <a:t>la présence d’humidité</a:t>
            </a:r>
          </a:p>
          <a:p>
            <a:pPr lvl="1">
              <a:lnSpc>
                <a:spcPct val="90000"/>
              </a:lnSpc>
            </a:pPr>
            <a:r>
              <a:rPr lang="fr-FR" dirty="0"/>
              <a:t>le poids, la taille, la fatigue</a:t>
            </a:r>
            <a:r>
              <a:rPr lang="fr-FR" dirty="0" smtClean="0"/>
              <a:t>...</a:t>
            </a:r>
          </a:p>
          <a:p>
            <a:pPr lvl="1">
              <a:lnSpc>
                <a:spcPct val="90000"/>
              </a:lnSpc>
            </a:pPr>
            <a:endParaRPr lang="fr-FR" dirty="0"/>
          </a:p>
          <a:p>
            <a:pPr marL="457200" lvl="1" indent="0">
              <a:lnSpc>
                <a:spcPct val="90000"/>
              </a:lnSpc>
              <a:buNone/>
            </a:pPr>
            <a:endParaRPr lang="fr-FR" dirty="0" smtClean="0"/>
          </a:p>
          <a:p>
            <a:pPr marL="457200" lvl="1" indent="0">
              <a:lnSpc>
                <a:spcPct val="90000"/>
              </a:lnSpc>
              <a:buNone/>
            </a:pPr>
            <a:r>
              <a:rPr lang="fr-FR" dirty="0" smtClean="0"/>
              <a:t>Il est donc difficile d’estimer précisément les effets physiologiques d’une électrisation,</a:t>
            </a:r>
            <a:endParaRPr lang="fr-FR" dirty="0"/>
          </a:p>
        </p:txBody>
      </p:sp>
      <p:sp>
        <p:nvSpPr>
          <p:cNvPr id="2" name="Rectangle 1"/>
          <p:cNvSpPr/>
          <p:nvPr/>
        </p:nvSpPr>
        <p:spPr>
          <a:xfrm>
            <a:off x="6880873" y="2552328"/>
            <a:ext cx="57606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7164288" y="1916832"/>
            <a:ext cx="0" cy="30963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7456937" y="3284984"/>
            <a:ext cx="643455" cy="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100392" y="2348880"/>
            <a:ext cx="0" cy="9361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164288" y="2384884"/>
            <a:ext cx="91199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867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Bluewave">
  <a:themeElements>
    <a:clrScheme name="Bluewave 16">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66CC"/>
      </a:hlink>
      <a:folHlink>
        <a:srgbClr val="8396B7"/>
      </a:folHlink>
    </a:clrScheme>
    <a:fontScheme name="Bluewa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w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w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w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w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w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w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w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w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w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w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w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wav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14">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wave 15">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89D8"/>
        </a:hlink>
        <a:folHlink>
          <a:srgbClr val="8396B7"/>
        </a:folHlink>
      </a:clrScheme>
      <a:clrMap bg1="lt1" tx1="dk1" bg2="lt2" tx2="dk2" accent1="accent1" accent2="accent2" accent3="accent3" accent4="accent4" accent5="accent5" accent6="accent6" hlink="hlink" folHlink="folHlink"/>
    </a:extraClrScheme>
    <a:extraClrScheme>
      <a:clrScheme name="Bluewave 16">
        <a:dk1>
          <a:srgbClr val="000000"/>
        </a:dk1>
        <a:lt1>
          <a:srgbClr val="FFFFFF"/>
        </a:lt1>
        <a:dk2>
          <a:srgbClr val="0066CC"/>
        </a:dk2>
        <a:lt2>
          <a:srgbClr val="808080"/>
        </a:lt2>
        <a:accent1>
          <a:srgbClr val="A7D3FF"/>
        </a:accent1>
        <a:accent2>
          <a:srgbClr val="003468"/>
        </a:accent2>
        <a:accent3>
          <a:srgbClr val="FFFFFF"/>
        </a:accent3>
        <a:accent4>
          <a:srgbClr val="000000"/>
        </a:accent4>
        <a:accent5>
          <a:srgbClr val="D0E6FF"/>
        </a:accent5>
        <a:accent6>
          <a:srgbClr val="002E5E"/>
        </a:accent6>
        <a:hlink>
          <a:srgbClr val="0066CC"/>
        </a:hlink>
        <a:folHlink>
          <a:srgbClr val="8396B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2554</Words>
  <Application>Microsoft Office PowerPoint</Application>
  <PresentationFormat>Affichage à l'écran (4:3)</PresentationFormat>
  <Paragraphs>303</Paragraphs>
  <Slides>39</Slides>
  <Notes>22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39</vt:i4>
      </vt:variant>
    </vt:vector>
  </HeadingPairs>
  <TitlesOfParts>
    <vt:vector size="43" baseType="lpstr">
      <vt:lpstr>Bluewave</vt:lpstr>
      <vt:lpstr>Image Bitmap</vt:lpstr>
      <vt:lpstr>Feuille de calcul</vt:lpstr>
      <vt:lpstr>Clip</vt:lpstr>
      <vt:lpstr>LE RISQUE ELECTRIQUE</vt:lpstr>
      <vt:lpstr>Le Risque Electrique</vt:lpstr>
      <vt:lpstr>Les effets sur les personnes</vt:lpstr>
      <vt:lpstr>Les organes fragiles</vt:lpstr>
      <vt:lpstr>Zones temps / courant  des effets du courants alternatifs</vt:lpstr>
      <vt:lpstr>Les effets du passage  du courant alternatif</vt:lpstr>
      <vt:lpstr> Les effets du passage  du courant alternatif</vt:lpstr>
      <vt:lpstr>Les effets du passage  du courant continu</vt:lpstr>
      <vt:lpstr>La résistance du corps humain</vt:lpstr>
      <vt:lpstr>Tension de contact</vt:lpstr>
      <vt:lpstr>Variation de la résistance du corps humain en fonction de la tension de contact et de l’état de la peau</vt:lpstr>
      <vt:lpstr>Tension limite conventionnelle</vt:lpstr>
      <vt:lpstr>La protection des personnes</vt:lpstr>
      <vt:lpstr>Contact direct</vt:lpstr>
      <vt:lpstr>Protection contre  les contacts directs</vt:lpstr>
      <vt:lpstr>Protection contre les contacts directs par éloignement</vt:lpstr>
      <vt:lpstr>Protection contre les contacts directs par éloignement </vt:lpstr>
      <vt:lpstr>Protection contre les contacts directs par isolation</vt:lpstr>
      <vt:lpstr>Protection contre les contacts directs par isolation</vt:lpstr>
      <vt:lpstr>Protection contre les contacts directs par obstacles</vt:lpstr>
      <vt:lpstr>Protection contre les contacts directs par obstacles</vt:lpstr>
      <vt:lpstr>Les indices de protection</vt:lpstr>
      <vt:lpstr>Degrés de protection</vt:lpstr>
      <vt:lpstr>Protection contre les contacts directs Cas des laboratoires</vt:lpstr>
      <vt:lpstr>Dispositif de protection  Différentiel à courant Résiduel</vt:lpstr>
      <vt:lpstr>Cas particulier:  DDR sur contact direct.</vt:lpstr>
      <vt:lpstr>Contact indirect</vt:lpstr>
      <vt:lpstr>Protections contre les contacts indirects</vt:lpstr>
      <vt:lpstr>Très Basse Tension</vt:lpstr>
      <vt:lpstr>Isolation renforcée Classes de matériels électriques </vt:lpstr>
      <vt:lpstr>Protection contre les contacts indirects par coupure automatique</vt:lpstr>
      <vt:lpstr>Protection contre les contacts indirects Rôle du Neutre dans une installation</vt:lpstr>
      <vt:lpstr>Schéma de liaison à la terre. Régime TT</vt:lpstr>
      <vt:lpstr>Schéma de liaison à la terre. Régime TT – protection par DDR</vt:lpstr>
      <vt:lpstr>Schéma de liaison a la terre: Régime TN</vt:lpstr>
      <vt:lpstr>Schéma de liaison a la terre : Régime IT</vt:lpstr>
      <vt:lpstr>Les fonctions des appareils</vt:lpstr>
      <vt:lpstr>Application à une installation domestique. maison individuelle 130m2</vt:lpstr>
      <vt:lpstr>Notion de « local réservé aux électriciens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RISQUE ELECTRIQUE</dc:title>
  <dc:creator>RNR STI</dc:creator>
  <cp:lastModifiedBy>RNR STI</cp:lastModifiedBy>
  <cp:revision>49</cp:revision>
  <dcterms:created xsi:type="dcterms:W3CDTF">2013-09-04T08:30:48Z</dcterms:created>
  <dcterms:modified xsi:type="dcterms:W3CDTF">2013-10-10T08:45:44Z</dcterms:modified>
</cp:coreProperties>
</file>