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6" r:id="rId5"/>
    <p:sldMasterId id="2147483814" r:id="rId6"/>
  </p:sldMasterIdLst>
  <p:notesMasterIdLst>
    <p:notesMasterId r:id="rId31"/>
  </p:notesMasterIdLst>
  <p:handoutMasterIdLst>
    <p:handoutMasterId r:id="rId32"/>
  </p:handoutMasterIdLst>
  <p:sldIdLst>
    <p:sldId id="338" r:id="rId7"/>
    <p:sldId id="365" r:id="rId8"/>
    <p:sldId id="391" r:id="rId9"/>
    <p:sldId id="368" r:id="rId10"/>
    <p:sldId id="369" r:id="rId11"/>
    <p:sldId id="398" r:id="rId12"/>
    <p:sldId id="396" r:id="rId13"/>
    <p:sldId id="389" r:id="rId14"/>
    <p:sldId id="392" r:id="rId15"/>
    <p:sldId id="384" r:id="rId16"/>
    <p:sldId id="382" r:id="rId17"/>
    <p:sldId id="385" r:id="rId18"/>
    <p:sldId id="393" r:id="rId19"/>
    <p:sldId id="394" r:id="rId20"/>
    <p:sldId id="381" r:id="rId21"/>
    <p:sldId id="387" r:id="rId22"/>
    <p:sldId id="388" r:id="rId23"/>
    <p:sldId id="374" r:id="rId24"/>
    <p:sldId id="375" r:id="rId25"/>
    <p:sldId id="376" r:id="rId26"/>
    <p:sldId id="378" r:id="rId27"/>
    <p:sldId id="379" r:id="rId28"/>
    <p:sldId id="390" r:id="rId29"/>
    <p:sldId id="36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65"/>
            <p14:sldId id="391"/>
            <p14:sldId id="368"/>
            <p14:sldId id="369"/>
            <p14:sldId id="398"/>
            <p14:sldId id="396"/>
            <p14:sldId id="389"/>
            <p14:sldId id="392"/>
            <p14:sldId id="384"/>
            <p14:sldId id="382"/>
            <p14:sldId id="385"/>
            <p14:sldId id="393"/>
            <p14:sldId id="394"/>
            <p14:sldId id="381"/>
            <p14:sldId id="387"/>
            <p14:sldId id="388"/>
            <p14:sldId id="374"/>
            <p14:sldId id="375"/>
            <p14:sldId id="376"/>
            <p14:sldId id="378"/>
            <p14:sldId id="379"/>
            <p14:sldId id="390"/>
            <p14:sldId id="364"/>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DUMINIL" initials="LD" lastIdx="3" clrIdx="0">
    <p:extLst>
      <p:ext uri="{19B8F6BF-5375-455C-9EA6-DF929625EA0E}">
        <p15:presenceInfo xmlns:p15="http://schemas.microsoft.com/office/powerpoint/2012/main" userId="S-1-5-21-1616320312-2655828719-4280963109-84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5"/>
    <a:srgbClr val="7AB1E1"/>
    <a:srgbClr val="1C63A4"/>
    <a:srgbClr val="F5F2F0"/>
    <a:srgbClr val="E1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48"/>
    <p:restoredTop sz="94660"/>
  </p:normalViewPr>
  <p:slideViewPr>
    <p:cSldViewPr showGuides="1">
      <p:cViewPr varScale="1">
        <p:scale>
          <a:sx n="56" d="100"/>
          <a:sy n="56" d="100"/>
        </p:scale>
        <p:origin x="72" y="366"/>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4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75AC69-ECC0-DED6-E50B-228703D6C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CF0C9F-D89D-10E6-7306-4C1ACD118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B5DB1-7186-714F-9EB7-D00EDBAD3623}" type="datetimeFigureOut">
              <a:rPr lang="fr-FR" smtClean="0"/>
              <a:t>20/12/2023</a:t>
            </a:fld>
            <a:endParaRPr lang="fr-FR"/>
          </a:p>
        </p:txBody>
      </p:sp>
      <p:sp>
        <p:nvSpPr>
          <p:cNvPr id="4" name="Espace réservé du pied de page 3">
            <a:extLst>
              <a:ext uri="{FF2B5EF4-FFF2-40B4-BE49-F238E27FC236}">
                <a16:creationId xmlns:a16="http://schemas.microsoft.com/office/drawing/2014/main" id="{D84B4E19-12B5-EF5E-10D6-BBD32CE4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7683FC-EE44-BB39-58DD-7F7C28CA6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FE6D0-38D5-514C-A911-37F3626F4145}" type="slidenum">
              <a:rPr lang="fr-FR" smtClean="0"/>
              <a:t>‹N°›</a:t>
            </a:fld>
            <a:endParaRPr lang="fr-FR"/>
          </a:p>
        </p:txBody>
      </p:sp>
    </p:spTree>
    <p:extLst>
      <p:ext uri="{BB962C8B-B14F-4D97-AF65-F5344CB8AC3E}">
        <p14:creationId xmlns:p14="http://schemas.microsoft.com/office/powerpoint/2010/main" val="82115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Novembre 2023</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a:t>Délégation à la communication</a:t>
            </a:r>
            <a:endParaRPr lang="fr-FR" dirty="0"/>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Novembre 2023</a:t>
            </a:r>
            <a:endParaRPr lang="fr-FR" cap="all" dirty="0"/>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3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729A64C5-2ADE-875C-9496-756BECCCD2C0}"/>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8" name="Espace réservé du pied de page 4">
            <a:extLst>
              <a:ext uri="{FF2B5EF4-FFF2-40B4-BE49-F238E27FC236}">
                <a16:creationId xmlns:a16="http://schemas.microsoft.com/office/drawing/2014/main" id="{30F22970-35F7-F699-124F-236743548194}"/>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101AAC80-96FF-9049-8174-BCFFFF40A900}"/>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9613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74A3C-32FC-7120-5E30-F9ED348F2D5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78575-35AE-2C2D-F2E7-4C2EEAACF8E4}"/>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F5394B-257A-F917-3F1E-0A3A00DC297C}"/>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8" name="Espace réservé du pied de page 4">
            <a:extLst>
              <a:ext uri="{FF2B5EF4-FFF2-40B4-BE49-F238E27FC236}">
                <a16:creationId xmlns:a16="http://schemas.microsoft.com/office/drawing/2014/main" id="{C15D315A-C052-27A8-4EBF-C177576ADC45}"/>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F9B841BC-9B6F-B993-13DD-C80BECC9838E}"/>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8460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104CB-2127-5FF2-8894-EA1FC3189A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9E99B9-AEE8-C598-7E28-A31A4F9241B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7971B76A-4F1A-490E-9481-5897DFEC081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8" name="Espace réservé du pied de page 4">
            <a:extLst>
              <a:ext uri="{FF2B5EF4-FFF2-40B4-BE49-F238E27FC236}">
                <a16:creationId xmlns:a16="http://schemas.microsoft.com/office/drawing/2014/main" id="{D6596818-879D-9EE8-F270-ABF48E9D8D2C}"/>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C6E56678-4AB4-8927-2C6F-0FA223E4A417}"/>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00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0662-33F0-FEAA-0072-FD65DCBF993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BD77FF4-8B0D-2663-902B-739BE79F73F6}"/>
              </a:ext>
            </a:extLst>
          </p:cNvPr>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E26585-1516-47F1-3C39-1ED4F0613125}"/>
              </a:ext>
            </a:extLst>
          </p:cNvPr>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34D096-F7E5-62EC-68C9-CC8D82E399FE}"/>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6" name="Espace réservé du pied de page 5">
            <a:extLst>
              <a:ext uri="{FF2B5EF4-FFF2-40B4-BE49-F238E27FC236}">
                <a16:creationId xmlns:a16="http://schemas.microsoft.com/office/drawing/2014/main" id="{3AD00879-015E-F446-7AD9-1DB1AAE7C408}"/>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060D8B1A-DC89-ED3B-C65F-017DCD5B127A}"/>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76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92D31-B83B-68CC-20AB-1E88FA774687}"/>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8F4FD3-1BD2-2483-FE36-9B872AD5C68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D42567-40C5-EC6D-BA87-419447642386}"/>
              </a:ext>
            </a:extLst>
          </p:cNvPr>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8A9696-0072-A489-4BBC-1146BBEAF9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704EE0-76A5-92A5-DB21-AD0D05A18A7E}"/>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D0AB00-1900-CFAF-1D50-C633514B9B1C}"/>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8" name="Espace réservé du pied de page 7">
            <a:extLst>
              <a:ext uri="{FF2B5EF4-FFF2-40B4-BE49-F238E27FC236}">
                <a16:creationId xmlns:a16="http://schemas.microsoft.com/office/drawing/2014/main" id="{0787970D-FA29-3A2C-9D48-1E62DCB72B3A}"/>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9" name="Espace réservé du numéro de diapositive 8">
            <a:extLst>
              <a:ext uri="{FF2B5EF4-FFF2-40B4-BE49-F238E27FC236}">
                <a16:creationId xmlns:a16="http://schemas.microsoft.com/office/drawing/2014/main" id="{0D77A0EC-C45B-E02A-FD78-FA24650A97A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4650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F56C8-E39E-6039-194B-632D98F4013A}"/>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D6D6B41-AD56-D6D6-EABA-1A066D0DFE6C}"/>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4" name="Espace réservé du pied de page 3">
            <a:extLst>
              <a:ext uri="{FF2B5EF4-FFF2-40B4-BE49-F238E27FC236}">
                <a16:creationId xmlns:a16="http://schemas.microsoft.com/office/drawing/2014/main" id="{AB4D2FAD-DFB2-F4E2-1C84-FEE6F1036F3E}"/>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5" name="Espace réservé du numéro de diapositive 4">
            <a:extLst>
              <a:ext uri="{FF2B5EF4-FFF2-40B4-BE49-F238E27FC236}">
                <a16:creationId xmlns:a16="http://schemas.microsoft.com/office/drawing/2014/main" id="{CA0BEFD4-02D3-C180-1773-00DB7F2DED8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01895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20BE19-04CF-8E62-DE67-45FF8C3CFD77}"/>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3" name="Espace réservé du pied de page 2">
            <a:extLst>
              <a:ext uri="{FF2B5EF4-FFF2-40B4-BE49-F238E27FC236}">
                <a16:creationId xmlns:a16="http://schemas.microsoft.com/office/drawing/2014/main" id="{0A6F691F-A638-DEBD-F543-9CB3D85A6391}"/>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4" name="Espace réservé du numéro de diapositive 3">
            <a:extLst>
              <a:ext uri="{FF2B5EF4-FFF2-40B4-BE49-F238E27FC236}">
                <a16:creationId xmlns:a16="http://schemas.microsoft.com/office/drawing/2014/main" id="{6B053A5B-40F1-C97C-E649-89A424F3BDE5}"/>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75447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a:t>Novembre 2023</a:t>
            </a:r>
            <a:endParaRPr lang="fr-FR" dirty="0"/>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10191-D6E4-17EA-C393-82D10049AB4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F9BC23-4F28-3AA8-C7E5-DC8F1CE8E90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8C4C11-B6DD-D744-B735-FB3237482F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463CD-1391-2BCF-09D0-52F8FCAC2DA7}"/>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6" name="Espace réservé du pied de page 5">
            <a:extLst>
              <a:ext uri="{FF2B5EF4-FFF2-40B4-BE49-F238E27FC236}">
                <a16:creationId xmlns:a16="http://schemas.microsoft.com/office/drawing/2014/main" id="{E994F17A-9F97-5243-6BBC-42933F32681F}"/>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97BCECD9-71B4-4FBC-FA79-144FAF2D4A27}"/>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27656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F1708-DB41-E725-C752-683506772C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7EDDC3-27B9-D847-A9DA-16D41EEB3E0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72F164-1CA7-1CD3-A980-0DED32AAF2B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AB384D-0712-6187-341E-37394666A8EB}"/>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6" name="Espace réservé du pied de page 5">
            <a:extLst>
              <a:ext uri="{FF2B5EF4-FFF2-40B4-BE49-F238E27FC236}">
                <a16:creationId xmlns:a16="http://schemas.microsoft.com/office/drawing/2014/main" id="{745C814B-6DD5-B31D-3BE2-9017683404B5}"/>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7" name="Espace réservé du numéro de diapositive 6">
            <a:extLst>
              <a:ext uri="{FF2B5EF4-FFF2-40B4-BE49-F238E27FC236}">
                <a16:creationId xmlns:a16="http://schemas.microsoft.com/office/drawing/2014/main" id="{2D5ACB63-88CE-BD27-14AF-47696AE93538}"/>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35212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AE3D8-6882-5C3D-3268-E8EF057D9D7D}"/>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7F45FC-42C9-AC1C-D3A5-ED06C19CBAFE}"/>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DF4FEE-C248-49D7-5E6E-C4C220D706EE}"/>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5" name="Espace réservé du pied de page 4">
            <a:extLst>
              <a:ext uri="{FF2B5EF4-FFF2-40B4-BE49-F238E27FC236}">
                <a16:creationId xmlns:a16="http://schemas.microsoft.com/office/drawing/2014/main" id="{69F7C168-FA6A-AD26-9E4F-FC729DCCCB3E}"/>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6" name="Espace réservé du numéro de diapositive 5">
            <a:extLst>
              <a:ext uri="{FF2B5EF4-FFF2-40B4-BE49-F238E27FC236}">
                <a16:creationId xmlns:a16="http://schemas.microsoft.com/office/drawing/2014/main" id="{9B7FE8FC-C433-3F3D-DD8A-6C50F9F172F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06337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285B60-13A7-1E79-C046-DC97E7AB3DE9}"/>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CE657C-DF02-2D6F-068C-20370B95F826}"/>
              </a:ext>
            </a:extLst>
          </p:cNvPr>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5FB1-B700-E9B2-B8DD-F36966B4C7AC}"/>
              </a:ext>
            </a:extLst>
          </p:cNvPr>
          <p:cNvSpPr>
            <a:spLocks noGrp="1"/>
          </p:cNvSpPr>
          <p:nvPr>
            <p:ph type="dt" sz="half" idx="10"/>
          </p:nvPr>
        </p:nvSpPr>
        <p:spPr>
          <a:xfrm>
            <a:off x="628650" y="6356350"/>
            <a:ext cx="2057400" cy="365125"/>
          </a:xfrm>
          <a:prstGeom prst="rect">
            <a:avLst/>
          </a:prstGeom>
        </p:spPr>
        <p:txBody>
          <a:bodyPr/>
          <a:lstStyle/>
          <a:p>
            <a:r>
              <a:rPr lang="fr-FR"/>
              <a:t>Novembre 2023</a:t>
            </a:r>
          </a:p>
        </p:txBody>
      </p:sp>
      <p:sp>
        <p:nvSpPr>
          <p:cNvPr id="5" name="Espace réservé du pied de page 4">
            <a:extLst>
              <a:ext uri="{FF2B5EF4-FFF2-40B4-BE49-F238E27FC236}">
                <a16:creationId xmlns:a16="http://schemas.microsoft.com/office/drawing/2014/main" id="{A7723B05-141B-E375-D219-15F052B02301}"/>
              </a:ext>
            </a:extLst>
          </p:cNvPr>
          <p:cNvSpPr>
            <a:spLocks noGrp="1"/>
          </p:cNvSpPr>
          <p:nvPr>
            <p:ph type="ftr" sz="quarter" idx="11"/>
          </p:nvPr>
        </p:nvSpPr>
        <p:spPr>
          <a:xfrm>
            <a:off x="3028950" y="6356350"/>
            <a:ext cx="3086100" cy="365125"/>
          </a:xfrm>
          <a:prstGeom prst="rect">
            <a:avLst/>
          </a:prstGeom>
        </p:spPr>
        <p:txBody>
          <a:bodyPr/>
          <a:lstStyle/>
          <a:p>
            <a:r>
              <a:rPr lang="fr-FR"/>
              <a:t>Délégation à la communication</a:t>
            </a:r>
          </a:p>
        </p:txBody>
      </p:sp>
      <p:sp>
        <p:nvSpPr>
          <p:cNvPr id="6" name="Espace réservé du numéro de diapositive 5">
            <a:extLst>
              <a:ext uri="{FF2B5EF4-FFF2-40B4-BE49-F238E27FC236}">
                <a16:creationId xmlns:a16="http://schemas.microsoft.com/office/drawing/2014/main" id="{976F1E33-A237-C8D6-7F3E-046AC74956A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5430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AC10E-6144-C86C-8D49-6428954C47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2A2DF7-F961-61B9-613E-08F873485D0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13D4B155-A523-AE97-3DB6-6F7B8DB5E3CD}"/>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8" name="Espace réservé du pied de page 4">
            <a:extLst>
              <a:ext uri="{FF2B5EF4-FFF2-40B4-BE49-F238E27FC236}">
                <a16:creationId xmlns:a16="http://schemas.microsoft.com/office/drawing/2014/main" id="{60B231E9-712C-9458-1F77-DC34CF565AC2}"/>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Délégation à la communication</a:t>
            </a:r>
            <a:endParaRPr lang="fr-FR" dirty="0"/>
          </a:p>
        </p:txBody>
      </p:sp>
      <p:sp>
        <p:nvSpPr>
          <p:cNvPr id="9" name="Espace réservé du numéro de diapositive 5">
            <a:extLst>
              <a:ext uri="{FF2B5EF4-FFF2-40B4-BE49-F238E27FC236}">
                <a16:creationId xmlns:a16="http://schemas.microsoft.com/office/drawing/2014/main" id="{DFF1F3E2-0009-CC54-61DC-561C82F1D76A}"/>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000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a:t>Novembre 2023</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a:t>Novembre 2023</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71450" indent="-171450">
              <a:spcBef>
                <a:spcPts val="400"/>
              </a:spcBef>
              <a:spcAft>
                <a:spcPts val="800"/>
              </a:spcAft>
              <a:buClr>
                <a:srgbClr val="EF7D05"/>
              </a:buClr>
              <a:buFont typeface="Arial" panose="020B0604020202020204" pitchFamily="34" charset="0"/>
              <a:buChar char="•"/>
              <a:defRPr sz="1800" b="0"/>
            </a:lvl1pPr>
            <a:lvl2pPr marL="351446" indent="-171450">
              <a:spcBef>
                <a:spcPts val="600"/>
              </a:spcBef>
              <a:spcAft>
                <a:spcPts val="800"/>
              </a:spcAft>
              <a:buClr>
                <a:srgbClr val="EF7D05"/>
              </a:buClr>
              <a:buFont typeface="Arial" panose="020B0604020202020204" pitchFamily="34" charset="0"/>
              <a:buChar char="•"/>
              <a:defRPr sz="140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40423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77800" indent="-177800">
              <a:spcBef>
                <a:spcPts val="400"/>
              </a:spcBef>
              <a:spcAft>
                <a:spcPts val="800"/>
              </a:spcAft>
              <a:buClr>
                <a:srgbClr val="EF7D05"/>
              </a:buClr>
              <a:buFont typeface="Arial" panose="020B0604020202020204" pitchFamily="34" charset="0"/>
              <a:buChar char="•"/>
              <a:tabLst/>
              <a:defRPr sz="1800" b="0">
                <a:latin typeface="+mn-lt"/>
              </a:defRPr>
            </a:lvl1pPr>
            <a:lvl2pPr marL="357188" indent="-134938">
              <a:spcBef>
                <a:spcPts val="600"/>
              </a:spcBef>
              <a:spcAft>
                <a:spcPts val="800"/>
              </a:spcAft>
              <a:buClr>
                <a:srgbClr val="EF7D05"/>
              </a:buClr>
              <a:buFont typeface="Arial" panose="020B0604020202020204" pitchFamily="34" charset="0"/>
              <a:buChar char="•"/>
              <a:tabLst/>
              <a:defRPr sz="1400"/>
            </a:lvl2pPr>
          </a:lstStyle>
          <a:p>
            <a:pPr lvl="0"/>
            <a:r>
              <a:rPr lang="fr-FR" dirty="0"/>
              <a:t>Titre de la partie</a:t>
            </a:r>
          </a:p>
          <a:p>
            <a:pPr lvl="1"/>
            <a:r>
              <a:rPr lang="fr-FR" dirty="0"/>
              <a:t>Niveau 2</a:t>
            </a: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505804"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82191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8" y="2348880"/>
            <a:ext cx="8423999" cy="3548144"/>
          </a:xfrm>
        </p:spPr>
        <p:txBody>
          <a:bodyPr/>
          <a:lstStyle>
            <a:lvl1pPr marL="177800" indent="-177800">
              <a:buClr>
                <a:srgbClr val="EF7D05"/>
              </a:buClr>
              <a:buFont typeface="Arial" panose="020B0604020202020204" pitchFamily="34" charset="0"/>
              <a:buChar char="•"/>
              <a:tabLst/>
              <a:defRPr sz="1800"/>
            </a:lvl1pPr>
            <a:lvl2pPr marL="250825" indent="-73025">
              <a:buClr>
                <a:srgbClr val="EF7D05"/>
              </a:buClr>
              <a:tabLst/>
              <a:defRPr sz="1400"/>
            </a:lvl2pPr>
            <a:lvl3pPr marL="431990" indent="-71999">
              <a:buFont typeface="Police système Courant"/>
              <a:buChar char="-"/>
              <a:defRPr sz="12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63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8" y="1340768"/>
            <a:ext cx="8820472" cy="4677137"/>
          </a:xfrm>
          <a:prstGeom prst="rect">
            <a:avLst/>
          </a:prstGeom>
        </p:spPr>
      </p:pic>
    </p:spTree>
    <p:extLst>
      <p:ext uri="{BB962C8B-B14F-4D97-AF65-F5344CB8AC3E}">
        <p14:creationId xmlns:p14="http://schemas.microsoft.com/office/powerpoint/2010/main" val="311516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a:t>Novembre 2023</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8" y="1342578"/>
            <a:ext cx="8813800" cy="4686300"/>
          </a:xfrm>
          <a:prstGeom prst="rect">
            <a:avLst/>
          </a:prstGeom>
        </p:spPr>
      </p:pic>
    </p:spTree>
    <p:extLst>
      <p:ext uri="{BB962C8B-B14F-4D97-AF65-F5344CB8AC3E}">
        <p14:creationId xmlns:p14="http://schemas.microsoft.com/office/powerpoint/2010/main" val="858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Novembre 2023</a:t>
            </a:r>
            <a:endParaRPr lang="fr-FR" cap="all" dirty="0"/>
          </a:p>
        </p:txBody>
      </p:sp>
      <p:sp>
        <p:nvSpPr>
          <p:cNvPr id="4" name="Espace réservé du pied de page 3"/>
          <p:cNvSpPr>
            <a:spLocks noGrp="1"/>
          </p:cNvSpPr>
          <p:nvPr>
            <p:ph type="ftr" sz="quarter" idx="11"/>
          </p:nvPr>
        </p:nvSpPr>
        <p:spPr bwMode="gray"/>
        <p:txBody>
          <a:bodyPr/>
          <a:lstStyle/>
          <a:p>
            <a:r>
              <a:rPr lang="fr-FR"/>
              <a:t>Délégation à la communication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6658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cap="none" baseline="0">
                <a:solidFill>
                  <a:schemeClr val="tx1"/>
                </a:solidFill>
              </a:defRPr>
            </a:lvl1pPr>
          </a:lstStyle>
          <a:p>
            <a:pPr algn="r"/>
            <a:r>
              <a:rPr lang="fr-FR"/>
              <a:t>Novembre 2023</a:t>
            </a:r>
            <a:endParaRPr lang="fr-FR"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28" r:id="rId4"/>
    <p:sldLayoutId id="2147483830" r:id="rId5"/>
    <p:sldLayoutId id="2147483832" r:id="rId6"/>
    <p:sldLayoutId id="2147483831" r:id="rId7"/>
    <p:sldLayoutId id="2147483833" r:id="rId8"/>
    <p:sldLayoutId id="2147483829" r:id="rId9"/>
    <p:sldLayoutId id="2147483813" r:id="rId10"/>
    <p:sldLayoutId id="2147483811" r:id="rId11"/>
    <p:sldLayoutId id="2147483809" r:id="rId12"/>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8D8A5DC9-6C10-C9DA-F52C-7610255CDA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52077"/>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48F1DFDA-7731-35FE-E484-F184C2DD8F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
        <p:nvSpPr>
          <p:cNvPr id="9" name="Espace réservé de la date 3">
            <a:extLst>
              <a:ext uri="{FF2B5EF4-FFF2-40B4-BE49-F238E27FC236}">
                <a16:creationId xmlns:a16="http://schemas.microsoft.com/office/drawing/2014/main" id="{D7599CB2-C9DA-BC66-A572-48191E6CE87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10" name="Espace réservé du pied de page 4">
            <a:extLst>
              <a:ext uri="{FF2B5EF4-FFF2-40B4-BE49-F238E27FC236}">
                <a16:creationId xmlns:a16="http://schemas.microsoft.com/office/drawing/2014/main" id="{EA8A9718-CA0F-371E-060A-368409AF0ACD}"/>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11" name="Espace réservé du numéro de diapositive 5">
            <a:extLst>
              <a:ext uri="{FF2B5EF4-FFF2-40B4-BE49-F238E27FC236}">
                <a16:creationId xmlns:a16="http://schemas.microsoft.com/office/drawing/2014/main" id="{F0AFA0CC-82D1-55B5-6F40-209D5E5164C5}"/>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A3622A18-7034-DDB1-9689-06EDD9C63AAD}"/>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itre 1">
            <a:extLst>
              <a:ext uri="{FF2B5EF4-FFF2-40B4-BE49-F238E27FC236}">
                <a16:creationId xmlns:a16="http://schemas.microsoft.com/office/drawing/2014/main" id="{CEE06E1F-27AE-5BD4-A6A2-7815BE7E9E7B}"/>
              </a:ext>
            </a:extLst>
          </p:cNvPr>
          <p:cNvSpPr txBox="1">
            <a:spLocks/>
          </p:cNvSpPr>
          <p:nvPr userDrawn="1"/>
        </p:nvSpPr>
        <p:spPr>
          <a:xfrm>
            <a:off x="360001" y="1400344"/>
            <a:ext cx="8326800" cy="128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Cliquez et modifiez le titre</a:t>
            </a:r>
          </a:p>
        </p:txBody>
      </p:sp>
      <p:sp>
        <p:nvSpPr>
          <p:cNvPr id="18" name="Espace réservé du texte 2">
            <a:extLst>
              <a:ext uri="{FF2B5EF4-FFF2-40B4-BE49-F238E27FC236}">
                <a16:creationId xmlns:a16="http://schemas.microsoft.com/office/drawing/2014/main" id="{8745B21F-11FF-434E-5F4A-3F6A04668908}"/>
              </a:ext>
            </a:extLst>
          </p:cNvPr>
          <p:cNvSpPr txBox="1">
            <a:spLocks/>
          </p:cNvSpPr>
          <p:nvPr userDrawn="1"/>
        </p:nvSpPr>
        <p:spPr bwMode="auto">
          <a:xfrm>
            <a:off x="360001" y="2564904"/>
            <a:ext cx="8326800" cy="34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sysClr val="windowText" lastClr="000000"/>
                </a:solidFill>
                <a:effectLst/>
                <a:uLnTx/>
                <a:uFillTx/>
                <a:latin typeface="Calibri"/>
                <a:ea typeface="+mn-ea"/>
                <a:cs typeface="+mn-cs"/>
              </a:rPr>
              <a:t> Cliquez pour modifier les styles du texte du masque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ysClr val="windowText" lastClr="000000"/>
                </a:solidFill>
                <a:effectLst/>
                <a:uLnTx/>
                <a:uFillTx/>
                <a:latin typeface="Calibri"/>
                <a:ea typeface="+mn-ea"/>
                <a:cs typeface="+mn-cs"/>
              </a:rPr>
              <a:t>Deuxième niveau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sysClr val="windowText" lastClr="000000"/>
                </a:solidFill>
                <a:effectLst/>
                <a:uLnTx/>
                <a:uFillTx/>
                <a:latin typeface="Calibri"/>
                <a:ea typeface="+mn-ea"/>
                <a:cs typeface="+mn-cs"/>
              </a:rPr>
              <a:t>Troisième niveau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Quatrième niveau</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Cinquième niveau</a:t>
            </a:r>
          </a:p>
        </p:txBody>
      </p:sp>
    </p:spTree>
    <p:extLst>
      <p:ext uri="{BB962C8B-B14F-4D97-AF65-F5344CB8AC3E}">
        <p14:creationId xmlns:p14="http://schemas.microsoft.com/office/powerpoint/2010/main" val="807680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698436D7-335B-3FD3-EE07-3FF9BF5A1FD3}"/>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Novembre 2023</a:t>
            </a:r>
            <a:endParaRPr lang="fr-FR" cap="all" dirty="0"/>
          </a:p>
        </p:txBody>
      </p:sp>
      <p:sp>
        <p:nvSpPr>
          <p:cNvPr id="8" name="Espace réservé du pied de page 4">
            <a:extLst>
              <a:ext uri="{FF2B5EF4-FFF2-40B4-BE49-F238E27FC236}">
                <a16:creationId xmlns:a16="http://schemas.microsoft.com/office/drawing/2014/main" id="{34735AC8-D1F4-E615-BCC7-1A91BEF53827}"/>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Délégation à la communication</a:t>
            </a:r>
            <a:endParaRPr lang="fr-FR" dirty="0"/>
          </a:p>
        </p:txBody>
      </p:sp>
      <p:sp>
        <p:nvSpPr>
          <p:cNvPr id="9" name="Espace réservé du numéro de diapositive 5">
            <a:extLst>
              <a:ext uri="{FF2B5EF4-FFF2-40B4-BE49-F238E27FC236}">
                <a16:creationId xmlns:a16="http://schemas.microsoft.com/office/drawing/2014/main" id="{20C60247-36BC-BDC7-6515-951FCB205BFC}"/>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a:extLst>
              <a:ext uri="{FF2B5EF4-FFF2-40B4-BE49-F238E27FC236}">
                <a16:creationId xmlns:a16="http://schemas.microsoft.com/office/drawing/2014/main" id="{C0B1EA95-D7D2-7BFD-06F7-3E434E0E26B8}"/>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65230"/>
      </p:ext>
    </p:extLst>
  </p:cSld>
  <p:clrMap bg1="lt1" tx1="dk1" bg2="lt2" tx2="dk2" accent1="accent1" accent2="accent2" accent3="accent3" accent4="accent4" accent5="accent5" accent6="accent6" hlink="hlink" folHlink="folHlink"/>
  <p:sldLayoutIdLst>
    <p:sldLayoutId id="214748381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isep.fr/formation#apres-le-bac-les-etudes-superieures" TargetMode="External"/><Relationship Id="rId2" Type="http://schemas.openxmlformats.org/officeDocument/2006/relationships/hyperlink" Target="https://www.education.gouv.fr/reussir-au-lycee" TargetMode="External"/><Relationship Id="rId1" Type="http://schemas.openxmlformats.org/officeDocument/2006/relationships/slideLayout" Target="../slideLayouts/slideLayout5.xml"/><Relationship Id="rId4" Type="http://schemas.openxmlformats.org/officeDocument/2006/relationships/hyperlink" Target="https://www.parcoursup.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384FBF-971F-CBA4-3771-600EA8FA9457}"/>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2DC86EA5-AFFA-5950-F06F-83DBA5D22B33}"/>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380CED23-9187-064E-3528-728360A178FC}"/>
              </a:ext>
            </a:extLst>
          </p:cNvPr>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2" name="Image 11">
            <a:extLst>
              <a:ext uri="{FF2B5EF4-FFF2-40B4-BE49-F238E27FC236}">
                <a16:creationId xmlns:a16="http://schemas.microsoft.com/office/drawing/2014/main" id="{4E7E867A-DE77-A54D-99B5-D2197F3E79BD}"/>
              </a:ext>
            </a:extLst>
          </p:cNvPr>
          <p:cNvPicPr>
            <a:picLocks noChangeAspect="1"/>
          </p:cNvPicPr>
          <p:nvPr/>
        </p:nvPicPr>
        <p:blipFill>
          <a:blip r:embed="rId2"/>
          <a:stretch>
            <a:fillRect/>
          </a:stretch>
        </p:blipFill>
        <p:spPr>
          <a:xfrm>
            <a:off x="0" y="-46791"/>
            <a:ext cx="9144000" cy="6413500"/>
          </a:xfrm>
          <a:prstGeom prst="rect">
            <a:avLst/>
          </a:prstGeom>
        </p:spPr>
      </p:pic>
      <p:sp>
        <p:nvSpPr>
          <p:cNvPr id="6" name="Sous-titre 1">
            <a:extLst>
              <a:ext uri="{FF2B5EF4-FFF2-40B4-BE49-F238E27FC236}">
                <a16:creationId xmlns:a16="http://schemas.microsoft.com/office/drawing/2014/main" id="{23085EE6-804E-0843-A09F-6FC7263D3778}"/>
              </a:ext>
            </a:extLst>
          </p:cNvPr>
          <p:cNvSpPr txBox="1">
            <a:spLocks/>
          </p:cNvSpPr>
          <p:nvPr/>
        </p:nvSpPr>
        <p:spPr bwMode="auto">
          <a:xfrm>
            <a:off x="4438186" y="2276088"/>
            <a:ext cx="4447788" cy="23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charset="0"/>
                <a:ea typeface="Arial Black" charset="0"/>
                <a:cs typeface="Arial Black" charset="0"/>
              </a:rPr>
              <a:t>lycée d’enseignement </a:t>
            </a:r>
            <a:r>
              <a:rPr lang="fr-FR" sz="2400" b="1" cap="all" dirty="0">
                <a:solidFill>
                  <a:srgbClr val="7AB1E1"/>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EF7D05"/>
                </a:solidFill>
                <a:latin typeface="Arial Black" charset="0"/>
                <a:ea typeface="Arial Black" charset="0"/>
                <a:cs typeface="Arial Black" charset="0"/>
              </a:rPr>
              <a:t>et technologique</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Présentation</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aux élèves de terminale</a:t>
            </a:r>
          </a:p>
          <a:p>
            <a:pPr eaLnBrk="1" hangingPunct="1">
              <a:defRPr/>
            </a:pPr>
            <a:r>
              <a:rPr lang="fr-FR" sz="2000" b="1" cap="all" dirty="0">
                <a:solidFill>
                  <a:schemeClr val="tx1"/>
                </a:solidFill>
                <a:latin typeface="Arial" panose="020B0604020202020204" pitchFamily="34" charset="0"/>
                <a:ea typeface="Arial Black" charset="0"/>
                <a:cs typeface="Arial" panose="020B0604020202020204" pitchFamily="34" charset="0"/>
              </a:rPr>
              <a:t>Et à leur famille</a:t>
            </a:r>
            <a:endParaRPr lang="fr-FR" sz="2000" b="1" cap="all" dirty="0">
              <a:solidFill>
                <a:schemeClr val="tx1"/>
              </a:solidFill>
              <a:latin typeface="Arial Black" charset="0"/>
              <a:ea typeface="Arial Black" charset="0"/>
              <a:cs typeface="Arial Black" charset="0"/>
            </a:endParaRPr>
          </a:p>
        </p:txBody>
      </p:sp>
    </p:spTree>
    <p:extLst>
      <p:ext uri="{BB962C8B-B14F-4D97-AF65-F5344CB8AC3E}">
        <p14:creationId xmlns:p14="http://schemas.microsoft.com/office/powerpoint/2010/main" val="19699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60000" y="2060848"/>
            <a:ext cx="8424000" cy="4032448"/>
          </a:xfrm>
        </p:spPr>
        <p:txBody>
          <a:bodyPr/>
          <a:lstStyle/>
          <a:p>
            <a:pPr>
              <a:spcAft>
                <a:spcPts val="200"/>
              </a:spcAft>
              <a:defRPr/>
            </a:pPr>
            <a:r>
              <a:rPr lang="fr-FR" b="1" dirty="0"/>
              <a:t>Des enseignements évalués par une épreuve terminale nationale</a:t>
            </a:r>
          </a:p>
          <a:p>
            <a:pPr marL="182563" indent="0">
              <a:spcAft>
                <a:spcPts val="200"/>
              </a:spcAft>
              <a:buNone/>
              <a:defRPr/>
            </a:pPr>
            <a:r>
              <a:rPr lang="fr-FR" sz="1200" dirty="0"/>
              <a:t>comptant pour 60 % des coefficients du baccalauréat</a:t>
            </a:r>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endParaRPr lang="fr-FR" sz="1400" b="1" dirty="0"/>
          </a:p>
          <a:p>
            <a:pPr marL="0" indent="0">
              <a:spcAft>
                <a:spcPts val="200"/>
              </a:spcAft>
              <a:buNone/>
              <a:defRPr/>
            </a:pPr>
            <a:r>
              <a:rPr lang="fr-FR" altLang="fr-FR" sz="1200" dirty="0">
                <a:latin typeface="Arial" panose="020B0604020202020204" pitchFamily="34" charset="0"/>
                <a:cs typeface="Arial" panose="020B0604020202020204" pitchFamily="34" charset="0"/>
              </a:rPr>
              <a:t>Les copies des épreuves terminales sont corrigées de manière dématérialisée par les correcteurs et sont consultables </a:t>
            </a:r>
            <a:br>
              <a:rPr lang="fr-FR" altLang="fr-FR" sz="1200" dirty="0">
                <a:latin typeface="Arial" panose="020B0604020202020204" pitchFamily="34" charset="0"/>
                <a:cs typeface="Arial" panose="020B0604020202020204" pitchFamily="34" charset="0"/>
              </a:rPr>
            </a:br>
            <a:r>
              <a:rPr lang="fr-FR" altLang="fr-FR" sz="1200" dirty="0">
                <a:latin typeface="Arial" panose="020B0604020202020204" pitchFamily="34" charset="0"/>
                <a:cs typeface="Arial" panose="020B0604020202020204" pitchFamily="34" charset="0"/>
              </a:rPr>
              <a:t>par le candidat dans son espace candidat Cyclades à l’issue des jurys d’harmonisation.</a:t>
            </a:r>
            <a:endParaRPr lang="fr-FR" sz="1200" b="1" dirty="0"/>
          </a:p>
        </p:txBody>
      </p:sp>
      <p:graphicFrame>
        <p:nvGraphicFramePr>
          <p:cNvPr id="9" name="Tableau 8"/>
          <p:cNvGraphicFramePr>
            <a:graphicFrameLocks noGrp="1"/>
          </p:cNvGraphicFramePr>
          <p:nvPr>
            <p:extLst>
              <p:ext uri="{D42A27DB-BD31-4B8C-83A1-F6EECF244321}">
                <p14:modId xmlns:p14="http://schemas.microsoft.com/office/powerpoint/2010/main" val="1920407509"/>
              </p:ext>
            </p:extLst>
          </p:nvPr>
        </p:nvGraphicFramePr>
        <p:xfrm>
          <a:off x="539552" y="2780928"/>
          <a:ext cx="7704857" cy="2010338"/>
        </p:xfrm>
        <a:graphic>
          <a:graphicData uri="http://schemas.openxmlformats.org/drawingml/2006/table">
            <a:tbl>
              <a:tblPr firstRow="1" bandRow="1">
                <a:tableStyleId>{5C22544A-7EE6-4342-B048-85BDC9FD1C3A}</a:tableStyleId>
              </a:tblPr>
              <a:tblGrid>
                <a:gridCol w="4726947">
                  <a:extLst>
                    <a:ext uri="{9D8B030D-6E8A-4147-A177-3AD203B41FA5}">
                      <a16:colId xmlns:a16="http://schemas.microsoft.com/office/drawing/2014/main" val="1641475170"/>
                    </a:ext>
                  </a:extLst>
                </a:gridCol>
                <a:gridCol w="1488955">
                  <a:extLst>
                    <a:ext uri="{9D8B030D-6E8A-4147-A177-3AD203B41FA5}">
                      <a16:colId xmlns:a16="http://schemas.microsoft.com/office/drawing/2014/main" val="4065215641"/>
                    </a:ext>
                  </a:extLst>
                </a:gridCol>
                <a:gridCol w="1488955">
                  <a:extLst>
                    <a:ext uri="{9D8B030D-6E8A-4147-A177-3AD203B41FA5}">
                      <a16:colId xmlns:a16="http://schemas.microsoft.com/office/drawing/2014/main" val="4252592494"/>
                    </a:ext>
                  </a:extLst>
                </a:gridCol>
              </a:tblGrid>
              <a:tr h="349271">
                <a:tc>
                  <a:txBody>
                    <a:bodyPr/>
                    <a:lstStyle/>
                    <a:p>
                      <a:r>
                        <a:rPr lang="fr-FR" sz="1050" dirty="0">
                          <a:solidFill>
                            <a:schemeClr val="tx1"/>
                          </a:solidFill>
                        </a:rPr>
                        <a:t>Enseignements évalués par une épreuve terminale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 en première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 en</a:t>
                      </a:r>
                      <a:r>
                        <a:rPr lang="fr-FR" sz="1050" baseline="0" dirty="0">
                          <a:solidFill>
                            <a:schemeClr val="tx1"/>
                          </a:solidFill>
                        </a:rPr>
                        <a:t> terminale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714438091"/>
                  </a:ext>
                </a:extLst>
              </a:tr>
              <a:tr h="29880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Français (écrit</a:t>
                      </a:r>
                      <a:r>
                        <a:rPr lang="fr-FR" sz="900" baseline="0" dirty="0"/>
                        <a:t> et oral)</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5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92943"/>
                  </a:ext>
                </a:extLst>
              </a:tr>
              <a:tr h="214217">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Philosophie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8 en voie générale</a:t>
                      </a:r>
                    </a:p>
                    <a:p>
                      <a:pPr algn="ctr"/>
                      <a:r>
                        <a:rPr lang="fr-FR" sz="900" dirty="0"/>
                        <a:t>4 en</a:t>
                      </a:r>
                      <a:r>
                        <a:rPr lang="fr-FR" sz="900" baseline="0" dirty="0"/>
                        <a:t> voie technologique</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06863"/>
                  </a:ext>
                </a:extLst>
              </a:tr>
              <a:tr h="28050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a:t>
                      </a:r>
                      <a:r>
                        <a:rPr lang="fr-FR" sz="900" baseline="0" dirty="0"/>
                        <a:t> de spécialité 1</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82655"/>
                  </a:ext>
                </a:extLst>
              </a:tr>
              <a:tr h="288032">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a:t>
                      </a:r>
                      <a:r>
                        <a:rPr lang="fr-FR" sz="900" baseline="0" dirty="0"/>
                        <a:t> de spécialité 2</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604085"/>
                  </a:ext>
                </a:extLst>
              </a:tr>
              <a:tr h="218294">
                <a:tc>
                  <a:txBody>
                    <a:bodyPr/>
                    <a:lstStyle/>
                    <a:p>
                      <a:r>
                        <a:rPr lang="fr-FR" sz="900" dirty="0"/>
                        <a:t>Grand oral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10 en voie générale</a:t>
                      </a:r>
                    </a:p>
                    <a:p>
                      <a:pPr algn="ctr"/>
                      <a:r>
                        <a:rPr lang="fr-FR" sz="900" dirty="0"/>
                        <a:t>14 en</a:t>
                      </a:r>
                      <a:r>
                        <a:rPr lang="fr-FR" sz="900" baseline="0" dirty="0"/>
                        <a:t> voie technologique</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426770"/>
                  </a:ext>
                </a:extLst>
              </a:tr>
            </a:tbl>
          </a:graphicData>
        </a:graphic>
      </p:graphicFrame>
      <p:sp>
        <p:nvSpPr>
          <p:cNvPr id="10" name="Titre 1">
            <a:extLst>
              <a:ext uri="{FF2B5EF4-FFF2-40B4-BE49-F238E27FC236}">
                <a16:creationId xmlns:a16="http://schemas.microsoft.com/office/drawing/2014/main" id="{1F64920E-DB92-7F4D-8C12-3FB80211BA79}"/>
              </a:ext>
            </a:extLst>
          </p:cNvPr>
          <p:cNvSpPr>
            <a:spLocks noGrp="1"/>
          </p:cNvSpPr>
          <p:nvPr>
            <p:ph type="title"/>
          </p:nvPr>
        </p:nvSpPr>
        <p:spPr>
          <a:xfrm>
            <a:off x="362552" y="1556792"/>
            <a:ext cx="8601935" cy="480000"/>
          </a:xfrm>
        </p:spPr>
        <p:txBody>
          <a:bodyPr/>
          <a:lstStyle/>
          <a:p>
            <a:r>
              <a:rPr lang="fr-FR" sz="2500" dirty="0"/>
              <a:t>Les notes retenues au baccalauréat et leurs coefficients</a:t>
            </a:r>
          </a:p>
        </p:txBody>
      </p:sp>
    </p:spTree>
    <p:extLst>
      <p:ext uri="{BB962C8B-B14F-4D97-AF65-F5344CB8AC3E}">
        <p14:creationId xmlns:p14="http://schemas.microsoft.com/office/powerpoint/2010/main" val="176516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4920E-DB92-7F4D-8C12-3FB80211BA79}"/>
              </a:ext>
            </a:extLst>
          </p:cNvPr>
          <p:cNvSpPr>
            <a:spLocks noGrp="1"/>
          </p:cNvSpPr>
          <p:nvPr>
            <p:ph type="title"/>
          </p:nvPr>
        </p:nvSpPr>
        <p:spPr>
          <a:xfrm>
            <a:off x="362550" y="1556792"/>
            <a:ext cx="8601937" cy="480000"/>
          </a:xfrm>
        </p:spPr>
        <p:txBody>
          <a:bodyPr/>
          <a:lstStyle/>
          <a:p>
            <a:r>
              <a:rPr lang="fr-FR" sz="2500" dirty="0"/>
              <a:t>Les notes retenues au baccalauréat et leurs coefficients</a:t>
            </a:r>
          </a:p>
        </p:txBody>
      </p:sp>
      <p:sp>
        <p:nvSpPr>
          <p:cNvPr id="3" name="Espace réservé de la date 2">
            <a:extLst>
              <a:ext uri="{FF2B5EF4-FFF2-40B4-BE49-F238E27FC236}">
                <a16:creationId xmlns:a16="http://schemas.microsoft.com/office/drawing/2014/main" id="{AA78FED0-25C2-4E49-9CF2-6A7F2DC41EF4}"/>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1E279473-C585-D247-B081-5EEAD5499CA4}"/>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3AA06210-8FA2-524C-B1B9-377980485102}"/>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Espace réservé du texte 5">
            <a:extLst>
              <a:ext uri="{FF2B5EF4-FFF2-40B4-BE49-F238E27FC236}">
                <a16:creationId xmlns:a16="http://schemas.microsoft.com/office/drawing/2014/main" id="{DA66D6AF-414C-3441-84D8-34B1004CC87E}"/>
              </a:ext>
            </a:extLst>
          </p:cNvPr>
          <p:cNvSpPr>
            <a:spLocks noGrp="1"/>
          </p:cNvSpPr>
          <p:nvPr>
            <p:ph type="body" sz="quarter" idx="13"/>
          </p:nvPr>
        </p:nvSpPr>
        <p:spPr>
          <a:xfrm>
            <a:off x="323528" y="2036792"/>
            <a:ext cx="8424000" cy="4560560"/>
          </a:xfrm>
        </p:spPr>
        <p:txBody>
          <a:bodyPr/>
          <a:lstStyle/>
          <a:p>
            <a:pPr>
              <a:spcAft>
                <a:spcPts val="200"/>
              </a:spcAft>
              <a:defRPr/>
            </a:pPr>
            <a:r>
              <a:rPr lang="fr-FR" b="1" dirty="0"/>
              <a:t>Des enseignements évalués par le contrôle continu</a:t>
            </a:r>
          </a:p>
          <a:p>
            <a:pPr marL="182563" indent="0">
              <a:spcAft>
                <a:spcPts val="300"/>
              </a:spcAft>
              <a:buNone/>
              <a:defRPr/>
            </a:pPr>
            <a:r>
              <a:rPr lang="fr-FR" sz="1200" dirty="0"/>
              <a:t>comptant pour 40 % des coefficients auxquels s’ajoutent les coefficients des enseignements optionnels</a:t>
            </a:r>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endParaRPr lang="fr-FR" sz="1400" b="1" dirty="0"/>
          </a:p>
          <a:p>
            <a:pPr>
              <a:spcAft>
                <a:spcPts val="200"/>
              </a:spcAft>
              <a:defRPr/>
            </a:pPr>
            <a:r>
              <a:rPr lang="fr-FR" sz="1200" dirty="0"/>
              <a:t>Les notes sont calculées à partir des résultats obtenus en classe pendant les deux années du cycle terminal.</a:t>
            </a:r>
          </a:p>
          <a:p>
            <a:pPr>
              <a:spcAft>
                <a:spcPts val="200"/>
              </a:spcAft>
              <a:defRPr/>
            </a:pPr>
            <a:r>
              <a:rPr lang="fr-FR" sz="1200" dirty="0"/>
              <a:t>Dans la voie technologique, la moyenne annuelle des résultats en ETLV est intégrée au calcul de la moyenne annuelle dans la langue vivante concernée.</a:t>
            </a:r>
          </a:p>
          <a:p>
            <a:pPr>
              <a:spcAft>
                <a:spcPts val="200"/>
              </a:spcAft>
              <a:defRPr/>
            </a:pPr>
            <a:r>
              <a:rPr lang="fr-FR" sz="1200" dirty="0"/>
              <a:t>En première de la voie générale, la moyenne annuelle d’enseignement scientifique intègre l’enseignement de mathématiques spécifiques quand l’élève ne suit pas l’enseignement de spécialité mathématiques.</a:t>
            </a:r>
            <a:r>
              <a:rPr lang="fr-FR" sz="1100" dirty="0"/>
              <a:t/>
            </a:r>
            <a:br>
              <a:rPr lang="fr-FR" sz="1100" dirty="0"/>
            </a:br>
            <a:endParaRPr lang="fr-FR" sz="1400" b="1" dirty="0"/>
          </a:p>
        </p:txBody>
      </p:sp>
      <p:graphicFrame>
        <p:nvGraphicFramePr>
          <p:cNvPr id="9" name="Tableau 8"/>
          <p:cNvGraphicFramePr>
            <a:graphicFrameLocks noGrp="1"/>
          </p:cNvGraphicFramePr>
          <p:nvPr>
            <p:extLst>
              <p:ext uri="{D42A27DB-BD31-4B8C-83A1-F6EECF244321}">
                <p14:modId xmlns:p14="http://schemas.microsoft.com/office/powerpoint/2010/main" val="2495039793"/>
              </p:ext>
            </p:extLst>
          </p:nvPr>
        </p:nvGraphicFramePr>
        <p:xfrm>
          <a:off x="467544" y="2698072"/>
          <a:ext cx="7452360" cy="2521329"/>
        </p:xfrm>
        <a:graphic>
          <a:graphicData uri="http://schemas.openxmlformats.org/drawingml/2006/table">
            <a:tbl>
              <a:tblPr firstRow="1" bandRow="1">
                <a:tableStyleId>{5C22544A-7EE6-4342-B048-85BDC9FD1C3A}</a:tableStyleId>
              </a:tblPr>
              <a:tblGrid>
                <a:gridCol w="4572040">
                  <a:extLst>
                    <a:ext uri="{9D8B030D-6E8A-4147-A177-3AD203B41FA5}">
                      <a16:colId xmlns:a16="http://schemas.microsoft.com/office/drawing/2014/main" val="1641475170"/>
                    </a:ext>
                  </a:extLst>
                </a:gridCol>
                <a:gridCol w="1440160">
                  <a:extLst>
                    <a:ext uri="{9D8B030D-6E8A-4147-A177-3AD203B41FA5}">
                      <a16:colId xmlns:a16="http://schemas.microsoft.com/office/drawing/2014/main" val="4065215641"/>
                    </a:ext>
                  </a:extLst>
                </a:gridCol>
                <a:gridCol w="1440160">
                  <a:extLst>
                    <a:ext uri="{9D8B030D-6E8A-4147-A177-3AD203B41FA5}">
                      <a16:colId xmlns:a16="http://schemas.microsoft.com/office/drawing/2014/main" val="4252592494"/>
                    </a:ext>
                  </a:extLst>
                </a:gridCol>
              </a:tblGrid>
              <a:tr h="349271">
                <a:tc>
                  <a:txBody>
                    <a:bodyPr/>
                    <a:lstStyle/>
                    <a:p>
                      <a:r>
                        <a:rPr lang="fr-FR" sz="1050" dirty="0">
                          <a:solidFill>
                            <a:schemeClr val="tx1"/>
                          </a:solidFill>
                        </a:rPr>
                        <a:t>Enseignements évalués par le contrôle</a:t>
                      </a:r>
                      <a:r>
                        <a:rPr lang="fr-FR" sz="1050" baseline="0" dirty="0">
                          <a:solidFill>
                            <a:schemeClr val="tx1"/>
                          </a:solidFill>
                        </a:rPr>
                        <a:t> continu</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a:t>
                      </a:r>
                      <a:r>
                        <a:rPr lang="fr-FR" sz="1050" baseline="0" dirty="0">
                          <a:solidFill>
                            <a:schemeClr val="tx1"/>
                          </a:solidFill>
                        </a:rPr>
                        <a:t> en première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lang="fr-FR" sz="1050" dirty="0">
                          <a:solidFill>
                            <a:schemeClr val="tx1"/>
                          </a:solidFill>
                        </a:rPr>
                        <a:t>Coefficients en</a:t>
                      </a:r>
                      <a:r>
                        <a:rPr lang="fr-FR" sz="1050" baseline="0" dirty="0">
                          <a:solidFill>
                            <a:schemeClr val="tx1"/>
                          </a:solidFill>
                        </a:rPr>
                        <a:t> terminale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714438091"/>
                  </a:ext>
                </a:extLst>
              </a:tr>
              <a:tr h="22679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 de spécialité suivi uniquement en classe de première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612779"/>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Histoire-géographie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92943"/>
                  </a:ext>
                </a:extLst>
              </a:tr>
              <a:tr h="34927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Enseignement scientifique dans la voie générale</a:t>
                      </a:r>
                    </a:p>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Mathématiques dans la voie technologique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706863"/>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LVA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82655"/>
                  </a:ext>
                </a:extLst>
              </a:tr>
              <a:tr h="218294">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900" dirty="0"/>
                        <a:t>LVB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604085"/>
                  </a:ext>
                </a:extLst>
              </a:tr>
              <a:tr h="218294">
                <a:tc>
                  <a:txBody>
                    <a:bodyPr/>
                    <a:lstStyle/>
                    <a:p>
                      <a:r>
                        <a:rPr lang="fr-FR" sz="900" dirty="0"/>
                        <a:t>EPS</a:t>
                      </a:r>
                      <a:r>
                        <a:rPr lang="fr-FR" sz="900" baseline="0" dirty="0"/>
                        <a:t> évaluée en </a:t>
                      </a:r>
                      <a:r>
                        <a:rPr lang="fr-FR" sz="900" dirty="0"/>
                        <a:t>contrôle en cours de formation (CCF)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426770"/>
                  </a:ext>
                </a:extLst>
              </a:tr>
              <a:tr h="235329">
                <a:tc>
                  <a:txBody>
                    <a:bodyPr/>
                    <a:lstStyle/>
                    <a:p>
                      <a:r>
                        <a:rPr lang="fr-FR" sz="900" dirty="0"/>
                        <a:t>EMC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904138"/>
                  </a:ext>
                </a:extLst>
              </a:tr>
              <a:tr h="235329">
                <a:tc>
                  <a:txBody>
                    <a:bodyPr/>
                    <a:lstStyle/>
                    <a:p>
                      <a:r>
                        <a:rPr lang="fr-FR" sz="900" dirty="0"/>
                        <a:t>Enseignements</a:t>
                      </a:r>
                      <a:r>
                        <a:rPr lang="fr-FR" sz="900" baseline="0" dirty="0"/>
                        <a:t> optionnels</a:t>
                      </a:r>
                      <a:endParaRPr lang="fr-FR"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2 par enseignement </a:t>
                      </a:r>
                      <a:br>
                        <a:rPr lang="fr-FR" sz="900" dirty="0"/>
                      </a:br>
                      <a:r>
                        <a:rPr lang="fr-FR" sz="900" dirty="0"/>
                        <a:t>en plus des 40 %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a:t>2 par enseignement </a:t>
                      </a:r>
                      <a:br>
                        <a:rPr lang="fr-FR" sz="900" dirty="0"/>
                      </a:br>
                      <a:r>
                        <a:rPr lang="fr-FR" sz="900" dirty="0"/>
                        <a:t>en plus des 40 %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083612"/>
                  </a:ext>
                </a:extLst>
              </a:tr>
            </a:tbl>
          </a:graphicData>
        </a:graphic>
      </p:graphicFrame>
    </p:spTree>
    <p:extLst>
      <p:ext uri="{BB962C8B-B14F-4D97-AF65-F5344CB8AC3E}">
        <p14:creationId xmlns:p14="http://schemas.microsoft.com/office/powerpoint/2010/main" val="222488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E0C2F34-8FB6-2B48-A613-FE173AA062AA}"/>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E40BD403-FBDC-794D-A7CF-D2823A33AE75}"/>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5B52EBF2-C5A4-AE4E-825C-AD902B94F82C}"/>
              </a:ext>
            </a:extLst>
          </p:cNvPr>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6" name="Image 5">
            <a:extLst>
              <a:ext uri="{FF2B5EF4-FFF2-40B4-BE49-F238E27FC236}">
                <a16:creationId xmlns:a16="http://schemas.microsoft.com/office/drawing/2014/main" id="{3D85DE47-0015-3741-B09A-BABAC152CE65}"/>
              </a:ext>
            </a:extLst>
          </p:cNvPr>
          <p:cNvPicPr>
            <a:picLocks noChangeAspect="1"/>
          </p:cNvPicPr>
          <p:nvPr/>
        </p:nvPicPr>
        <p:blipFill>
          <a:blip r:embed="rId2"/>
          <a:stretch>
            <a:fillRect/>
          </a:stretch>
        </p:blipFill>
        <p:spPr>
          <a:xfrm>
            <a:off x="1901077" y="1456831"/>
            <a:ext cx="5341845" cy="4871962"/>
          </a:xfrm>
          <a:prstGeom prst="rect">
            <a:avLst/>
          </a:prstGeom>
        </p:spPr>
      </p:pic>
    </p:spTree>
    <p:extLst>
      <p:ext uri="{BB962C8B-B14F-4D97-AF65-F5344CB8AC3E}">
        <p14:creationId xmlns:p14="http://schemas.microsoft.com/office/powerpoint/2010/main" val="346823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8F838-5C12-9C48-91B5-66329FD179BD}"/>
              </a:ext>
            </a:extLst>
          </p:cNvPr>
          <p:cNvSpPr>
            <a:spLocks noGrp="1"/>
          </p:cNvSpPr>
          <p:nvPr>
            <p:ph type="title"/>
          </p:nvPr>
        </p:nvSpPr>
        <p:spPr>
          <a:xfrm>
            <a:off x="360000" y="1556792"/>
            <a:ext cx="8424000" cy="480000"/>
          </a:xfrm>
        </p:spPr>
        <p:txBody>
          <a:bodyPr/>
          <a:lstStyle/>
          <a:p>
            <a:r>
              <a:rPr lang="fr-FR" dirty="0"/>
              <a:t>La qualité du contrôle continu</a:t>
            </a:r>
          </a:p>
        </p:txBody>
      </p:sp>
      <p:sp>
        <p:nvSpPr>
          <p:cNvPr id="3" name="Espace réservé de la date 2">
            <a:extLst>
              <a:ext uri="{FF2B5EF4-FFF2-40B4-BE49-F238E27FC236}">
                <a16:creationId xmlns:a16="http://schemas.microsoft.com/office/drawing/2014/main" id="{E3225E1F-C5F2-DC49-932C-C81E2392BC6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CA7ECC6D-5A3E-EA4E-8ED5-382F3A0B98A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422E154-084A-7B47-A8C0-BB3C95CFF0A9}"/>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u texte 5">
            <a:extLst>
              <a:ext uri="{FF2B5EF4-FFF2-40B4-BE49-F238E27FC236}">
                <a16:creationId xmlns:a16="http://schemas.microsoft.com/office/drawing/2014/main" id="{D1864342-07AF-D94E-88FC-A32C629E533B}"/>
              </a:ext>
            </a:extLst>
          </p:cNvPr>
          <p:cNvSpPr>
            <a:spLocks noGrp="1"/>
          </p:cNvSpPr>
          <p:nvPr>
            <p:ph type="body" sz="quarter" idx="13"/>
          </p:nvPr>
        </p:nvSpPr>
        <p:spPr>
          <a:xfrm>
            <a:off x="360000" y="2147377"/>
            <a:ext cx="8532480" cy="2145720"/>
          </a:xfrm>
        </p:spPr>
        <p:txBody>
          <a:bodyPr/>
          <a:lstStyle/>
          <a:p>
            <a:pPr marL="0" indent="0">
              <a:spcAft>
                <a:spcPts val="400"/>
              </a:spcAft>
              <a:buNone/>
              <a:defRPr/>
            </a:pPr>
            <a:r>
              <a:rPr lang="fr-FR" sz="1400" b="1" dirty="0">
                <a:solidFill>
                  <a:srgbClr val="EF7D05"/>
                </a:solidFill>
              </a:rPr>
              <a:t>Le projet d’évaluation de l’établissement</a:t>
            </a:r>
            <a:r>
              <a:rPr lang="fr-FR" sz="1400" dirty="0">
                <a:solidFill>
                  <a:srgbClr val="EF7D05"/>
                </a:solidFill>
              </a:rPr>
              <a:t> </a:t>
            </a:r>
          </a:p>
          <a:p>
            <a:pPr marL="0" indent="0">
              <a:spcAft>
                <a:spcPts val="400"/>
              </a:spcAft>
              <a:buNone/>
              <a:defRPr/>
            </a:pPr>
            <a:r>
              <a:rPr lang="fr-FR" sz="1200" dirty="0">
                <a:latin typeface="Arial" panose="020B0604020202020204" pitchFamily="34" charset="0"/>
                <a:cs typeface="Arial" panose="020B0604020202020204" pitchFamily="34" charset="0"/>
              </a:rPr>
              <a:t>É</a:t>
            </a:r>
            <a:r>
              <a:rPr lang="fr-FR" sz="1200" dirty="0"/>
              <a:t>laboré par la communauté éducative et transmis aux élèves et à leur famille, il permet de disposer :</a:t>
            </a:r>
          </a:p>
          <a:p>
            <a:pPr>
              <a:spcAft>
                <a:spcPts val="300"/>
              </a:spcAft>
              <a:defRPr/>
            </a:pPr>
            <a:r>
              <a:rPr lang="fr-FR" sz="1200" dirty="0"/>
              <a:t>de principes communs et partagés sur l’évaluation des élèves :</a:t>
            </a:r>
          </a:p>
          <a:p>
            <a:pPr marL="401638" indent="-192088">
              <a:spcBef>
                <a:spcPts val="0"/>
              </a:spcBef>
              <a:spcAft>
                <a:spcPts val="300"/>
              </a:spcAft>
              <a:defRPr/>
            </a:pPr>
            <a:r>
              <a:rPr lang="fr-FR" sz="1200" dirty="0">
                <a:latin typeface="Arial" panose="020B0604020202020204" pitchFamily="34" charset="0"/>
                <a:cs typeface="Arial" panose="020B0604020202020204" pitchFamily="34" charset="0"/>
              </a:rPr>
              <a:t>é</a:t>
            </a:r>
            <a:r>
              <a:rPr lang="fr-FR" sz="1200" dirty="0"/>
              <a:t>valuations prises en compte dans le calcul de la moyenne périodique ;</a:t>
            </a:r>
          </a:p>
          <a:p>
            <a:pPr marL="401638" indent="-192088">
              <a:spcBef>
                <a:spcPts val="0"/>
              </a:spcBef>
              <a:spcAft>
                <a:spcPts val="300"/>
              </a:spcAft>
              <a:defRPr/>
            </a:pPr>
            <a:r>
              <a:rPr lang="fr-FR" sz="1200" dirty="0"/>
              <a:t>condition pour que les moyennes périodiques et annuelle soient significatives ;</a:t>
            </a:r>
          </a:p>
          <a:p>
            <a:pPr marL="401638" indent="-192088">
              <a:spcBef>
                <a:spcPts val="0"/>
              </a:spcBef>
              <a:spcAft>
                <a:spcPts val="300"/>
              </a:spcAft>
              <a:defRPr/>
            </a:pPr>
            <a:r>
              <a:rPr lang="fr-FR" sz="1200" dirty="0"/>
              <a:t>modalité de la remédiation en cas d’absence ;</a:t>
            </a:r>
          </a:p>
          <a:p>
            <a:pPr>
              <a:spcBef>
                <a:spcPts val="600"/>
              </a:spcBef>
              <a:spcAft>
                <a:spcPts val="0"/>
              </a:spcAft>
              <a:defRPr/>
            </a:pPr>
            <a:r>
              <a:rPr lang="fr-FR" sz="1200" dirty="0"/>
              <a:t>des garanties d’égalité de traitement des élèves pour le baccalauréat et pour le dossier </a:t>
            </a:r>
            <a:r>
              <a:rPr lang="fr-FR" sz="1200" dirty="0" err="1"/>
              <a:t>Parcoursup</a:t>
            </a:r>
            <a:r>
              <a:rPr lang="fr-FR" sz="1200" dirty="0"/>
              <a:t> ;</a:t>
            </a:r>
          </a:p>
          <a:p>
            <a:pPr>
              <a:spcBef>
                <a:spcPts val="600"/>
              </a:spcBef>
              <a:spcAft>
                <a:spcPts val="0"/>
              </a:spcAft>
              <a:defRPr/>
            </a:pPr>
            <a:r>
              <a:rPr lang="fr-FR" sz="1200" dirty="0"/>
              <a:t>d’un support pour un dialogue serein entre l’équipe pédagogique, les élèves et leur famille.</a:t>
            </a:r>
          </a:p>
          <a:p>
            <a:pPr marL="0" indent="0">
              <a:buNone/>
            </a:pPr>
            <a:endParaRPr lang="fr-FR" sz="1400" dirty="0"/>
          </a:p>
        </p:txBody>
      </p:sp>
      <p:sp>
        <p:nvSpPr>
          <p:cNvPr id="7" name="Espace réservé du texte 5">
            <a:extLst>
              <a:ext uri="{FF2B5EF4-FFF2-40B4-BE49-F238E27FC236}">
                <a16:creationId xmlns:a16="http://schemas.microsoft.com/office/drawing/2014/main" id="{D1864342-07AF-D94E-88FC-A32C629E533B}"/>
              </a:ext>
            </a:extLst>
          </p:cNvPr>
          <p:cNvSpPr txBox="1">
            <a:spLocks/>
          </p:cNvSpPr>
          <p:nvPr/>
        </p:nvSpPr>
        <p:spPr bwMode="gray">
          <a:xfrm>
            <a:off x="360000" y="4558589"/>
            <a:ext cx="8424000" cy="1625927"/>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400"/>
              </a:spcAft>
              <a:buFont typeface="Arial" panose="020B0604020202020204" pitchFamily="34" charset="0"/>
              <a:buNone/>
              <a:defRPr/>
            </a:pPr>
            <a:r>
              <a:rPr lang="fr-FR" sz="1400" b="1" dirty="0">
                <a:solidFill>
                  <a:srgbClr val="EF7D05"/>
                </a:solidFill>
              </a:rPr>
              <a:t>La validation des moyennes périodiques par le conseil de classe</a:t>
            </a:r>
            <a:endParaRPr lang="fr-FR" sz="1400" dirty="0">
              <a:solidFill>
                <a:srgbClr val="EF7D05"/>
              </a:solidFill>
            </a:endParaRPr>
          </a:p>
          <a:p>
            <a:pPr marL="0" indent="0">
              <a:spcAft>
                <a:spcPts val="400"/>
              </a:spcAft>
              <a:buNone/>
              <a:defRPr/>
            </a:pPr>
            <a:r>
              <a:rPr lang="fr-FR" sz="1200" dirty="0"/>
              <a:t>Attribuées par les professeurs, les moyennes périodiques et la moyenne annuelle sont : </a:t>
            </a:r>
          </a:p>
          <a:p>
            <a:pPr>
              <a:spcBef>
                <a:spcPts val="600"/>
              </a:spcBef>
              <a:spcAft>
                <a:spcPts val="0"/>
              </a:spcAft>
              <a:defRPr/>
            </a:pPr>
            <a:r>
              <a:rPr lang="fr-FR" sz="1200" dirty="0"/>
              <a:t>entérinées en conseil de classe ;</a:t>
            </a:r>
          </a:p>
          <a:p>
            <a:pPr>
              <a:spcBef>
                <a:spcPts val="600"/>
              </a:spcBef>
              <a:spcAft>
                <a:spcPts val="0"/>
              </a:spcAft>
              <a:defRPr/>
            </a:pPr>
            <a:r>
              <a:rPr lang="fr-FR" sz="1200" dirty="0"/>
              <a:t>inscrites dans les bulletins scolaires périodiques ;</a:t>
            </a:r>
          </a:p>
          <a:p>
            <a:pPr>
              <a:spcBef>
                <a:spcPts val="600"/>
              </a:spcBef>
              <a:spcAft>
                <a:spcPts val="0"/>
              </a:spcAft>
              <a:defRPr/>
            </a:pPr>
            <a:r>
              <a:rPr lang="fr-FR" sz="1200" dirty="0"/>
              <a:t>renseignées dans le livret scolaire de l’élève, consultable en ligne par l’élève et sa famille avant transmission au jury du baccalauréat (</a:t>
            </a:r>
            <a:r>
              <a:rPr lang="fr-FR" sz="1200" dirty="0" err="1"/>
              <a:t>téléservice</a:t>
            </a:r>
            <a:r>
              <a:rPr lang="fr-FR" sz="1200" dirty="0"/>
              <a:t> </a:t>
            </a:r>
            <a:r>
              <a:rPr lang="fr-FR" sz="1200" dirty="0" err="1"/>
              <a:t>ÉduConnect</a:t>
            </a:r>
            <a:r>
              <a:rPr lang="fr-FR" sz="1200" dirty="0"/>
              <a:t>).</a:t>
            </a:r>
          </a:p>
        </p:txBody>
      </p:sp>
    </p:spTree>
    <p:extLst>
      <p:ext uri="{BB962C8B-B14F-4D97-AF65-F5344CB8AC3E}">
        <p14:creationId xmlns:p14="http://schemas.microsoft.com/office/powerpoint/2010/main" val="150996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8F838-5C12-9C48-91B5-66329FD179BD}"/>
              </a:ext>
            </a:extLst>
          </p:cNvPr>
          <p:cNvSpPr>
            <a:spLocks noGrp="1"/>
          </p:cNvSpPr>
          <p:nvPr>
            <p:ph type="title"/>
          </p:nvPr>
        </p:nvSpPr>
        <p:spPr>
          <a:xfrm>
            <a:off x="370861" y="1556792"/>
            <a:ext cx="8424000" cy="480000"/>
          </a:xfrm>
        </p:spPr>
        <p:txBody>
          <a:bodyPr/>
          <a:lstStyle/>
          <a:p>
            <a:r>
              <a:rPr lang="fr-FR" dirty="0"/>
              <a:t>La qualité du contrôle continu</a:t>
            </a:r>
          </a:p>
        </p:txBody>
      </p:sp>
      <p:sp>
        <p:nvSpPr>
          <p:cNvPr id="3" name="Espace réservé de la date 2">
            <a:extLst>
              <a:ext uri="{FF2B5EF4-FFF2-40B4-BE49-F238E27FC236}">
                <a16:creationId xmlns:a16="http://schemas.microsoft.com/office/drawing/2014/main" id="{E3225E1F-C5F2-DC49-932C-C81E2392BC6A}"/>
              </a:ext>
            </a:extLst>
          </p:cNvPr>
          <p:cNvSpPr>
            <a:spLocks noGrp="1"/>
          </p:cNvSpPr>
          <p:nvPr>
            <p:ph type="dt" sz="half" idx="10"/>
          </p:nvPr>
        </p:nvSpPr>
        <p:spPr/>
        <p:txBody>
          <a:bodyPr/>
          <a:lstStyle/>
          <a:p>
            <a:pPr algn="r"/>
            <a:r>
              <a:rPr lang="fr-FR"/>
              <a:t>Novembre 2023 </a:t>
            </a:r>
            <a:endParaRPr lang="fr-FR" cap="all" dirty="0"/>
          </a:p>
        </p:txBody>
      </p:sp>
      <p:sp>
        <p:nvSpPr>
          <p:cNvPr id="4" name="Espace réservé du pied de page 3">
            <a:extLst>
              <a:ext uri="{FF2B5EF4-FFF2-40B4-BE49-F238E27FC236}">
                <a16:creationId xmlns:a16="http://schemas.microsoft.com/office/drawing/2014/main" id="{CA7ECC6D-5A3E-EA4E-8ED5-382F3A0B98A0}"/>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C422E154-084A-7B47-A8C0-BB3C95CFF0A9}"/>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6" name="Espace réservé du texte 5">
            <a:extLst>
              <a:ext uri="{FF2B5EF4-FFF2-40B4-BE49-F238E27FC236}">
                <a16:creationId xmlns:a16="http://schemas.microsoft.com/office/drawing/2014/main" id="{D1864342-07AF-D94E-88FC-A32C629E533B}"/>
              </a:ext>
            </a:extLst>
          </p:cNvPr>
          <p:cNvSpPr>
            <a:spLocks noGrp="1"/>
          </p:cNvSpPr>
          <p:nvPr>
            <p:ph type="body" sz="quarter" idx="13"/>
          </p:nvPr>
        </p:nvSpPr>
        <p:spPr>
          <a:xfrm>
            <a:off x="359999" y="2089336"/>
            <a:ext cx="8656093" cy="1512168"/>
          </a:xfrm>
        </p:spPr>
        <p:txBody>
          <a:bodyPr/>
          <a:lstStyle/>
          <a:p>
            <a:pPr marL="0" indent="0">
              <a:buNone/>
            </a:pPr>
            <a:r>
              <a:rPr lang="fr-FR" sz="1400" b="1" dirty="0">
                <a:solidFill>
                  <a:srgbClr val="EF7D05"/>
                </a:solidFill>
              </a:rPr>
              <a:t>Les évaluations de remplacement des candidats scolaires sans moyenne annuelle</a:t>
            </a:r>
          </a:p>
          <a:p>
            <a:pPr marL="0" indent="0">
              <a:spcBef>
                <a:spcPts val="0"/>
              </a:spcBef>
              <a:spcAft>
                <a:spcPts val="300"/>
              </a:spcAft>
              <a:buNone/>
              <a:defRPr/>
            </a:pPr>
            <a:r>
              <a:rPr lang="fr-FR" sz="1200" dirty="0"/>
              <a:t>En cas de moyenne annuelle non certificative dans un ou des enseignements relevant du contrôle continu :</a:t>
            </a:r>
          </a:p>
          <a:p>
            <a:pPr>
              <a:spcBef>
                <a:spcPts val="0"/>
              </a:spcBef>
              <a:spcAft>
                <a:spcPts val="300"/>
              </a:spcAft>
              <a:defRPr/>
            </a:pPr>
            <a:r>
              <a:rPr lang="fr-FR" sz="1200" dirty="0"/>
              <a:t>l’élève est convoqué par le proviseur à une épreuve de remplacement dans les enseignements concernés ;</a:t>
            </a:r>
          </a:p>
          <a:p>
            <a:pPr>
              <a:spcBef>
                <a:spcPts val="300"/>
              </a:spcBef>
              <a:spcAft>
                <a:spcPts val="0"/>
              </a:spcAft>
              <a:defRPr/>
            </a:pPr>
            <a:r>
              <a:rPr lang="fr-FR" sz="1200" dirty="0"/>
              <a:t>la note obtenue à l’épreuve de remplacement remplace la moyenne annuelle dans ces enseignements.  </a:t>
            </a:r>
          </a:p>
          <a:p>
            <a:pPr marL="0" indent="0">
              <a:spcBef>
                <a:spcPts val="1200"/>
              </a:spcBef>
              <a:spcAft>
                <a:spcPts val="600"/>
              </a:spcAft>
              <a:buNone/>
            </a:pPr>
            <a:r>
              <a:rPr lang="fr-FR" sz="1200" dirty="0"/>
              <a:t>L’épreuve de remplacement est organisée par le recteur d’académie, si l’enseignement est suivi au Centre national d’enseignement à distance (</a:t>
            </a:r>
            <a:r>
              <a:rPr lang="fr-FR" sz="1200" dirty="0" err="1"/>
              <a:t>Cned</a:t>
            </a:r>
            <a:r>
              <a:rPr lang="fr-FR" sz="1200" dirty="0"/>
              <a:t>).</a:t>
            </a:r>
          </a:p>
        </p:txBody>
      </p:sp>
      <p:sp>
        <p:nvSpPr>
          <p:cNvPr id="7" name="Espace réservé du texte 5">
            <a:extLst>
              <a:ext uri="{FF2B5EF4-FFF2-40B4-BE49-F238E27FC236}">
                <a16:creationId xmlns:a16="http://schemas.microsoft.com/office/drawing/2014/main" id="{D1864342-07AF-D94E-88FC-A32C629E533B}"/>
              </a:ext>
            </a:extLst>
          </p:cNvPr>
          <p:cNvSpPr txBox="1">
            <a:spLocks/>
          </p:cNvSpPr>
          <p:nvPr/>
        </p:nvSpPr>
        <p:spPr bwMode="gray">
          <a:xfrm>
            <a:off x="359999" y="4039424"/>
            <a:ext cx="8615350" cy="2053871"/>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r>
              <a:rPr lang="fr-FR" sz="1400" b="1" dirty="0">
                <a:solidFill>
                  <a:srgbClr val="EF7D05"/>
                </a:solidFill>
              </a:rPr>
              <a:t>La commission d’harmonisation des notes de contrôle continu</a:t>
            </a:r>
          </a:p>
          <a:p>
            <a:pPr>
              <a:spcBef>
                <a:spcPts val="0"/>
              </a:spcBef>
              <a:spcAft>
                <a:spcPts val="300"/>
              </a:spcAft>
              <a:defRPr/>
            </a:pPr>
            <a:r>
              <a:rPr lang="fr-FR" sz="1200" dirty="0"/>
              <a:t>est présidée par le recteur d’académie et se réunit à la fin de chaque année du cycle terminal ;</a:t>
            </a:r>
          </a:p>
          <a:p>
            <a:pPr>
              <a:spcBef>
                <a:spcPts val="0"/>
              </a:spcBef>
              <a:spcAft>
                <a:spcPts val="300"/>
              </a:spcAft>
              <a:defRPr/>
            </a:pPr>
            <a:r>
              <a:rPr lang="fr-FR" sz="1200" dirty="0"/>
              <a:t>a la possibilité de monter ou baisser les notes des enseignements relevant du contrôle continu ;</a:t>
            </a:r>
          </a:p>
          <a:p>
            <a:pPr>
              <a:spcBef>
                <a:spcPts val="0"/>
              </a:spcBef>
              <a:spcAft>
                <a:spcPts val="300"/>
              </a:spcAft>
              <a:defRPr/>
            </a:pPr>
            <a:r>
              <a:rPr lang="fr-FR" sz="1200" dirty="0"/>
              <a:t>est attentive notamment aux cas de discordance manifeste entre la moyenne d’un établissement et celle de l’académie (statistique des deux années précédentes disponibles) ;</a:t>
            </a:r>
          </a:p>
          <a:p>
            <a:pPr>
              <a:spcBef>
                <a:spcPts val="0"/>
              </a:spcBef>
              <a:spcAft>
                <a:spcPts val="600"/>
              </a:spcAft>
              <a:defRPr/>
            </a:pPr>
            <a:r>
              <a:rPr lang="fr-FR" sz="1200" dirty="0"/>
              <a:t>transmet ses résultats au jury de délibération du baccalauréat.</a:t>
            </a:r>
          </a:p>
          <a:p>
            <a:pPr>
              <a:spcAft>
                <a:spcPts val="400"/>
              </a:spcAft>
              <a:defRPr/>
            </a:pPr>
            <a:endParaRPr lang="fr-FR" sz="1400" dirty="0"/>
          </a:p>
        </p:txBody>
      </p:sp>
    </p:spTree>
    <p:extLst>
      <p:ext uri="{BB962C8B-B14F-4D97-AF65-F5344CB8AC3E}">
        <p14:creationId xmlns:p14="http://schemas.microsoft.com/office/powerpoint/2010/main" val="302102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BB8-517E-7A41-9991-AA24838E8872}"/>
              </a:ext>
            </a:extLst>
          </p:cNvPr>
          <p:cNvSpPr>
            <a:spLocks noGrp="1"/>
          </p:cNvSpPr>
          <p:nvPr>
            <p:ph type="title"/>
          </p:nvPr>
        </p:nvSpPr>
        <p:spPr>
          <a:xfrm>
            <a:off x="275062" y="1556792"/>
            <a:ext cx="8532479" cy="1004880"/>
          </a:xfrm>
        </p:spPr>
        <p:txBody>
          <a:bodyPr/>
          <a:lstStyle/>
          <a:p>
            <a:pPr algn="ctr"/>
            <a:r>
              <a:rPr lang="fr-FR" dirty="0"/>
              <a:t>L’épreuve terminale de philosophie </a:t>
            </a:r>
            <a:br>
              <a:rPr lang="fr-FR" dirty="0"/>
            </a:br>
            <a:r>
              <a:rPr lang="fr-FR" sz="1800" b="0" dirty="0"/>
              <a:t>juin - terminale</a:t>
            </a:r>
            <a:endParaRPr lang="fr-FR" sz="2400" b="0" dirty="0"/>
          </a:p>
        </p:txBody>
      </p:sp>
      <p:sp>
        <p:nvSpPr>
          <p:cNvPr id="3" name="Espace réservé de la date 2">
            <a:extLst>
              <a:ext uri="{FF2B5EF4-FFF2-40B4-BE49-F238E27FC236}">
                <a16:creationId xmlns:a16="http://schemas.microsoft.com/office/drawing/2014/main" id="{65C51D02-B631-A149-B318-15DC0B8C1B1D}"/>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7D6E6E0C-1350-6A43-A3C0-687F3882949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137902B-C726-F344-94AD-9E0E01D815A5}"/>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Espace réservé du texte 5">
            <a:extLst>
              <a:ext uri="{FF2B5EF4-FFF2-40B4-BE49-F238E27FC236}">
                <a16:creationId xmlns:a16="http://schemas.microsoft.com/office/drawing/2014/main" id="{58731CB8-D369-FE4C-81AB-9B5905419CE3}"/>
              </a:ext>
            </a:extLst>
          </p:cNvPr>
          <p:cNvSpPr>
            <a:spLocks noGrp="1"/>
          </p:cNvSpPr>
          <p:nvPr>
            <p:ph type="body" sz="quarter" idx="13"/>
          </p:nvPr>
        </p:nvSpPr>
        <p:spPr>
          <a:xfrm>
            <a:off x="329302" y="4319251"/>
            <a:ext cx="8424000" cy="1796872"/>
          </a:xfrm>
        </p:spPr>
        <p:txBody>
          <a:bodyPr/>
          <a:lstStyle/>
          <a:p>
            <a:pPr fontAlgn="base">
              <a:spcBef>
                <a:spcPts val="1600"/>
              </a:spcBef>
              <a:spcAft>
                <a:spcPts val="200"/>
              </a:spcAft>
              <a:buClr>
                <a:srgbClr val="FF6C1A"/>
              </a:buClr>
            </a:pPr>
            <a:r>
              <a:rPr lang="fr-FR" altLang="fr-FR" sz="1200" dirty="0">
                <a:latin typeface="Arial" panose="020B0604020202020204" pitchFamily="34" charset="0"/>
                <a:cs typeface="Arial" panose="020B0604020202020204" pitchFamily="34" charset="0"/>
              </a:rPr>
              <a:t>Il s’agit d’évaluer l’aptitude du candidat à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construire une réflexion à partir des connaissances et des savoir-faire acquis en classe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identifier, poser et formuler un problème lié à une ou à plusieurs notions du programme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lire avec attention et expliquer avec précision un texte proposé à l’étude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conduire un raisonnement de manière rigoureuse ;</a:t>
            </a:r>
          </a:p>
          <a:p>
            <a:pPr marL="358775" lvl="1" indent="-179388" fontAlgn="base">
              <a:spcBef>
                <a:spcPts val="200"/>
              </a:spcBef>
              <a:spcAft>
                <a:spcPts val="200"/>
              </a:spcAft>
            </a:pPr>
            <a:r>
              <a:rPr lang="fr-FR" altLang="fr-FR" sz="1200" dirty="0">
                <a:latin typeface="Arial" panose="020B0604020202020204" pitchFamily="34" charset="0"/>
                <a:cs typeface="Arial" panose="020B0604020202020204" pitchFamily="34" charset="0"/>
              </a:rPr>
              <a:t>composer avec méthode un travail écrit : poser et formuler un problème, organiser sa réflexion en étapes différenciées, enchaîner logiquement ses idées en établissant une transition entre elles, argumenter sur la base de raisons explicites, proposer et justifier une conclusion.</a:t>
            </a:r>
          </a:p>
          <a:p>
            <a:pPr lvl="1" fontAlgn="base">
              <a:spcAft>
                <a:spcPct val="0"/>
              </a:spcAft>
            </a:pPr>
            <a:endParaRPr lang="fr-FR" altLang="fr-FR" sz="1200" dirty="0">
              <a:latin typeface="Arial" panose="020B0604020202020204" pitchFamily="34" charset="0"/>
              <a:cs typeface="Arial" panose="020B0604020202020204" pitchFamily="34" charset="0"/>
            </a:endParaRPr>
          </a:p>
          <a:p>
            <a:endParaRPr lang="fr-FR" dirty="0"/>
          </a:p>
        </p:txBody>
      </p:sp>
      <p:sp>
        <p:nvSpPr>
          <p:cNvPr id="7"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2683926" y="2564904"/>
            <a:ext cx="3714750" cy="1415772"/>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Dissertation (2 sujets proposés)</a:t>
            </a:r>
          </a:p>
          <a:p>
            <a:pPr algn="ctr" eaLnBrk="1" hangingPunct="1">
              <a:spcBef>
                <a:spcPct val="0"/>
              </a:spcBef>
              <a:buClrTx/>
              <a:buSzTx/>
              <a:buFontTx/>
              <a:buNone/>
              <a:defRPr/>
            </a:pPr>
            <a:r>
              <a:rPr lang="fr-FR" altLang="fr-FR" sz="1400" dirty="0"/>
              <a:t> </a:t>
            </a:r>
            <a:r>
              <a:rPr lang="fr-FR" altLang="fr-FR" sz="1400" b="1" dirty="0"/>
              <a:t>OU </a:t>
            </a:r>
          </a:p>
          <a:p>
            <a:pPr algn="ctr" eaLnBrk="1" hangingPunct="1">
              <a:spcBef>
                <a:spcPct val="0"/>
              </a:spcBef>
              <a:buClrTx/>
              <a:buSzTx/>
              <a:buFontTx/>
              <a:buNone/>
              <a:defRPr/>
            </a:pPr>
            <a:r>
              <a:rPr lang="fr-FR" altLang="fr-FR" sz="1400" dirty="0"/>
              <a:t> Explication de texte (1 sujet proposé)</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Tree>
    <p:extLst>
      <p:ext uri="{BB962C8B-B14F-4D97-AF65-F5344CB8AC3E}">
        <p14:creationId xmlns:p14="http://schemas.microsoft.com/office/powerpoint/2010/main" val="13762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15BB8-517E-7A41-9991-AA24838E8872}"/>
              </a:ext>
            </a:extLst>
          </p:cNvPr>
          <p:cNvSpPr>
            <a:spLocks noGrp="1"/>
          </p:cNvSpPr>
          <p:nvPr>
            <p:ph type="title"/>
          </p:nvPr>
        </p:nvSpPr>
        <p:spPr>
          <a:xfrm>
            <a:off x="107504" y="1556792"/>
            <a:ext cx="8856984" cy="1796968"/>
          </a:xfrm>
        </p:spPr>
        <p:txBody>
          <a:bodyPr/>
          <a:lstStyle/>
          <a:p>
            <a:pPr algn="ctr"/>
            <a:r>
              <a:rPr lang="fr-FR" dirty="0"/>
              <a:t>Les épreuves terminales de spécialité </a:t>
            </a:r>
            <a:br>
              <a:rPr lang="fr-FR" dirty="0"/>
            </a:br>
            <a:r>
              <a:rPr lang="fr-FR" sz="1800" b="0" dirty="0"/>
              <a:t>juin - terminale</a:t>
            </a:r>
            <a:r>
              <a:rPr lang="fr-FR" sz="2000" b="0" dirty="0"/>
              <a:t/>
            </a:r>
            <a:br>
              <a:rPr lang="fr-FR" sz="2000" b="0" dirty="0"/>
            </a:br>
            <a:r>
              <a:rPr lang="fr-FR" sz="1800" b="0" dirty="0"/>
              <a:t/>
            </a:r>
            <a:br>
              <a:rPr lang="fr-FR" sz="1800" b="0" dirty="0"/>
            </a:br>
            <a:r>
              <a:rPr lang="fr-FR" sz="1800" b="0" dirty="0"/>
              <a:t>1 épreuve par jour</a:t>
            </a:r>
            <a:endParaRPr lang="fr-FR" sz="2400" b="0" dirty="0"/>
          </a:p>
        </p:txBody>
      </p:sp>
      <p:sp>
        <p:nvSpPr>
          <p:cNvPr id="3" name="Espace réservé de la date 2">
            <a:extLst>
              <a:ext uri="{FF2B5EF4-FFF2-40B4-BE49-F238E27FC236}">
                <a16:creationId xmlns:a16="http://schemas.microsoft.com/office/drawing/2014/main" id="{65C51D02-B631-A149-B318-15DC0B8C1B1D}"/>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7D6E6E0C-1350-6A43-A3C0-687F38829492}"/>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A137902B-C726-F344-94AD-9E0E01D815A5}"/>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7"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611560" y="3645024"/>
            <a:ext cx="3714750" cy="1631216"/>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Enseignement de spécialité 1</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dirty="0"/>
              <a:t>Épreuve écrite qui peut aussi comprendre une partie pratique ou une partie orale </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
        <p:nvSpPr>
          <p:cNvPr id="8" name="ZoneTexte 7">
            <a:extLst>
              <a:ext uri="{FF2B5EF4-FFF2-40B4-BE49-F238E27FC236}">
                <a16:creationId xmlns:a16="http://schemas.microsoft.com/office/drawing/2014/main" id="{787CF703-5F20-B741-B63D-F269673E44C0}"/>
              </a:ext>
            </a:extLst>
          </p:cNvPr>
          <p:cNvSpPr txBox="1">
            <a:spLocks noChangeArrowheads="1"/>
          </p:cNvSpPr>
          <p:nvPr/>
        </p:nvSpPr>
        <p:spPr bwMode="auto">
          <a:xfrm>
            <a:off x="4860032" y="3645024"/>
            <a:ext cx="3714750" cy="1631216"/>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000" dirty="0"/>
          </a:p>
          <a:p>
            <a:pPr algn="ctr" eaLnBrk="1" hangingPunct="1">
              <a:spcBef>
                <a:spcPct val="0"/>
              </a:spcBef>
              <a:buClrTx/>
              <a:buSzTx/>
              <a:buFontTx/>
              <a:buNone/>
              <a:defRPr/>
            </a:pPr>
            <a:r>
              <a:rPr lang="fr-FR" altLang="fr-FR" sz="1400" dirty="0"/>
              <a:t>Enseignement de spécialité 2</a:t>
            </a:r>
          </a:p>
          <a:p>
            <a:pPr algn="ctr" eaLnBrk="1" hangingPunct="1">
              <a:spcBef>
                <a:spcPct val="0"/>
              </a:spcBef>
              <a:buClrTx/>
              <a:buSzTx/>
              <a:buFontTx/>
              <a:buNone/>
              <a:defRPr/>
            </a:pPr>
            <a:endParaRPr lang="fr-FR" altLang="fr-FR" sz="1400" dirty="0"/>
          </a:p>
          <a:p>
            <a:pPr algn="ctr" eaLnBrk="1" hangingPunct="1">
              <a:spcBef>
                <a:spcPct val="0"/>
              </a:spcBef>
              <a:buClrTx/>
              <a:buSzTx/>
              <a:buNone/>
              <a:defRPr/>
            </a:pPr>
            <a:r>
              <a:rPr lang="fr-FR" altLang="fr-FR" sz="1400" dirty="0"/>
              <a:t>Épreuve écrite qui peut aussi comprendre une partie pratique ou une partie orale </a:t>
            </a:r>
          </a:p>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b="1" dirty="0"/>
              <a:t>Note sur 20</a:t>
            </a:r>
          </a:p>
          <a:p>
            <a:pPr algn="ctr" eaLnBrk="1" hangingPunct="1">
              <a:spcBef>
                <a:spcPct val="0"/>
              </a:spcBef>
              <a:buClrTx/>
              <a:buSzTx/>
              <a:buFontTx/>
              <a:buNone/>
              <a:defRPr/>
            </a:pPr>
            <a:endParaRPr lang="fr-FR" altLang="fr-FR" sz="600" b="1" dirty="0"/>
          </a:p>
        </p:txBody>
      </p:sp>
    </p:spTree>
    <p:extLst>
      <p:ext uri="{BB962C8B-B14F-4D97-AF65-F5344CB8AC3E}">
        <p14:creationId xmlns:p14="http://schemas.microsoft.com/office/powerpoint/2010/main" val="387447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0CE80-74F8-FB4C-A115-893E39BD9926}"/>
              </a:ext>
            </a:extLst>
          </p:cNvPr>
          <p:cNvSpPr>
            <a:spLocks noGrp="1"/>
          </p:cNvSpPr>
          <p:nvPr>
            <p:ph type="title"/>
          </p:nvPr>
        </p:nvSpPr>
        <p:spPr>
          <a:xfrm>
            <a:off x="323528" y="1545712"/>
            <a:ext cx="8496944" cy="875327"/>
          </a:xfrm>
        </p:spPr>
        <p:txBody>
          <a:bodyPr/>
          <a:lstStyle/>
          <a:p>
            <a:pPr algn="ctr"/>
            <a:r>
              <a:rPr lang="fr-FR" dirty="0"/>
              <a:t>L’épreuve terminale orale : le Grand oral</a:t>
            </a:r>
            <a:br>
              <a:rPr lang="fr-FR" dirty="0"/>
            </a:br>
            <a:r>
              <a:rPr lang="fr-FR" sz="1800" b="0" dirty="0"/>
              <a:t>juin - terminale</a:t>
            </a:r>
            <a:endParaRPr lang="fr-FR" sz="2400" dirty="0"/>
          </a:p>
        </p:txBody>
      </p:sp>
      <p:sp>
        <p:nvSpPr>
          <p:cNvPr id="3" name="Espace réservé de la date 2">
            <a:extLst>
              <a:ext uri="{FF2B5EF4-FFF2-40B4-BE49-F238E27FC236}">
                <a16:creationId xmlns:a16="http://schemas.microsoft.com/office/drawing/2014/main" id="{541B6416-A988-914F-892D-F3D1E056D790}"/>
              </a:ext>
            </a:extLst>
          </p:cNvPr>
          <p:cNvSpPr>
            <a:spLocks noGrp="1"/>
          </p:cNvSpPr>
          <p:nvPr>
            <p:ph type="dt" sz="half" idx="10"/>
          </p:nvPr>
        </p:nvSpPr>
        <p:spPr/>
        <p:txBody>
          <a:bodyPr/>
          <a:lstStyle/>
          <a:p>
            <a:pPr algn="r"/>
            <a:r>
              <a:rPr lang="fr-FR"/>
              <a:t>Novembre 2023</a:t>
            </a:r>
            <a:endParaRPr lang="fr-FR" cap="all" dirty="0"/>
          </a:p>
        </p:txBody>
      </p:sp>
      <p:sp>
        <p:nvSpPr>
          <p:cNvPr id="4" name="Espace réservé du pied de page 3">
            <a:extLst>
              <a:ext uri="{FF2B5EF4-FFF2-40B4-BE49-F238E27FC236}">
                <a16:creationId xmlns:a16="http://schemas.microsoft.com/office/drawing/2014/main" id="{69BCCE26-ECBA-FB48-820E-65401B0BC5A6}"/>
              </a:ext>
            </a:extLst>
          </p:cNvPr>
          <p:cNvSpPr>
            <a:spLocks noGrp="1"/>
          </p:cNvSpPr>
          <p:nvPr>
            <p:ph type="ftr" sz="quarter" idx="11"/>
          </p:nvPr>
        </p:nvSpPr>
        <p:spPr/>
        <p:txBody>
          <a:bodyPr/>
          <a:lstStyle/>
          <a:p>
            <a:r>
              <a:rPr lang="fr-FR"/>
              <a:t>Délégation à la communication</a:t>
            </a:r>
            <a:endParaRPr lang="fr-FR" dirty="0"/>
          </a:p>
        </p:txBody>
      </p:sp>
      <p:sp>
        <p:nvSpPr>
          <p:cNvPr id="5" name="Espace réservé du numéro de diapositive 4">
            <a:extLst>
              <a:ext uri="{FF2B5EF4-FFF2-40B4-BE49-F238E27FC236}">
                <a16:creationId xmlns:a16="http://schemas.microsoft.com/office/drawing/2014/main" id="{F7A4330C-DD4F-8949-BFDC-BBE53664047B}"/>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12" name="Espace réservé du texte 4">
            <a:extLst>
              <a:ext uri="{FF2B5EF4-FFF2-40B4-BE49-F238E27FC236}">
                <a16:creationId xmlns:a16="http://schemas.microsoft.com/office/drawing/2014/main" id="{821AD808-D76A-0848-AFA1-2A4CBD06F785}"/>
              </a:ext>
            </a:extLst>
          </p:cNvPr>
          <p:cNvSpPr>
            <a:spLocks noGrp="1"/>
          </p:cNvSpPr>
          <p:nvPr>
            <p:ph type="body" sz="quarter" idx="13"/>
          </p:nvPr>
        </p:nvSpPr>
        <p:spPr>
          <a:xfrm>
            <a:off x="360000" y="3212976"/>
            <a:ext cx="7020312" cy="1276551"/>
          </a:xfrm>
        </p:spPr>
        <p:txBody>
          <a:bodyPr/>
          <a:lstStyle/>
          <a:p>
            <a:pPr marL="182563" lvl="1" indent="-165100">
              <a:spcBef>
                <a:spcPct val="0"/>
              </a:spcBef>
              <a:spcAft>
                <a:spcPts val="1200"/>
              </a:spcAft>
              <a:buClrTx/>
              <a:buNone/>
              <a:defRPr/>
            </a:pPr>
            <a:r>
              <a:rPr lang="fr-FR" altLang="fr-FR" sz="1200" b="1" dirty="0"/>
              <a:t>20 minutes de préparation sur la question retenue</a:t>
            </a:r>
            <a:r>
              <a:rPr lang="fr-FR" altLang="fr-FR" sz="1200" dirty="0"/>
              <a:t> </a:t>
            </a:r>
          </a:p>
          <a:p>
            <a:pPr marL="182563" lvl="1" indent="-165100">
              <a:spcBef>
                <a:spcPct val="0"/>
              </a:spcBef>
              <a:spcAft>
                <a:spcPts val="200"/>
              </a:spcAft>
              <a:buClrTx/>
              <a:buNone/>
              <a:defRPr/>
            </a:pPr>
            <a:r>
              <a:rPr lang="fr-FR" altLang="fr-FR" sz="1200" b="1" dirty="0"/>
              <a:t>20 minutes d’oral découpé en deux temps </a:t>
            </a:r>
            <a:r>
              <a:rPr lang="fr-FR" altLang="fr-FR" sz="1200" dirty="0"/>
              <a:t>:</a:t>
            </a:r>
          </a:p>
          <a:p>
            <a:pPr marL="182563" lvl="1" indent="-165100">
              <a:spcBef>
                <a:spcPct val="0"/>
              </a:spcBef>
              <a:spcAft>
                <a:spcPts val="200"/>
              </a:spcAft>
              <a:buClr>
                <a:srgbClr val="E46C0A"/>
              </a:buClr>
              <a:defRPr/>
            </a:pPr>
            <a:r>
              <a:rPr lang="fr-FR" altLang="fr-FR" sz="1200" dirty="0"/>
              <a:t>10 minutes de présentation et de réponse à la question préparée</a:t>
            </a:r>
          </a:p>
          <a:p>
            <a:pPr marL="182563" lvl="1" indent="-165100">
              <a:spcBef>
                <a:spcPct val="0"/>
              </a:spcBef>
              <a:spcAft>
                <a:spcPts val="200"/>
              </a:spcAft>
              <a:buClr>
                <a:srgbClr val="E46C0A"/>
              </a:buClr>
              <a:defRPr/>
            </a:pPr>
            <a:r>
              <a:rPr lang="fr-FR" altLang="fr-FR" sz="1200" dirty="0"/>
              <a:t>10 minutes d’échange avec le jury afin d’approfondir la présentation </a:t>
            </a:r>
          </a:p>
          <a:p>
            <a:pPr marL="0" indent="0" algn="ctr">
              <a:buNone/>
            </a:pPr>
            <a:endParaRPr lang="fr-FR" altLang="fr-FR" b="1" dirty="0">
              <a:latin typeface="Arial" panose="020B0604020202020204" pitchFamily="34" charset="0"/>
              <a:cs typeface="Arial" panose="020B0604020202020204" pitchFamily="34" charset="0"/>
            </a:endParaRPr>
          </a:p>
          <a:p>
            <a:endParaRPr lang="fr-FR" dirty="0"/>
          </a:p>
        </p:txBody>
      </p:sp>
      <p:sp>
        <p:nvSpPr>
          <p:cNvPr id="13" name="ZoneTexte 4">
            <a:extLst>
              <a:ext uri="{FF2B5EF4-FFF2-40B4-BE49-F238E27FC236}">
                <a16:creationId xmlns:a16="http://schemas.microsoft.com/office/drawing/2014/main" id="{7A23EA57-D324-0F42-8C1B-361E792E1B44}"/>
              </a:ext>
            </a:extLst>
          </p:cNvPr>
          <p:cNvSpPr txBox="1">
            <a:spLocks noChangeArrowheads="1"/>
          </p:cNvSpPr>
          <p:nvPr/>
        </p:nvSpPr>
        <p:spPr bwMode="auto">
          <a:xfrm>
            <a:off x="467544" y="5279875"/>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14" name="ZoneTexte 5">
            <a:extLst>
              <a:ext uri="{FF2B5EF4-FFF2-40B4-BE49-F238E27FC236}">
                <a16:creationId xmlns:a16="http://schemas.microsoft.com/office/drawing/2014/main" id="{A5183AF2-BAE2-EF4F-97AA-9E06FC70E373}"/>
              </a:ext>
            </a:extLst>
          </p:cNvPr>
          <p:cNvSpPr txBox="1">
            <a:spLocks noChangeArrowheads="1"/>
          </p:cNvSpPr>
          <p:nvPr/>
        </p:nvSpPr>
        <p:spPr bwMode="auto">
          <a:xfrm>
            <a:off x="4448993" y="5281463"/>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5" name="ZoneTexte 6">
            <a:extLst>
              <a:ext uri="{FF2B5EF4-FFF2-40B4-BE49-F238E27FC236}">
                <a16:creationId xmlns:a16="http://schemas.microsoft.com/office/drawing/2014/main" id="{A8FCE2D8-F25D-7D41-A48F-C13BEA6A7DD9}"/>
              </a:ext>
            </a:extLst>
          </p:cNvPr>
          <p:cNvSpPr txBox="1">
            <a:spLocks noChangeArrowheads="1"/>
          </p:cNvSpPr>
          <p:nvPr/>
        </p:nvSpPr>
        <p:spPr bwMode="auto">
          <a:xfrm>
            <a:off x="467544" y="5641503"/>
            <a:ext cx="3714750" cy="307777"/>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dirty="0">
                <a:solidFill>
                  <a:schemeClr val="tx1"/>
                </a:solidFill>
              </a:rPr>
              <a:t>Coefficient 10</a:t>
            </a:r>
          </a:p>
        </p:txBody>
      </p:sp>
      <p:sp>
        <p:nvSpPr>
          <p:cNvPr id="16" name="ZoneTexte 7">
            <a:extLst>
              <a:ext uri="{FF2B5EF4-FFF2-40B4-BE49-F238E27FC236}">
                <a16:creationId xmlns:a16="http://schemas.microsoft.com/office/drawing/2014/main" id="{7AD74173-7CDD-F045-8DA1-7A77E623E635}"/>
              </a:ext>
            </a:extLst>
          </p:cNvPr>
          <p:cNvSpPr txBox="1">
            <a:spLocks noChangeArrowheads="1"/>
          </p:cNvSpPr>
          <p:nvPr/>
        </p:nvSpPr>
        <p:spPr bwMode="auto">
          <a:xfrm>
            <a:off x="4448994" y="5638328"/>
            <a:ext cx="3714750" cy="307777"/>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r>
              <a:rPr lang="fr-FR" altLang="fr-FR" sz="1400" dirty="0"/>
              <a:t>Coefficient 14</a:t>
            </a:r>
          </a:p>
        </p:txBody>
      </p:sp>
      <p:sp>
        <p:nvSpPr>
          <p:cNvPr id="11" name="Espace réservé du texte 4">
            <a:extLst>
              <a:ext uri="{FF2B5EF4-FFF2-40B4-BE49-F238E27FC236}">
                <a16:creationId xmlns:a16="http://schemas.microsoft.com/office/drawing/2014/main" id="{821AD808-D76A-0848-AFA1-2A4CBD06F785}"/>
              </a:ext>
            </a:extLst>
          </p:cNvPr>
          <p:cNvSpPr txBox="1">
            <a:spLocks/>
          </p:cNvSpPr>
          <p:nvPr/>
        </p:nvSpPr>
        <p:spPr bwMode="gray">
          <a:xfrm>
            <a:off x="360000" y="2443371"/>
            <a:ext cx="8100432" cy="697597"/>
          </a:xfrm>
          <a:prstGeom prst="rect">
            <a:avLst/>
          </a:prstGeom>
        </p:spPr>
        <p:txBody>
          <a:bodyPr vert="horz" lIns="0" tIns="0" rIns="0" bIns="0" rtlCol="0" anchor="t" anchorCtr="0">
            <a:noAutofit/>
          </a:bodyPr>
          <a:lstStyle>
            <a:lvl1pPr marL="171450" indent="-171450" algn="l" defTabSz="914378" rtl="0" eaLnBrk="1" latinLnBrk="0" hangingPunct="1">
              <a:lnSpc>
                <a:spcPct val="100000"/>
              </a:lnSpc>
              <a:spcBef>
                <a:spcPts val="400"/>
              </a:spcBef>
              <a:spcAft>
                <a:spcPts val="800"/>
              </a:spcAft>
              <a:buClr>
                <a:srgbClr val="EF7D05"/>
              </a:buClr>
              <a:buFont typeface="Arial" panose="020B0604020202020204" pitchFamily="34" charset="0"/>
              <a:buChar char="•"/>
              <a:defRPr sz="1800" b="0" kern="1200">
                <a:solidFill>
                  <a:schemeClr val="tx1"/>
                </a:solidFill>
                <a:latin typeface="+mn-lt"/>
                <a:ea typeface="+mn-ea"/>
                <a:cs typeface="+mn-cs"/>
              </a:defRPr>
            </a:lvl1pPr>
            <a:lvl2pPr marL="465746" indent="-285750" algn="l" defTabSz="914378" rtl="0" eaLnBrk="1" latinLnBrk="0" hangingPunct="1">
              <a:lnSpc>
                <a:spcPct val="100000"/>
              </a:lnSpc>
              <a:spcBef>
                <a:spcPts val="600"/>
              </a:spcBef>
              <a:spcAft>
                <a:spcPts val="800"/>
              </a:spcAft>
              <a:buClr>
                <a:srgbClr val="EF7D05"/>
              </a:buClr>
              <a:buFont typeface="Arial" panose="020B0604020202020204" pitchFamily="34" charset="0"/>
              <a:buChar char="•"/>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lvl="1" indent="0">
              <a:spcBef>
                <a:spcPct val="0"/>
              </a:spcBef>
              <a:spcAft>
                <a:spcPts val="200"/>
              </a:spcAft>
              <a:buClrTx/>
              <a:buNone/>
              <a:defRPr/>
            </a:pPr>
            <a:r>
              <a:rPr lang="fr-FR" altLang="fr-FR" sz="1200" dirty="0">
                <a:latin typeface="Arial" panose="020B0604020202020204" pitchFamily="34" charset="0"/>
                <a:cs typeface="Arial" panose="020B0604020202020204" pitchFamily="34" charset="0"/>
              </a:rPr>
              <a:t>Le candidat propose deux questions en lien avec les deux enseignements de spécialité qu’il a suivis, pris séparément ou de manière transversale.</a:t>
            </a:r>
          </a:p>
          <a:p>
            <a:pPr marL="7938" lvl="1" indent="0">
              <a:spcBef>
                <a:spcPct val="0"/>
              </a:spcBef>
              <a:spcAft>
                <a:spcPts val="200"/>
              </a:spcAft>
              <a:buClrTx/>
              <a:buFont typeface="Arial" panose="020B0604020202020204" pitchFamily="34" charset="0"/>
              <a:buNone/>
              <a:defRPr/>
            </a:pPr>
            <a:r>
              <a:rPr lang="fr-FR" altLang="fr-FR" sz="1200" dirty="0">
                <a:latin typeface="Arial" panose="020B0604020202020204" pitchFamily="34" charset="0"/>
                <a:cs typeface="Arial" panose="020B0604020202020204" pitchFamily="34" charset="0"/>
              </a:rPr>
              <a:t>Le jury choisit une des deux questions proposées par le candidat.</a:t>
            </a:r>
          </a:p>
          <a:p>
            <a:endParaRPr lang="fr-FR" dirty="0"/>
          </a:p>
        </p:txBody>
      </p:sp>
    </p:spTree>
    <p:extLst>
      <p:ext uri="{BB962C8B-B14F-4D97-AF65-F5344CB8AC3E}">
        <p14:creationId xmlns:p14="http://schemas.microsoft.com/office/powerpoint/2010/main" val="411208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27F9AD-3FE2-C24B-B0CA-E68C321D5591}"/>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917D0E1E-938C-9C46-9391-CA24D32415F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5992B29-C9D6-5043-A686-B02A46F4929D}"/>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5" name="Espace réservé du texte 4">
            <a:extLst>
              <a:ext uri="{FF2B5EF4-FFF2-40B4-BE49-F238E27FC236}">
                <a16:creationId xmlns:a16="http://schemas.microsoft.com/office/drawing/2014/main" id="{D8E6F02E-CBF3-994C-90FA-C4CF18B2643D}"/>
              </a:ext>
            </a:extLst>
          </p:cNvPr>
          <p:cNvSpPr>
            <a:spLocks noGrp="1"/>
          </p:cNvSpPr>
          <p:nvPr>
            <p:ph type="body" sz="quarter" idx="13"/>
          </p:nvPr>
        </p:nvSpPr>
        <p:spPr/>
        <p:txBody>
          <a:bodyPr/>
          <a:lstStyle/>
          <a:p>
            <a:pPr fontAlgn="base">
              <a:spcAft>
                <a:spcPts val="1400"/>
              </a:spcAft>
              <a:defRPr/>
            </a:pPr>
            <a:r>
              <a:rPr lang="fr-FR" altLang="fr-FR" b="1" dirty="0">
                <a:solidFill>
                  <a:srgbClr val="EF7D05"/>
                </a:solidFill>
              </a:rPr>
              <a:t>3 objectifs</a:t>
            </a:r>
          </a:p>
          <a:p>
            <a:pPr marL="447675" lvl="1" indent="-265113" fontAlgn="base">
              <a:spcBef>
                <a:spcPts val="0"/>
              </a:spcBef>
              <a:spcAft>
                <a:spcPts val="200"/>
              </a:spcAft>
              <a:buFont typeface="+mj-lt"/>
              <a:buAutoNum type="arabicPeriod"/>
              <a:defRPr/>
            </a:pPr>
            <a:r>
              <a:rPr lang="fr-FR" dirty="0"/>
              <a:t>Apprendre à vous exprimer en public de façon claire et convaincante.</a:t>
            </a:r>
          </a:p>
          <a:p>
            <a:pPr lvl="1" fontAlgn="base">
              <a:spcBef>
                <a:spcPts val="0"/>
              </a:spcBef>
              <a:spcAft>
                <a:spcPts val="200"/>
              </a:spcAft>
              <a:buAutoNum type="arabicPeriod"/>
              <a:defRPr/>
            </a:pPr>
            <a:endParaRPr lang="fr-FR" dirty="0"/>
          </a:p>
          <a:p>
            <a:pPr marL="447675" lvl="1" indent="-265113" fontAlgn="base">
              <a:spcBef>
                <a:spcPts val="0"/>
              </a:spcBef>
              <a:spcAft>
                <a:spcPts val="200"/>
              </a:spcAft>
              <a:buFont typeface="+mj-lt"/>
              <a:buAutoNum type="arabicPeriod"/>
              <a:defRPr/>
            </a:pPr>
            <a:r>
              <a:rPr lang="fr-FR" altLang="fr-FR" dirty="0"/>
              <a:t>Évaluer vos capacités d’argumentation, votre esprit critique, votre expression, la clarté de votre propos, votre engagement dans votre parole et votre force de conviction.</a:t>
            </a:r>
          </a:p>
          <a:p>
            <a:pPr marL="447675" lvl="1" indent="-265113" fontAlgn="base">
              <a:spcBef>
                <a:spcPts val="0"/>
              </a:spcBef>
              <a:spcAft>
                <a:spcPts val="200"/>
              </a:spcAft>
              <a:buFont typeface="+mj-lt"/>
              <a:buAutoNum type="arabicPeriod"/>
              <a:defRPr/>
            </a:pPr>
            <a:endParaRPr lang="fr-FR" altLang="fr-FR" dirty="0"/>
          </a:p>
          <a:p>
            <a:pPr marL="447675" lvl="1" indent="-265113" fontAlgn="base">
              <a:spcBef>
                <a:spcPts val="0"/>
              </a:spcBef>
              <a:spcAft>
                <a:spcPts val="200"/>
              </a:spcAft>
              <a:buFont typeface="+mj-lt"/>
              <a:buAutoNum type="arabicPeriod"/>
              <a:defRPr/>
            </a:pPr>
            <a:r>
              <a:rPr lang="fr-FR" altLang="fr-FR" dirty="0"/>
              <a:t>Utiliser vos connaissances pour développer une argumentation.</a:t>
            </a:r>
          </a:p>
          <a:p>
            <a:endParaRPr lang="fr-FR" dirty="0"/>
          </a:p>
        </p:txBody>
      </p:sp>
      <p:sp>
        <p:nvSpPr>
          <p:cNvPr id="6" name="Titre 5">
            <a:extLst>
              <a:ext uri="{FF2B5EF4-FFF2-40B4-BE49-F238E27FC236}">
                <a16:creationId xmlns:a16="http://schemas.microsoft.com/office/drawing/2014/main" id="{C92402DA-899A-594C-8B6B-A9767BD9D623}"/>
              </a:ext>
            </a:extLst>
          </p:cNvPr>
          <p:cNvSpPr>
            <a:spLocks noGrp="1"/>
          </p:cNvSpPr>
          <p:nvPr>
            <p:ph type="title"/>
          </p:nvPr>
        </p:nvSpPr>
        <p:spPr>
          <a:xfrm>
            <a:off x="359999" y="1556792"/>
            <a:ext cx="8424000" cy="480000"/>
          </a:xfrm>
        </p:spPr>
        <p:txBody>
          <a:bodyPr/>
          <a:lstStyle/>
          <a:p>
            <a:r>
              <a:rPr lang="fr-FR" dirty="0"/>
              <a:t>Focus sur : le Grand oral</a:t>
            </a:r>
          </a:p>
        </p:txBody>
      </p:sp>
    </p:spTree>
    <p:extLst>
      <p:ext uri="{BB962C8B-B14F-4D97-AF65-F5344CB8AC3E}">
        <p14:creationId xmlns:p14="http://schemas.microsoft.com/office/powerpoint/2010/main" val="425152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9E55BD-E04A-C949-AB11-64E8D04DF67C}"/>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82476261-D0AD-9A41-BD27-C18A5B1CA6F9}"/>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20F74870-24AA-1944-B0D0-380296361CAC}"/>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5" name="Espace réservé du texte 4">
            <a:extLst>
              <a:ext uri="{FF2B5EF4-FFF2-40B4-BE49-F238E27FC236}">
                <a16:creationId xmlns:a16="http://schemas.microsoft.com/office/drawing/2014/main" id="{307249EA-063A-154B-BAC1-9420FFCDF6E7}"/>
              </a:ext>
            </a:extLst>
          </p:cNvPr>
          <p:cNvSpPr>
            <a:spLocks noGrp="1"/>
          </p:cNvSpPr>
          <p:nvPr>
            <p:ph type="body" sz="quarter" idx="13"/>
          </p:nvPr>
        </p:nvSpPr>
        <p:spPr>
          <a:xfrm>
            <a:off x="359998" y="2132856"/>
            <a:ext cx="8424000" cy="4125280"/>
          </a:xfrm>
        </p:spPr>
        <p:txBody>
          <a:bodyPr/>
          <a:lstStyle/>
          <a:p>
            <a:pPr fontAlgn="base">
              <a:spcBef>
                <a:spcPts val="1200"/>
              </a:spcBef>
              <a:spcAft>
                <a:spcPts val="300"/>
              </a:spcAft>
              <a:defRPr/>
            </a:pPr>
            <a:r>
              <a:rPr lang="fr-FR" altLang="fr-FR" sz="1400" b="1" dirty="0">
                <a:solidFill>
                  <a:srgbClr val="EF7D05"/>
                </a:solidFill>
              </a:rPr>
              <a:t>Phase préparatoire (20 min)</a:t>
            </a:r>
          </a:p>
          <a:p>
            <a:pPr marL="319088" lvl="1" indent="-136525" fontAlgn="base">
              <a:spcBef>
                <a:spcPts val="0"/>
              </a:spcBef>
              <a:spcAft>
                <a:spcPts val="200"/>
              </a:spcAft>
              <a:defRPr/>
            </a:pPr>
            <a:r>
              <a:rPr lang="fr-FR" altLang="fr-FR" sz="1200" dirty="0"/>
              <a:t>Durant l’année scolaire, l’élève a préparé deux questions avec ses professeurs, seul ou avec d’autres élèves.</a:t>
            </a:r>
          </a:p>
          <a:p>
            <a:pPr marL="492125" lvl="1" indent="-136525" fontAlgn="base">
              <a:spcBef>
                <a:spcPts val="0"/>
              </a:spcBef>
              <a:spcAft>
                <a:spcPts val="200"/>
              </a:spcAft>
              <a:buClr>
                <a:schemeClr val="tx1"/>
              </a:buClr>
              <a:buFont typeface="Police système Courant"/>
              <a:buChar char="-"/>
              <a:defRPr/>
            </a:pPr>
            <a:r>
              <a:rPr lang="fr-FR" altLang="fr-FR" sz="1200" dirty="0"/>
              <a:t>Voie générale : ces questions portent chacune sur un ou deux des enseignements de spécialité de l’élève.</a:t>
            </a:r>
          </a:p>
          <a:p>
            <a:pPr marL="492125" lvl="1" indent="-136525" fontAlgn="base">
              <a:spcBef>
                <a:spcPts val="0"/>
              </a:spcBef>
              <a:spcAft>
                <a:spcPts val="200"/>
              </a:spcAft>
              <a:buClr>
                <a:schemeClr val="tx1"/>
              </a:buClr>
              <a:buFont typeface="Police système Courant"/>
              <a:buChar char="-"/>
              <a:defRPr/>
            </a:pPr>
            <a:r>
              <a:rPr lang="fr-FR" altLang="fr-FR" sz="1200" dirty="0"/>
              <a:t>Voie technologique : elles s’appuient sur une des spécialités de la série de l’élève.</a:t>
            </a:r>
          </a:p>
          <a:p>
            <a:pPr marL="319088" lvl="1" indent="-136525" fontAlgn="base">
              <a:spcAft>
                <a:spcPts val="300"/>
              </a:spcAft>
              <a:defRPr/>
            </a:pPr>
            <a:r>
              <a:rPr lang="fr-FR" altLang="fr-FR" sz="1200" dirty="0"/>
              <a:t>Juste avant l’épreuve, le jury choisit une de ces questions, que l’élève prépare en 20 minutes. Sur une feuille qui lui est remise en début d’épreuve, il peut créer un support (carte, graphique, schéma, etc.) sur lequel il peut s’appuyer. Celui-ci n’est pas évalué.</a:t>
            </a:r>
          </a:p>
          <a:p>
            <a:pPr fontAlgn="base">
              <a:spcBef>
                <a:spcPts val="1800"/>
              </a:spcBef>
              <a:spcAft>
                <a:spcPts val="300"/>
              </a:spcAft>
              <a:defRPr/>
            </a:pPr>
            <a:r>
              <a:rPr lang="fr-FR" altLang="fr-FR" sz="1400" b="1" dirty="0">
                <a:solidFill>
                  <a:srgbClr val="EF7D05"/>
                </a:solidFill>
              </a:rPr>
              <a:t>Phase 1 : présentation (10 min debout)</a:t>
            </a:r>
          </a:p>
          <a:p>
            <a:pPr lvl="1" fontAlgn="base">
              <a:spcBef>
                <a:spcPts val="0"/>
              </a:spcBef>
              <a:spcAft>
                <a:spcPts val="200"/>
              </a:spcAft>
              <a:defRPr/>
            </a:pPr>
            <a:r>
              <a:rPr lang="fr-FR" altLang="fr-FR" sz="1200" dirty="0"/>
              <a:t>L’élève explique pourquoi il a choisi de préparer cette question, il présente le sujet, puis il développe sa réponse.</a:t>
            </a:r>
          </a:p>
          <a:p>
            <a:pPr lvl="1" fontAlgn="base">
              <a:spcBef>
                <a:spcPts val="0"/>
              </a:spcBef>
              <a:spcAft>
                <a:spcPts val="200"/>
              </a:spcAft>
              <a:defRPr/>
            </a:pPr>
            <a:r>
              <a:rPr lang="fr-FR" altLang="fr-FR" sz="1200" dirty="0"/>
              <a:t>Pour son exposé, le candidat peut disposer du support qu’il a préparé. Il peut le montrer au jury mais ne peut pas </a:t>
            </a:r>
            <a:br>
              <a:rPr lang="fr-FR" altLang="fr-FR" sz="1200" dirty="0"/>
            </a:br>
            <a:r>
              <a:rPr lang="fr-FR" altLang="fr-FR" sz="1200" dirty="0"/>
              <a:t>le lui donner.</a:t>
            </a:r>
          </a:p>
          <a:p>
            <a:pPr fontAlgn="base">
              <a:spcBef>
                <a:spcPts val="1800"/>
              </a:spcBef>
              <a:spcAft>
                <a:spcPts val="300"/>
              </a:spcAft>
              <a:defRPr/>
            </a:pPr>
            <a:r>
              <a:rPr lang="fr-FR" altLang="fr-FR" sz="1400" b="1" dirty="0">
                <a:solidFill>
                  <a:srgbClr val="EF7D05"/>
                </a:solidFill>
              </a:rPr>
              <a:t>Phase 2 : échange avec le jury (10 min debout ou assis)</a:t>
            </a:r>
          </a:p>
          <a:p>
            <a:pPr lvl="1" fontAlgn="base">
              <a:spcBef>
                <a:spcPts val="0"/>
              </a:spcBef>
              <a:spcAft>
                <a:spcPts val="200"/>
              </a:spcAft>
              <a:defRPr/>
            </a:pPr>
            <a:r>
              <a:rPr lang="fr-FR" altLang="fr-FR" sz="1200" dirty="0"/>
              <a:t>Possibilité d’utiliser le tableau au choix du candidat.</a:t>
            </a:r>
          </a:p>
          <a:p>
            <a:pPr lvl="1" fontAlgn="base">
              <a:spcBef>
                <a:spcPts val="0"/>
              </a:spcBef>
              <a:spcAft>
                <a:spcPts val="200"/>
              </a:spcAft>
              <a:defRPr/>
            </a:pPr>
            <a:r>
              <a:rPr lang="fr-FR" altLang="fr-FR" sz="1200" dirty="0"/>
              <a:t>Le jury interroge l’élève pour avoir plus de précisions et lui permettre d’approfondir sa pensée. Ce temps d’échange </a:t>
            </a:r>
            <a:br>
              <a:rPr lang="fr-FR" altLang="fr-FR" sz="1200" dirty="0"/>
            </a:br>
            <a:r>
              <a:rPr lang="fr-FR" altLang="fr-FR" sz="1200" dirty="0"/>
              <a:t>met en valeur les connaissances liées aux programmes de la classe de terminale des spécialités et les capacités d’argumentation de l’élève.</a:t>
            </a:r>
          </a:p>
          <a:p>
            <a:pPr marL="0" indent="0">
              <a:buNone/>
            </a:pPr>
            <a:endParaRPr lang="fr-FR" dirty="0"/>
          </a:p>
        </p:txBody>
      </p:sp>
      <p:sp>
        <p:nvSpPr>
          <p:cNvPr id="6" name="Titre 5">
            <a:extLst>
              <a:ext uri="{FF2B5EF4-FFF2-40B4-BE49-F238E27FC236}">
                <a16:creationId xmlns:a16="http://schemas.microsoft.com/office/drawing/2014/main" id="{2C79B28E-B1B2-7243-9819-64BFFE82AC7A}"/>
              </a:ext>
            </a:extLst>
          </p:cNvPr>
          <p:cNvSpPr>
            <a:spLocks noGrp="1"/>
          </p:cNvSpPr>
          <p:nvPr>
            <p:ph type="title"/>
          </p:nvPr>
        </p:nvSpPr>
        <p:spPr>
          <a:xfrm>
            <a:off x="359999" y="1556792"/>
            <a:ext cx="8424000" cy="480000"/>
          </a:xfrm>
        </p:spPr>
        <p:txBody>
          <a:bodyPr/>
          <a:lstStyle/>
          <a:p>
            <a:r>
              <a:rPr lang="fr-FR" dirty="0"/>
              <a:t>Focus sur : le Grand oral</a:t>
            </a:r>
          </a:p>
        </p:txBody>
      </p:sp>
    </p:spTree>
    <p:extLst>
      <p:ext uri="{BB962C8B-B14F-4D97-AF65-F5344CB8AC3E}">
        <p14:creationId xmlns:p14="http://schemas.microsoft.com/office/powerpoint/2010/main" val="263229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E72262-1A43-B242-BED5-1B89CC18841D}"/>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FCB934D7-AED3-9342-A379-E39CB6B3E35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A409F1C3-3058-2440-BB53-29D394998F20}"/>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5" name="Espace réservé du texte 4">
            <a:extLst>
              <a:ext uri="{FF2B5EF4-FFF2-40B4-BE49-F238E27FC236}">
                <a16:creationId xmlns:a16="http://schemas.microsoft.com/office/drawing/2014/main" id="{7F6B232F-B676-7847-968B-18AA7DA1BADB}"/>
              </a:ext>
            </a:extLst>
          </p:cNvPr>
          <p:cNvSpPr>
            <a:spLocks noGrp="1"/>
          </p:cNvSpPr>
          <p:nvPr>
            <p:ph type="body" sz="quarter" idx="13"/>
          </p:nvPr>
        </p:nvSpPr>
        <p:spPr>
          <a:xfrm>
            <a:off x="360000" y="2106692"/>
            <a:ext cx="8424000" cy="3914596"/>
          </a:xfrm>
        </p:spPr>
        <p:txBody>
          <a:bodyPr/>
          <a:lstStyle/>
          <a:p>
            <a:pPr>
              <a:spcBef>
                <a:spcPts val="0"/>
              </a:spcBef>
              <a:spcAft>
                <a:spcPts val="300"/>
              </a:spcAft>
              <a:defRPr/>
            </a:pPr>
            <a:r>
              <a:rPr lang="fr-FR" dirty="0"/>
              <a:t>La structure de la scolarité en terminale </a:t>
            </a:r>
          </a:p>
          <a:p>
            <a:pPr marL="171450" indent="-171450">
              <a:spcBef>
                <a:spcPts val="0"/>
              </a:spcBef>
              <a:spcAft>
                <a:spcPts val="300"/>
              </a:spcAft>
              <a:defRPr/>
            </a:pPr>
            <a:r>
              <a:rPr lang="fr-FR" dirty="0"/>
              <a:t>Le calendrier de votre année de terminale</a:t>
            </a:r>
          </a:p>
          <a:p>
            <a:pPr marL="0" indent="0">
              <a:spcBef>
                <a:spcPts val="0"/>
              </a:spcBef>
              <a:spcAft>
                <a:spcPts val="0"/>
              </a:spcAft>
              <a:buNone/>
              <a:defRPr/>
            </a:pPr>
            <a:endParaRPr lang="fr-FR" dirty="0"/>
          </a:p>
          <a:p>
            <a:pPr marL="0" indent="0">
              <a:spcBef>
                <a:spcPts val="0"/>
              </a:spcBef>
              <a:spcAft>
                <a:spcPts val="300"/>
              </a:spcAft>
              <a:buNone/>
              <a:defRPr/>
            </a:pPr>
            <a:r>
              <a:rPr lang="fr-FR" b="1" dirty="0"/>
              <a:t>Le baccalauréat</a:t>
            </a:r>
          </a:p>
          <a:p>
            <a:pPr marL="171450" indent="-171450">
              <a:spcBef>
                <a:spcPts val="0"/>
              </a:spcBef>
              <a:spcAft>
                <a:spcPts val="300"/>
              </a:spcAft>
              <a:defRPr/>
            </a:pPr>
            <a:r>
              <a:rPr lang="fr-FR" dirty="0"/>
              <a:t>Les notes retenues au baccalauréat et leurs coefficients</a:t>
            </a:r>
          </a:p>
          <a:p>
            <a:pPr marL="171450" indent="-171450">
              <a:spcBef>
                <a:spcPts val="0"/>
              </a:spcBef>
              <a:spcAft>
                <a:spcPts val="300"/>
              </a:spcAft>
              <a:defRPr/>
            </a:pPr>
            <a:r>
              <a:rPr lang="fr-FR" dirty="0"/>
              <a:t>La qualité du contrôle continu</a:t>
            </a:r>
          </a:p>
          <a:p>
            <a:pPr marL="171450" indent="-171450">
              <a:spcBef>
                <a:spcPts val="0"/>
              </a:spcBef>
              <a:spcAft>
                <a:spcPts val="300"/>
              </a:spcAft>
              <a:defRPr/>
            </a:pPr>
            <a:r>
              <a:rPr lang="fr-FR" dirty="0"/>
              <a:t>L’épreuve terminale de philosophie</a:t>
            </a:r>
          </a:p>
          <a:p>
            <a:pPr marL="171450" indent="-171450">
              <a:spcBef>
                <a:spcPts val="0"/>
              </a:spcBef>
              <a:spcAft>
                <a:spcPts val="300"/>
              </a:spcAft>
              <a:defRPr/>
            </a:pPr>
            <a:r>
              <a:rPr lang="fr-FR" dirty="0"/>
              <a:t>Les épreuves terminales des enseignements de spécialité</a:t>
            </a:r>
          </a:p>
          <a:p>
            <a:pPr marL="171450" indent="-171450">
              <a:spcBef>
                <a:spcPts val="0"/>
              </a:spcBef>
              <a:spcAft>
                <a:spcPts val="300"/>
              </a:spcAft>
              <a:defRPr/>
            </a:pPr>
            <a:r>
              <a:rPr lang="fr-FR" dirty="0"/>
              <a:t>Le Grand oral</a:t>
            </a:r>
          </a:p>
          <a:p>
            <a:pPr marL="171450" indent="-171450">
              <a:spcBef>
                <a:spcPts val="0"/>
              </a:spcBef>
              <a:spcAft>
                <a:spcPts val="300"/>
              </a:spcAft>
              <a:defRPr/>
            </a:pPr>
            <a:r>
              <a:rPr lang="fr-FR" dirty="0"/>
              <a:t>La valorisation dans </a:t>
            </a:r>
            <a:r>
              <a:rPr lang="fr-FR" dirty="0" err="1"/>
              <a:t>Parcoursup</a:t>
            </a:r>
            <a:endParaRPr lang="fr-FR" dirty="0"/>
          </a:p>
          <a:p>
            <a:pPr marL="171450" indent="-171450">
              <a:spcBef>
                <a:spcPts val="0"/>
              </a:spcBef>
              <a:spcAft>
                <a:spcPts val="300"/>
              </a:spcAft>
              <a:defRPr/>
            </a:pPr>
            <a:r>
              <a:rPr lang="fr-FR" dirty="0"/>
              <a:t>Ressources </a:t>
            </a:r>
          </a:p>
          <a:p>
            <a:endParaRPr lang="fr-FR" dirty="0"/>
          </a:p>
        </p:txBody>
      </p:sp>
      <p:sp>
        <p:nvSpPr>
          <p:cNvPr id="6" name="Titre 5">
            <a:extLst>
              <a:ext uri="{FF2B5EF4-FFF2-40B4-BE49-F238E27FC236}">
                <a16:creationId xmlns:a16="http://schemas.microsoft.com/office/drawing/2014/main" id="{63F89B11-539F-DF40-8944-4EAFDC6787A7}"/>
              </a:ext>
            </a:extLst>
          </p:cNvPr>
          <p:cNvSpPr>
            <a:spLocks noGrp="1"/>
          </p:cNvSpPr>
          <p:nvPr>
            <p:ph type="title"/>
          </p:nvPr>
        </p:nvSpPr>
        <p:spPr>
          <a:xfrm>
            <a:off x="323528" y="1556792"/>
            <a:ext cx="8424000" cy="480000"/>
          </a:xfrm>
        </p:spPr>
        <p:txBody>
          <a:bodyPr/>
          <a:lstStyle/>
          <a:p>
            <a:r>
              <a:rPr lang="fr-FR" dirty="0"/>
              <a:t>Sommaire</a:t>
            </a:r>
          </a:p>
        </p:txBody>
      </p:sp>
    </p:spTree>
    <p:extLst>
      <p:ext uri="{BB962C8B-B14F-4D97-AF65-F5344CB8AC3E}">
        <p14:creationId xmlns:p14="http://schemas.microsoft.com/office/powerpoint/2010/main" val="18012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17CB96-2D42-A046-B4BD-A4D34DFB54A1}"/>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F6E84AE0-D4E9-A44A-A0BD-2ACAB7DE348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D59FAA34-F47D-AB47-80BC-CABFD91740D7}"/>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5" name="Espace réservé du texte 4">
            <a:extLst>
              <a:ext uri="{FF2B5EF4-FFF2-40B4-BE49-F238E27FC236}">
                <a16:creationId xmlns:a16="http://schemas.microsoft.com/office/drawing/2014/main" id="{F0F6B7E4-308D-1140-9F08-F42724D56B16}"/>
              </a:ext>
            </a:extLst>
          </p:cNvPr>
          <p:cNvSpPr>
            <a:spLocks noGrp="1"/>
          </p:cNvSpPr>
          <p:nvPr>
            <p:ph type="body" sz="quarter" idx="13"/>
          </p:nvPr>
        </p:nvSpPr>
        <p:spPr/>
        <p:txBody>
          <a:bodyPr/>
          <a:lstStyle/>
          <a:p>
            <a:pPr fontAlgn="base">
              <a:spcAft>
                <a:spcPts val="200"/>
              </a:spcAft>
              <a:defRPr/>
            </a:pPr>
            <a:r>
              <a:rPr lang="fr-FR" altLang="fr-FR" sz="1400" b="1" dirty="0">
                <a:solidFill>
                  <a:srgbClr val="EF7D05"/>
                </a:solidFill>
              </a:rPr>
              <a:t>5 conseils </a:t>
            </a:r>
          </a:p>
          <a:p>
            <a:pPr fontAlgn="base">
              <a:spcAft>
                <a:spcPct val="0"/>
              </a:spcAft>
              <a:buClr>
                <a:srgbClr val="EE7444"/>
              </a:buClr>
              <a:buFont typeface="Arial" panose="020B0604020202020204" pitchFamily="34" charset="0"/>
              <a:buChar char="■"/>
            </a:pPr>
            <a:endParaRPr lang="fr-FR" altLang="fr-FR" sz="1400" b="1" dirty="0">
              <a:latin typeface="Arial" panose="020B0604020202020204" pitchFamily="34" charset="0"/>
              <a:cs typeface="Arial" panose="020B0604020202020204" pitchFamily="34" charset="0"/>
            </a:endParaRPr>
          </a:p>
          <a:p>
            <a:pPr marL="450850" lvl="1" indent="-228600" fontAlgn="base">
              <a:spcBef>
                <a:spcPts val="0"/>
              </a:spcBef>
              <a:spcAft>
                <a:spcPts val="200"/>
              </a:spcAft>
              <a:buFont typeface="+mj-lt"/>
              <a:buAutoNum type="arabicPeriod"/>
              <a:defRPr/>
            </a:pPr>
            <a:r>
              <a:rPr lang="fr-FR" altLang="fr-FR" sz="1200" b="1" dirty="0"/>
              <a:t>Je prépare l’épreuve :</a:t>
            </a:r>
            <a:r>
              <a:rPr lang="fr-FR" altLang="fr-FR" sz="1200" dirty="0"/>
              <a:t> déroulement, objectifs, jury, etc. Je sais ce qui m’attend et ce que l’on attend de moi.</a:t>
            </a:r>
          </a:p>
          <a:p>
            <a:pPr lvl="1" fontAlgn="base">
              <a:spcBef>
                <a:spcPts val="0"/>
              </a:spcBef>
              <a:spcAft>
                <a:spcPts val="200"/>
              </a:spcAf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travaille mes sujets : </a:t>
            </a:r>
            <a:r>
              <a:rPr lang="fr-FR" altLang="fr-FR" sz="1200" dirty="0"/>
              <a:t>je choisis mes questions, ma présentation ; je mémorise l’essentiel de ma présentation.</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prépare l’échange avec le jury : </a:t>
            </a:r>
            <a:r>
              <a:rPr lang="fr-FR" altLang="fr-FR" sz="1200" dirty="0"/>
              <a:t>j’anticipe les questions possibles en préparant mes réponses ; j’apprends à gérer le silence entre les phrases ; j’anticipe les moments où je ne saurai pas répondre en prévoyant comment réagir.</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me prépare physiquement et mentalement :</a:t>
            </a:r>
            <a:r>
              <a:rPr lang="fr-FR" altLang="fr-FR" sz="1200" dirty="0"/>
              <a:t> j’apprends à gérer mon stress et ma concentration avec des exercices de respiration ; je trouve la bonne posture ; je prends conscience de ma gestuelle et je la maîtrise ; </a:t>
            </a:r>
            <a:br>
              <a:rPr lang="fr-FR" altLang="fr-FR" sz="1200" dirty="0"/>
            </a:br>
            <a:r>
              <a:rPr lang="fr-FR" altLang="fr-FR" sz="1200" dirty="0"/>
              <a:t>je rends mon propos vivant.</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m’entraîne : </a:t>
            </a:r>
            <a:r>
              <a:rPr lang="fr-FR" altLang="fr-FR" sz="1200" dirty="0"/>
              <a:t>seul et/ou avec les autres, j’apprends à gérer mon temps ; je prends conscience de mes qualités </a:t>
            </a:r>
            <a:br>
              <a:rPr lang="fr-FR" altLang="fr-FR" sz="1200" dirty="0"/>
            </a:br>
            <a:r>
              <a:rPr lang="fr-FR" altLang="fr-FR" sz="1200" dirty="0"/>
              <a:t>et de mes limites ; je m’appuie sur mon expérience pour progresser et construire un projet ; je m’habitue à faire l’exercice devant les autres ; j’accepte la critique pour progresser.</a:t>
            </a:r>
          </a:p>
          <a:p>
            <a:endParaRPr lang="fr-FR" dirty="0"/>
          </a:p>
        </p:txBody>
      </p:sp>
      <p:sp>
        <p:nvSpPr>
          <p:cNvPr id="8" name="Titre 5">
            <a:extLst>
              <a:ext uri="{FF2B5EF4-FFF2-40B4-BE49-F238E27FC236}">
                <a16:creationId xmlns:a16="http://schemas.microsoft.com/office/drawing/2014/main" id="{2C79B28E-B1B2-7243-9819-64BFFE82AC7A}"/>
              </a:ext>
            </a:extLst>
          </p:cNvPr>
          <p:cNvSpPr>
            <a:spLocks noGrp="1"/>
          </p:cNvSpPr>
          <p:nvPr>
            <p:ph type="title"/>
          </p:nvPr>
        </p:nvSpPr>
        <p:spPr>
          <a:xfrm>
            <a:off x="359999" y="1556792"/>
            <a:ext cx="8424000" cy="480000"/>
          </a:xfrm>
        </p:spPr>
        <p:txBody>
          <a:bodyPr/>
          <a:lstStyle/>
          <a:p>
            <a:r>
              <a:rPr lang="fr-FR" dirty="0"/>
              <a:t>Focus sur : le Grand oral</a:t>
            </a:r>
          </a:p>
        </p:txBody>
      </p:sp>
    </p:spTree>
    <p:extLst>
      <p:ext uri="{BB962C8B-B14F-4D97-AF65-F5344CB8AC3E}">
        <p14:creationId xmlns:p14="http://schemas.microsoft.com/office/powerpoint/2010/main" val="5865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FF6EF07-611F-CC4A-842F-994B8E0FAAB3}"/>
              </a:ext>
            </a:extLst>
          </p:cNvPr>
          <p:cNvSpPr>
            <a:spLocks noGrp="1"/>
          </p:cNvSpPr>
          <p:nvPr>
            <p:ph type="title"/>
          </p:nvPr>
        </p:nvSpPr>
        <p:spPr>
          <a:xfrm>
            <a:off x="348300" y="1556792"/>
            <a:ext cx="8424000" cy="480000"/>
          </a:xfrm>
        </p:spPr>
        <p:txBody>
          <a:bodyPr/>
          <a:lstStyle/>
          <a:p>
            <a:r>
              <a:rPr lang="fr-FR" dirty="0"/>
              <a:t>Tout savoir pour faire vos vœux sur </a:t>
            </a:r>
            <a:r>
              <a:rPr lang="fr-FR" dirty="0" err="1"/>
              <a:t>Parcoursup</a:t>
            </a:r>
            <a:endParaRPr lang="fr-FR" dirty="0"/>
          </a:p>
        </p:txBody>
      </p:sp>
      <p:sp>
        <p:nvSpPr>
          <p:cNvPr id="2" name="Espace réservé de la date 1">
            <a:extLst>
              <a:ext uri="{FF2B5EF4-FFF2-40B4-BE49-F238E27FC236}">
                <a16:creationId xmlns:a16="http://schemas.microsoft.com/office/drawing/2014/main" id="{15884B72-40FB-6241-8CDC-A964BD92B61F}"/>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C5F234A1-0612-EE41-A623-74ED6F254C2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464521AD-CBF9-1845-A83E-BEF66E468149}"/>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5" name="Espace réservé du texte 4">
            <a:extLst>
              <a:ext uri="{FF2B5EF4-FFF2-40B4-BE49-F238E27FC236}">
                <a16:creationId xmlns:a16="http://schemas.microsoft.com/office/drawing/2014/main" id="{9EBB9054-1F51-BB45-A3F6-C6C98A90534F}"/>
              </a:ext>
            </a:extLst>
          </p:cNvPr>
          <p:cNvSpPr>
            <a:spLocks noGrp="1"/>
          </p:cNvSpPr>
          <p:nvPr>
            <p:ph type="body" sz="quarter" idx="13"/>
          </p:nvPr>
        </p:nvSpPr>
        <p:spPr>
          <a:xfrm>
            <a:off x="376688" y="2179841"/>
            <a:ext cx="8424000" cy="3872167"/>
          </a:xfrm>
        </p:spPr>
        <p:txBody>
          <a:bodyPr/>
          <a:lstStyle/>
          <a:p>
            <a:pPr fontAlgn="base">
              <a:spcAft>
                <a:spcPts val="300"/>
              </a:spcAft>
              <a:buClr>
                <a:srgbClr val="EE7444"/>
              </a:buClr>
            </a:pPr>
            <a:r>
              <a:rPr lang="fr-FR" altLang="fr-FR" sz="1200" dirty="0">
                <a:latin typeface="Arial" panose="020B0604020202020204" pitchFamily="34" charset="0"/>
                <a:cs typeface="Arial" panose="020B0604020202020204" pitchFamily="34" charset="0"/>
              </a:rPr>
              <a:t>À compter de la mi-décembre, vous pouvez consulter le moteur de recherche </a:t>
            </a:r>
            <a:r>
              <a:rPr lang="fr-FR" altLang="fr-FR" sz="1200" dirty="0" err="1">
                <a:latin typeface="Arial" panose="020B0604020202020204" pitchFamily="34" charset="0"/>
                <a:cs typeface="Arial" panose="020B0604020202020204" pitchFamily="34" charset="0"/>
              </a:rPr>
              <a:t>Parcoursup</a:t>
            </a:r>
            <a:r>
              <a:rPr lang="fr-FR" altLang="fr-FR" sz="1200" dirty="0">
                <a:latin typeface="Arial" panose="020B0604020202020204" pitchFamily="34" charset="0"/>
                <a:cs typeface="Arial" panose="020B0604020202020204" pitchFamily="34" charset="0"/>
              </a:rPr>
              <a:t>, qui recense plus de 21 000 formations supérieures qui mettent à votre disposition des informations qui pourront guider vos choix :</a:t>
            </a:r>
          </a:p>
          <a:p>
            <a:pPr lvl="1" fontAlgn="base">
              <a:spcBef>
                <a:spcPts val="0"/>
              </a:spcBef>
              <a:spcAft>
                <a:spcPts val="300"/>
              </a:spcAft>
              <a:defRPr/>
            </a:pPr>
            <a:r>
              <a:rPr lang="fr-FR" altLang="fr-FR" sz="1200" dirty="0"/>
              <a:t>des informations sur l’établissement : son statut (public/privé et sélectif/non sélectif), les frais de scolarité, </a:t>
            </a:r>
            <a:br>
              <a:rPr lang="fr-FR" altLang="fr-FR" sz="1200" dirty="0"/>
            </a:br>
            <a:r>
              <a:rPr lang="fr-FR" altLang="fr-FR" sz="1200" dirty="0"/>
              <a:t>les débouchés professionnels et possibilités de poursuite d’études ;</a:t>
            </a:r>
          </a:p>
          <a:p>
            <a:pPr lvl="1" fontAlgn="base">
              <a:spcBef>
                <a:spcPts val="0"/>
              </a:spcBef>
              <a:spcAft>
                <a:spcPts val="300"/>
              </a:spcAft>
              <a:defRPr/>
            </a:pPr>
            <a:r>
              <a:rPr lang="fr-FR" altLang="fr-FR" sz="1200" dirty="0"/>
              <a:t>les connaissances et compétences attendues pour réussir ;</a:t>
            </a:r>
          </a:p>
          <a:p>
            <a:pPr lvl="1" fontAlgn="base">
              <a:spcBef>
                <a:spcPts val="0"/>
              </a:spcBef>
              <a:spcAft>
                <a:spcPts val="300"/>
              </a:spcAft>
              <a:defRPr/>
            </a:pPr>
            <a:r>
              <a:rPr lang="fr-FR" altLang="fr-FR" sz="1200" dirty="0"/>
              <a:t>des conseils sur les différentes combinaisons de spécialités et d’options recommandées par les formations ;</a:t>
            </a:r>
          </a:p>
          <a:p>
            <a:pPr lvl="1" fontAlgn="base">
              <a:spcBef>
                <a:spcPts val="0"/>
              </a:spcBef>
              <a:spcAft>
                <a:spcPts val="300"/>
              </a:spcAft>
              <a:defRPr/>
            </a:pPr>
            <a:r>
              <a:rPr lang="fr-FR" altLang="fr-FR" sz="1200" dirty="0"/>
              <a:t>les critères généraux d’examen des vœux ;</a:t>
            </a:r>
          </a:p>
          <a:p>
            <a:pPr lvl="1" fontAlgn="base">
              <a:spcBef>
                <a:spcPts val="0"/>
              </a:spcBef>
              <a:spcAft>
                <a:spcPts val="300"/>
              </a:spcAft>
              <a:defRPr/>
            </a:pPr>
            <a:r>
              <a:rPr lang="fr-FR" altLang="fr-FR" sz="1200" dirty="0"/>
              <a:t>les dispositifs d’accompagnement (remise à niveau, soutien, tutorat, etc.) dont vous pouvez bénéficier pendant vos études pour favoriser votre réussite ;</a:t>
            </a:r>
          </a:p>
          <a:p>
            <a:pPr lvl="1" fontAlgn="base">
              <a:spcBef>
                <a:spcPts val="0"/>
              </a:spcBef>
              <a:spcAft>
                <a:spcPts val="300"/>
              </a:spcAft>
              <a:defRPr/>
            </a:pPr>
            <a:r>
              <a:rPr lang="fr-FR" altLang="fr-FR" sz="1200" dirty="0"/>
              <a:t>les dates des journées portes ouvertes ;</a:t>
            </a:r>
          </a:p>
          <a:p>
            <a:pPr lvl="1" fontAlgn="base">
              <a:spcBef>
                <a:spcPts val="0"/>
              </a:spcBef>
              <a:spcAft>
                <a:spcPts val="600"/>
              </a:spcAft>
              <a:defRPr/>
            </a:pPr>
            <a:r>
              <a:rPr lang="fr-FR" altLang="fr-FR" sz="1200" dirty="0"/>
              <a:t>le contact d’un référent si vous avez des besoins spécifiques liés à un trouble de santé ou à un handicap.</a:t>
            </a:r>
          </a:p>
          <a:p>
            <a:pPr fontAlgn="base">
              <a:spcBef>
                <a:spcPts val="1200"/>
              </a:spcBef>
              <a:spcAft>
                <a:spcPts val="600"/>
              </a:spcAft>
              <a:buClr>
                <a:srgbClr val="EE7444"/>
              </a:buClr>
            </a:pPr>
            <a:r>
              <a:rPr lang="fr-FR" altLang="fr-FR" sz="1200" b="1" dirty="0">
                <a:latin typeface="Arial" panose="020B0604020202020204" pitchFamily="34" charset="0"/>
                <a:cs typeface="Arial" panose="020B0604020202020204" pitchFamily="34" charset="0"/>
              </a:rPr>
              <a:t>Quel que soit votre parcours, vous pouvez formuler des vœux pour toutes les formations qui vous intéressent</a:t>
            </a:r>
            <a:br>
              <a:rPr lang="fr-FR" altLang="fr-FR" sz="1200" b="1" dirty="0">
                <a:latin typeface="Arial" panose="020B0604020202020204" pitchFamily="34" charset="0"/>
                <a:cs typeface="Arial" panose="020B0604020202020204" pitchFamily="34" charset="0"/>
              </a:rPr>
            </a:br>
            <a:r>
              <a:rPr lang="fr-FR" altLang="fr-FR" sz="1200" b="1" dirty="0">
                <a:latin typeface="Arial" panose="020B0604020202020204" pitchFamily="34" charset="0"/>
                <a:cs typeface="Arial" panose="020B0604020202020204" pitchFamily="34" charset="0"/>
              </a:rPr>
              <a:t>en cohérence avec le projet professionnel qui vous motive.</a:t>
            </a:r>
          </a:p>
          <a:p>
            <a:pPr fontAlgn="base">
              <a:spcBef>
                <a:spcPts val="1200"/>
              </a:spcBef>
              <a:spcAft>
                <a:spcPct val="0"/>
              </a:spcAft>
              <a:buClr>
                <a:srgbClr val="EE7444"/>
              </a:buClr>
            </a:pPr>
            <a:r>
              <a:rPr lang="fr-FR" altLang="fr-FR" sz="1200" dirty="0">
                <a:latin typeface="Arial" panose="020B0604020202020204" pitchFamily="34" charset="0"/>
                <a:cs typeface="Arial" panose="020B0604020202020204" pitchFamily="34" charset="0"/>
              </a:rPr>
              <a:t>Votre professeur principal ou votre professeur référent ainsi que les professionnels de l’orientation dans votre lycée ou au centre d’information et d’orientation (CIO) sont là pour vous accompagner, n’hésitez pas à les consulter.</a:t>
            </a:r>
          </a:p>
          <a:p>
            <a:pPr marL="0" indent="0">
              <a:buNone/>
            </a:pPr>
            <a:endParaRPr lang="fr-FR" dirty="0"/>
          </a:p>
        </p:txBody>
      </p:sp>
      <p:pic>
        <p:nvPicPr>
          <p:cNvPr id="7" name="Image 2">
            <a:extLst>
              <a:ext uri="{FF2B5EF4-FFF2-40B4-BE49-F238E27FC236}">
                <a16:creationId xmlns:a16="http://schemas.microsoft.com/office/drawing/2014/main" id="{2C8CDD30-CB0C-F244-9025-85A6BE4A5CFE}"/>
              </a:ext>
            </a:extLst>
          </p:cNvPr>
          <p:cNvPicPr>
            <a:picLocks noChangeAspect="1"/>
          </p:cNvPicPr>
          <p:nvPr/>
        </p:nvPicPr>
        <p:blipFill rotWithShape="1">
          <a:blip r:embed="rId2">
            <a:extLst>
              <a:ext uri="{28A0092B-C50C-407E-A947-70E740481C1C}">
                <a14:useLocalDpi xmlns:a14="http://schemas.microsoft.com/office/drawing/2010/main" val="0"/>
              </a:ext>
            </a:extLst>
          </a:blip>
          <a:srcRect l="35577" t="4654" r="51154" b="90138"/>
          <a:stretch/>
        </p:blipFill>
        <p:spPr bwMode="auto">
          <a:xfrm>
            <a:off x="3531600" y="5835984"/>
            <a:ext cx="20574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9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8DB406-EF2D-4F49-8814-EAE68C8EB560}"/>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A0411B2C-6712-2C46-B28D-89A5B5619899}"/>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47C8142-B35A-3140-99D2-6325B7B68BE3}"/>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5" name="Espace réservé du texte 4">
            <a:extLst>
              <a:ext uri="{FF2B5EF4-FFF2-40B4-BE49-F238E27FC236}">
                <a16:creationId xmlns:a16="http://schemas.microsoft.com/office/drawing/2014/main" id="{2080C084-B926-7B43-BD53-35112858F7D5}"/>
              </a:ext>
            </a:extLst>
          </p:cNvPr>
          <p:cNvSpPr>
            <a:spLocks noGrp="1"/>
          </p:cNvSpPr>
          <p:nvPr>
            <p:ph type="body" sz="quarter" idx="13"/>
          </p:nvPr>
        </p:nvSpPr>
        <p:spPr>
          <a:xfrm>
            <a:off x="359998" y="2199850"/>
            <a:ext cx="8315521" cy="3816424"/>
          </a:xfrm>
        </p:spPr>
        <p:txBody>
          <a:bodyPr/>
          <a:lstStyle/>
          <a:p>
            <a:pPr marL="0" indent="0" fontAlgn="base">
              <a:spcAft>
                <a:spcPct val="0"/>
              </a:spcAft>
              <a:buClr>
                <a:srgbClr val="EE7444"/>
              </a:buClr>
              <a:buFont typeface="Arial"/>
              <a:buNone/>
              <a:defRPr/>
            </a:pPr>
            <a:r>
              <a:rPr lang="fr-FR" sz="1200" b="1" dirty="0"/>
              <a:t>Les éléments du dossier transmis à chaque formation demandée : </a:t>
            </a:r>
            <a:endParaRPr lang="fr-FR" altLang="fr-FR" sz="1200" b="1" dirty="0">
              <a:solidFill>
                <a:schemeClr val="accent6"/>
              </a:solidFill>
              <a:latin typeface="Arial" panose="020B0604020202020204" pitchFamily="34" charset="0"/>
              <a:cs typeface="Arial" panose="020B0604020202020204" pitchFamily="34" charset="0"/>
            </a:endParaRPr>
          </a:p>
          <a:p>
            <a:pPr fontAlgn="base">
              <a:spcAft>
                <a:spcPct val="0"/>
              </a:spcAft>
              <a:buClr>
                <a:srgbClr val="EE7444"/>
              </a:buClr>
              <a:defRPr/>
            </a:pPr>
            <a:r>
              <a:rPr lang="fr-FR" altLang="fr-FR" sz="1200" dirty="0">
                <a:latin typeface="Arial" panose="020B0604020202020204" pitchFamily="34" charset="0"/>
                <a:cs typeface="Arial" panose="020B0604020202020204" pitchFamily="34" charset="0"/>
              </a:rPr>
              <a:t>le projet de formation motivé</a:t>
            </a:r>
          </a:p>
          <a:p>
            <a:pPr fontAlgn="base">
              <a:spcAft>
                <a:spcPct val="0"/>
              </a:spcAft>
              <a:buClr>
                <a:srgbClr val="EE7444"/>
              </a:buClr>
              <a:defRPr/>
            </a:pPr>
            <a:r>
              <a:rPr lang="fr-FR" altLang="fr-FR" sz="1200" dirty="0">
                <a:latin typeface="Arial" panose="020B0604020202020204" pitchFamily="34" charset="0"/>
                <a:cs typeface="Arial" panose="020B0604020202020204" pitchFamily="34" charset="0"/>
              </a:rPr>
              <a:t>les pièces complémentaires demandées par certaines formations</a:t>
            </a:r>
          </a:p>
          <a:p>
            <a:pPr fontAlgn="base">
              <a:spcAft>
                <a:spcPct val="0"/>
              </a:spcAft>
              <a:buClr>
                <a:srgbClr val="EE7444"/>
              </a:buClr>
              <a:defRPr/>
            </a:pPr>
            <a:r>
              <a:rPr lang="fr-FR" altLang="fr-FR" sz="1200" dirty="0">
                <a:latin typeface="Arial" panose="020B0604020202020204" pitchFamily="34" charset="0"/>
                <a:cs typeface="Arial" panose="020B0604020202020204" pitchFamily="34" charset="0"/>
              </a:rPr>
              <a:t>la rubrique Activités et centres d’intérêt, que vous pouvez renseigner</a:t>
            </a:r>
            <a:endParaRPr lang="fr-FR" altLang="fr-FR" sz="1200" strike="sngStrike" dirty="0">
              <a:solidFill>
                <a:srgbClr val="FF0000"/>
              </a:solidFill>
              <a:latin typeface="Arial" panose="020B0604020202020204" pitchFamily="34" charset="0"/>
              <a:cs typeface="Arial" panose="020B0604020202020204" pitchFamily="34" charset="0"/>
            </a:endParaRPr>
          </a:p>
          <a:p>
            <a:pPr fontAlgn="base">
              <a:spcAft>
                <a:spcPct val="0"/>
              </a:spcAft>
              <a:buClr>
                <a:srgbClr val="EE7444"/>
              </a:buClr>
              <a:defRPr/>
            </a:pPr>
            <a:r>
              <a:rPr lang="fr-FR" altLang="fr-FR" sz="1200" dirty="0">
                <a:latin typeface="Arial" panose="020B0604020202020204" pitchFamily="34" charset="0"/>
                <a:cs typeface="Arial" panose="020B0604020202020204" pitchFamily="34" charset="0"/>
              </a:rPr>
              <a:t>la fiche Avenir renseignée par votre lycée </a:t>
            </a:r>
          </a:p>
          <a:p>
            <a:pPr fontAlgn="base">
              <a:spcAft>
                <a:spcPts val="600"/>
              </a:spcAft>
              <a:buClr>
                <a:srgbClr val="EE7444"/>
              </a:buClr>
              <a:defRPr/>
            </a:pPr>
            <a:r>
              <a:rPr lang="fr-FR" altLang="fr-FR" sz="1200" dirty="0">
                <a:latin typeface="Arial" panose="020B0604020202020204" pitchFamily="34" charset="0"/>
                <a:cs typeface="Arial" panose="020B0604020202020204" pitchFamily="34" charset="0"/>
              </a:rPr>
              <a:t>les bulletins scolaires et les notes du baccalauréat transmis aux formations du supérieur pour l’examen </a:t>
            </a:r>
            <a:br>
              <a:rPr lang="fr-FR" altLang="fr-FR" sz="1200" dirty="0">
                <a:latin typeface="Arial" panose="020B0604020202020204" pitchFamily="34" charset="0"/>
                <a:cs typeface="Arial" panose="020B0604020202020204" pitchFamily="34" charset="0"/>
              </a:rPr>
            </a:br>
            <a:r>
              <a:rPr lang="fr-FR" altLang="fr-FR" sz="1200" dirty="0">
                <a:latin typeface="Arial" panose="020B0604020202020204" pitchFamily="34" charset="0"/>
                <a:cs typeface="Arial" panose="020B0604020202020204" pitchFamily="34" charset="0"/>
              </a:rPr>
              <a:t>de votre dossier :</a:t>
            </a:r>
          </a:p>
          <a:p>
            <a:pPr marL="355600" indent="-173038" fontAlgn="base">
              <a:spcBef>
                <a:spcPts val="0"/>
              </a:spcBef>
              <a:spcAft>
                <a:spcPct val="0"/>
              </a:spcAft>
              <a:buClr>
                <a:srgbClr val="EE7444"/>
              </a:buClr>
              <a:defRPr/>
            </a:pPr>
            <a:r>
              <a:rPr lang="fr-FR" altLang="fr-FR" sz="1400" b="1" dirty="0">
                <a:solidFill>
                  <a:srgbClr val="EF7D05"/>
                </a:solidFill>
                <a:latin typeface="Arial" panose="020B0604020202020204" pitchFamily="34" charset="0"/>
                <a:cs typeface="Arial" panose="020B0604020202020204" pitchFamily="34" charset="0"/>
              </a:rPr>
              <a:t>Année de première</a:t>
            </a:r>
          </a:p>
          <a:p>
            <a:pPr marL="538163" indent="-173038" fontAlgn="base">
              <a:spcAft>
                <a:spcPts val="0"/>
              </a:spcAft>
              <a:buClr>
                <a:schemeClr val="tx1"/>
              </a:buClr>
              <a:buFont typeface="Police système Courant"/>
              <a:buChar char="-"/>
              <a:defRPr/>
            </a:pPr>
            <a:r>
              <a:rPr lang="fr-FR" altLang="fr-FR" sz="1200" dirty="0">
                <a:latin typeface="Arial" panose="020B0604020202020204" pitchFamily="34" charset="0"/>
                <a:cs typeface="Arial" panose="020B0604020202020204" pitchFamily="34" charset="0"/>
              </a:rPr>
              <a:t>Bulletins scolaires</a:t>
            </a:r>
          </a:p>
          <a:p>
            <a:pPr marL="538163" indent="-173038" fontAlgn="base">
              <a:spcAft>
                <a:spcPts val="0"/>
              </a:spcAft>
              <a:buClr>
                <a:schemeClr val="tx1"/>
              </a:buClr>
              <a:buFont typeface="Police système Courant"/>
              <a:buChar char="-"/>
              <a:defRPr/>
            </a:pPr>
            <a:r>
              <a:rPr lang="fr-FR" altLang="fr-FR" sz="1200" dirty="0">
                <a:latin typeface="Arial" panose="020B0604020202020204" pitchFamily="34" charset="0"/>
                <a:cs typeface="Arial" panose="020B0604020202020204" pitchFamily="34" charset="0"/>
              </a:rPr>
              <a:t>Notes des épreuves anticipées de français</a:t>
            </a:r>
          </a:p>
          <a:p>
            <a:pPr marL="538163" indent="-173038" fontAlgn="base">
              <a:spcAft>
                <a:spcPts val="0"/>
              </a:spcAft>
              <a:buClr>
                <a:schemeClr val="tx1"/>
              </a:buClr>
              <a:buFont typeface="Police système Courant"/>
              <a:buChar char="-"/>
              <a:defRPr/>
            </a:pPr>
            <a:r>
              <a:rPr lang="fr-FR" altLang="fr-FR" sz="1200" dirty="0">
                <a:latin typeface="Arial" panose="020B0604020202020204" pitchFamily="34" charset="0"/>
                <a:cs typeface="Arial" panose="020B0604020202020204" pitchFamily="34" charset="0"/>
              </a:rPr>
              <a:t>Notes harmonisées du contrôle continu dont la note de l’enseignement de spécialité suivi uniquement en première</a:t>
            </a:r>
            <a:endParaRPr lang="fr-FR" altLang="fr-FR" sz="1200" baseline="30000" dirty="0">
              <a:latin typeface="Arial" panose="020B0604020202020204" pitchFamily="34" charset="0"/>
              <a:cs typeface="Arial" panose="020B0604020202020204" pitchFamily="34" charset="0"/>
            </a:endParaRPr>
          </a:p>
          <a:p>
            <a:pPr marL="355600" indent="-173038" fontAlgn="base">
              <a:spcBef>
                <a:spcPts val="600"/>
              </a:spcBef>
              <a:spcAft>
                <a:spcPct val="0"/>
              </a:spcAft>
              <a:buClr>
                <a:srgbClr val="EE7444"/>
              </a:buClr>
              <a:defRPr/>
            </a:pPr>
            <a:r>
              <a:rPr lang="fr-FR" altLang="fr-FR" sz="1400" b="1" dirty="0">
                <a:solidFill>
                  <a:srgbClr val="EF7D05"/>
                </a:solidFill>
                <a:latin typeface="Arial" panose="020B0604020202020204" pitchFamily="34" charset="0"/>
                <a:cs typeface="Arial" panose="020B0604020202020204" pitchFamily="34" charset="0"/>
              </a:rPr>
              <a:t>Année de terminale</a:t>
            </a:r>
          </a:p>
          <a:p>
            <a:pPr marL="538163" indent="-173038" fontAlgn="base">
              <a:spcAft>
                <a:spcPct val="0"/>
              </a:spcAft>
              <a:buClr>
                <a:schemeClr val="tx1"/>
              </a:buClr>
              <a:buFont typeface="Police système Courant"/>
              <a:buChar char="-"/>
              <a:defRPr/>
            </a:pPr>
            <a:r>
              <a:rPr lang="fr-FR" altLang="fr-FR" sz="1200" dirty="0">
                <a:latin typeface="Arial" panose="020B0604020202020204" pitchFamily="34" charset="0"/>
                <a:cs typeface="Arial" panose="020B0604020202020204" pitchFamily="34" charset="0"/>
              </a:rPr>
              <a:t>Bulletins scolaires des 1</a:t>
            </a:r>
            <a:r>
              <a:rPr lang="fr-FR" altLang="fr-FR" sz="1200" baseline="30000" dirty="0">
                <a:latin typeface="Arial" panose="020B0604020202020204" pitchFamily="34" charset="0"/>
                <a:cs typeface="Arial" panose="020B0604020202020204" pitchFamily="34" charset="0"/>
              </a:rPr>
              <a:t>er</a:t>
            </a:r>
            <a:r>
              <a:rPr lang="fr-FR" altLang="fr-FR" sz="1200" dirty="0">
                <a:latin typeface="Arial" panose="020B0604020202020204" pitchFamily="34" charset="0"/>
                <a:cs typeface="Arial" panose="020B0604020202020204" pitchFamily="34" charset="0"/>
              </a:rPr>
              <a:t> et 2</a:t>
            </a:r>
            <a:r>
              <a:rPr lang="fr-FR" altLang="fr-FR" sz="1200" baseline="30000" dirty="0">
                <a:latin typeface="Arial" panose="020B0604020202020204" pitchFamily="34" charset="0"/>
                <a:cs typeface="Arial" panose="020B0604020202020204" pitchFamily="34" charset="0"/>
              </a:rPr>
              <a:t>e</a:t>
            </a:r>
            <a:r>
              <a:rPr lang="fr-FR" altLang="fr-FR" sz="1200" dirty="0">
                <a:latin typeface="Arial" panose="020B0604020202020204" pitchFamily="34" charset="0"/>
                <a:cs typeface="Arial" panose="020B0604020202020204" pitchFamily="34" charset="0"/>
              </a:rPr>
              <a:t> trimestres ou du 1</a:t>
            </a:r>
            <a:r>
              <a:rPr lang="fr-FR" altLang="fr-FR" sz="1200" baseline="30000" dirty="0">
                <a:latin typeface="Arial" panose="020B0604020202020204" pitchFamily="34" charset="0"/>
                <a:cs typeface="Arial" panose="020B0604020202020204" pitchFamily="34" charset="0"/>
              </a:rPr>
              <a:t>er</a:t>
            </a:r>
            <a:r>
              <a:rPr lang="fr-FR" altLang="fr-FR" sz="1200" dirty="0">
                <a:latin typeface="Arial" panose="020B0604020202020204" pitchFamily="34" charset="0"/>
                <a:cs typeface="Arial" panose="020B0604020202020204" pitchFamily="34" charset="0"/>
              </a:rPr>
              <a:t> semestre</a:t>
            </a:r>
          </a:p>
          <a:p>
            <a:pPr marL="0" indent="0" fontAlgn="base">
              <a:spcAft>
                <a:spcPct val="0"/>
              </a:spcAft>
              <a:buClr>
                <a:srgbClr val="EE7444"/>
              </a:buClr>
              <a:buNone/>
              <a:defRPr/>
            </a:pPr>
            <a:endParaRPr lang="fr-FR" altLang="fr-FR" sz="1400" dirty="0">
              <a:latin typeface="Arial" panose="020B0604020202020204" pitchFamily="34" charset="0"/>
              <a:cs typeface="Arial" panose="020B0604020202020204" pitchFamily="34" charset="0"/>
            </a:endParaRPr>
          </a:p>
          <a:p>
            <a:endParaRPr lang="fr-FR" dirty="0"/>
          </a:p>
        </p:txBody>
      </p:sp>
      <p:sp>
        <p:nvSpPr>
          <p:cNvPr id="7" name="Espace réservé du texte 4">
            <a:extLst>
              <a:ext uri="{FF2B5EF4-FFF2-40B4-BE49-F238E27FC236}">
                <a16:creationId xmlns:a16="http://schemas.microsoft.com/office/drawing/2014/main" id="{2080C084-B926-7B43-BD53-35112858F7D5}"/>
              </a:ext>
            </a:extLst>
          </p:cNvPr>
          <p:cNvSpPr txBox="1">
            <a:spLocks/>
          </p:cNvSpPr>
          <p:nvPr/>
        </p:nvSpPr>
        <p:spPr bwMode="gray">
          <a:xfrm>
            <a:off x="4788024" y="4149080"/>
            <a:ext cx="3887496" cy="1643744"/>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EF7D05"/>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EF7D05"/>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9" name="Titre 5">
            <a:extLst>
              <a:ext uri="{FF2B5EF4-FFF2-40B4-BE49-F238E27FC236}">
                <a16:creationId xmlns:a16="http://schemas.microsoft.com/office/drawing/2014/main" id="{7FF6EF07-611F-CC4A-842F-994B8E0FAAB3}"/>
              </a:ext>
            </a:extLst>
          </p:cNvPr>
          <p:cNvSpPr>
            <a:spLocks noGrp="1"/>
          </p:cNvSpPr>
          <p:nvPr>
            <p:ph type="title"/>
          </p:nvPr>
        </p:nvSpPr>
        <p:spPr>
          <a:xfrm>
            <a:off x="348300" y="1556792"/>
            <a:ext cx="8424000" cy="480000"/>
          </a:xfrm>
        </p:spPr>
        <p:txBody>
          <a:bodyPr/>
          <a:lstStyle/>
          <a:p>
            <a:r>
              <a:rPr lang="fr-FR" dirty="0"/>
              <a:t>Tout savoir pour faire vos vœux sur </a:t>
            </a:r>
            <a:r>
              <a:rPr lang="fr-FR" dirty="0" err="1"/>
              <a:t>Parcoursup</a:t>
            </a:r>
            <a:endParaRPr lang="fr-FR" dirty="0"/>
          </a:p>
        </p:txBody>
      </p:sp>
      <p:pic>
        <p:nvPicPr>
          <p:cNvPr id="8" name="Image 2">
            <a:extLst>
              <a:ext uri="{FF2B5EF4-FFF2-40B4-BE49-F238E27FC236}">
                <a16:creationId xmlns:a16="http://schemas.microsoft.com/office/drawing/2014/main" id="{2C8CDD30-CB0C-F244-9025-85A6BE4A5CFE}"/>
              </a:ext>
            </a:extLst>
          </p:cNvPr>
          <p:cNvPicPr>
            <a:picLocks noChangeAspect="1"/>
          </p:cNvPicPr>
          <p:nvPr/>
        </p:nvPicPr>
        <p:blipFill rotWithShape="1">
          <a:blip r:embed="rId2">
            <a:extLst>
              <a:ext uri="{28A0092B-C50C-407E-A947-70E740481C1C}">
                <a14:useLocalDpi xmlns:a14="http://schemas.microsoft.com/office/drawing/2010/main" val="0"/>
              </a:ext>
            </a:extLst>
          </a:blip>
          <a:srcRect l="35577" t="4654" r="51154" b="90138"/>
          <a:stretch/>
        </p:blipFill>
        <p:spPr bwMode="auto">
          <a:xfrm>
            <a:off x="3531600" y="5835984"/>
            <a:ext cx="20574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01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D0DE58F-F661-4F45-9E87-14E761821525}"/>
              </a:ext>
            </a:extLst>
          </p:cNvPr>
          <p:cNvSpPr>
            <a:spLocks noGrp="1"/>
          </p:cNvSpPr>
          <p:nvPr>
            <p:ph type="title"/>
          </p:nvPr>
        </p:nvSpPr>
        <p:spPr>
          <a:xfrm>
            <a:off x="365183" y="1556792"/>
            <a:ext cx="8424000" cy="480000"/>
          </a:xfrm>
        </p:spPr>
        <p:txBody>
          <a:bodyPr/>
          <a:lstStyle/>
          <a:p>
            <a:r>
              <a:rPr lang="fr-FR" dirty="0"/>
              <a:t>Des ressources à disposition des familles </a:t>
            </a:r>
          </a:p>
        </p:txBody>
      </p:sp>
      <p:sp>
        <p:nvSpPr>
          <p:cNvPr id="2" name="Espace réservé de la date 1">
            <a:extLst>
              <a:ext uri="{FF2B5EF4-FFF2-40B4-BE49-F238E27FC236}">
                <a16:creationId xmlns:a16="http://schemas.microsoft.com/office/drawing/2014/main" id="{E9F0C78D-4833-E747-9308-FD84A207BF89}"/>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8787E8C8-DACE-7B47-9AE1-D77DE9583B56}"/>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8A8502CE-4F40-1647-8BDC-F92D0741B551}"/>
              </a:ext>
            </a:extLst>
          </p:cNvPr>
          <p:cNvSpPr>
            <a:spLocks noGrp="1"/>
          </p:cNvSpPr>
          <p:nvPr>
            <p:ph type="sldNum" sz="quarter" idx="12"/>
          </p:nvPr>
        </p:nvSpPr>
        <p:spPr/>
        <p:txBody>
          <a:bodyPr/>
          <a:lstStyle/>
          <a:p>
            <a:fld id="{733122C9-A0B9-462F-8757-0847AD287B63}" type="slidenum">
              <a:rPr lang="fr-FR" smtClean="0"/>
              <a:pPr/>
              <a:t>23</a:t>
            </a:fld>
            <a:endParaRPr lang="fr-FR" dirty="0"/>
          </a:p>
        </p:txBody>
      </p:sp>
      <p:sp>
        <p:nvSpPr>
          <p:cNvPr id="5" name="Espace réservé du texte 4">
            <a:extLst>
              <a:ext uri="{FF2B5EF4-FFF2-40B4-BE49-F238E27FC236}">
                <a16:creationId xmlns:a16="http://schemas.microsoft.com/office/drawing/2014/main" id="{55FE1952-ABEA-9845-B1C1-64B79CDC24A6}"/>
              </a:ext>
            </a:extLst>
          </p:cNvPr>
          <p:cNvSpPr>
            <a:spLocks noGrp="1"/>
          </p:cNvSpPr>
          <p:nvPr>
            <p:ph type="body" sz="quarter" idx="13"/>
          </p:nvPr>
        </p:nvSpPr>
        <p:spPr>
          <a:xfrm>
            <a:off x="359998" y="2316554"/>
            <a:ext cx="8424000" cy="552197"/>
          </a:xfrm>
        </p:spPr>
        <p:txBody>
          <a:bodyPr numCol="1"/>
          <a:lstStyle/>
          <a:p>
            <a:pPr fontAlgn="base">
              <a:spcAft>
                <a:spcPts val="1200"/>
              </a:spcAft>
              <a:buClr>
                <a:srgbClr val="FF6C1A"/>
              </a:buClr>
              <a:defRPr/>
            </a:pPr>
            <a:r>
              <a:rPr lang="fr-FR" altLang="fr-FR" sz="1400" b="1" dirty="0">
                <a:latin typeface="Arial" panose="020B0604020202020204" pitchFamily="34" charset="0"/>
                <a:cs typeface="Arial" panose="020B0604020202020204" pitchFamily="34" charset="0"/>
              </a:rPr>
              <a:t>Retrouvez toutes les informations à propos du baccalauréat sur le site :</a:t>
            </a:r>
            <a:br>
              <a:rPr lang="fr-FR" altLang="fr-FR" sz="1400" b="1"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hlinkClick r:id="rId2"/>
              </a:rPr>
              <a:t>https://www.education.gouv.fr/reussir-au-lycee</a:t>
            </a:r>
            <a:endParaRPr lang="fr-FR" altLang="fr-FR" sz="1400" dirty="0">
              <a:latin typeface="Arial" panose="020B0604020202020204" pitchFamily="34" charset="0"/>
              <a:cs typeface="Arial" panose="020B0604020202020204" pitchFamily="34" charset="0"/>
            </a:endParaRPr>
          </a:p>
          <a:p>
            <a:endParaRPr lang="fr-FR" dirty="0"/>
          </a:p>
        </p:txBody>
      </p:sp>
      <p:sp>
        <p:nvSpPr>
          <p:cNvPr id="13" name="Rectangle 12"/>
          <p:cNvSpPr/>
          <p:nvPr/>
        </p:nvSpPr>
        <p:spPr>
          <a:xfrm>
            <a:off x="107504" y="3068960"/>
            <a:ext cx="8417318" cy="1294197"/>
          </a:xfrm>
          <a:prstGeom prst="rect">
            <a:avLst/>
          </a:prstGeom>
        </p:spPr>
        <p:txBody>
          <a:bodyPr vert="horz" lIns="0" tIns="0" rIns="0" bIns="0" numCol="1" rtlCol="0" anchor="t" anchorCtr="0">
            <a:noAutofit/>
          </a:bodyPr>
          <a:lstStyle/>
          <a:p>
            <a:pPr lvl="1" indent="-234950" defTabSz="914378">
              <a:spcBef>
                <a:spcPts val="600"/>
              </a:spcBef>
              <a:spcAft>
                <a:spcPts val="800"/>
              </a:spcAft>
              <a:buClr>
                <a:srgbClr val="EF7D05"/>
              </a:buClr>
              <a:buFont typeface="Arial" panose="020B0604020202020204" pitchFamily="34" charset="0"/>
              <a:buChar char="•"/>
            </a:pPr>
            <a:r>
              <a:rPr lang="fr-FR" altLang="fr-FR" sz="1400" b="1" dirty="0"/>
              <a:t>Retrouvez toutes les informations pour préparer votre projet d’orientation sur les sites :</a:t>
            </a:r>
          </a:p>
          <a:p>
            <a:pPr marL="432000" defTabSz="914378">
              <a:spcBef>
                <a:spcPts val="600"/>
              </a:spcBef>
              <a:spcAft>
                <a:spcPts val="800"/>
              </a:spcAft>
              <a:buClr>
                <a:srgbClr val="EF7D05"/>
              </a:buClr>
            </a:pPr>
            <a:r>
              <a:rPr lang="fr-FR" sz="1400" dirty="0">
                <a:solidFill>
                  <a:srgbClr val="FF0000"/>
                </a:solidFill>
                <a:hlinkClick r:id="rId3"/>
              </a:rPr>
              <a:t>https://www.onisep.fr/formation#apres-le-bac-les-etudes-superieures</a:t>
            </a:r>
            <a:endParaRPr lang="fr-FR" sz="1400" dirty="0">
              <a:solidFill>
                <a:srgbClr val="FF0000"/>
              </a:solidFill>
            </a:endParaRPr>
          </a:p>
          <a:p>
            <a:pPr marL="432000" defTabSz="914378">
              <a:spcBef>
                <a:spcPts val="600"/>
              </a:spcBef>
              <a:spcAft>
                <a:spcPts val="800"/>
              </a:spcAft>
              <a:buClr>
                <a:srgbClr val="EF7D05"/>
              </a:buClr>
            </a:pPr>
            <a:r>
              <a:rPr lang="fr-FR" altLang="fr-FR" sz="1400" dirty="0">
                <a:hlinkClick r:id="rId4"/>
              </a:rPr>
              <a:t>https://www.parcoursup.fr/</a:t>
            </a:r>
            <a:endParaRPr lang="fr-FR" altLang="fr-FR" sz="1400" dirty="0"/>
          </a:p>
          <a:p>
            <a:pPr defTabSz="914378">
              <a:spcBef>
                <a:spcPts val="600"/>
              </a:spcBef>
              <a:spcAft>
                <a:spcPts val="800"/>
              </a:spcAft>
              <a:buClr>
                <a:srgbClr val="EF7D05"/>
              </a:buClr>
            </a:pPr>
            <a:endParaRPr lang="fr-FR" altLang="fr-FR" sz="1400" b="1" dirty="0"/>
          </a:p>
        </p:txBody>
      </p:sp>
    </p:spTree>
    <p:extLst>
      <p:ext uri="{BB962C8B-B14F-4D97-AF65-F5344CB8AC3E}">
        <p14:creationId xmlns:p14="http://schemas.microsoft.com/office/powerpoint/2010/main" val="394834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1AE84-897A-674D-8411-A087CE0C9116}"/>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499E0AE0-B146-C340-9512-0041F800A754}"/>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960BE9D2-DC1B-4C4B-8C5A-F3D0F8DF92F2}"/>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Tree>
    <p:extLst>
      <p:ext uri="{BB962C8B-B14F-4D97-AF65-F5344CB8AC3E}">
        <p14:creationId xmlns:p14="http://schemas.microsoft.com/office/powerpoint/2010/main" val="419306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48752A-C0C9-4742-9E36-7C016DBF6597}"/>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08A1CF2D-7764-6443-91F0-508D3DCCAA9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CC1222C5-AF57-9147-B3C2-7E305CE2E163}"/>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texte 7">
            <a:extLst>
              <a:ext uri="{FF2B5EF4-FFF2-40B4-BE49-F238E27FC236}">
                <a16:creationId xmlns:a16="http://schemas.microsoft.com/office/drawing/2014/main" id="{FD299A1F-C07E-6B45-81DE-36170BD75AF5}"/>
              </a:ext>
            </a:extLst>
          </p:cNvPr>
          <p:cNvSpPr>
            <a:spLocks noGrp="1"/>
          </p:cNvSpPr>
          <p:nvPr>
            <p:ph type="body" sz="quarter" idx="13"/>
          </p:nvPr>
        </p:nvSpPr>
        <p:spPr/>
        <p:txBody>
          <a:bodyPr/>
          <a:lstStyle/>
          <a:p>
            <a:pPr marL="0" indent="0">
              <a:buNone/>
            </a:pPr>
            <a:r>
              <a:rPr lang="fr-FR" sz="1400" b="1" dirty="0">
                <a:solidFill>
                  <a:srgbClr val="EF7D05"/>
                </a:solidFill>
              </a:rPr>
              <a:t>Dans les voies générale et technologique, les élèves suivent :</a:t>
            </a:r>
          </a:p>
          <a:p>
            <a:pPr lvl="1"/>
            <a:r>
              <a:rPr lang="fr-FR" altLang="fr-FR" sz="1200" b="1" dirty="0"/>
              <a:t>des enseignements communs à tous</a:t>
            </a:r>
          </a:p>
          <a:p>
            <a:pPr lvl="1">
              <a:spcAft>
                <a:spcPts val="200"/>
              </a:spcAft>
              <a:defRPr/>
            </a:pPr>
            <a:r>
              <a:rPr lang="fr-FR" sz="1200" b="1" dirty="0"/>
              <a:t>deux enseignements de spécialité</a:t>
            </a:r>
          </a:p>
          <a:p>
            <a:pPr marL="493713" lvl="1" indent="-133350">
              <a:spcBef>
                <a:spcPts val="0"/>
              </a:spcBef>
              <a:spcAft>
                <a:spcPts val="200"/>
              </a:spcAft>
              <a:defRPr/>
            </a:pPr>
            <a:r>
              <a:rPr lang="fr-FR" sz="1200" dirty="0"/>
              <a:t>attachés à la série en voie technologique</a:t>
            </a:r>
          </a:p>
          <a:p>
            <a:pPr marL="493713" lvl="1" indent="-133350">
              <a:spcBef>
                <a:spcPts val="0"/>
              </a:spcBef>
              <a:defRPr/>
            </a:pPr>
            <a:r>
              <a:rPr lang="fr-FR" sz="1200" dirty="0"/>
              <a:t>choisis par les élèves en voie générale</a:t>
            </a:r>
          </a:p>
          <a:p>
            <a:pPr lvl="1">
              <a:defRPr/>
            </a:pPr>
            <a:r>
              <a:rPr lang="fr-FR" altLang="fr-FR" sz="1200" b="1" dirty="0"/>
              <a:t>deux enseignements optionnels</a:t>
            </a:r>
          </a:p>
          <a:p>
            <a:pPr lvl="1"/>
            <a:endParaRPr lang="fr-FR" dirty="0"/>
          </a:p>
        </p:txBody>
      </p:sp>
      <p:sp>
        <p:nvSpPr>
          <p:cNvPr id="7" name="Titre 6">
            <a:extLst>
              <a:ext uri="{FF2B5EF4-FFF2-40B4-BE49-F238E27FC236}">
                <a16:creationId xmlns:a16="http://schemas.microsoft.com/office/drawing/2014/main" id="{65307CA6-26B6-6844-AB9C-DDF61EE84380}"/>
              </a:ext>
            </a:extLst>
          </p:cNvPr>
          <p:cNvSpPr>
            <a:spLocks noGrp="1"/>
          </p:cNvSpPr>
          <p:nvPr>
            <p:ph type="title"/>
          </p:nvPr>
        </p:nvSpPr>
        <p:spPr>
          <a:xfrm>
            <a:off x="359999" y="1556792"/>
            <a:ext cx="8424000" cy="480000"/>
          </a:xfrm>
        </p:spPr>
        <p:txBody>
          <a:bodyPr/>
          <a:lstStyle/>
          <a:p>
            <a:r>
              <a:rPr lang="fr-FR" dirty="0"/>
              <a:t>La structure de la scolarité en terminale</a:t>
            </a:r>
          </a:p>
        </p:txBody>
      </p:sp>
    </p:spTree>
    <p:extLst>
      <p:ext uri="{BB962C8B-B14F-4D97-AF65-F5344CB8AC3E}">
        <p14:creationId xmlns:p14="http://schemas.microsoft.com/office/powerpoint/2010/main" val="231596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25171F-9346-C541-85FD-139C6DB33A91}"/>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75A0ED1F-8122-0349-B97D-C578C11FF1C1}"/>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0B3DB364-9157-C04F-A9A9-91D5548F6C80}"/>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5" name="Espace réservé du texte 4">
            <a:extLst>
              <a:ext uri="{FF2B5EF4-FFF2-40B4-BE49-F238E27FC236}">
                <a16:creationId xmlns:a16="http://schemas.microsoft.com/office/drawing/2014/main" id="{C828C4A4-4162-F54D-A153-7AB93B4303ED}"/>
              </a:ext>
            </a:extLst>
          </p:cNvPr>
          <p:cNvSpPr>
            <a:spLocks noGrp="1"/>
          </p:cNvSpPr>
          <p:nvPr>
            <p:ph type="body" sz="quarter" idx="13"/>
          </p:nvPr>
        </p:nvSpPr>
        <p:spPr>
          <a:xfrm>
            <a:off x="359999" y="2048771"/>
            <a:ext cx="8424000" cy="4329229"/>
          </a:xfrm>
        </p:spPr>
        <p:txBody>
          <a:bodyPr numCol="2"/>
          <a:lstStyle/>
          <a:p>
            <a:pPr>
              <a:spcAft>
                <a:spcPts val="200"/>
              </a:spcAft>
              <a:buClr>
                <a:srgbClr val="7AB1E1"/>
              </a:buClr>
              <a:defRPr/>
            </a:pPr>
            <a:r>
              <a:rPr lang="fr-FR" sz="1400" b="1" dirty="0">
                <a:solidFill>
                  <a:srgbClr val="7AB1E1"/>
                </a:solidFill>
              </a:rPr>
              <a:t>Enseignements communs</a:t>
            </a:r>
          </a:p>
          <a:p>
            <a:pPr lvl="1">
              <a:spcBef>
                <a:spcPts val="0"/>
              </a:spcBef>
              <a:spcAft>
                <a:spcPts val="200"/>
              </a:spcAft>
              <a:buClr>
                <a:srgbClr val="7AB1E1"/>
              </a:buClr>
              <a:defRPr/>
            </a:pPr>
            <a:r>
              <a:rPr lang="fr-FR" sz="1200" dirty="0"/>
              <a:t>Philosophie : 4 h</a:t>
            </a:r>
          </a:p>
          <a:p>
            <a:pPr lvl="1">
              <a:spcBef>
                <a:spcPts val="0"/>
              </a:spcBef>
              <a:spcAft>
                <a:spcPts val="200"/>
              </a:spcAft>
              <a:buClr>
                <a:srgbClr val="7AB1E1"/>
              </a:buClr>
              <a:defRPr/>
            </a:pPr>
            <a:r>
              <a:rPr lang="fr-FR" sz="1200" dirty="0"/>
              <a:t>Histoire-géographie : 3 h</a:t>
            </a:r>
          </a:p>
          <a:p>
            <a:pPr lvl="1">
              <a:spcBef>
                <a:spcPts val="0"/>
              </a:spcBef>
              <a:spcAft>
                <a:spcPts val="200"/>
              </a:spcAft>
              <a:buClr>
                <a:srgbClr val="7AB1E1"/>
              </a:buClr>
              <a:defRPr/>
            </a:pPr>
            <a:r>
              <a:rPr lang="fr-FR" sz="1200" dirty="0"/>
              <a:t>Langues vivantes A et B (LVA et LVB) : 4 h</a:t>
            </a:r>
          </a:p>
          <a:p>
            <a:pPr lvl="1">
              <a:spcBef>
                <a:spcPts val="0"/>
              </a:spcBef>
              <a:spcAft>
                <a:spcPts val="200"/>
              </a:spcAft>
              <a:buClr>
                <a:srgbClr val="7AB1E1"/>
              </a:buClr>
              <a:defRPr/>
            </a:pPr>
            <a:r>
              <a:rPr lang="fr-FR" sz="1200" dirty="0"/>
              <a:t>Éducation physique et sportive (EPS) : 2 h</a:t>
            </a:r>
          </a:p>
          <a:p>
            <a:pPr lvl="1">
              <a:spcBef>
                <a:spcPts val="0"/>
              </a:spcBef>
              <a:spcAft>
                <a:spcPts val="200"/>
              </a:spcAft>
              <a:buClr>
                <a:srgbClr val="7AB1E1"/>
              </a:buClr>
              <a:defRPr/>
            </a:pPr>
            <a:r>
              <a:rPr lang="fr-FR" sz="1200" dirty="0"/>
              <a:t>Enseignement scientifique : 2 h</a:t>
            </a:r>
          </a:p>
          <a:p>
            <a:pPr lvl="1">
              <a:spcBef>
                <a:spcPts val="0"/>
              </a:spcBef>
              <a:spcAft>
                <a:spcPts val="200"/>
              </a:spcAft>
              <a:buClr>
                <a:srgbClr val="7AB1E1"/>
              </a:buClr>
              <a:defRPr/>
            </a:pPr>
            <a:r>
              <a:rPr lang="fr-FR" sz="1200" dirty="0"/>
              <a:t>Enseignement moral et civique (EMC) : 18 h/an</a:t>
            </a:r>
          </a:p>
          <a:p>
            <a:pPr>
              <a:spcAft>
                <a:spcPts val="200"/>
              </a:spcAft>
              <a:buClr>
                <a:srgbClr val="7AB1E1"/>
              </a:buClr>
              <a:defRPr/>
            </a:pPr>
            <a:r>
              <a:rPr lang="fr-FR" sz="1400" b="1" dirty="0">
                <a:solidFill>
                  <a:srgbClr val="7AB1E1"/>
                </a:solidFill>
              </a:rPr>
              <a:t>1 enseignement optionnel au plus* </a:t>
            </a:r>
            <a:r>
              <a:rPr lang="fr-FR" sz="1200" b="1" dirty="0"/>
              <a:t/>
            </a:r>
            <a:br>
              <a:rPr lang="fr-FR" sz="1200" b="1" dirty="0"/>
            </a:br>
            <a:r>
              <a:rPr lang="fr-FR" sz="1200" b="1" dirty="0"/>
              <a:t>(3 h/semaine par option) à choisir parmi : </a:t>
            </a:r>
          </a:p>
          <a:p>
            <a:pPr lvl="1">
              <a:spcBef>
                <a:spcPts val="0"/>
              </a:spcBef>
              <a:spcAft>
                <a:spcPts val="200"/>
              </a:spcAft>
              <a:buClr>
                <a:srgbClr val="7AB1E1"/>
              </a:buClr>
              <a:defRPr/>
            </a:pPr>
            <a:r>
              <a:rPr lang="fr-FR" sz="1200" dirty="0"/>
              <a:t>Langue vivante C (LVC)</a:t>
            </a:r>
          </a:p>
          <a:p>
            <a:pPr lvl="1">
              <a:spcBef>
                <a:spcPts val="0"/>
              </a:spcBef>
              <a:spcAft>
                <a:spcPts val="200"/>
              </a:spcAft>
              <a:buClr>
                <a:srgbClr val="7AB1E1"/>
              </a:buClr>
              <a:defRPr/>
            </a:pPr>
            <a:r>
              <a:rPr lang="fr-FR" sz="1200" dirty="0"/>
              <a:t>Arts</a:t>
            </a:r>
          </a:p>
          <a:p>
            <a:pPr lvl="1">
              <a:spcBef>
                <a:spcPts val="0"/>
              </a:spcBef>
              <a:spcAft>
                <a:spcPts val="200"/>
              </a:spcAft>
              <a:buClr>
                <a:srgbClr val="7AB1E1"/>
              </a:buClr>
              <a:defRPr/>
            </a:pPr>
            <a:r>
              <a:rPr lang="fr-FR" sz="1200" dirty="0"/>
              <a:t>EPS </a:t>
            </a:r>
          </a:p>
          <a:p>
            <a:pPr lvl="1">
              <a:spcBef>
                <a:spcPts val="0"/>
              </a:spcBef>
              <a:spcAft>
                <a:spcPts val="200"/>
              </a:spcAft>
              <a:buClr>
                <a:srgbClr val="7AB1E1"/>
              </a:buClr>
              <a:defRPr/>
            </a:pPr>
            <a:r>
              <a:rPr lang="fr-FR" sz="1200" dirty="0"/>
              <a:t>Langues et cultures de l’Antiquité latin et/ou grec (LCA)*</a:t>
            </a:r>
          </a:p>
          <a:p>
            <a:pPr lvl="1">
              <a:spcBef>
                <a:spcPts val="0"/>
              </a:spcBef>
              <a:spcAft>
                <a:spcPts val="200"/>
              </a:spcAft>
              <a:buClr>
                <a:srgbClr val="7AB1E1"/>
              </a:buClr>
              <a:defRPr/>
            </a:pPr>
            <a:r>
              <a:rPr lang="fr-FR" sz="1200" dirty="0"/>
              <a:t>Langue des signes française (LSF)</a:t>
            </a:r>
          </a:p>
          <a:p>
            <a:pPr>
              <a:spcAft>
                <a:spcPts val="200"/>
              </a:spcAft>
              <a:buClr>
                <a:srgbClr val="7AB1E1"/>
              </a:buClr>
              <a:defRPr/>
            </a:pPr>
            <a:r>
              <a:rPr lang="fr-FR" sz="1400" b="1" dirty="0">
                <a:solidFill>
                  <a:srgbClr val="7AB1E1"/>
                </a:solidFill>
              </a:rPr>
              <a:t>1 enseignement optionnel de terminale au plus*</a:t>
            </a:r>
            <a:r>
              <a:rPr lang="fr-FR" sz="1200" b="1" dirty="0"/>
              <a:t/>
            </a:r>
            <a:br>
              <a:rPr lang="fr-FR" sz="1200" b="1" dirty="0"/>
            </a:br>
            <a:r>
              <a:rPr lang="fr-FR" sz="1200" b="1" dirty="0"/>
              <a:t>(3 h/semaine par option) à choisir parmi : </a:t>
            </a:r>
          </a:p>
          <a:p>
            <a:pPr lvl="1">
              <a:spcBef>
                <a:spcPts val="0"/>
              </a:spcBef>
              <a:spcAft>
                <a:spcPts val="200"/>
              </a:spcAft>
              <a:buClr>
                <a:srgbClr val="7AB1E1"/>
              </a:buClr>
              <a:defRPr/>
            </a:pPr>
            <a:r>
              <a:rPr lang="fr-FR" sz="1200" dirty="0"/>
              <a:t>Mathématiques complémentaires</a:t>
            </a:r>
          </a:p>
          <a:p>
            <a:pPr lvl="1">
              <a:spcBef>
                <a:spcPts val="0"/>
              </a:spcBef>
              <a:spcAft>
                <a:spcPts val="200"/>
              </a:spcAft>
              <a:buClr>
                <a:srgbClr val="7AB1E1"/>
              </a:buClr>
              <a:defRPr/>
            </a:pPr>
            <a:r>
              <a:rPr lang="fr-FR" sz="1200" dirty="0"/>
              <a:t>Mathématiques expertes</a:t>
            </a:r>
          </a:p>
          <a:p>
            <a:pPr lvl="1">
              <a:spcBef>
                <a:spcPts val="0"/>
              </a:spcBef>
              <a:spcAft>
                <a:spcPts val="200"/>
              </a:spcAft>
              <a:buClr>
                <a:srgbClr val="7AB1E1"/>
              </a:buClr>
              <a:defRPr/>
            </a:pPr>
            <a:r>
              <a:rPr lang="fr-FR" sz="1200" dirty="0"/>
              <a:t>Droit et grands enjeux du monde contemporain (DGEMC)</a:t>
            </a:r>
          </a:p>
          <a:p>
            <a:pPr marL="180975" indent="-180975">
              <a:spcAft>
                <a:spcPts val="200"/>
              </a:spcAft>
              <a:buClr>
                <a:srgbClr val="7AB1E1"/>
              </a:buClr>
              <a:defRPr/>
            </a:pPr>
            <a:r>
              <a:rPr lang="fr-FR" altLang="fr-FR" sz="1400" b="1" dirty="0">
                <a:solidFill>
                  <a:srgbClr val="7AB1E1"/>
                </a:solidFill>
              </a:rPr>
              <a:t>2 enseignements de spécialité </a:t>
            </a:r>
            <a:r>
              <a:rPr lang="fr-FR" altLang="fr-FR" sz="1200" b="1" dirty="0"/>
              <a:t/>
            </a:r>
            <a:br>
              <a:rPr lang="fr-FR" altLang="fr-FR" sz="1200" b="1" dirty="0"/>
            </a:br>
            <a:r>
              <a:rPr lang="fr-FR" altLang="fr-FR" sz="1200" b="1" dirty="0"/>
              <a:t>(6 h/semaine par spécialité) : </a:t>
            </a:r>
          </a:p>
          <a:p>
            <a:pPr lvl="1">
              <a:spcBef>
                <a:spcPts val="0"/>
              </a:spcBef>
              <a:spcAft>
                <a:spcPts val="200"/>
              </a:spcAft>
              <a:buClr>
                <a:srgbClr val="7AB1E1"/>
              </a:buClr>
              <a:defRPr/>
            </a:pPr>
            <a:r>
              <a:rPr lang="fr-FR" altLang="fr-FR" sz="1200" dirty="0"/>
              <a:t>Arts (arts plastiques, arts du cirque, musique, théâtre, cinéma-audiovisuel, danse ou histoire des arts)</a:t>
            </a:r>
          </a:p>
          <a:p>
            <a:pPr lvl="1">
              <a:spcBef>
                <a:spcPts val="0"/>
              </a:spcBef>
              <a:spcAft>
                <a:spcPts val="200"/>
              </a:spcAft>
              <a:buClr>
                <a:srgbClr val="7AB1E1"/>
              </a:buClr>
              <a:defRPr/>
            </a:pPr>
            <a:r>
              <a:rPr lang="fr-FR" altLang="fr-FR" sz="1200" dirty="0"/>
              <a:t>Biologie-écologie (dans les lycées agricoles uniquement)</a:t>
            </a:r>
          </a:p>
          <a:p>
            <a:pPr lvl="1">
              <a:spcBef>
                <a:spcPts val="0"/>
              </a:spcBef>
              <a:spcAft>
                <a:spcPts val="200"/>
              </a:spcAft>
              <a:buClr>
                <a:srgbClr val="7AB1E1"/>
              </a:buClr>
              <a:defRPr/>
            </a:pPr>
            <a:r>
              <a:rPr lang="fr-FR" altLang="fr-FR" sz="1200" dirty="0"/>
              <a:t>Éducation physique, pratiques et culture sportives</a:t>
            </a:r>
          </a:p>
          <a:p>
            <a:pPr lvl="1">
              <a:spcBef>
                <a:spcPts val="0"/>
              </a:spcBef>
              <a:spcAft>
                <a:spcPts val="200"/>
              </a:spcAft>
              <a:buClr>
                <a:srgbClr val="7AB1E1"/>
              </a:buClr>
              <a:defRPr/>
            </a:pPr>
            <a:r>
              <a:rPr lang="fr-FR" altLang="fr-FR" sz="1200" dirty="0"/>
              <a:t>Histoire-géographie, géopolitique et sciences politiques</a:t>
            </a:r>
          </a:p>
          <a:p>
            <a:pPr lvl="1">
              <a:spcBef>
                <a:spcPts val="0"/>
              </a:spcBef>
              <a:spcAft>
                <a:spcPts val="200"/>
              </a:spcAft>
              <a:buClr>
                <a:srgbClr val="7AB1E1"/>
              </a:buClr>
              <a:defRPr/>
            </a:pPr>
            <a:r>
              <a:rPr lang="fr-FR" altLang="fr-FR" sz="1200" dirty="0"/>
              <a:t>Humanités, littérature et philosophie</a:t>
            </a:r>
          </a:p>
          <a:p>
            <a:pPr lvl="1">
              <a:spcBef>
                <a:spcPts val="0"/>
              </a:spcBef>
              <a:spcAft>
                <a:spcPts val="200"/>
              </a:spcAft>
              <a:buClr>
                <a:srgbClr val="7AB1E1"/>
              </a:buClr>
              <a:defRPr/>
            </a:pPr>
            <a:r>
              <a:rPr lang="fr-FR" altLang="fr-FR" sz="1200" dirty="0"/>
              <a:t>Langues, littératures et cultures étrangères et régionales</a:t>
            </a:r>
          </a:p>
          <a:p>
            <a:pPr lvl="1">
              <a:spcBef>
                <a:spcPts val="0"/>
              </a:spcBef>
              <a:spcAft>
                <a:spcPts val="200"/>
              </a:spcAft>
              <a:buClr>
                <a:srgbClr val="7AB1E1"/>
              </a:buClr>
              <a:defRPr/>
            </a:pPr>
            <a:r>
              <a:rPr lang="fr-FR" altLang="fr-FR" sz="1200" dirty="0"/>
              <a:t>Littérature, langues et cultures de l’Antiquité </a:t>
            </a:r>
          </a:p>
          <a:p>
            <a:pPr lvl="1">
              <a:spcBef>
                <a:spcPts val="0"/>
              </a:spcBef>
              <a:spcAft>
                <a:spcPts val="200"/>
              </a:spcAft>
              <a:buClr>
                <a:srgbClr val="7AB1E1"/>
              </a:buClr>
              <a:defRPr/>
            </a:pPr>
            <a:r>
              <a:rPr lang="fr-FR" altLang="fr-FR" sz="1200" dirty="0"/>
              <a:t>Mathématiques</a:t>
            </a:r>
          </a:p>
          <a:p>
            <a:pPr lvl="1">
              <a:spcBef>
                <a:spcPts val="0"/>
              </a:spcBef>
              <a:spcAft>
                <a:spcPts val="200"/>
              </a:spcAft>
              <a:buClr>
                <a:srgbClr val="7AB1E1"/>
              </a:buClr>
              <a:defRPr/>
            </a:pPr>
            <a:r>
              <a:rPr lang="fr-FR" altLang="fr-FR" sz="1200" dirty="0"/>
              <a:t>Numérique et sciences informatiques</a:t>
            </a:r>
          </a:p>
          <a:p>
            <a:pPr lvl="1">
              <a:spcBef>
                <a:spcPts val="0"/>
              </a:spcBef>
              <a:spcAft>
                <a:spcPts val="200"/>
              </a:spcAft>
              <a:buClr>
                <a:srgbClr val="7AB1E1"/>
              </a:buClr>
              <a:defRPr/>
            </a:pPr>
            <a:r>
              <a:rPr lang="fr-FR" altLang="fr-FR" sz="1200" dirty="0"/>
              <a:t>Physique-chimie</a:t>
            </a:r>
          </a:p>
          <a:p>
            <a:pPr lvl="1">
              <a:spcBef>
                <a:spcPts val="0"/>
              </a:spcBef>
              <a:spcAft>
                <a:spcPts val="200"/>
              </a:spcAft>
              <a:buClr>
                <a:srgbClr val="7AB1E1"/>
              </a:buClr>
              <a:defRPr/>
            </a:pPr>
            <a:r>
              <a:rPr lang="fr-FR" altLang="fr-FR" sz="1200" dirty="0"/>
              <a:t>Sciences de la vie et de la Terre</a:t>
            </a:r>
          </a:p>
          <a:p>
            <a:pPr lvl="1">
              <a:spcBef>
                <a:spcPts val="0"/>
              </a:spcBef>
              <a:spcAft>
                <a:spcPts val="200"/>
              </a:spcAft>
              <a:buClr>
                <a:srgbClr val="7AB1E1"/>
              </a:buClr>
              <a:defRPr/>
            </a:pPr>
            <a:r>
              <a:rPr lang="fr-FR" altLang="fr-FR" sz="1200" dirty="0"/>
              <a:t>Sciences de l’ingénieur </a:t>
            </a:r>
          </a:p>
          <a:p>
            <a:pPr lvl="1">
              <a:spcBef>
                <a:spcPts val="0"/>
              </a:spcBef>
              <a:spcAft>
                <a:spcPts val="200"/>
              </a:spcAft>
              <a:buClr>
                <a:srgbClr val="7AB1E1"/>
              </a:buClr>
              <a:defRPr/>
            </a:pPr>
            <a:r>
              <a:rPr lang="fr-FR" altLang="fr-FR" sz="1200" dirty="0"/>
              <a:t>Sciences économiques et sociales</a:t>
            </a:r>
          </a:p>
          <a:p>
            <a:pPr marL="0" indent="0">
              <a:buNone/>
            </a:pPr>
            <a:endParaRPr lang="fr-FR" dirty="0"/>
          </a:p>
        </p:txBody>
      </p:sp>
      <p:sp>
        <p:nvSpPr>
          <p:cNvPr id="6" name="Titre 5">
            <a:extLst>
              <a:ext uri="{FF2B5EF4-FFF2-40B4-BE49-F238E27FC236}">
                <a16:creationId xmlns:a16="http://schemas.microsoft.com/office/drawing/2014/main" id="{7C15A6AA-33A8-604E-9334-E5A973A6E4C3}"/>
              </a:ext>
            </a:extLst>
          </p:cNvPr>
          <p:cNvSpPr>
            <a:spLocks noGrp="1"/>
          </p:cNvSpPr>
          <p:nvPr>
            <p:ph type="title"/>
          </p:nvPr>
        </p:nvSpPr>
        <p:spPr>
          <a:xfrm>
            <a:off x="379176" y="1556792"/>
            <a:ext cx="8424000" cy="480000"/>
          </a:xfrm>
        </p:spPr>
        <p:txBody>
          <a:bodyPr/>
          <a:lstStyle/>
          <a:p>
            <a:r>
              <a:rPr lang="fr-FR" dirty="0"/>
              <a:t>En terminale de la voie générale</a:t>
            </a:r>
          </a:p>
        </p:txBody>
      </p:sp>
      <p:sp>
        <p:nvSpPr>
          <p:cNvPr id="8" name="ZoneTexte 7">
            <a:extLst>
              <a:ext uri="{FF2B5EF4-FFF2-40B4-BE49-F238E27FC236}">
                <a16:creationId xmlns:a16="http://schemas.microsoft.com/office/drawing/2014/main" id="{8E9899FC-C55B-CE4A-AD01-99F45CD29E7E}"/>
              </a:ext>
            </a:extLst>
          </p:cNvPr>
          <p:cNvSpPr txBox="1">
            <a:spLocks noChangeArrowheads="1"/>
          </p:cNvSpPr>
          <p:nvPr/>
        </p:nvSpPr>
        <p:spPr bwMode="auto">
          <a:xfrm>
            <a:off x="4932040" y="5839345"/>
            <a:ext cx="3739373" cy="430887"/>
          </a:xfrm>
          <a:prstGeom prst="rect">
            <a:avLst/>
          </a:prstGeom>
          <a:solidFill>
            <a:srgbClr val="F5F2F0"/>
          </a:solidFill>
          <a:ln w="9525">
            <a:noFill/>
            <a:miter lim="800000"/>
            <a:headEnd/>
            <a:tailEnd/>
          </a:ln>
        </p:spPr>
        <p:txBody>
          <a:bodyPr wrap="square">
            <a:spAutoFit/>
          </a:bodyPr>
          <a:lstStyle>
            <a:lvl1pPr>
              <a:spcBef>
                <a:spcPct val="20000"/>
              </a:spcBef>
              <a:buClr>
                <a:srgbClr val="63C3F5"/>
              </a:buClr>
              <a:buSzPct val="100000"/>
              <a:buFont typeface="Arial" panose="020B0604020202020204" pitchFamily="34" charset="0"/>
              <a:buChar char="■"/>
              <a:defRPr>
                <a:solidFill>
                  <a:srgbClr val="63C3F5"/>
                </a:solidFill>
                <a:latin typeface="Arial" panose="020B0604020202020204" pitchFamily="34" charset="0"/>
                <a:cs typeface="Arial" panose="020B0604020202020204" pitchFamily="34" charset="0"/>
              </a:defRPr>
            </a:lvl1pPr>
            <a:lvl2pPr marL="742950" indent="-285750">
              <a:spcBef>
                <a:spcPct val="20000"/>
              </a:spcBef>
              <a:buClr>
                <a:srgbClr val="63C3F5"/>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63C3F5"/>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pPr>
            <a:r>
              <a:rPr lang="fr-FR" altLang="fr-FR" sz="1100" b="1" dirty="0">
                <a:solidFill>
                  <a:schemeClr val="tx1"/>
                </a:solidFill>
              </a:rPr>
              <a:t>* Exception : </a:t>
            </a:r>
            <a:r>
              <a:rPr lang="fr-FR" altLang="fr-FR" sz="1100" dirty="0">
                <a:solidFill>
                  <a:schemeClr val="tx1"/>
                </a:solidFill>
              </a:rPr>
              <a:t>Les enseignements optionnels de LCA </a:t>
            </a:r>
            <a:br>
              <a:rPr lang="fr-FR" altLang="fr-FR" sz="1100" dirty="0">
                <a:solidFill>
                  <a:schemeClr val="tx1"/>
                </a:solidFill>
              </a:rPr>
            </a:br>
            <a:r>
              <a:rPr lang="fr-FR" altLang="fr-FR" sz="1100" dirty="0">
                <a:solidFill>
                  <a:schemeClr val="tx1"/>
                </a:solidFill>
              </a:rPr>
              <a:t>latin et grec peuvent être choisis en supplément. </a:t>
            </a:r>
          </a:p>
        </p:txBody>
      </p:sp>
    </p:spTree>
    <p:extLst>
      <p:ext uri="{BB962C8B-B14F-4D97-AF65-F5344CB8AC3E}">
        <p14:creationId xmlns:p14="http://schemas.microsoft.com/office/powerpoint/2010/main" val="40999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CC4387-C0E1-6843-B31C-502EFAE2617F}"/>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716D2525-F75C-954E-ADFC-ABD022CBA87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3681926-69FA-504D-8D41-CDA8D988D575}"/>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Espace réservé du texte 4">
            <a:extLst>
              <a:ext uri="{FF2B5EF4-FFF2-40B4-BE49-F238E27FC236}">
                <a16:creationId xmlns:a16="http://schemas.microsoft.com/office/drawing/2014/main" id="{81A5AD0B-7192-934F-B989-9F92118BC066}"/>
              </a:ext>
            </a:extLst>
          </p:cNvPr>
          <p:cNvSpPr>
            <a:spLocks noGrp="1"/>
          </p:cNvSpPr>
          <p:nvPr>
            <p:ph type="body" sz="quarter" idx="13"/>
          </p:nvPr>
        </p:nvSpPr>
        <p:spPr>
          <a:xfrm>
            <a:off x="362549" y="2132856"/>
            <a:ext cx="8424000" cy="3960440"/>
          </a:xfrm>
        </p:spPr>
        <p:txBody>
          <a:bodyPr/>
          <a:lstStyle/>
          <a:p>
            <a:pPr>
              <a:spcAft>
                <a:spcPts val="200"/>
              </a:spcAft>
              <a:defRPr/>
            </a:pPr>
            <a:r>
              <a:rPr lang="fr-FR" sz="1400" b="1" dirty="0">
                <a:solidFill>
                  <a:srgbClr val="EF7D05"/>
                </a:solidFill>
              </a:rPr>
              <a:t>Enseignements communs à toutes les séries </a:t>
            </a:r>
          </a:p>
          <a:p>
            <a:pPr lvl="1">
              <a:spcBef>
                <a:spcPts val="0"/>
              </a:spcBef>
              <a:spcAft>
                <a:spcPts val="200"/>
              </a:spcAft>
              <a:defRPr/>
            </a:pPr>
            <a:r>
              <a:rPr lang="fr-FR" sz="1200" dirty="0"/>
              <a:t>Philosophie : 2 h</a:t>
            </a:r>
          </a:p>
          <a:p>
            <a:pPr lvl="1">
              <a:spcBef>
                <a:spcPts val="0"/>
              </a:spcBef>
              <a:spcAft>
                <a:spcPts val="200"/>
              </a:spcAft>
              <a:defRPr/>
            </a:pPr>
            <a:r>
              <a:rPr lang="fr-FR" sz="1200" dirty="0"/>
              <a:t>Histoire-géographie : 1 h 30</a:t>
            </a:r>
          </a:p>
          <a:p>
            <a:pPr lvl="1">
              <a:spcBef>
                <a:spcPts val="0"/>
              </a:spcBef>
              <a:spcAft>
                <a:spcPts val="200"/>
              </a:spcAft>
              <a:defRPr/>
            </a:pPr>
            <a:r>
              <a:rPr lang="fr-FR" sz="1200" dirty="0"/>
              <a:t>LVA ou LVB + enseignement technologique en langue vivante (ETLV) : 4 h (dont 1 h d’ ETLV)</a:t>
            </a:r>
          </a:p>
          <a:p>
            <a:pPr lvl="1">
              <a:spcBef>
                <a:spcPts val="0"/>
              </a:spcBef>
              <a:spcAft>
                <a:spcPts val="200"/>
              </a:spcAft>
              <a:defRPr/>
            </a:pPr>
            <a:r>
              <a:rPr lang="fr-FR" sz="1200" dirty="0"/>
              <a:t>EPS : 2 h</a:t>
            </a:r>
          </a:p>
          <a:p>
            <a:pPr lvl="1">
              <a:spcBef>
                <a:spcPts val="0"/>
              </a:spcBef>
              <a:spcAft>
                <a:spcPts val="200"/>
              </a:spcAft>
              <a:defRPr/>
            </a:pPr>
            <a:r>
              <a:rPr lang="fr-FR" sz="1200" dirty="0"/>
              <a:t>Mathématiques : 3 h</a:t>
            </a:r>
          </a:p>
          <a:p>
            <a:pPr lvl="1">
              <a:spcBef>
                <a:spcPts val="0"/>
              </a:spcBef>
              <a:spcAft>
                <a:spcPts val="200"/>
              </a:spcAft>
              <a:defRPr/>
            </a:pPr>
            <a:r>
              <a:rPr lang="fr-FR" sz="1200" dirty="0"/>
              <a:t>EMC : 18 h/an</a:t>
            </a:r>
          </a:p>
          <a:p>
            <a:pPr marL="177800" lvl="1" indent="-177800">
              <a:spcBef>
                <a:spcPts val="1200"/>
              </a:spcBef>
              <a:spcAft>
                <a:spcPts val="200"/>
              </a:spcAft>
              <a:buSzPct val="100000"/>
              <a:defRPr/>
            </a:pPr>
            <a:r>
              <a:rPr lang="fr-FR" b="1" dirty="0">
                <a:solidFill>
                  <a:srgbClr val="EF7D05"/>
                </a:solidFill>
              </a:rPr>
              <a:t>2 enseignements de spécialité propres à chaque série</a:t>
            </a:r>
          </a:p>
          <a:p>
            <a:pPr marL="177800" lvl="1" indent="-177800">
              <a:spcBef>
                <a:spcPts val="1200"/>
              </a:spcBef>
              <a:spcAft>
                <a:spcPts val="200"/>
              </a:spcAft>
              <a:buSzPct val="100000"/>
              <a:defRPr/>
            </a:pPr>
            <a:r>
              <a:rPr lang="fr-FR" b="1" dirty="0">
                <a:solidFill>
                  <a:srgbClr val="EF7D05"/>
                </a:solidFill>
              </a:rPr>
              <a:t>2 enseignements optionnels au plus</a:t>
            </a:r>
          </a:p>
          <a:p>
            <a:pPr lvl="1">
              <a:spcBef>
                <a:spcPts val="0"/>
              </a:spcBef>
              <a:spcAft>
                <a:spcPts val="200"/>
              </a:spcAft>
              <a:defRPr/>
            </a:pPr>
            <a:r>
              <a:rPr lang="fr-FR" sz="1200" dirty="0"/>
              <a:t>LVC</a:t>
            </a:r>
          </a:p>
          <a:p>
            <a:pPr lvl="1">
              <a:spcBef>
                <a:spcPts val="0"/>
              </a:spcBef>
              <a:spcAft>
                <a:spcPts val="200"/>
              </a:spcAft>
              <a:defRPr/>
            </a:pPr>
            <a:r>
              <a:rPr lang="fr-FR" sz="1200" dirty="0"/>
              <a:t>Arts</a:t>
            </a:r>
          </a:p>
          <a:p>
            <a:pPr lvl="1">
              <a:spcBef>
                <a:spcPts val="0"/>
              </a:spcBef>
              <a:spcAft>
                <a:spcPts val="200"/>
              </a:spcAft>
              <a:defRPr/>
            </a:pPr>
            <a:r>
              <a:rPr lang="fr-FR" sz="1200" dirty="0"/>
              <a:t>EPS</a:t>
            </a:r>
          </a:p>
          <a:p>
            <a:pPr lvl="1">
              <a:spcBef>
                <a:spcPts val="0"/>
              </a:spcBef>
              <a:spcAft>
                <a:spcPts val="200"/>
              </a:spcAft>
              <a:defRPr/>
            </a:pPr>
            <a:r>
              <a:rPr lang="fr-FR" sz="1200" dirty="0"/>
              <a:t>LSF</a:t>
            </a:r>
          </a:p>
          <a:p>
            <a:pPr lvl="1">
              <a:spcBef>
                <a:spcPts val="0"/>
              </a:spcBef>
              <a:spcAft>
                <a:spcPts val="200"/>
              </a:spcAft>
              <a:defRPr/>
            </a:pPr>
            <a:r>
              <a:rPr lang="fr-FR" sz="1200" dirty="0"/>
              <a:t>LCA (cumulable avec deux autres options)</a:t>
            </a:r>
          </a:p>
          <a:p>
            <a:pPr lvl="1">
              <a:spcBef>
                <a:spcPts val="0"/>
              </a:spcBef>
              <a:spcAft>
                <a:spcPts val="200"/>
              </a:spcAft>
              <a:defRPr/>
            </a:pPr>
            <a:r>
              <a:rPr lang="fr-FR" sz="1200" dirty="0"/>
              <a:t>DGEMC (en terminale uniquement)</a:t>
            </a:r>
          </a:p>
          <a:p>
            <a:endParaRPr lang="fr-FR" dirty="0"/>
          </a:p>
        </p:txBody>
      </p:sp>
      <p:sp>
        <p:nvSpPr>
          <p:cNvPr id="6" name="Titre 5">
            <a:extLst>
              <a:ext uri="{FF2B5EF4-FFF2-40B4-BE49-F238E27FC236}">
                <a16:creationId xmlns:a16="http://schemas.microsoft.com/office/drawing/2014/main" id="{7D89B168-220A-9142-A599-95C3DF408002}"/>
              </a:ext>
            </a:extLst>
          </p:cNvPr>
          <p:cNvSpPr>
            <a:spLocks noGrp="1"/>
          </p:cNvSpPr>
          <p:nvPr>
            <p:ph type="title"/>
          </p:nvPr>
        </p:nvSpPr>
        <p:spPr>
          <a:xfrm>
            <a:off x="362549" y="1556792"/>
            <a:ext cx="8424000" cy="480000"/>
          </a:xfrm>
        </p:spPr>
        <p:txBody>
          <a:bodyPr/>
          <a:lstStyle/>
          <a:p>
            <a:r>
              <a:rPr lang="fr-FR" dirty="0"/>
              <a:t>En terminale de la voie technologique</a:t>
            </a:r>
          </a:p>
        </p:txBody>
      </p:sp>
    </p:spTree>
    <p:extLst>
      <p:ext uri="{BB962C8B-B14F-4D97-AF65-F5344CB8AC3E}">
        <p14:creationId xmlns:p14="http://schemas.microsoft.com/office/powerpoint/2010/main" val="353115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4C1C9-A65A-9B4E-8CA5-C152BA13F80B}"/>
              </a:ext>
            </a:extLst>
          </p:cNvPr>
          <p:cNvSpPr>
            <a:spLocks noGrp="1"/>
          </p:cNvSpPr>
          <p:nvPr>
            <p:ph type="title"/>
          </p:nvPr>
        </p:nvSpPr>
        <p:spPr>
          <a:xfrm>
            <a:off x="360000" y="1556792"/>
            <a:ext cx="8424000" cy="480000"/>
          </a:xfrm>
        </p:spPr>
        <p:txBody>
          <a:bodyPr/>
          <a:lstStyle/>
          <a:p>
            <a:r>
              <a:rPr lang="fr-FR" dirty="0"/>
              <a:t>Les spécialités de la voie technologique</a:t>
            </a:r>
          </a:p>
        </p:txBody>
      </p:sp>
      <p:sp>
        <p:nvSpPr>
          <p:cNvPr id="3" name="Espace réservé de la date 2">
            <a:extLst>
              <a:ext uri="{FF2B5EF4-FFF2-40B4-BE49-F238E27FC236}">
                <a16:creationId xmlns:a16="http://schemas.microsoft.com/office/drawing/2014/main" id="{7F97A9C6-B544-3446-B387-C6BE66A2630F}"/>
              </a:ext>
            </a:extLst>
          </p:cNvPr>
          <p:cNvSpPr>
            <a:spLocks noGrp="1"/>
          </p:cNvSpPr>
          <p:nvPr>
            <p:ph type="dt" sz="half" idx="10"/>
          </p:nvPr>
        </p:nvSpPr>
        <p:spPr/>
        <p:txBody>
          <a:bodyPr/>
          <a:lstStyle/>
          <a:p>
            <a:pPr algn="r"/>
            <a:r>
              <a:rPr lang="fr-FR">
                <a:solidFill>
                  <a:srgbClr val="000000"/>
                </a:solidFill>
                <a:latin typeface="Arial"/>
              </a:rPr>
              <a:t>Novembre 2023</a:t>
            </a:r>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A1CDBFD5-DDF6-8C41-A176-F87ED7579BB1}"/>
              </a:ext>
            </a:extLst>
          </p:cNvPr>
          <p:cNvSpPr>
            <a:spLocks noGrp="1"/>
          </p:cNvSpPr>
          <p:nvPr>
            <p:ph type="ftr" sz="quarter" idx="11"/>
          </p:nvPr>
        </p:nvSpPr>
        <p:spPr/>
        <p:txBody>
          <a:bodyPr/>
          <a:lstStyle/>
          <a:p>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70DFACCD-A643-2D4E-8D4B-9FA4CB364892}"/>
              </a:ext>
            </a:extLst>
          </p:cNvPr>
          <p:cNvSpPr>
            <a:spLocks noGrp="1"/>
          </p:cNvSpPr>
          <p:nvPr>
            <p:ph type="sldNum" sz="quarter" idx="12"/>
          </p:nvPr>
        </p:nvSpPr>
        <p:spPr/>
        <p:txBody>
          <a:bodyPr/>
          <a:lstStyle/>
          <a:p>
            <a:fld id="{733122C9-A0B9-462F-8757-0847AD287B63}" type="slidenum">
              <a:rPr lang="fr-FR">
                <a:solidFill>
                  <a:srgbClr val="000000"/>
                </a:solidFill>
                <a:latin typeface="Arial"/>
              </a:rPr>
              <a:pPr/>
              <a:t>6</a:t>
            </a:fld>
            <a:endParaRPr lang="fr-FR" dirty="0">
              <a:solidFill>
                <a:srgbClr val="000000"/>
              </a:solidFill>
              <a:latin typeface="Arial"/>
            </a:endParaRPr>
          </a:p>
        </p:txBody>
      </p:sp>
      <p:sp>
        <p:nvSpPr>
          <p:cNvPr id="12" name="Rectangle 11"/>
          <p:cNvSpPr/>
          <p:nvPr/>
        </p:nvSpPr>
        <p:spPr>
          <a:xfrm>
            <a:off x="251520" y="2120927"/>
            <a:ext cx="8784976" cy="4303742"/>
          </a:xfrm>
          <a:prstGeom prst="rect">
            <a:avLst/>
          </a:prstGeom>
        </p:spPr>
        <p:txBody>
          <a:bodyPr wrap="square">
            <a:spAutoFit/>
          </a:bodyPr>
          <a:lstStyle/>
          <a:p>
            <a:pPr>
              <a:spcBef>
                <a:spcPts val="1200"/>
              </a:spcBef>
              <a:spcAft>
                <a:spcPts val="300"/>
              </a:spcAft>
            </a:pPr>
            <a:r>
              <a:rPr lang="fr-FR" sz="1400" b="1" dirty="0">
                <a:solidFill>
                  <a:srgbClr val="EF7D05"/>
                </a:solidFill>
              </a:rPr>
              <a:t>STI2D - Sciences et technologies de l’industrie et du développement durable</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Innovation technologique </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Physique-chimie et mathématiques</a:t>
            </a:r>
          </a:p>
          <a:p>
            <a:pPr marL="182563" lvl="0" indent="-182563">
              <a:spcAft>
                <a:spcPts val="1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Ingénierie et développement durable :</a:t>
            </a:r>
          </a:p>
          <a:p>
            <a:pPr marL="182563">
              <a:spcAft>
                <a:spcPts val="0"/>
              </a:spcAft>
            </a:pPr>
            <a:r>
              <a:rPr lang="fr-FR" sz="1150" i="1" dirty="0">
                <a:latin typeface="Arial" panose="020B0604020202020204" pitchFamily="34" charset="0"/>
                <a:ea typeface="Calibri" panose="020F0502020204030204" pitchFamily="34" charset="0"/>
                <a:cs typeface="Arial" panose="020B0604020202020204" pitchFamily="34" charset="0"/>
              </a:rPr>
              <a:t>Un enseignement spécifique de terminale sera choisi pour colorer la formation : </a:t>
            </a:r>
          </a:p>
          <a:p>
            <a:pPr marL="182563">
              <a:spcAft>
                <a:spcPts val="0"/>
              </a:spcAft>
            </a:pPr>
            <a:r>
              <a:rPr lang="fr-FR" sz="1150" i="1" dirty="0">
                <a:latin typeface="Arial" panose="020B0604020202020204" pitchFamily="34" charset="0"/>
                <a:ea typeface="Calibri" panose="020F0502020204030204" pitchFamily="34" charset="0"/>
                <a:cs typeface="Arial" panose="020B0604020202020204" pitchFamily="34" charset="0"/>
              </a:rPr>
              <a:t>architecture et construction ; énergies et environnement ; innovation technologique et écoconception ; systèmes d’information et numériques</a:t>
            </a:r>
          </a:p>
          <a:p>
            <a:pPr>
              <a:spcBef>
                <a:spcPts val="1800"/>
              </a:spcBef>
              <a:spcAft>
                <a:spcPts val="300"/>
              </a:spcAft>
            </a:pPr>
            <a:r>
              <a:rPr lang="fr-FR" sz="1400" dirty="0">
                <a:latin typeface="Arial" panose="020B0604020202020204" pitchFamily="34" charset="0"/>
                <a:ea typeface="Calibri" panose="020F0502020204030204" pitchFamily="34" charset="0"/>
                <a:cs typeface="Arial" panose="020B0604020202020204" pitchFamily="34" charset="0"/>
              </a:rPr>
              <a:t> </a:t>
            </a:r>
            <a:r>
              <a:rPr lang="fr-FR" sz="1400" b="1" dirty="0">
                <a:solidFill>
                  <a:srgbClr val="EF7D05"/>
                </a:solidFill>
              </a:rPr>
              <a:t>STMG - Sciences et technologies du management et de la gestion</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Sciences de gestion et numérique</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Droit et économie</a:t>
            </a:r>
          </a:p>
          <a:p>
            <a:pPr marL="182563" lvl="0" indent="-182563">
              <a:spcAft>
                <a:spcPts val="1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Management :</a:t>
            </a:r>
          </a:p>
          <a:p>
            <a:pPr marL="182563">
              <a:spcAft>
                <a:spcPts val="0"/>
              </a:spcAft>
            </a:pPr>
            <a:r>
              <a:rPr lang="fr-FR" sz="1150" i="1" dirty="0">
                <a:latin typeface="Arial" panose="020B0604020202020204" pitchFamily="34" charset="0"/>
                <a:ea typeface="Calibri" panose="020F0502020204030204" pitchFamily="34" charset="0"/>
                <a:cs typeface="Arial" panose="020B0604020202020204" pitchFamily="34" charset="0"/>
              </a:rPr>
              <a:t>Un enseignement spécifique de terminale sera choisi pour colorer la formation :</a:t>
            </a:r>
          </a:p>
          <a:p>
            <a:pPr marL="182563">
              <a:spcAft>
                <a:spcPts val="0"/>
              </a:spcAft>
            </a:pPr>
            <a:r>
              <a:rPr lang="fr-FR" sz="1150" i="1" dirty="0">
                <a:latin typeface="Arial" panose="020B0604020202020204" pitchFamily="34" charset="0"/>
                <a:ea typeface="Calibri" panose="020F0502020204030204" pitchFamily="34" charset="0"/>
                <a:cs typeface="Arial" panose="020B0604020202020204" pitchFamily="34" charset="0"/>
              </a:rPr>
              <a:t>gestion et finance ; mercatique-marketing ; ressources humaines et communication ; systèmes d’information de gestion</a:t>
            </a:r>
          </a:p>
          <a:p>
            <a:pPr>
              <a:spcBef>
                <a:spcPts val="1800"/>
              </a:spcBef>
              <a:spcAft>
                <a:spcPts val="300"/>
              </a:spcAft>
            </a:pPr>
            <a:r>
              <a:rPr lang="fr-FR" sz="1400" b="1" dirty="0">
                <a:solidFill>
                  <a:srgbClr val="EF7D05"/>
                </a:solidFill>
              </a:rPr>
              <a:t>STL - Sciences et technologies de laboratoire</a:t>
            </a:r>
          </a:p>
          <a:p>
            <a:pPr marL="182563" indent="-182563">
              <a:spcAft>
                <a:spcPts val="300"/>
              </a:spcAft>
              <a:buClr>
                <a:srgbClr val="EF7D05"/>
              </a:buClr>
              <a:buFont typeface="Arial" panose="020B0604020202020204" pitchFamily="34" charset="0"/>
              <a:buChar char="•"/>
              <a:tabLst>
                <a:tab pos="1169988" algn="l"/>
              </a:tabLst>
            </a:pPr>
            <a:r>
              <a:rPr lang="fr-FR" sz="1200" dirty="0">
                <a:latin typeface="Arial" panose="020B0604020202020204" pitchFamily="34" charset="0"/>
                <a:cs typeface="Arial" panose="020B0604020202020204" pitchFamily="34" charset="0"/>
              </a:rPr>
              <a:t>Biochimie-biologie  </a:t>
            </a:r>
          </a:p>
          <a:p>
            <a:pPr marL="182563" indent="-182563">
              <a:spcAft>
                <a:spcPts val="300"/>
              </a:spcAft>
              <a:buClr>
                <a:srgbClr val="EF7D05"/>
              </a:buClr>
              <a:buFont typeface="Arial" panose="020B0604020202020204" pitchFamily="34" charset="0"/>
              <a:buChar char="•"/>
              <a:tabLst>
                <a:tab pos="1169988" algn="l"/>
              </a:tabLst>
            </a:pPr>
            <a:r>
              <a:rPr lang="fr-FR" sz="1200" dirty="0">
                <a:latin typeface="Arial" panose="020B0604020202020204" pitchFamily="34" charset="0"/>
                <a:cs typeface="Arial" panose="020B0604020202020204" pitchFamily="34" charset="0"/>
              </a:rPr>
              <a:t>Physique-chimie et mathématiques</a:t>
            </a:r>
          </a:p>
          <a:p>
            <a:pPr marL="182563" indent="-182563">
              <a:spcAft>
                <a:spcPts val="0"/>
              </a:spcAft>
              <a:buClr>
                <a:srgbClr val="EF7D05"/>
              </a:buClr>
              <a:buFont typeface="Arial" panose="020B0604020202020204" pitchFamily="34" charset="0"/>
              <a:buChar char="•"/>
              <a:tabLst>
                <a:tab pos="1169988" algn="l"/>
              </a:tabLst>
            </a:pPr>
            <a:r>
              <a:rPr lang="fr-FR" sz="1200" dirty="0">
                <a:latin typeface="Arial" panose="020B0604020202020204" pitchFamily="34" charset="0"/>
                <a:cs typeface="Arial" panose="020B0604020202020204" pitchFamily="34" charset="0"/>
              </a:rPr>
              <a:t>Biotechnologies ou sciences physiques et chimiques en laboratoire</a:t>
            </a:r>
          </a:p>
          <a:p>
            <a:pPr>
              <a:spcAft>
                <a:spcPts val="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50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4C1C9-A65A-9B4E-8CA5-C152BA13F80B}"/>
              </a:ext>
            </a:extLst>
          </p:cNvPr>
          <p:cNvSpPr>
            <a:spLocks noGrp="1"/>
          </p:cNvSpPr>
          <p:nvPr>
            <p:ph type="title"/>
          </p:nvPr>
        </p:nvSpPr>
        <p:spPr>
          <a:xfrm>
            <a:off x="360000" y="1556792"/>
            <a:ext cx="8424000" cy="480000"/>
          </a:xfrm>
        </p:spPr>
        <p:txBody>
          <a:bodyPr/>
          <a:lstStyle/>
          <a:p>
            <a:r>
              <a:rPr lang="fr-FR" dirty="0"/>
              <a:t>Les spécialités de la voie technologique</a:t>
            </a:r>
          </a:p>
        </p:txBody>
      </p:sp>
      <p:sp>
        <p:nvSpPr>
          <p:cNvPr id="3" name="Espace réservé de la date 2">
            <a:extLst>
              <a:ext uri="{FF2B5EF4-FFF2-40B4-BE49-F238E27FC236}">
                <a16:creationId xmlns:a16="http://schemas.microsoft.com/office/drawing/2014/main" id="{7F97A9C6-B544-3446-B387-C6BE66A2630F}"/>
              </a:ext>
            </a:extLst>
          </p:cNvPr>
          <p:cNvSpPr>
            <a:spLocks noGrp="1"/>
          </p:cNvSpPr>
          <p:nvPr>
            <p:ph type="dt" sz="half" idx="10"/>
          </p:nvPr>
        </p:nvSpPr>
        <p:spPr/>
        <p:txBody>
          <a:bodyPr/>
          <a:lstStyle/>
          <a:p>
            <a:pPr algn="r"/>
            <a:r>
              <a:rPr lang="fr-FR">
                <a:solidFill>
                  <a:srgbClr val="000000"/>
                </a:solidFill>
                <a:latin typeface="Arial"/>
              </a:rPr>
              <a:t>Novembre 2023</a:t>
            </a:r>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A1CDBFD5-DDF6-8C41-A176-F87ED7579BB1}"/>
              </a:ext>
            </a:extLst>
          </p:cNvPr>
          <p:cNvSpPr>
            <a:spLocks noGrp="1"/>
          </p:cNvSpPr>
          <p:nvPr>
            <p:ph type="ftr" sz="quarter" idx="11"/>
          </p:nvPr>
        </p:nvSpPr>
        <p:spPr/>
        <p:txBody>
          <a:bodyPr/>
          <a:lstStyle/>
          <a:p>
            <a:r>
              <a:rPr lang="fr-FR">
                <a:solidFill>
                  <a:srgbClr val="000000"/>
                </a:solidFill>
                <a:latin typeface="Arial"/>
              </a:rPr>
              <a:t>Délégation à la communication</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70DFACCD-A643-2D4E-8D4B-9FA4CB364892}"/>
              </a:ext>
            </a:extLst>
          </p:cNvPr>
          <p:cNvSpPr>
            <a:spLocks noGrp="1"/>
          </p:cNvSpPr>
          <p:nvPr>
            <p:ph type="sldNum" sz="quarter" idx="12"/>
          </p:nvPr>
        </p:nvSpPr>
        <p:spPr/>
        <p:txBody>
          <a:bodyPr/>
          <a:lstStyle/>
          <a:p>
            <a:fld id="{733122C9-A0B9-462F-8757-0847AD287B63}" type="slidenum">
              <a:rPr lang="fr-FR">
                <a:solidFill>
                  <a:srgbClr val="000000"/>
                </a:solidFill>
                <a:latin typeface="Arial"/>
              </a:rPr>
              <a:pPr/>
              <a:t>7</a:t>
            </a:fld>
            <a:endParaRPr lang="fr-FR" dirty="0">
              <a:solidFill>
                <a:srgbClr val="000000"/>
              </a:solidFill>
              <a:latin typeface="Arial"/>
            </a:endParaRPr>
          </a:p>
        </p:txBody>
      </p:sp>
      <p:sp>
        <p:nvSpPr>
          <p:cNvPr id="10" name="Rectangle 9"/>
          <p:cNvSpPr/>
          <p:nvPr/>
        </p:nvSpPr>
        <p:spPr>
          <a:xfrm>
            <a:off x="314574" y="2160500"/>
            <a:ext cx="8226740" cy="4208844"/>
          </a:xfrm>
          <a:prstGeom prst="rect">
            <a:avLst/>
          </a:prstGeom>
        </p:spPr>
        <p:txBody>
          <a:bodyPr wrap="square">
            <a:spAutoFit/>
          </a:bodyPr>
          <a:lstStyle/>
          <a:p>
            <a:pPr>
              <a:spcBef>
                <a:spcPts val="1200"/>
              </a:spcBef>
              <a:spcAft>
                <a:spcPts val="300"/>
              </a:spcAft>
            </a:pPr>
            <a:r>
              <a:rPr lang="fr-FR" sz="1400" b="1" dirty="0">
                <a:solidFill>
                  <a:srgbClr val="EF7D05"/>
                </a:solidFill>
              </a:rPr>
              <a:t>ST2S - Sciences et technologies de la santé et du social </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Physique-chimie pour la santé </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Biologie et physiopathologie humaines</a:t>
            </a:r>
          </a:p>
          <a:p>
            <a:pPr marL="182563" lvl="0" indent="-182563">
              <a:spcAft>
                <a:spcPts val="0"/>
              </a:spcAft>
              <a:buClr>
                <a:srgbClr val="EF7D05"/>
              </a:buClr>
              <a:buFont typeface="Arial" panose="020B0604020202020204" pitchFamily="34" charset="0"/>
              <a:buChar char="•"/>
            </a:pPr>
            <a:r>
              <a:rPr lang="fr-FR" sz="1200" dirty="0">
                <a:latin typeface="Arial" panose="020B0604020202020204" pitchFamily="34" charset="0"/>
                <a:ea typeface="Calibri" panose="020F0502020204030204" pitchFamily="34" charset="0"/>
                <a:cs typeface="Arial" panose="020B0604020202020204" pitchFamily="34" charset="0"/>
              </a:rPr>
              <a:t>Sciences et techniques sanitaires et sociales</a:t>
            </a:r>
          </a:p>
          <a:p>
            <a:pPr>
              <a:spcBef>
                <a:spcPts val="1500"/>
              </a:spcBef>
              <a:spcAft>
                <a:spcPts val="300"/>
              </a:spcAft>
            </a:pPr>
            <a:r>
              <a:rPr lang="fr-FR" sz="1400" b="1" dirty="0">
                <a:solidFill>
                  <a:srgbClr val="EF7D05"/>
                </a:solidFill>
              </a:rPr>
              <a:t>STHR - Sciences et technologies de l’hôtellerie et de la restauration</a:t>
            </a:r>
          </a:p>
          <a:p>
            <a:pPr marL="182563"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Enseignement scientifique alimentation-environnement </a:t>
            </a:r>
          </a:p>
          <a:p>
            <a:pPr marL="182563"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Sciences et technologies culinaires et des services</a:t>
            </a:r>
          </a:p>
          <a:p>
            <a:pPr marL="182563" indent="-182563">
              <a:spcAft>
                <a:spcPts val="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Économie et gestion hôtelière</a:t>
            </a:r>
          </a:p>
          <a:p>
            <a:pPr>
              <a:spcBef>
                <a:spcPts val="1500"/>
              </a:spcBef>
              <a:spcAft>
                <a:spcPts val="300"/>
              </a:spcAft>
            </a:pPr>
            <a:r>
              <a:rPr lang="fr-FR" sz="1400" b="1" dirty="0">
                <a:solidFill>
                  <a:srgbClr val="EF7D05"/>
                </a:solidFill>
              </a:rPr>
              <a:t>STD2A - Sciences et technologies du design et des arts appliqués</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Physique-chimie</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Outils et langages numériques</a:t>
            </a:r>
          </a:p>
          <a:p>
            <a:pPr marL="182563" lvl="0" indent="-182563">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Design et métiers d’art</a:t>
            </a:r>
          </a:p>
          <a:p>
            <a:pPr>
              <a:spcBef>
                <a:spcPts val="1500"/>
              </a:spcBef>
              <a:spcAft>
                <a:spcPts val="300"/>
              </a:spcAft>
            </a:pPr>
            <a:r>
              <a:rPr lang="fr-FR" sz="1400" b="1" dirty="0">
                <a:solidFill>
                  <a:srgbClr val="EF7D05"/>
                </a:solidFill>
              </a:rPr>
              <a:t>S2TMD - Sciences et techniques du théâtre, de la musique et de la danse</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Économie, droit et environnement du spectacle vivant</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Sciences et culture chorégraphiques (théâtre, musique ou danse)</a:t>
            </a:r>
          </a:p>
          <a:p>
            <a:pPr marL="182563" lvl="0" indent="-182563">
              <a:spcAft>
                <a:spcPts val="300"/>
              </a:spcAft>
              <a:buClr>
                <a:srgbClr val="EF7D05"/>
              </a:buClr>
              <a:buFont typeface="Arial" panose="020B0604020202020204" pitchFamily="34" charset="0"/>
              <a:buChar char="•"/>
            </a:pPr>
            <a:r>
              <a:rPr lang="fr-FR" sz="1200" dirty="0">
                <a:latin typeface="Arial" panose="020B0604020202020204" pitchFamily="34" charset="0"/>
                <a:cs typeface="Arial" panose="020B0604020202020204" pitchFamily="34" charset="0"/>
              </a:rPr>
              <a:t>Pratique chorégraphique (théâtre, musique ou danse)</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427944" y="2044227"/>
            <a:ext cx="4464496" cy="646331"/>
          </a:xfrm>
          <a:prstGeom prst="rect">
            <a:avLst/>
          </a:prstGeom>
        </p:spPr>
        <p:txBody>
          <a:bodyPr wrap="square">
            <a:spAutoFit/>
          </a:bodyPr>
          <a:lstStyle/>
          <a:p>
            <a:pPr lvl="0">
              <a:spcAft>
                <a:spcPts val="0"/>
              </a:spcAft>
              <a:tabLst>
                <a:tab pos="1170305" algn="l"/>
              </a:tabLs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tabLst>
                <a:tab pos="1170305" algn="l"/>
              </a:tabLs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9276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ZoneTexte 46"/>
          <p:cNvSpPr txBox="1"/>
          <p:nvPr/>
        </p:nvSpPr>
        <p:spPr>
          <a:xfrm>
            <a:off x="1455967" y="1816622"/>
            <a:ext cx="955793" cy="4464497"/>
          </a:xfrm>
          <a:prstGeom prst="rect">
            <a:avLst/>
          </a:prstGeom>
          <a:solidFill>
            <a:schemeClr val="bg1">
              <a:lumMod val="85000"/>
            </a:schemeClr>
          </a:solidFill>
        </p:spPr>
        <p:txBody>
          <a:bodyPr wrap="square" rtlCol="0">
            <a:noAutofit/>
          </a:bodyPr>
          <a:lstStyle/>
          <a:p>
            <a:pPr lvl="0" algn="ctr"/>
            <a:r>
              <a:rPr lang="fr-FR" sz="1400" dirty="0"/>
              <a:t>Mi-</a:t>
            </a:r>
          </a:p>
          <a:p>
            <a:pPr lvl="0" algn="ctr"/>
            <a:r>
              <a:rPr lang="fr-FR" sz="1400" dirty="0"/>
              <a:t>janvier</a:t>
            </a:r>
          </a:p>
        </p:txBody>
      </p:sp>
      <p:sp>
        <p:nvSpPr>
          <p:cNvPr id="2" name="Espace réservé de la date 1">
            <a:extLst>
              <a:ext uri="{FF2B5EF4-FFF2-40B4-BE49-F238E27FC236}">
                <a16:creationId xmlns:a16="http://schemas.microsoft.com/office/drawing/2014/main" id="{3DDF36CD-F958-4F44-B4DF-6C2B738A8419}"/>
              </a:ext>
            </a:extLst>
          </p:cNvPr>
          <p:cNvSpPr>
            <a:spLocks noGrp="1"/>
          </p:cNvSpPr>
          <p:nvPr>
            <p:ph type="dt" sz="half" idx="10"/>
          </p:nvPr>
        </p:nvSpPr>
        <p:spPr/>
        <p:txBody>
          <a:bodyPr/>
          <a:lstStyle/>
          <a:p>
            <a:pPr algn="r"/>
            <a:r>
              <a:rPr lang="fr-FR"/>
              <a:t>Novembre 2023</a:t>
            </a:r>
            <a:endParaRPr lang="fr-FR" dirty="0"/>
          </a:p>
        </p:txBody>
      </p:sp>
      <p:sp>
        <p:nvSpPr>
          <p:cNvPr id="3" name="Espace réservé du pied de page 2">
            <a:extLst>
              <a:ext uri="{FF2B5EF4-FFF2-40B4-BE49-F238E27FC236}">
                <a16:creationId xmlns:a16="http://schemas.microsoft.com/office/drawing/2014/main" id="{9701185B-D4F1-2A44-BE15-56270368C25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19788A09-6CBE-8C4E-986A-E6164C1ADDAC}"/>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5">
            <a:extLst>
              <a:ext uri="{FF2B5EF4-FFF2-40B4-BE49-F238E27FC236}">
                <a16:creationId xmlns:a16="http://schemas.microsoft.com/office/drawing/2014/main" id="{B178F1D3-998D-2348-8DE3-55AD9EF3F5A9}"/>
              </a:ext>
            </a:extLst>
          </p:cNvPr>
          <p:cNvSpPr>
            <a:spLocks noGrp="1"/>
          </p:cNvSpPr>
          <p:nvPr>
            <p:ph type="title"/>
          </p:nvPr>
        </p:nvSpPr>
        <p:spPr>
          <a:xfrm>
            <a:off x="2143758" y="1412776"/>
            <a:ext cx="5580152" cy="432048"/>
          </a:xfrm>
        </p:spPr>
        <p:txBody>
          <a:bodyPr/>
          <a:lstStyle/>
          <a:p>
            <a:r>
              <a:rPr lang="fr-FR" dirty="0"/>
              <a:t>Calendrier de l’année de terminale</a:t>
            </a:r>
          </a:p>
        </p:txBody>
      </p:sp>
      <p:sp>
        <p:nvSpPr>
          <p:cNvPr id="19" name="ZoneTexte 18"/>
          <p:cNvSpPr txBox="1"/>
          <p:nvPr/>
        </p:nvSpPr>
        <p:spPr>
          <a:xfrm>
            <a:off x="156470" y="1816052"/>
            <a:ext cx="1203476" cy="4489878"/>
          </a:xfrm>
          <a:prstGeom prst="rect">
            <a:avLst/>
          </a:prstGeom>
          <a:solidFill>
            <a:schemeClr val="bg1">
              <a:lumMod val="85000"/>
            </a:schemeClr>
          </a:solidFill>
        </p:spPr>
        <p:txBody>
          <a:bodyPr wrap="square" rtlCol="0">
            <a:noAutofit/>
          </a:bodyPr>
          <a:lstStyle/>
          <a:p>
            <a:pPr lvl="0" algn="ctr"/>
            <a:r>
              <a:rPr lang="fr-FR" sz="1400" dirty="0"/>
              <a:t>Mi-</a:t>
            </a:r>
          </a:p>
          <a:p>
            <a:pPr lvl="0" algn="ctr"/>
            <a:r>
              <a:rPr lang="fr-FR" sz="1400" dirty="0"/>
              <a:t>décembre</a:t>
            </a:r>
          </a:p>
        </p:txBody>
      </p:sp>
      <p:sp>
        <p:nvSpPr>
          <p:cNvPr id="27" name="ZoneTexte 26"/>
          <p:cNvSpPr txBox="1"/>
          <p:nvPr/>
        </p:nvSpPr>
        <p:spPr>
          <a:xfrm>
            <a:off x="2489187" y="1828683"/>
            <a:ext cx="1087693" cy="4464497"/>
          </a:xfrm>
          <a:prstGeom prst="rect">
            <a:avLst/>
          </a:prstGeom>
          <a:solidFill>
            <a:schemeClr val="bg1">
              <a:lumMod val="85000"/>
            </a:schemeClr>
          </a:solidFill>
        </p:spPr>
        <p:txBody>
          <a:bodyPr wrap="square" rtlCol="0">
            <a:noAutofit/>
          </a:bodyPr>
          <a:lstStyle/>
          <a:p>
            <a:pPr lvl="0" algn="ctr"/>
            <a:r>
              <a:rPr lang="fr-FR" sz="1400" dirty="0"/>
              <a:t>Mi-</a:t>
            </a:r>
          </a:p>
          <a:p>
            <a:pPr lvl="0" algn="ctr"/>
            <a:r>
              <a:rPr lang="fr-FR" sz="1400" dirty="0"/>
              <a:t>mars</a:t>
            </a:r>
          </a:p>
        </p:txBody>
      </p:sp>
      <p:sp>
        <p:nvSpPr>
          <p:cNvPr id="28" name="ZoneTexte 27"/>
          <p:cNvSpPr txBox="1"/>
          <p:nvPr/>
        </p:nvSpPr>
        <p:spPr>
          <a:xfrm>
            <a:off x="3639050" y="1835802"/>
            <a:ext cx="1014581" cy="4464497"/>
          </a:xfrm>
          <a:prstGeom prst="rect">
            <a:avLst/>
          </a:prstGeom>
          <a:solidFill>
            <a:schemeClr val="bg1">
              <a:lumMod val="85000"/>
            </a:schemeClr>
          </a:solidFill>
        </p:spPr>
        <p:txBody>
          <a:bodyPr wrap="square" rtlCol="0">
            <a:noAutofit/>
          </a:bodyPr>
          <a:lstStyle/>
          <a:p>
            <a:pPr lvl="0" algn="ctr"/>
            <a:r>
              <a:rPr lang="fr-FR" sz="1400" dirty="0"/>
              <a:t>Début avril</a:t>
            </a:r>
          </a:p>
        </p:txBody>
      </p:sp>
      <p:sp>
        <p:nvSpPr>
          <p:cNvPr id="29" name="ZoneTexte 28"/>
          <p:cNvSpPr txBox="1"/>
          <p:nvPr/>
        </p:nvSpPr>
        <p:spPr>
          <a:xfrm>
            <a:off x="4734075" y="1828682"/>
            <a:ext cx="1226257" cy="4464497"/>
          </a:xfrm>
          <a:prstGeom prst="rect">
            <a:avLst/>
          </a:prstGeom>
          <a:solidFill>
            <a:schemeClr val="bg1">
              <a:lumMod val="85000"/>
            </a:schemeClr>
          </a:solidFill>
        </p:spPr>
        <p:txBody>
          <a:bodyPr wrap="square" rtlCol="0">
            <a:noAutofit/>
          </a:bodyPr>
          <a:lstStyle/>
          <a:p>
            <a:pPr lvl="0" algn="ctr"/>
            <a:r>
              <a:rPr lang="fr-FR" sz="1400" dirty="0"/>
              <a:t>Fin </a:t>
            </a:r>
          </a:p>
          <a:p>
            <a:pPr lvl="0" algn="ctr"/>
            <a:r>
              <a:rPr lang="fr-FR" sz="1400" dirty="0"/>
              <a:t>mai</a:t>
            </a:r>
          </a:p>
        </p:txBody>
      </p:sp>
      <p:sp>
        <p:nvSpPr>
          <p:cNvPr id="30" name="ZoneTexte 29"/>
          <p:cNvSpPr txBox="1"/>
          <p:nvPr/>
        </p:nvSpPr>
        <p:spPr>
          <a:xfrm>
            <a:off x="6033508" y="1837740"/>
            <a:ext cx="1603044" cy="4464497"/>
          </a:xfrm>
          <a:prstGeom prst="rect">
            <a:avLst/>
          </a:prstGeom>
          <a:solidFill>
            <a:schemeClr val="bg1">
              <a:lumMod val="85000"/>
            </a:schemeClr>
          </a:solidFill>
        </p:spPr>
        <p:txBody>
          <a:bodyPr wrap="square" rtlCol="0">
            <a:noAutofit/>
          </a:bodyPr>
          <a:lstStyle/>
          <a:p>
            <a:pPr lvl="0" algn="ctr"/>
            <a:r>
              <a:rPr lang="fr-FR" sz="1400" dirty="0"/>
              <a:t>À compter de la mi-juin</a:t>
            </a:r>
          </a:p>
        </p:txBody>
      </p:sp>
      <p:sp>
        <p:nvSpPr>
          <p:cNvPr id="31" name="ZoneTexte 30"/>
          <p:cNvSpPr txBox="1"/>
          <p:nvPr/>
        </p:nvSpPr>
        <p:spPr>
          <a:xfrm>
            <a:off x="7706109" y="1844824"/>
            <a:ext cx="1174450" cy="4464496"/>
          </a:xfrm>
          <a:prstGeom prst="rect">
            <a:avLst/>
          </a:prstGeom>
          <a:solidFill>
            <a:schemeClr val="bg1">
              <a:lumMod val="85000"/>
            </a:schemeClr>
          </a:solidFill>
        </p:spPr>
        <p:txBody>
          <a:bodyPr wrap="square" rtlCol="0">
            <a:noAutofit/>
          </a:bodyPr>
          <a:lstStyle/>
          <a:p>
            <a:pPr lvl="0" algn="ctr"/>
            <a:r>
              <a:rPr lang="fr-FR" sz="1400" dirty="0"/>
              <a:t>Début juillet</a:t>
            </a:r>
          </a:p>
        </p:txBody>
      </p:sp>
      <p:sp>
        <p:nvSpPr>
          <p:cNvPr id="67" name="Rectangle 66"/>
          <p:cNvSpPr/>
          <p:nvPr/>
        </p:nvSpPr>
        <p:spPr>
          <a:xfrm>
            <a:off x="173650" y="4089883"/>
            <a:ext cx="8714180" cy="47416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167628" y="2371920"/>
            <a:ext cx="8714180" cy="420189"/>
          </a:xfrm>
          <a:prstGeom prst="rect">
            <a:avLst/>
          </a:prstGeom>
          <a:solidFill>
            <a:srgbClr val="7AB1E1"/>
          </a:solidFill>
          <a:ln>
            <a:solidFill>
              <a:srgbClr val="7AB1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dirty="0"/>
              <a:t>    </a:t>
            </a:r>
            <a:r>
              <a:rPr lang="fr-FR" b="1" dirty="0"/>
              <a:t>Baccalauréat</a:t>
            </a:r>
          </a:p>
        </p:txBody>
      </p:sp>
      <p:grpSp>
        <p:nvGrpSpPr>
          <p:cNvPr id="63" name="Groupe 62"/>
          <p:cNvGrpSpPr/>
          <p:nvPr/>
        </p:nvGrpSpPr>
        <p:grpSpPr>
          <a:xfrm>
            <a:off x="4857735" y="2694303"/>
            <a:ext cx="1039356" cy="1301081"/>
            <a:chOff x="323569" y="1152127"/>
            <a:chExt cx="880213" cy="1346106"/>
          </a:xfrm>
        </p:grpSpPr>
        <p:sp>
          <p:nvSpPr>
            <p:cNvPr id="64" name="Rectangle à coins arrondis 63"/>
            <p:cNvSpPr/>
            <p:nvPr/>
          </p:nvSpPr>
          <p:spPr>
            <a:xfrm>
              <a:off x="323569" y="1152127"/>
              <a:ext cx="880213" cy="1346106"/>
            </a:xfrm>
            <a:prstGeom prst="roundRect">
              <a:avLst>
                <a:gd name="adj" fmla="val 10000"/>
              </a:avLst>
            </a:prstGeom>
            <a:solidFill>
              <a:srgbClr val="7A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ZoneTexte 64"/>
            <p:cNvSpPr txBox="1"/>
            <p:nvPr/>
          </p:nvSpPr>
          <p:spPr>
            <a:xfrm>
              <a:off x="349350" y="1177908"/>
              <a:ext cx="828651" cy="129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latin typeface="Arial" panose="020B0604020202020204" pitchFamily="34" charset="0"/>
                  <a:cs typeface="Arial" panose="020B0604020202020204" pitchFamily="34" charset="0"/>
                </a:rPr>
                <a:t>É</a:t>
              </a:r>
              <a:r>
                <a:rPr lang="fr-FR" sz="1050" kern="1200" dirty="0"/>
                <a:t>preuves orales et pratiques des épreuves terminales </a:t>
              </a:r>
            </a:p>
          </p:txBody>
        </p:sp>
      </p:grpSp>
      <p:grpSp>
        <p:nvGrpSpPr>
          <p:cNvPr id="24" name="Groupe 23"/>
          <p:cNvGrpSpPr/>
          <p:nvPr/>
        </p:nvGrpSpPr>
        <p:grpSpPr>
          <a:xfrm>
            <a:off x="238530" y="2694303"/>
            <a:ext cx="1039356" cy="1301081"/>
            <a:chOff x="323569" y="1152127"/>
            <a:chExt cx="880213" cy="1346106"/>
          </a:xfrm>
        </p:grpSpPr>
        <p:sp>
          <p:nvSpPr>
            <p:cNvPr id="25" name="Rectangle à coins arrondis 24"/>
            <p:cNvSpPr/>
            <p:nvPr/>
          </p:nvSpPr>
          <p:spPr>
            <a:xfrm>
              <a:off x="323569" y="1152127"/>
              <a:ext cx="880213" cy="1346106"/>
            </a:xfrm>
            <a:prstGeom prst="roundRect">
              <a:avLst>
                <a:gd name="adj" fmla="val 10000"/>
              </a:avLst>
            </a:prstGeom>
            <a:solidFill>
              <a:srgbClr val="7A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ZoneTexte 25"/>
            <p:cNvSpPr txBox="1"/>
            <p:nvPr/>
          </p:nvSpPr>
          <p:spPr>
            <a:xfrm>
              <a:off x="349350" y="1177908"/>
              <a:ext cx="828651" cy="129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dirty="0"/>
                <a:t>C</a:t>
              </a:r>
              <a:r>
                <a:rPr lang="fr-FR" sz="1050" kern="1200" dirty="0"/>
                <a:t>onfirmation d’inscription et pièces justificatives</a:t>
              </a:r>
              <a:r>
                <a:rPr lang="fr-FR" sz="1050" dirty="0"/>
                <a:t> à transmettre par l’élève</a:t>
              </a:r>
              <a:endParaRPr lang="fr-FR" sz="1050" kern="1200" dirty="0"/>
            </a:p>
          </p:txBody>
        </p:sp>
      </p:grpSp>
      <p:grpSp>
        <p:nvGrpSpPr>
          <p:cNvPr id="54" name="Groupe 53"/>
          <p:cNvGrpSpPr/>
          <p:nvPr/>
        </p:nvGrpSpPr>
        <p:grpSpPr>
          <a:xfrm>
            <a:off x="7775888" y="2703982"/>
            <a:ext cx="1039356" cy="1301081"/>
            <a:chOff x="323569" y="1152127"/>
            <a:chExt cx="880213" cy="1346106"/>
          </a:xfrm>
        </p:grpSpPr>
        <p:sp>
          <p:nvSpPr>
            <p:cNvPr id="55" name="Rectangle à coins arrondis 54"/>
            <p:cNvSpPr/>
            <p:nvPr/>
          </p:nvSpPr>
          <p:spPr>
            <a:xfrm>
              <a:off x="323569" y="1152127"/>
              <a:ext cx="880213" cy="1346106"/>
            </a:xfrm>
            <a:prstGeom prst="roundRect">
              <a:avLst>
                <a:gd name="adj" fmla="val 10000"/>
              </a:avLst>
            </a:prstGeom>
            <a:solidFill>
              <a:srgbClr val="7A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ZoneTexte 55"/>
            <p:cNvSpPr txBox="1"/>
            <p:nvPr/>
          </p:nvSpPr>
          <p:spPr>
            <a:xfrm>
              <a:off x="349350" y="1177908"/>
              <a:ext cx="828651" cy="129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Résultats du baccalauréat</a:t>
              </a:r>
            </a:p>
          </p:txBody>
        </p:sp>
      </p:grpSp>
      <p:grpSp>
        <p:nvGrpSpPr>
          <p:cNvPr id="57" name="Groupe 56"/>
          <p:cNvGrpSpPr/>
          <p:nvPr/>
        </p:nvGrpSpPr>
        <p:grpSpPr>
          <a:xfrm>
            <a:off x="6113952" y="2694303"/>
            <a:ext cx="1455740" cy="1301081"/>
            <a:chOff x="323569" y="1152127"/>
            <a:chExt cx="880213" cy="1346106"/>
          </a:xfrm>
        </p:grpSpPr>
        <p:sp>
          <p:nvSpPr>
            <p:cNvPr id="58" name="Rectangle à coins arrondis 57"/>
            <p:cNvSpPr/>
            <p:nvPr/>
          </p:nvSpPr>
          <p:spPr>
            <a:xfrm>
              <a:off x="323569" y="1152127"/>
              <a:ext cx="880213" cy="1346106"/>
            </a:xfrm>
            <a:prstGeom prst="roundRect">
              <a:avLst>
                <a:gd name="adj" fmla="val 10000"/>
              </a:avLst>
            </a:prstGeom>
            <a:solidFill>
              <a:srgbClr val="7A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ZoneTexte 58"/>
            <p:cNvSpPr txBox="1"/>
            <p:nvPr/>
          </p:nvSpPr>
          <p:spPr>
            <a:xfrm>
              <a:off x="349350" y="1177908"/>
              <a:ext cx="828651" cy="1294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defTabSz="311150">
                <a:lnSpc>
                  <a:spcPct val="90000"/>
                </a:lnSpc>
                <a:spcBef>
                  <a:spcPct val="0"/>
                </a:spcBef>
                <a:spcAft>
                  <a:spcPct val="35000"/>
                </a:spcAft>
              </a:pPr>
              <a:r>
                <a:rPr lang="fr-FR" sz="1050" dirty="0">
                  <a:latin typeface="Arial" panose="020B0604020202020204" pitchFamily="34" charset="0"/>
                  <a:cs typeface="Arial" panose="020B0604020202020204" pitchFamily="34" charset="0"/>
                </a:rPr>
                <a:t>É</a:t>
              </a:r>
              <a:r>
                <a:rPr lang="fr-FR" sz="1050" kern="1200" dirty="0"/>
                <a:t>preuves terminales </a:t>
              </a:r>
            </a:p>
            <a:p>
              <a:pPr marL="171450" indent="-171450" defTabSz="311150">
                <a:lnSpc>
                  <a:spcPct val="90000"/>
                </a:lnSpc>
                <a:spcBef>
                  <a:spcPct val="0"/>
                </a:spcBef>
                <a:spcAft>
                  <a:spcPct val="35000"/>
                </a:spcAft>
                <a:buFontTx/>
                <a:buChar char="-"/>
              </a:pPr>
              <a:r>
                <a:rPr lang="fr-FR" sz="1050" dirty="0"/>
                <a:t>Philosophie</a:t>
              </a:r>
            </a:p>
            <a:p>
              <a:pPr marL="171450" lvl="0" indent="-171450" defTabSz="311150">
                <a:lnSpc>
                  <a:spcPct val="90000"/>
                </a:lnSpc>
                <a:spcBef>
                  <a:spcPct val="0"/>
                </a:spcBef>
                <a:spcAft>
                  <a:spcPct val="35000"/>
                </a:spcAft>
                <a:buFontTx/>
                <a:buChar char="-"/>
              </a:pPr>
              <a:r>
                <a:rPr lang="fr-FR" sz="1050" dirty="0"/>
                <a:t>Les 2</a:t>
              </a:r>
              <a:r>
                <a:rPr lang="fr-FR" sz="1050" kern="1200" dirty="0"/>
                <a:t> spécialités </a:t>
              </a:r>
            </a:p>
            <a:p>
              <a:pPr marL="171450" lvl="0" indent="-171450" defTabSz="311150">
                <a:lnSpc>
                  <a:spcPct val="90000"/>
                </a:lnSpc>
                <a:spcBef>
                  <a:spcPct val="0"/>
                </a:spcBef>
                <a:spcAft>
                  <a:spcPct val="35000"/>
                </a:spcAft>
                <a:buFontTx/>
                <a:buChar char="-"/>
              </a:pPr>
              <a:r>
                <a:rPr lang="fr-FR" sz="1050" kern="1200" dirty="0"/>
                <a:t>Grand oral</a:t>
              </a:r>
            </a:p>
          </p:txBody>
        </p:sp>
      </p:grpSp>
      <p:grpSp>
        <p:nvGrpSpPr>
          <p:cNvPr id="32" name="Groupe 31"/>
          <p:cNvGrpSpPr/>
          <p:nvPr/>
        </p:nvGrpSpPr>
        <p:grpSpPr>
          <a:xfrm>
            <a:off x="6095678" y="4505964"/>
            <a:ext cx="1474014" cy="1720204"/>
            <a:chOff x="4787749" y="2893856"/>
            <a:chExt cx="880213" cy="1346106"/>
          </a:xfrm>
          <a:solidFill>
            <a:srgbClr val="1C63A4"/>
          </a:solidFill>
        </p:grpSpPr>
        <p:sp>
          <p:nvSpPr>
            <p:cNvPr id="33" name="Rectangle à coins arrondis 32"/>
            <p:cNvSpPr/>
            <p:nvPr/>
          </p:nvSpPr>
          <p:spPr>
            <a:xfrm>
              <a:off x="4787749" y="2893856"/>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ZoneTexte 33"/>
            <p:cNvSpPr txBox="1"/>
            <p:nvPr/>
          </p:nvSpPr>
          <p:spPr>
            <a:xfrm>
              <a:off x="4829285" y="2939311"/>
              <a:ext cx="813215" cy="12872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Lancement de la phase complémentaire avec possibilité de formuler de nouveaux vœux</a:t>
              </a:r>
            </a:p>
            <a:p>
              <a:pPr lvl="0" algn="ctr" defTabSz="311150">
                <a:lnSpc>
                  <a:spcPct val="90000"/>
                </a:lnSpc>
                <a:spcBef>
                  <a:spcPct val="0"/>
                </a:spcBef>
                <a:spcAft>
                  <a:spcPct val="35000"/>
                </a:spcAft>
              </a:pPr>
              <a:r>
                <a:rPr lang="fr-FR" sz="900" kern="1200" dirty="0"/>
                <a:t>(suspension des délais de réponses aux formations pendant les épreuves terminales)</a:t>
              </a:r>
            </a:p>
          </p:txBody>
        </p:sp>
      </p:grpSp>
      <p:grpSp>
        <p:nvGrpSpPr>
          <p:cNvPr id="35" name="Groupe 34"/>
          <p:cNvGrpSpPr/>
          <p:nvPr/>
        </p:nvGrpSpPr>
        <p:grpSpPr>
          <a:xfrm>
            <a:off x="4884289" y="4512548"/>
            <a:ext cx="1012802" cy="1724763"/>
            <a:chOff x="4847136" y="2893856"/>
            <a:chExt cx="880213" cy="1346106"/>
          </a:xfrm>
          <a:solidFill>
            <a:srgbClr val="1C63A4"/>
          </a:solidFill>
        </p:grpSpPr>
        <p:sp>
          <p:nvSpPr>
            <p:cNvPr id="36" name="Rectangle à coins arrondis 35"/>
            <p:cNvSpPr/>
            <p:nvPr/>
          </p:nvSpPr>
          <p:spPr>
            <a:xfrm>
              <a:off x="4847136" y="2893856"/>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ZoneTexte 36"/>
            <p:cNvSpPr txBox="1"/>
            <p:nvPr/>
          </p:nvSpPr>
          <p:spPr>
            <a:xfrm>
              <a:off x="4872917" y="2919637"/>
              <a:ext cx="828651" cy="12945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Début de la phase d’admission principale (réponses des formations)</a:t>
              </a:r>
            </a:p>
          </p:txBody>
        </p:sp>
      </p:grpSp>
      <p:grpSp>
        <p:nvGrpSpPr>
          <p:cNvPr id="44" name="Groupe 43"/>
          <p:cNvGrpSpPr/>
          <p:nvPr/>
        </p:nvGrpSpPr>
        <p:grpSpPr>
          <a:xfrm>
            <a:off x="3687796" y="4512097"/>
            <a:ext cx="928092" cy="1715103"/>
            <a:chOff x="4847136" y="2893856"/>
            <a:chExt cx="880213" cy="1346106"/>
          </a:xfrm>
          <a:solidFill>
            <a:srgbClr val="1C63A4"/>
          </a:solidFill>
        </p:grpSpPr>
        <p:sp>
          <p:nvSpPr>
            <p:cNvPr id="45" name="Rectangle à coins arrondis 44"/>
            <p:cNvSpPr/>
            <p:nvPr/>
          </p:nvSpPr>
          <p:spPr>
            <a:xfrm>
              <a:off x="4847136" y="2893856"/>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ZoneTexte 45"/>
            <p:cNvSpPr txBox="1"/>
            <p:nvPr/>
          </p:nvSpPr>
          <p:spPr>
            <a:xfrm>
              <a:off x="4872917" y="2919637"/>
              <a:ext cx="828651" cy="12945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Date limite pour compléter son dossier et confirmer ses vœux</a:t>
              </a:r>
            </a:p>
          </p:txBody>
        </p:sp>
      </p:grpSp>
      <p:grpSp>
        <p:nvGrpSpPr>
          <p:cNvPr id="48" name="Groupe 47"/>
          <p:cNvGrpSpPr/>
          <p:nvPr/>
        </p:nvGrpSpPr>
        <p:grpSpPr>
          <a:xfrm>
            <a:off x="2669712" y="4506336"/>
            <a:ext cx="806223" cy="1730976"/>
            <a:chOff x="1298775" y="2893856"/>
            <a:chExt cx="880213" cy="1346106"/>
          </a:xfrm>
          <a:solidFill>
            <a:srgbClr val="1C63A4"/>
          </a:solidFill>
        </p:grpSpPr>
        <p:sp>
          <p:nvSpPr>
            <p:cNvPr id="49" name="Rectangle à coins arrondis 48"/>
            <p:cNvSpPr/>
            <p:nvPr/>
          </p:nvSpPr>
          <p:spPr>
            <a:xfrm>
              <a:off x="1298775" y="2893856"/>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ZoneTexte 49"/>
            <p:cNvSpPr txBox="1"/>
            <p:nvPr/>
          </p:nvSpPr>
          <p:spPr>
            <a:xfrm>
              <a:off x="1324556" y="2919637"/>
              <a:ext cx="828651" cy="12945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Date limite pour formuler ses vœux</a:t>
              </a:r>
            </a:p>
          </p:txBody>
        </p:sp>
      </p:grpSp>
      <p:grpSp>
        <p:nvGrpSpPr>
          <p:cNvPr id="41" name="Groupe 40"/>
          <p:cNvGrpSpPr/>
          <p:nvPr/>
        </p:nvGrpSpPr>
        <p:grpSpPr>
          <a:xfrm>
            <a:off x="1504969" y="4495192"/>
            <a:ext cx="806223" cy="1730976"/>
            <a:chOff x="1298775" y="2893856"/>
            <a:chExt cx="880213" cy="1346106"/>
          </a:xfrm>
          <a:solidFill>
            <a:srgbClr val="1C63A4"/>
          </a:solidFill>
        </p:grpSpPr>
        <p:sp>
          <p:nvSpPr>
            <p:cNvPr id="42" name="Rectangle à coins arrondis 41"/>
            <p:cNvSpPr/>
            <p:nvPr/>
          </p:nvSpPr>
          <p:spPr>
            <a:xfrm>
              <a:off x="1298775" y="2893856"/>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ZoneTexte 42"/>
            <p:cNvSpPr txBox="1"/>
            <p:nvPr/>
          </p:nvSpPr>
          <p:spPr>
            <a:xfrm>
              <a:off x="1324556" y="2919637"/>
              <a:ext cx="828651" cy="12945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Début des inscriptions et de la formulation des vœux</a:t>
              </a:r>
            </a:p>
          </p:txBody>
        </p:sp>
      </p:grpSp>
      <p:grpSp>
        <p:nvGrpSpPr>
          <p:cNvPr id="20" name="Groupe 19"/>
          <p:cNvGrpSpPr/>
          <p:nvPr/>
        </p:nvGrpSpPr>
        <p:grpSpPr>
          <a:xfrm>
            <a:off x="254519" y="4488557"/>
            <a:ext cx="1010531" cy="1737611"/>
            <a:chOff x="323569" y="1152127"/>
            <a:chExt cx="880213" cy="1346106"/>
          </a:xfrm>
          <a:solidFill>
            <a:srgbClr val="1C63A4"/>
          </a:solidFill>
        </p:grpSpPr>
        <p:sp>
          <p:nvSpPr>
            <p:cNvPr id="21" name="Rectangle à coins arrondis 20"/>
            <p:cNvSpPr/>
            <p:nvPr/>
          </p:nvSpPr>
          <p:spPr>
            <a:xfrm>
              <a:off x="323569" y="1152127"/>
              <a:ext cx="880213" cy="134610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ZoneTexte 21"/>
            <p:cNvSpPr txBox="1"/>
            <p:nvPr/>
          </p:nvSpPr>
          <p:spPr>
            <a:xfrm>
              <a:off x="349350" y="1177908"/>
              <a:ext cx="828651" cy="12945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1050" kern="1200" dirty="0"/>
                <a:t>Ouverture pour consultation de la plateforme </a:t>
              </a:r>
              <a:r>
                <a:rPr lang="fr-FR" sz="1050" kern="1200" dirty="0" err="1"/>
                <a:t>Parcoursup</a:t>
              </a:r>
              <a:endParaRPr lang="fr-FR" sz="1050" kern="1200" dirty="0"/>
            </a:p>
          </p:txBody>
        </p:sp>
      </p:grpSp>
      <p:pic>
        <p:nvPicPr>
          <p:cNvPr id="69" name="Image 2">
            <a:extLst>
              <a:ext uri="{FF2B5EF4-FFF2-40B4-BE49-F238E27FC236}">
                <a16:creationId xmlns:a16="http://schemas.microsoft.com/office/drawing/2014/main" id="{2C8CDD30-CB0C-F244-9025-85A6BE4A5CFE}"/>
              </a:ext>
            </a:extLst>
          </p:cNvPr>
          <p:cNvPicPr>
            <a:picLocks noChangeAspect="1"/>
          </p:cNvPicPr>
          <p:nvPr/>
        </p:nvPicPr>
        <p:blipFill rotWithShape="1">
          <a:blip r:embed="rId2">
            <a:extLst>
              <a:ext uri="{28A0092B-C50C-407E-A947-70E740481C1C}">
                <a14:useLocalDpi xmlns:a14="http://schemas.microsoft.com/office/drawing/2010/main" val="0"/>
              </a:ext>
            </a:extLst>
          </a:blip>
          <a:srcRect l="35577" t="4654" r="51154" b="90138"/>
          <a:stretch/>
        </p:blipFill>
        <p:spPr bwMode="auto">
          <a:xfrm>
            <a:off x="297370" y="4128326"/>
            <a:ext cx="2646299" cy="33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53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0A0DDE-00E5-9547-812E-2FAA41D96E70}"/>
              </a:ext>
            </a:extLst>
          </p:cNvPr>
          <p:cNvSpPr>
            <a:spLocks noGrp="1"/>
          </p:cNvSpPr>
          <p:nvPr>
            <p:ph type="dt" sz="half" idx="10"/>
          </p:nvPr>
        </p:nvSpPr>
        <p:spPr/>
        <p:txBody>
          <a:bodyPr/>
          <a:lstStyle/>
          <a:p>
            <a:pPr algn="r"/>
            <a:r>
              <a:rPr lang="fr-FR"/>
              <a:t>Novembre 2023 </a:t>
            </a:r>
            <a:endParaRPr lang="fr-FR" dirty="0"/>
          </a:p>
        </p:txBody>
      </p:sp>
      <p:sp>
        <p:nvSpPr>
          <p:cNvPr id="3" name="Espace réservé du pied de page 2">
            <a:extLst>
              <a:ext uri="{FF2B5EF4-FFF2-40B4-BE49-F238E27FC236}">
                <a16:creationId xmlns:a16="http://schemas.microsoft.com/office/drawing/2014/main" id="{CFAD461A-8BE1-6F4F-A163-B00A178AD9B4}"/>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953A3FC-6924-F540-80AE-6F8B8B3CFBEF}"/>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Titre 4">
            <a:extLst>
              <a:ext uri="{FF2B5EF4-FFF2-40B4-BE49-F238E27FC236}">
                <a16:creationId xmlns:a16="http://schemas.microsoft.com/office/drawing/2014/main" id="{3A46A780-5E6F-3F4B-999D-170614600554}"/>
              </a:ext>
            </a:extLst>
          </p:cNvPr>
          <p:cNvSpPr txBox="1">
            <a:spLocks/>
          </p:cNvSpPr>
          <p:nvPr/>
        </p:nvSpPr>
        <p:spPr bwMode="auto">
          <a:xfrm>
            <a:off x="4283968" y="2204864"/>
            <a:ext cx="468052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ea typeface="Roboto" pitchFamily="2"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Roboto" pitchFamily="2" charset="0"/>
                <a:cs typeface="Roboto" pitchFamily="2"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Roboto" pitchFamily="2" charset="0"/>
                <a:cs typeface="Roboto" pitchFamily="2"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itchFamily="2" charset="0"/>
                <a:cs typeface="Roboto" pitchFamily="2" charset="0"/>
              </a:defRPr>
            </a:lvl9pPr>
          </a:lstStyle>
          <a:p>
            <a:pPr>
              <a:spcBef>
                <a:spcPct val="0"/>
              </a:spcBef>
              <a:buFontTx/>
              <a:buNone/>
            </a:pPr>
            <a:r>
              <a:rPr lang="fr-FR" altLang="fr-FR" sz="2400" b="1" cap="all" dirty="0">
                <a:latin typeface="Arial Black" panose="020B0A04020102020204" pitchFamily="34" charset="0"/>
              </a:rPr>
              <a:t>Le baccalauréat </a:t>
            </a:r>
            <a:r>
              <a:rPr lang="fr-FR" altLang="fr-FR" sz="2400" b="1" cap="all" dirty="0">
                <a:solidFill>
                  <a:srgbClr val="7AB1E1"/>
                </a:solidFill>
                <a:latin typeface="Arial Black" panose="020B0A04020102020204" pitchFamily="34" charset="0"/>
              </a:rPr>
              <a:t>général</a:t>
            </a:r>
            <a:r>
              <a:rPr lang="fr-FR" altLang="fr-FR" sz="2400" b="1" cap="all" dirty="0">
                <a:latin typeface="Arial Black" panose="020B0A04020102020204" pitchFamily="34" charset="0"/>
              </a:rPr>
              <a:t> </a:t>
            </a:r>
            <a:br>
              <a:rPr lang="fr-FR" altLang="fr-FR" sz="2400" b="1" cap="all" dirty="0">
                <a:latin typeface="Arial Black" panose="020B0A04020102020204" pitchFamily="34" charset="0"/>
              </a:rPr>
            </a:br>
            <a:r>
              <a:rPr lang="fr-FR" altLang="fr-FR" sz="2400" b="1" cap="all" dirty="0">
                <a:solidFill>
                  <a:srgbClr val="EF7D05"/>
                </a:solidFill>
                <a:latin typeface="Arial Black" panose="020B0A04020102020204" pitchFamily="34" charset="0"/>
              </a:rPr>
              <a:t>et technologique</a:t>
            </a:r>
            <a:endParaRPr lang="fr-FR" altLang="fr-FR" sz="1600" b="1" cap="all" dirty="0">
              <a:solidFill>
                <a:srgbClr val="EF7D05"/>
              </a:solidFill>
              <a:latin typeface="Arial Black" panose="020B0A04020102020204" pitchFamily="34" charset="0"/>
              <a:ea typeface="+mn-ea"/>
              <a:cs typeface="+mn-cs"/>
            </a:endParaRPr>
          </a:p>
          <a:p>
            <a:pPr lvl="0">
              <a:spcBef>
                <a:spcPct val="0"/>
              </a:spcBef>
            </a:pPr>
            <a:r>
              <a:rPr lang="fr-FR" altLang="fr-FR" sz="1600" b="1" dirty="0">
                <a:latin typeface="Arial Black" panose="020B0A04020102020204" pitchFamily="34" charset="0"/>
                <a:ea typeface="+mn-ea"/>
                <a:cs typeface="+mn-cs"/>
              </a:rPr>
              <a:t>Contrôle continu et épreuves terminales</a:t>
            </a:r>
          </a:p>
          <a:p>
            <a:pPr lvl="0">
              <a:spcBef>
                <a:spcPct val="0"/>
              </a:spcBef>
            </a:pPr>
            <a:r>
              <a:rPr lang="fr-FR" altLang="fr-FR" sz="1600" b="1" dirty="0">
                <a:latin typeface="Arial Black" panose="020B0A04020102020204" pitchFamily="34" charset="0"/>
                <a:ea typeface="+mn-ea"/>
                <a:cs typeface="+mn-cs"/>
              </a:rPr>
              <a:t>Valorisation dans Parcoursup</a:t>
            </a:r>
          </a:p>
        </p:txBody>
      </p:sp>
    </p:spTree>
    <p:extLst>
      <p:ext uri="{BB962C8B-B14F-4D97-AF65-F5344CB8AC3E}">
        <p14:creationId xmlns:p14="http://schemas.microsoft.com/office/powerpoint/2010/main" val="2275488681"/>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2c7ddd52-0a06-43b1-a35c-dcb15ea2e3f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2749</TotalTime>
  <Words>2756</Words>
  <Application>Microsoft Office PowerPoint</Application>
  <PresentationFormat>Affichage à l'écran (4:3)</PresentationFormat>
  <Paragraphs>401</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24</vt:i4>
      </vt:variant>
    </vt:vector>
  </HeadingPairs>
  <TitlesOfParts>
    <vt:vector size="34" baseType="lpstr">
      <vt:lpstr>Arial</vt:lpstr>
      <vt:lpstr>Arial Black</vt:lpstr>
      <vt:lpstr>Calibri</vt:lpstr>
      <vt:lpstr>Calibri Light</vt:lpstr>
      <vt:lpstr>Police système Courant</vt:lpstr>
      <vt:lpstr>Roboto</vt:lpstr>
      <vt:lpstr>Times New Roman</vt:lpstr>
      <vt:lpstr>MINISTÈRIEL</vt:lpstr>
      <vt:lpstr>1_Conception personnalisée</vt:lpstr>
      <vt:lpstr>Conception personnalisée</vt:lpstr>
      <vt:lpstr>Présentation PowerPoint</vt:lpstr>
      <vt:lpstr>Sommaire</vt:lpstr>
      <vt:lpstr>La structure de la scolarité en terminale</vt:lpstr>
      <vt:lpstr>En terminale de la voie générale</vt:lpstr>
      <vt:lpstr>En terminale de la voie technologique</vt:lpstr>
      <vt:lpstr>Les spécialités de la voie technologique</vt:lpstr>
      <vt:lpstr>Les spécialités de la voie technologique</vt:lpstr>
      <vt:lpstr>Calendrier de l’année de terminale</vt:lpstr>
      <vt:lpstr>Présentation PowerPoint</vt:lpstr>
      <vt:lpstr>Les notes retenues au baccalauréat et leurs coefficients</vt:lpstr>
      <vt:lpstr>Les notes retenues au baccalauréat et leurs coefficients</vt:lpstr>
      <vt:lpstr>Présentation PowerPoint</vt:lpstr>
      <vt:lpstr>La qualité du contrôle continu</vt:lpstr>
      <vt:lpstr>La qualité du contrôle continu</vt:lpstr>
      <vt:lpstr>L’épreuve terminale de philosophie  juin - terminale</vt:lpstr>
      <vt:lpstr>Les épreuves terminales de spécialité  juin - terminale  1 épreuve par jour</vt:lpstr>
      <vt:lpstr>L’épreuve terminale orale : le Grand oral juin - terminale</vt:lpstr>
      <vt:lpstr>Focus sur : le Grand oral</vt:lpstr>
      <vt:lpstr>Focus sur : le Grand oral</vt:lpstr>
      <vt:lpstr>Focus sur : le Grand oral</vt:lpstr>
      <vt:lpstr>Tout savoir pour faire vos vœux sur Parcoursup</vt:lpstr>
      <vt:lpstr>Tout savoir pour faire vos vœux sur Parcoursup</vt:lpstr>
      <vt:lpstr>Des ressources à disposition des familles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ANNE-VEFA VITEL</cp:lastModifiedBy>
  <cp:revision>156</cp:revision>
  <dcterms:created xsi:type="dcterms:W3CDTF">2020-03-05T15:21:24Z</dcterms:created>
  <dcterms:modified xsi:type="dcterms:W3CDTF">2023-12-20T10:52:37Z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