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8"/>
  </p:notesMasterIdLst>
  <p:handoutMasterIdLst>
    <p:handoutMasterId r:id="rId59"/>
  </p:handoutMasterIdLst>
  <p:sldIdLst>
    <p:sldId id="326" r:id="rId2"/>
    <p:sldId id="331" r:id="rId3"/>
    <p:sldId id="359" r:id="rId4"/>
    <p:sldId id="353" r:id="rId5"/>
    <p:sldId id="409" r:id="rId6"/>
    <p:sldId id="427" r:id="rId7"/>
    <p:sldId id="371" r:id="rId8"/>
    <p:sldId id="428" r:id="rId9"/>
    <p:sldId id="429" r:id="rId10"/>
    <p:sldId id="358" r:id="rId11"/>
    <p:sldId id="401" r:id="rId12"/>
    <p:sldId id="388" r:id="rId13"/>
    <p:sldId id="360" r:id="rId14"/>
    <p:sldId id="385" r:id="rId15"/>
    <p:sldId id="386" r:id="rId16"/>
    <p:sldId id="421" r:id="rId17"/>
    <p:sldId id="415" r:id="rId18"/>
    <p:sldId id="430" r:id="rId19"/>
    <p:sldId id="418" r:id="rId20"/>
    <p:sldId id="372" r:id="rId21"/>
    <p:sldId id="431" r:id="rId22"/>
    <p:sldId id="424" r:id="rId23"/>
    <p:sldId id="337" r:id="rId24"/>
    <p:sldId id="338" r:id="rId25"/>
    <p:sldId id="339" r:id="rId26"/>
    <p:sldId id="341" r:id="rId27"/>
    <p:sldId id="365" r:id="rId28"/>
    <p:sldId id="366" r:id="rId29"/>
    <p:sldId id="376" r:id="rId30"/>
    <p:sldId id="377" r:id="rId31"/>
    <p:sldId id="368" r:id="rId32"/>
    <p:sldId id="432" r:id="rId33"/>
    <p:sldId id="343" r:id="rId34"/>
    <p:sldId id="373" r:id="rId35"/>
    <p:sldId id="425" r:id="rId36"/>
    <p:sldId id="369" r:id="rId37"/>
    <p:sldId id="390" r:id="rId38"/>
    <p:sldId id="395" r:id="rId39"/>
    <p:sldId id="374" r:id="rId40"/>
    <p:sldId id="375" r:id="rId41"/>
    <p:sldId id="389" r:id="rId42"/>
    <p:sldId id="433" r:id="rId43"/>
    <p:sldId id="370" r:id="rId44"/>
    <p:sldId id="419" r:id="rId45"/>
    <p:sldId id="406" r:id="rId46"/>
    <p:sldId id="383" r:id="rId47"/>
    <p:sldId id="434" r:id="rId48"/>
    <p:sldId id="348" r:id="rId49"/>
    <p:sldId id="379" r:id="rId50"/>
    <p:sldId id="380" r:id="rId51"/>
    <p:sldId id="392" r:id="rId52"/>
    <p:sldId id="393" r:id="rId53"/>
    <p:sldId id="349" r:id="rId54"/>
    <p:sldId id="381" r:id="rId55"/>
    <p:sldId id="408" r:id="rId56"/>
    <p:sldId id="350" r:id="rId5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409"/>
            <p14:sldId id="427"/>
            <p14:sldId id="371"/>
            <p14:sldId id="428"/>
            <p14:sldId id="429"/>
            <p14:sldId id="358"/>
            <p14:sldId id="401"/>
            <p14:sldId id="388"/>
            <p14:sldId id="360"/>
            <p14:sldId id="385"/>
            <p14:sldId id="386"/>
            <p14:sldId id="421"/>
            <p14:sldId id="415"/>
            <p14:sldId id="430"/>
            <p14:sldId id="418"/>
            <p14:sldId id="372"/>
            <p14:sldId id="431"/>
            <p14:sldId id="424"/>
            <p14:sldId id="337"/>
            <p14:sldId id="338"/>
            <p14:sldId id="339"/>
            <p14:sldId id="341"/>
            <p14:sldId id="365"/>
            <p14:sldId id="366"/>
            <p14:sldId id="376"/>
            <p14:sldId id="377"/>
            <p14:sldId id="368"/>
            <p14:sldId id="432"/>
            <p14:sldId id="343"/>
            <p14:sldId id="373"/>
            <p14:sldId id="425"/>
            <p14:sldId id="369"/>
            <p14:sldId id="390"/>
            <p14:sldId id="395"/>
            <p14:sldId id="374"/>
            <p14:sldId id="375"/>
            <p14:sldId id="389"/>
            <p14:sldId id="433"/>
            <p14:sldId id="370"/>
            <p14:sldId id="419"/>
            <p14:sldId id="406"/>
            <p14:sldId id="383"/>
            <p14:sldId id="434"/>
            <p14:sldId id="348"/>
            <p14:sldId id="379"/>
            <p14:sldId id="380"/>
            <p14:sldId id="392"/>
            <p14:sldId id="393"/>
            <p14:sldId id="349"/>
            <p14:sldId id="381"/>
            <p14:sldId id="408"/>
            <p14:sldId id="35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75"/>
    <a:srgbClr val="000091"/>
    <a:srgbClr val="0000FF"/>
    <a:srgbClr val="A558A0"/>
    <a:srgbClr val="CE70CC"/>
    <a:srgbClr val="417DC4"/>
    <a:srgbClr val="34CB6A"/>
    <a:srgbClr val="FFCA00"/>
    <a:srgbClr val="CE614A"/>
    <a:srgbClr val="ED7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4660"/>
  </p:normalViewPr>
  <p:slideViewPr>
    <p:cSldViewPr snapToGrid="0">
      <p:cViewPr varScale="1">
        <p:scale>
          <a:sx n="91" d="100"/>
          <a:sy n="91" d="100"/>
        </p:scale>
        <p:origin x="954"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17/01/2024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17/01/2024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35</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53</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17/01/2024</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17/01/2024</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17/01/2024</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17/01/2024</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17/01/2024</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17/01/2024</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17/01/2024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avenirs.onisep.fr/attestation-parcoursup/droit-questionnaire-d-auto-evaluation-2023"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17/01/2024</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smtClean="0">
                <a:solidFill>
                  <a:srgbClr val="000091"/>
                </a:solidFill>
              </a:rPr>
              <a:t>L’accompagnement </a:t>
            </a:r>
            <a:r>
              <a:rPr lang="fr-FR" sz="2100" dirty="0">
                <a:solidFill>
                  <a:srgbClr val="000091"/>
                </a:solidFill>
              </a:rPr>
              <a:t>au </a:t>
            </a:r>
            <a:r>
              <a:rPr lang="fr-FR" sz="2100" dirty="0" smtClean="0">
                <a:solidFill>
                  <a:srgbClr val="000091"/>
                </a:solidFill>
              </a:rPr>
              <a:t>sein de votre lycée : des acteurs et des temps forts pour vous aider à </a:t>
            </a:r>
            <a:r>
              <a:rPr lang="fr-FR" sz="2100" dirty="0">
                <a:solidFill>
                  <a:srgbClr val="000091"/>
                </a:solidFill>
              </a:rPr>
              <a:t>élaborer </a:t>
            </a:r>
            <a:r>
              <a:rPr lang="fr-FR" sz="2100" dirty="0" smtClean="0">
                <a:solidFill>
                  <a:srgbClr val="000091"/>
                </a:solidFill>
              </a:rPr>
              <a:t>votre </a:t>
            </a:r>
            <a:r>
              <a:rPr lang="fr-FR" sz="2100" dirty="0">
                <a:solidFill>
                  <a:srgbClr val="000091"/>
                </a:solidFill>
              </a:rPr>
              <a:t>projet d’orientation </a:t>
            </a:r>
          </a:p>
        </p:txBody>
      </p:sp>
      <p:sp>
        <p:nvSpPr>
          <p:cNvPr id="3" name="Espace réservé du contenu 2"/>
          <p:cNvSpPr>
            <a:spLocks noGrp="1"/>
          </p:cNvSpPr>
          <p:nvPr>
            <p:ph sz="quarter" idx="4294967295"/>
          </p:nvPr>
        </p:nvSpPr>
        <p:spPr>
          <a:xfrm>
            <a:off x="342336" y="2110332"/>
            <a:ext cx="8424000" cy="1783158"/>
          </a:xfrm>
        </p:spPr>
        <p:txBody>
          <a:bodyPr/>
          <a:lstStyle/>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2 professeurs principaux en terminale</a:t>
            </a:r>
            <a:r>
              <a:rPr lang="fr-FR" sz="1600" b="1" dirty="0"/>
              <a:t> </a:t>
            </a:r>
            <a:r>
              <a:rPr lang="fr-FR" sz="1600" dirty="0">
                <a:solidFill>
                  <a:schemeClr val="tx1"/>
                </a:solidFill>
              </a:rPr>
              <a:t>pour un suivi personnalisé avec l’appui des</a:t>
            </a:r>
            <a:r>
              <a:rPr lang="fr-FR" sz="1600" dirty="0"/>
              <a:t> </a:t>
            </a:r>
            <a:r>
              <a:rPr lang="fr-FR" sz="1600" b="1" dirty="0">
                <a:solidFill>
                  <a:schemeClr val="bg1"/>
                </a:solidFill>
                <a:highlight>
                  <a:srgbClr val="0000FF"/>
                </a:highlight>
              </a:rPr>
              <a:t>psychologues de l’Education nationale </a:t>
            </a:r>
          </a:p>
          <a:p>
            <a:pPr marL="285750" indent="-285750">
              <a:spcAft>
                <a:spcPts val="1200"/>
              </a:spcAft>
              <a:buClr>
                <a:srgbClr val="ED7454"/>
              </a:buClr>
              <a:buFont typeface="Arial" panose="020B0604020202020204" pitchFamily="34" charset="0"/>
              <a:buChar char="•"/>
            </a:pPr>
            <a:r>
              <a:rPr lang="fr-FR" sz="1600" b="1" dirty="0" smtClean="0">
                <a:solidFill>
                  <a:schemeClr val="bg1"/>
                </a:solidFill>
                <a:highlight>
                  <a:srgbClr val="0000FF"/>
                </a:highlight>
              </a:rPr>
              <a:t>Des </a:t>
            </a:r>
            <a:r>
              <a:rPr lang="fr-FR" sz="1600" b="1" dirty="0">
                <a:solidFill>
                  <a:schemeClr val="bg1"/>
                </a:solidFill>
                <a:highlight>
                  <a:srgbClr val="0000FF"/>
                </a:highlight>
              </a:rPr>
              <a:t>heures d’accompagnement personnalisé</a:t>
            </a:r>
            <a:r>
              <a:rPr lang="fr-FR" sz="1600" b="1" dirty="0">
                <a:solidFill>
                  <a:srgbClr val="F28E65"/>
                </a:solidFill>
              </a:rPr>
              <a:t> </a:t>
            </a:r>
            <a:r>
              <a:rPr lang="fr-FR" sz="1600" dirty="0">
                <a:solidFill>
                  <a:schemeClr val="tx1"/>
                </a:solidFill>
              </a:rPr>
              <a:t>consacrées à l’orientation intégrées à l’emploi du temps des élèves</a:t>
            </a:r>
          </a:p>
          <a:p>
            <a:pPr marL="285750" indent="-285750">
              <a:buClr>
                <a:srgbClr val="ED7454"/>
              </a:buClr>
              <a:buFont typeface="Arial" panose="020B0604020202020204" pitchFamily="34" charset="0"/>
              <a:buChar char="•"/>
            </a:pPr>
            <a:r>
              <a:rPr lang="fr-FR" sz="1600" dirty="0" smtClean="0">
                <a:solidFill>
                  <a:schemeClr val="tx1"/>
                </a:solidFill>
              </a:rPr>
              <a:t>Des </a:t>
            </a:r>
            <a:r>
              <a:rPr lang="fr-FR" sz="1600" dirty="0">
                <a:solidFill>
                  <a:schemeClr val="tx1"/>
                </a:solidFill>
              </a:rPr>
              <a:t>temps </a:t>
            </a:r>
            <a:r>
              <a:rPr lang="fr-FR" sz="1600" dirty="0" smtClean="0">
                <a:solidFill>
                  <a:schemeClr val="tx1"/>
                </a:solidFill>
              </a:rPr>
              <a:t>forts </a:t>
            </a:r>
            <a:r>
              <a:rPr lang="fr-FR" sz="1600" dirty="0">
                <a:solidFill>
                  <a:schemeClr val="tx1"/>
                </a:solidFill>
              </a:rPr>
              <a:t>: </a:t>
            </a:r>
            <a:r>
              <a:rPr lang="fr-FR" sz="1600" b="1" dirty="0">
                <a:solidFill>
                  <a:schemeClr val="bg1"/>
                </a:solidFill>
                <a:highlight>
                  <a:srgbClr val="0000FF"/>
                </a:highlight>
              </a:rPr>
              <a:t>deux semaines de l’orientation ou des forums</a:t>
            </a:r>
            <a:r>
              <a:rPr lang="fr-FR" sz="1600" b="1" dirty="0" smtClean="0"/>
              <a:t> </a:t>
            </a:r>
            <a:r>
              <a:rPr lang="fr-FR" sz="1600" dirty="0" smtClean="0">
                <a:solidFill>
                  <a:schemeClr val="tx1"/>
                </a:solidFill>
              </a:rPr>
              <a:t>pour </a:t>
            </a:r>
            <a:r>
              <a:rPr lang="fr-FR" sz="1600" dirty="0">
                <a:solidFill>
                  <a:schemeClr val="tx1"/>
                </a:solidFill>
              </a:rPr>
              <a:t>échanger avec des formations </a:t>
            </a:r>
            <a:r>
              <a:rPr lang="fr-FR" sz="1600" dirty="0" smtClean="0">
                <a:solidFill>
                  <a:schemeClr val="tx1"/>
                </a:solidFill>
              </a:rPr>
              <a:t>(en présentiel ou en ligne) </a:t>
            </a: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à coins arrondis 6"/>
          <p:cNvSpPr/>
          <p:nvPr/>
        </p:nvSpPr>
        <p:spPr>
          <a:xfrm>
            <a:off x="5186673" y="119831"/>
            <a:ext cx="357966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a:t>
            </a:r>
          </a:p>
        </p:txBody>
      </p:sp>
    </p:spTree>
    <p:extLst>
      <p:ext uri="{BB962C8B-B14F-4D97-AF65-F5344CB8AC3E}">
        <p14:creationId xmlns:p14="http://schemas.microsoft.com/office/powerpoint/2010/main" val="2960719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17/01/2024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Espace réservé du contenu 2"/>
          <p:cNvSpPr txBox="1">
            <a:spLocks/>
          </p:cNvSpPr>
          <p:nvPr/>
        </p:nvSpPr>
        <p:spPr bwMode="gray">
          <a:xfrm>
            <a:off x="251520" y="839513"/>
            <a:ext cx="8770570" cy="36500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smtClean="0">
                <a:solidFill>
                  <a:schemeClr val="tx2"/>
                </a:solidFill>
              </a:rPr>
              <a:t>Parmi les 23 000 formations dispensant de diplômes reconnus par l’État disponibles via le moteur de recherche de formation</a:t>
            </a:r>
            <a:r>
              <a:rPr lang="fr-FR" sz="1600" b="1" dirty="0">
                <a:solidFill>
                  <a:schemeClr val="tx2"/>
                </a:solidFill>
              </a:rPr>
              <a:t> </a:t>
            </a:r>
            <a:r>
              <a:rPr lang="fr-FR" sz="1600" b="1" dirty="0" smtClean="0">
                <a:solidFill>
                  <a:schemeClr val="tx2"/>
                </a:solidFill>
              </a:rPr>
              <a:t>: </a:t>
            </a:r>
          </a:p>
          <a:p>
            <a:pPr marL="171450" indent="-171450">
              <a:buFont typeface="Arial" pitchFamily="34" charset="0"/>
              <a:buChar char="•"/>
            </a:pPr>
            <a:r>
              <a:rPr lang="fr-FR" sz="1300" b="1" dirty="0" smtClean="0">
                <a:solidFill>
                  <a:schemeClr val="bg1"/>
                </a:solidFill>
                <a:highlight>
                  <a:srgbClr val="0000FF"/>
                </a:highlight>
              </a:rPr>
              <a:t>Des </a:t>
            </a:r>
            <a:r>
              <a:rPr lang="fr-FR" sz="1300" b="1" dirty="0">
                <a:solidFill>
                  <a:schemeClr val="bg1"/>
                </a:solidFill>
                <a:highlight>
                  <a:srgbClr val="0000FF"/>
                </a:highlight>
              </a:rPr>
              <a:t>formations </a:t>
            </a:r>
            <a:r>
              <a:rPr lang="fr-FR" sz="1300" b="1" dirty="0" smtClean="0">
                <a:solidFill>
                  <a:schemeClr val="bg1"/>
                </a:solidFill>
                <a:highlight>
                  <a:srgbClr val="0000FF"/>
                </a:highlight>
              </a:rPr>
              <a:t>sous statut étudiant </a:t>
            </a:r>
            <a:r>
              <a:rPr lang="fr-FR" sz="1400" dirty="0" smtClean="0"/>
              <a:t>: </a:t>
            </a:r>
            <a:r>
              <a:rPr lang="fr-FR" sz="1400" dirty="0" smtClean="0">
                <a:solidFill>
                  <a:schemeClr val="tx1"/>
                </a:solidFill>
              </a:rPr>
              <a:t>les différentes licences (dont les licences « accès santé »), les Parcours préparatoires au professorat des écoles (PPPE) et les parcours d’accès aux études de santé (PASS), les 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marL="171450" indent="-171450">
              <a:spcBef>
                <a:spcPts val="600"/>
              </a:spcBef>
              <a:buFont typeface="Arial" pitchFamily="34" charset="0"/>
              <a:buChar char="•"/>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en apprentissage </a:t>
            </a:r>
            <a:r>
              <a:rPr lang="fr-FR" sz="1400" dirty="0"/>
              <a:t>:</a:t>
            </a:r>
            <a:r>
              <a:rPr lang="fr-FR" sz="1400" dirty="0">
                <a:solidFill>
                  <a:schemeClr val="tx1"/>
                </a:solidFill>
              </a:rPr>
              <a:t> l’apprentissage est proposé dans différentes formations (BTS, BUT, licence…).</a:t>
            </a:r>
          </a:p>
          <a:p>
            <a:pPr marL="171450" indent="-171450">
              <a:spcBef>
                <a:spcPts val="600"/>
              </a:spcBef>
              <a:buFont typeface="Arial" pitchFamily="34" charset="0"/>
              <a:buChar char="•"/>
            </a:pPr>
            <a:r>
              <a:rPr lang="fr-FR" sz="1300" b="1" dirty="0" smtClean="0">
                <a:solidFill>
                  <a:schemeClr val="bg1"/>
                </a:solidFill>
                <a:highlight>
                  <a:srgbClr val="0000FF"/>
                </a:highlight>
              </a:rPr>
              <a:t>Des </a:t>
            </a:r>
            <a:r>
              <a:rPr lang="fr-FR" sz="1300" b="1" dirty="0">
                <a:solidFill>
                  <a:schemeClr val="bg1"/>
                </a:solidFill>
                <a:highlight>
                  <a:srgbClr val="0000FF"/>
                </a:highlight>
              </a:rPr>
              <a:t>informations </a:t>
            </a:r>
            <a:r>
              <a:rPr lang="fr-FR" sz="1300" b="1" dirty="0" smtClean="0">
                <a:solidFill>
                  <a:schemeClr val="bg1"/>
                </a:solidFill>
                <a:highlight>
                  <a:srgbClr val="0000FF"/>
                </a:highlight>
              </a:rPr>
              <a:t>utiles </a:t>
            </a:r>
            <a:r>
              <a:rPr lang="fr-FR" sz="1300" b="1" dirty="0">
                <a:solidFill>
                  <a:schemeClr val="bg1"/>
                </a:solidFill>
                <a:highlight>
                  <a:srgbClr val="0000FF"/>
                </a:highlight>
              </a:rPr>
              <a:t>à consulter sur la fiche formation </a:t>
            </a:r>
            <a:r>
              <a:rPr lang="fr-FR" sz="1400" dirty="0">
                <a:solidFill>
                  <a:schemeClr val="tx1"/>
                </a:solidFill>
              </a:rPr>
              <a:t>:  le statut de l’établissement </a:t>
            </a:r>
            <a:r>
              <a:rPr lang="fr-FR" sz="1400" dirty="0" smtClean="0">
                <a:solidFill>
                  <a:schemeClr val="tx1"/>
                </a:solidFill>
              </a:rPr>
              <a:t>(public/privé ), la nature de la formation (sélective /non sélective), les frais de scolarité, les chiffres clés    </a:t>
            </a:r>
            <a:endParaRPr lang="fr-FR" sz="1400" dirty="0">
              <a:solidFill>
                <a:schemeClr val="tx1"/>
              </a:solidFill>
            </a:endParaRPr>
          </a:p>
          <a:p>
            <a:pPr marL="179388"/>
            <a:r>
              <a:rPr lang="fr-FR" sz="1400" b="1" dirty="0" smtClean="0">
                <a:solidFill>
                  <a:schemeClr val="tx1"/>
                </a:solidFill>
              </a:rPr>
              <a:t>Quelques </a:t>
            </a:r>
            <a:r>
              <a:rPr lang="fr-FR" sz="1400" b="1" dirty="0">
                <a:solidFill>
                  <a:schemeClr val="tx1"/>
                </a:solidFill>
              </a:rPr>
              <a:t>rares formations privées ne sont pas présentes sur Parcoursup</a:t>
            </a:r>
            <a:r>
              <a:rPr lang="fr-FR" sz="1400" dirty="0">
                <a:solidFill>
                  <a:schemeClr val="tx1"/>
                </a:solidFill>
              </a:rPr>
              <a:t> &gt; prendre contact avec les établissements </a:t>
            </a:r>
          </a:p>
          <a:p>
            <a:endParaRPr lang="fr-FR" sz="1400" dirty="0" smtClean="0"/>
          </a:p>
          <a:p>
            <a:endParaRPr lang="fr-FR" sz="1200" dirty="0" smtClean="0"/>
          </a:p>
          <a:p>
            <a:endParaRPr lang="fr-FR" sz="1100" dirty="0"/>
          </a:p>
        </p:txBody>
      </p:sp>
      <p:sp>
        <p:nvSpPr>
          <p:cNvPr id="11" name="Rectangle à coins arrondis 10"/>
          <p:cNvSpPr/>
          <p:nvPr/>
        </p:nvSpPr>
        <p:spPr>
          <a:xfrm>
            <a:off x="5572607" y="203485"/>
            <a:ext cx="3114216" cy="41595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21 000 formations reconnues par l’Etat disponibles sur Parcoursup</a:t>
            </a:r>
          </a:p>
        </p:txBody>
      </p:sp>
    </p:spTree>
    <p:extLst>
      <p:ext uri="{BB962C8B-B14F-4D97-AF65-F5344CB8AC3E}">
        <p14:creationId xmlns:p14="http://schemas.microsoft.com/office/powerpoint/2010/main" val="154407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49148" y="191009"/>
            <a:ext cx="4927158" cy="418591"/>
          </a:xfrm>
          <a:solidFill>
            <a:srgbClr val="FF9575">
              <a:alpha val="69804"/>
            </a:srgbClr>
          </a:solidFill>
          <a:ln w="12700" cap="flat" cmpd="sng" algn="ctr">
            <a:solidFill>
              <a:srgbClr val="FF9575"/>
            </a:solidFill>
            <a:prstDash val="solid"/>
          </a:ln>
          <a:effectLst/>
        </p:spPr>
        <p:txBody>
          <a:bodyPr rtlCol="0" anchor="ctr"/>
          <a:lstStyle/>
          <a:p>
            <a:pPr algn="ctr"/>
            <a:r>
              <a:rPr lang="fr-FR" sz="1400" kern="0" dirty="0">
                <a:solidFill>
                  <a:srgbClr val="000091"/>
                </a:solidFill>
                <a:latin typeface="Arial"/>
                <a:ea typeface="+mn-ea"/>
                <a:cs typeface="+mn-cs"/>
              </a:rPr>
              <a:t>Focus sur les formations en apprentissage  </a:t>
            </a:r>
          </a:p>
        </p:txBody>
      </p:sp>
      <p:sp>
        <p:nvSpPr>
          <p:cNvPr id="3" name="Espace réservé du contenu 2"/>
          <p:cNvSpPr>
            <a:spLocks noGrp="1"/>
          </p:cNvSpPr>
          <p:nvPr>
            <p:ph sz="quarter" idx="4294967295"/>
          </p:nvPr>
        </p:nvSpPr>
        <p:spPr>
          <a:xfrm>
            <a:off x="197384" y="973916"/>
            <a:ext cx="8568952" cy="3617962"/>
          </a:xfrm>
        </p:spPr>
        <p:txBody>
          <a:bodyPr/>
          <a:lstStyle/>
          <a:p>
            <a:pPr lvl="0" algn="just"/>
            <a:r>
              <a:rPr lang="fr-FR" sz="1600" b="1" dirty="0" smtClean="0">
                <a:solidFill>
                  <a:schemeClr val="tx1"/>
                </a:solidFill>
              </a:rPr>
              <a:t>9 000 formations </a:t>
            </a:r>
            <a:r>
              <a:rPr lang="fr-FR" sz="1600" b="1" dirty="0">
                <a:solidFill>
                  <a:schemeClr val="tx1"/>
                </a:solidFill>
              </a:rPr>
              <a:t>en apprentissage </a:t>
            </a:r>
            <a:r>
              <a:rPr lang="fr-FR" sz="1600" b="1" dirty="0" smtClean="0">
                <a:solidFill>
                  <a:schemeClr val="tx1"/>
                </a:solidFill>
              </a:rPr>
              <a:t>disponibles, pour l’essentiel </a:t>
            </a:r>
            <a:r>
              <a:rPr lang="fr-FR" sz="1600" b="1" dirty="0">
                <a:solidFill>
                  <a:schemeClr val="tx1"/>
                </a:solidFill>
              </a:rPr>
              <a:t>en B</a:t>
            </a:r>
            <a:r>
              <a:rPr lang="fr-FR" sz="1600" b="1" dirty="0" smtClean="0">
                <a:solidFill>
                  <a:schemeClr val="tx1"/>
                </a:solidFill>
              </a:rPr>
              <a:t>TS</a:t>
            </a:r>
            <a:r>
              <a:rPr lang="fr-FR" sz="1600" b="1" dirty="0">
                <a:solidFill>
                  <a:schemeClr val="tx1"/>
                </a:solidFill>
              </a:rPr>
              <a:t>, B</a:t>
            </a:r>
            <a:r>
              <a:rPr lang="fr-FR" sz="1600" b="1" dirty="0" smtClean="0">
                <a:solidFill>
                  <a:schemeClr val="tx1"/>
                </a:solidFill>
              </a:rPr>
              <a:t>UT</a:t>
            </a:r>
            <a:r>
              <a:rPr lang="fr-FR" sz="1600" b="1" dirty="0">
                <a:solidFill>
                  <a:schemeClr val="tx1"/>
                </a:solidFill>
              </a:rPr>
              <a:t>, </a:t>
            </a:r>
            <a:r>
              <a:rPr lang="fr-FR" sz="1600" b="1" dirty="0" smtClean="0">
                <a:solidFill>
                  <a:schemeClr val="tx1"/>
                </a:solidFill>
              </a:rPr>
              <a:t>pour des mentions complémentaires ou titres professionnels…</a:t>
            </a:r>
          </a:p>
          <a:p>
            <a:pPr lvl="0" algn="just"/>
            <a:endParaRPr lang="fr-FR" sz="1600" b="1" dirty="0">
              <a:solidFill>
                <a:schemeClr val="tx1"/>
              </a:solidFill>
            </a:endParaRPr>
          </a:p>
          <a:p>
            <a:pPr marL="285750" lvl="1" indent="-285750">
              <a:lnSpc>
                <a:spcPct val="110000"/>
              </a:lnSpc>
              <a:defRPr/>
            </a:pPr>
            <a:r>
              <a:rPr lang="fr-FR" sz="1600" b="1" dirty="0" smtClean="0">
                <a:solidFill>
                  <a:schemeClr val="bg1"/>
                </a:solidFill>
                <a:highlight>
                  <a:srgbClr val="0000FF"/>
                </a:highlight>
              </a:rPr>
              <a:t>Être </a:t>
            </a:r>
            <a:r>
              <a:rPr lang="fr-FR" sz="1600" b="1" dirty="0">
                <a:solidFill>
                  <a:schemeClr val="bg1"/>
                </a:solidFill>
                <a:highlight>
                  <a:srgbClr val="0000FF"/>
                </a:highlight>
              </a:rPr>
              <a:t>étudiant apprenti </a:t>
            </a:r>
            <a:r>
              <a:rPr lang="fr-FR" sz="1600" b="1" dirty="0" smtClean="0">
                <a:solidFill>
                  <a:schemeClr val="bg1"/>
                </a:solidFill>
                <a:highlight>
                  <a:srgbClr val="0000FF"/>
                </a:highlight>
              </a:rPr>
              <a:t>c’est</a:t>
            </a:r>
            <a:r>
              <a:rPr lang="fr-FR" sz="1600" b="1" dirty="0" smtClean="0"/>
              <a:t> :  </a:t>
            </a:r>
          </a:p>
          <a:p>
            <a:pPr marL="465750" lvl="2" indent="-285750">
              <a:lnSpc>
                <a:spcPct val="110000"/>
              </a:lnSpc>
              <a:defRPr/>
            </a:pPr>
            <a:r>
              <a:rPr lang="fr-FR" sz="1600" b="1" dirty="0" smtClean="0">
                <a:solidFill>
                  <a:schemeClr val="tx1"/>
                </a:solidFill>
              </a:rPr>
              <a:t>Être </a:t>
            </a:r>
            <a:r>
              <a:rPr lang="fr-FR" sz="1600" b="1" dirty="0">
                <a:solidFill>
                  <a:schemeClr val="tx1"/>
                </a:solidFill>
              </a:rPr>
              <a:t>étudiant et surtout </a:t>
            </a:r>
            <a:r>
              <a:rPr lang="fr-FR" sz="1600" b="1" dirty="0" smtClean="0">
                <a:solidFill>
                  <a:schemeClr val="tx1"/>
                </a:solidFill>
              </a:rPr>
              <a:t>salarié</a:t>
            </a:r>
            <a:endParaRPr lang="fr-FR" sz="1600" b="1" dirty="0">
              <a:solidFill>
                <a:schemeClr val="tx1"/>
              </a:solidFill>
              <a:cs typeface="Arial"/>
            </a:endParaRPr>
          </a:p>
          <a:p>
            <a:pPr marL="465750" lvl="2" indent="-285750">
              <a:lnSpc>
                <a:spcPct val="110000"/>
              </a:lnSpc>
              <a:defRPr/>
            </a:pPr>
            <a:r>
              <a:rPr lang="fr-FR" sz="1500" b="1" dirty="0" smtClean="0">
                <a:solidFill>
                  <a:schemeClr val="tx1"/>
                </a:solidFill>
              </a:rPr>
              <a:t>Alterner </a:t>
            </a:r>
            <a:r>
              <a:rPr lang="fr-FR" sz="1500" b="1" dirty="0">
                <a:solidFill>
                  <a:schemeClr val="tx1"/>
                </a:solidFill>
              </a:rPr>
              <a:t>formation pratique chez un employeur et une formation théorique </a:t>
            </a:r>
            <a:r>
              <a:rPr lang="fr-FR" sz="1500" dirty="0">
                <a:solidFill>
                  <a:schemeClr val="tx1"/>
                </a:solidFill>
              </a:rPr>
              <a:t>dans un établissement (ex : un centre de formation d’apprentis - </a:t>
            </a:r>
            <a:r>
              <a:rPr lang="fr-FR" sz="1500" dirty="0" smtClean="0">
                <a:solidFill>
                  <a:schemeClr val="tx1"/>
                </a:solidFill>
              </a:rPr>
              <a:t>CFA)</a:t>
            </a:r>
            <a:endParaRPr lang="fr-FR" sz="1500" b="1" dirty="0">
              <a:solidFill>
                <a:schemeClr val="tx1"/>
              </a:solidFill>
              <a:cs typeface="Arial"/>
            </a:endParaRPr>
          </a:p>
          <a:p>
            <a:pPr marL="465750" lvl="2" indent="-285750">
              <a:lnSpc>
                <a:spcPct val="110000"/>
              </a:lnSpc>
              <a:defRPr/>
            </a:pPr>
            <a:r>
              <a:rPr lang="fr-FR" sz="1500" b="1" dirty="0" smtClean="0">
                <a:solidFill>
                  <a:schemeClr val="tx1"/>
                </a:solidFill>
              </a:rPr>
              <a:t>Un </a:t>
            </a:r>
            <a:r>
              <a:rPr lang="fr-FR" sz="1500" b="1" dirty="0">
                <a:solidFill>
                  <a:schemeClr val="tx1"/>
                </a:solidFill>
              </a:rPr>
              <a:t>plus pour trouver du travail en fin de formation et </a:t>
            </a:r>
            <a:r>
              <a:rPr lang="fr-FR" sz="1500" b="1" dirty="0" smtClean="0">
                <a:solidFill>
                  <a:schemeClr val="tx1"/>
                </a:solidFill>
              </a:rPr>
              <a:t> vous insérer </a:t>
            </a:r>
            <a:r>
              <a:rPr lang="fr-FR" sz="1500" b="1" dirty="0">
                <a:solidFill>
                  <a:schemeClr val="tx1"/>
                </a:solidFill>
              </a:rPr>
              <a:t>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a:t>
            </a:r>
            <a:r>
              <a:rPr lang="fr-FR" sz="1600" b="1" dirty="0" smtClean="0">
                <a:solidFill>
                  <a:schemeClr val="bg1"/>
                </a:solidFill>
                <a:highlight>
                  <a:srgbClr val="0000FF"/>
                </a:highlight>
              </a:rPr>
              <a:t>employeur</a:t>
            </a:r>
          </a:p>
          <a:p>
            <a:pPr marL="285750" lvl="1" indent="-285750">
              <a:lnSpc>
                <a:spcPct val="110000"/>
              </a:lnSpc>
              <a:defRPr/>
            </a:pPr>
            <a:endParaRPr lang="fr-FR" sz="1600" b="1" dirty="0">
              <a:solidFill>
                <a:schemeClr val="bg1"/>
              </a:solidFill>
              <a:highlight>
                <a:srgbClr val="0000FF"/>
              </a:highlight>
            </a:endParaRP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10" name="ZoneTexte 9"/>
          <p:cNvSpPr txBox="1"/>
          <p:nvPr/>
        </p:nvSpPr>
        <p:spPr>
          <a:xfrm>
            <a:off x="5167624" y="1354073"/>
            <a:ext cx="3598712" cy="2456057"/>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a:t>
            </a:r>
            <a:r>
              <a:rPr lang="fr-FR" sz="1200" b="1" dirty="0" smtClean="0">
                <a:solidFill>
                  <a:schemeClr val="bg1"/>
                </a:solidFill>
                <a:highlight>
                  <a:srgbClr val="0000FF"/>
                </a:highlight>
              </a:rPr>
              <a:t>des formations</a:t>
            </a:r>
            <a:r>
              <a:rPr lang="fr-FR" sz="1200" dirty="0"/>
              <a:t> en utilisant des  mots </a:t>
            </a:r>
            <a:r>
              <a:rPr lang="fr-FR" sz="1200" dirty="0" smtClean="0"/>
              <a:t>clés, une zone géo </a:t>
            </a:r>
            <a:r>
              <a:rPr lang="fr-FR" sz="1200" dirty="0"/>
              <a:t>ou critères de recherche </a:t>
            </a:r>
            <a:r>
              <a:rPr lang="fr-FR" sz="1200" dirty="0" smtClean="0"/>
              <a:t>(type </a:t>
            </a:r>
            <a:r>
              <a:rPr lang="fr-FR" sz="1200" dirty="0"/>
              <a:t>de formation, </a:t>
            </a:r>
            <a:r>
              <a:rPr lang="fr-FR" sz="1200" dirty="0" smtClean="0"/>
              <a:t>spécialité, aménagement spécifique…)</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smtClean="0">
                <a:solidFill>
                  <a:schemeClr val="bg1"/>
                </a:solidFill>
                <a:highlight>
                  <a:srgbClr val="0000FF"/>
                </a:highlight>
              </a:rPr>
              <a:t>Afficher le taux d’accès par type de baccalauréat  </a:t>
            </a:r>
            <a:r>
              <a:rPr lang="fr-FR" sz="1200" dirty="0" smtClean="0"/>
              <a:t>pour </a:t>
            </a:r>
            <a:r>
              <a:rPr lang="fr-FR" sz="1200" dirty="0"/>
              <a:t>une information plus personnalisée</a:t>
            </a:r>
          </a:p>
          <a:p>
            <a:pPr lvl="0" defTabSz="457200">
              <a:spcBef>
                <a:spcPct val="20000"/>
              </a:spcBef>
              <a:buClr>
                <a:srgbClr val="FF0000"/>
              </a:buClr>
              <a:buSzPct val="100000"/>
              <a:defRPr/>
            </a:pPr>
            <a:endParaRPr lang="fr-FR" sz="1200" b="1" dirty="0">
              <a:solidFill>
                <a:schemeClr val="bg1"/>
              </a:solidFill>
              <a:highlight>
                <a:srgbClr val="0000FF"/>
              </a:highlight>
            </a:endParaRPr>
          </a:p>
          <a:p>
            <a:pPr lvl="0" defTabSz="457200">
              <a:spcBef>
                <a:spcPct val="20000"/>
              </a:spcBef>
              <a:buClr>
                <a:srgbClr val="FF0000"/>
              </a:buClr>
              <a:buSzPct val="100000"/>
              <a:defRPr/>
            </a:pPr>
            <a:r>
              <a:rPr lang="fr-FR" sz="1200" b="1" dirty="0" smtClean="0">
                <a:solidFill>
                  <a:schemeClr val="bg1"/>
                </a:solidFill>
                <a:highlight>
                  <a:srgbClr val="0000FF"/>
                </a:highlight>
              </a:rPr>
              <a:t>Affiner </a:t>
            </a:r>
            <a:r>
              <a:rPr lang="fr-FR" sz="1200" b="1" dirty="0">
                <a:solidFill>
                  <a:schemeClr val="bg1"/>
                </a:solidFill>
                <a:highlight>
                  <a:srgbClr val="0000FF"/>
                </a:highlight>
              </a:rPr>
              <a:t>les résultats de </a:t>
            </a:r>
            <a:r>
              <a:rPr lang="fr-FR" sz="1200" b="1" dirty="0" smtClean="0">
                <a:solidFill>
                  <a:schemeClr val="bg1"/>
                </a:solidFill>
                <a:highlight>
                  <a:srgbClr val="0000FF"/>
                </a:highlight>
              </a:rPr>
              <a:t>recherche</a:t>
            </a:r>
            <a:r>
              <a:rPr lang="fr-FR" sz="1200" dirty="0" smtClean="0">
                <a:solidFill>
                  <a:schemeClr val="tx2"/>
                </a:solidFill>
              </a:rPr>
              <a:t> </a:t>
            </a:r>
            <a:r>
              <a:rPr lang="fr-FR" sz="1200" dirty="0" smtClean="0"/>
              <a:t>en </a:t>
            </a:r>
            <a:r>
              <a:rPr lang="fr-FR" sz="1200" dirty="0"/>
              <a:t>zoomant sur la carte pour afficher les formations dans une zone </a:t>
            </a:r>
            <a:r>
              <a:rPr lang="fr-FR" sz="1200" dirty="0" smtClean="0"/>
              <a:t>géographique précise</a:t>
            </a:r>
          </a:p>
        </p:txBody>
      </p:sp>
      <p:sp>
        <p:nvSpPr>
          <p:cNvPr id="7" name="Rectangle à coins arrondis 6"/>
          <p:cNvSpPr/>
          <p:nvPr/>
        </p:nvSpPr>
        <p:spPr>
          <a:xfrm>
            <a:off x="3491949" y="76969"/>
            <a:ext cx="521932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a:t>
            </a:r>
            <a:r>
              <a:rPr lang="fr-FR" sz="1400" b="1" kern="0" dirty="0" smtClean="0">
                <a:solidFill>
                  <a:srgbClr val="000091"/>
                </a:solidFill>
                <a:latin typeface="Arial"/>
              </a:rPr>
              <a:t>formations sur Parcoursup.gouv.fr</a:t>
            </a:r>
            <a:endParaRPr lang="fr-FR" sz="1400" b="1" kern="0" dirty="0">
              <a:solidFill>
                <a:srgbClr val="000091"/>
              </a:solidFill>
              <a:latin typeface="Aria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225892" y="911939"/>
            <a:ext cx="4809933" cy="3370877"/>
          </a:xfrm>
        </p:spPr>
        <p:txBody>
          <a:bodyPr/>
          <a:lstStyle/>
          <a:p>
            <a:pPr marL="0" lvl="1" indent="0" algn="just" defTabSz="457200">
              <a:buClr>
                <a:srgbClr val="FF0000"/>
              </a:buClr>
              <a:buNone/>
              <a:defRPr/>
            </a:pPr>
            <a:r>
              <a:rPr lang="fr-FR" sz="1200" dirty="0">
                <a:solidFill>
                  <a:schemeClr val="tx1"/>
                </a:solidFill>
              </a:rPr>
              <a:t>Au niveau du résultats de la </a:t>
            </a:r>
            <a:r>
              <a:rPr lang="fr-FR" sz="1200" dirty="0" smtClean="0">
                <a:solidFill>
                  <a:schemeClr val="tx1"/>
                </a:solidFill>
              </a:rPr>
              <a:t>recherche, un premier niveau d’infos : </a:t>
            </a:r>
            <a:endParaRPr lang="fr-FR" sz="1200" dirty="0">
              <a:solidFill>
                <a:schemeClr val="tx1"/>
              </a:solidFill>
            </a:endParaRPr>
          </a:p>
          <a:p>
            <a:pPr marL="169863" lvl="1" indent="-169863" algn="just" defTabSz="457200">
              <a:buClr>
                <a:srgbClr val="FF0000"/>
              </a:buClr>
              <a:buFont typeface="Arial-ItalicMT" charset="0"/>
              <a:buChar char="&gt;"/>
              <a:defRPr/>
            </a:pPr>
            <a:r>
              <a:rPr lang="fr-FR" sz="1200" b="1" dirty="0" smtClean="0">
                <a:solidFill>
                  <a:schemeClr val="bg1"/>
                </a:solidFill>
                <a:highlight>
                  <a:srgbClr val="0000FF"/>
                </a:highlight>
              </a:rPr>
              <a:t>Le nombre </a:t>
            </a:r>
            <a:r>
              <a:rPr lang="fr-FR" sz="1200" b="1" dirty="0">
                <a:solidFill>
                  <a:schemeClr val="bg1"/>
                </a:solidFill>
                <a:highlight>
                  <a:srgbClr val="0000FF"/>
                </a:highlight>
              </a:rPr>
              <a:t>de </a:t>
            </a:r>
            <a:r>
              <a:rPr lang="fr-FR" sz="1200" b="1" dirty="0" smtClean="0">
                <a:solidFill>
                  <a:schemeClr val="bg1"/>
                </a:solidFill>
                <a:highlight>
                  <a:srgbClr val="0000FF"/>
                </a:highlight>
              </a:rPr>
              <a:t>places</a:t>
            </a:r>
            <a:r>
              <a:rPr lang="fr-FR" sz="1400" dirty="0">
                <a:solidFill>
                  <a:schemeClr val="tx1"/>
                </a:solidFill>
              </a:rPr>
              <a:t> </a:t>
            </a:r>
            <a:endParaRPr lang="fr-FR" sz="1400" dirty="0" smtClean="0">
              <a:solidFill>
                <a:schemeClr val="tx1"/>
              </a:solidFill>
            </a:endParaRPr>
          </a:p>
          <a:p>
            <a:pPr marL="169863" lvl="1" indent="-169863" algn="just" defTabSz="457200">
              <a:buClr>
                <a:srgbClr val="FF0000"/>
              </a:buClr>
              <a:buFont typeface="Arial-ItalicMT" charset="0"/>
              <a:buChar char="&gt;"/>
              <a:defRPr/>
            </a:pPr>
            <a:r>
              <a:rPr lang="fr-FR" sz="1200" b="1" dirty="0" smtClean="0">
                <a:solidFill>
                  <a:schemeClr val="bg1"/>
                </a:solidFill>
                <a:highlight>
                  <a:srgbClr val="0000FF"/>
                </a:highlight>
              </a:rPr>
              <a:t>Le </a:t>
            </a:r>
            <a:r>
              <a:rPr lang="fr-FR" sz="1200" b="1" dirty="0">
                <a:solidFill>
                  <a:schemeClr val="bg1"/>
                </a:solidFill>
                <a:highlight>
                  <a:srgbClr val="0000FF"/>
                </a:highlight>
              </a:rPr>
              <a:t>taux d'accès en </a:t>
            </a:r>
            <a:r>
              <a:rPr lang="fr-FR" sz="1200" b="1" dirty="0" smtClean="0">
                <a:solidFill>
                  <a:schemeClr val="bg1"/>
                </a:solidFill>
                <a:highlight>
                  <a:srgbClr val="0000FF"/>
                </a:highlight>
              </a:rPr>
              <a:t>2023</a:t>
            </a:r>
            <a:r>
              <a:rPr lang="fr-FR" sz="1200" dirty="0" smtClean="0">
                <a:solidFill>
                  <a:schemeClr val="tx1"/>
                </a:solidFill>
              </a:rPr>
              <a:t>, </a:t>
            </a:r>
            <a:r>
              <a:rPr lang="fr-FR" sz="1200" dirty="0">
                <a:solidFill>
                  <a:schemeClr val="tx1"/>
                </a:solidFill>
              </a:rPr>
              <a:t>c'est à dire la proportion de candidats </a:t>
            </a:r>
            <a:r>
              <a:rPr lang="fr-FR" sz="1200" dirty="0" smtClean="0">
                <a:solidFill>
                  <a:schemeClr val="tx1"/>
                </a:solidFill>
              </a:rPr>
              <a:t>qui ont pu recevoir une </a:t>
            </a:r>
            <a:r>
              <a:rPr lang="fr-FR" sz="1200" dirty="0">
                <a:solidFill>
                  <a:schemeClr val="tx1"/>
                </a:solidFill>
              </a:rPr>
              <a:t>proposition d'admission en phase </a:t>
            </a:r>
            <a:r>
              <a:rPr lang="fr-FR" sz="1200" dirty="0" smtClean="0">
                <a:solidFill>
                  <a:schemeClr val="tx1"/>
                </a:solidFill>
              </a:rPr>
              <a:t>principale</a:t>
            </a:r>
          </a:p>
          <a:p>
            <a:pPr marL="179388" lvl="1" indent="0" algn="just" defTabSz="457200">
              <a:spcBef>
                <a:spcPct val="20000"/>
              </a:spcBef>
              <a:buClr>
                <a:srgbClr val="FF0000"/>
              </a:buClr>
              <a:buNone/>
              <a:defRPr/>
            </a:pPr>
            <a:r>
              <a:rPr lang="fr-FR" sz="1200" dirty="0" smtClean="0">
                <a:solidFill>
                  <a:schemeClr val="tx1"/>
                </a:solidFill>
              </a:rPr>
              <a:t>Ce taux d’accès est désormais déclinable par type de baccalauréat</a:t>
            </a:r>
          </a:p>
          <a:p>
            <a:pPr marL="180975"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Des </a:t>
            </a:r>
            <a:r>
              <a:rPr lang="fr-FR" sz="1200" b="1" dirty="0">
                <a:solidFill>
                  <a:schemeClr val="bg1"/>
                </a:solidFill>
                <a:highlight>
                  <a:srgbClr val="0000FF"/>
                </a:highlight>
              </a:rPr>
              <a:t>suggestions de formations similaires </a:t>
            </a:r>
            <a:r>
              <a:rPr lang="fr-FR" sz="1200" dirty="0">
                <a:solidFill>
                  <a:schemeClr val="tx1"/>
                </a:solidFill>
              </a:rPr>
              <a:t>pour élargir vos </a:t>
            </a:r>
            <a:r>
              <a:rPr lang="fr-FR" sz="1200" dirty="0" smtClean="0">
                <a:solidFill>
                  <a:schemeClr val="tx1"/>
                </a:solidFill>
              </a:rPr>
              <a:t>choix</a:t>
            </a:r>
          </a:p>
          <a:p>
            <a:pPr marL="11112" lvl="1" indent="0" algn="just" defTabSz="457200">
              <a:spcBef>
                <a:spcPts val="1200"/>
              </a:spcBef>
              <a:spcAft>
                <a:spcPts val="0"/>
              </a:spcAft>
              <a:buClr>
                <a:srgbClr val="FF0000"/>
              </a:buClr>
              <a:buNone/>
              <a:defRPr/>
            </a:pPr>
            <a:r>
              <a:rPr lang="fr-FR" sz="1200" b="1" dirty="0" smtClean="0">
                <a:solidFill>
                  <a:schemeClr val="tx1"/>
                </a:solidFill>
              </a:rPr>
              <a:t>Vous aider à préparer vos choix de vœux, deux nouvelles fonctionnalités : </a:t>
            </a:r>
            <a:endParaRPr lang="fr-FR" sz="1200" b="1" dirty="0">
              <a:solidFill>
                <a:schemeClr val="tx1"/>
              </a:solidFill>
            </a:endParaRPr>
          </a:p>
          <a:p>
            <a:pPr marL="180975" lvl="1" indent="-169863" algn="just" defTabSz="457200">
              <a:buClr>
                <a:srgbClr val="FF0000"/>
              </a:buClr>
              <a:buFont typeface="Arial-ItalicMT" charset="0"/>
              <a:buChar char="&gt;"/>
              <a:defRPr/>
            </a:pPr>
            <a:r>
              <a:rPr lang="fr-FR" sz="1200" b="1" dirty="0" smtClean="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Comparer les formations qui vous intéressent grâce au comparateur </a:t>
            </a:r>
          </a:p>
          <a:p>
            <a:pPr marL="180975"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endParaRPr lang="fr-FR" sz="1200" b="1" dirty="0" smtClean="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pic>
        <p:nvPicPr>
          <p:cNvPr id="6" name="Image 5"/>
          <p:cNvPicPr>
            <a:picLocks noChangeAspect="1"/>
          </p:cNvPicPr>
          <p:nvPr/>
        </p:nvPicPr>
        <p:blipFill>
          <a:blip r:embed="rId3"/>
          <a:stretch>
            <a:fillRect/>
          </a:stretch>
        </p:blipFill>
        <p:spPr>
          <a:xfrm>
            <a:off x="5384286" y="980185"/>
            <a:ext cx="3090480" cy="3064726"/>
          </a:xfrm>
          <a:prstGeom prst="rect">
            <a:avLst/>
          </a:prstGeom>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smtClean="0"/>
              <a:t>Pour chaque formation, </a:t>
            </a:r>
            <a:r>
              <a:rPr lang="fr-FR" sz="1600" b="1" dirty="0"/>
              <a:t>u</a:t>
            </a:r>
            <a:r>
              <a:rPr lang="fr-FR" sz="1600" b="1" dirty="0" smtClean="0"/>
              <a:t>ne fiche de présentation organisée en 6 rubriques clés, pour être plus claire, plus riche, plus transparente</a:t>
            </a:r>
            <a:endParaRPr lang="fr-FR" sz="1600" b="1" dirty="0"/>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Découvrir la formation et ses caractéristiques</a:t>
            </a:r>
            <a:r>
              <a:rPr lang="fr-FR" sz="1300" b="1" dirty="0" smtClean="0"/>
              <a:t> </a:t>
            </a:r>
            <a:r>
              <a:rPr lang="fr-FR" sz="1300" dirty="0">
                <a:solidFill>
                  <a:schemeClr val="tx1"/>
                </a:solidFill>
              </a:rPr>
              <a:t>: </a:t>
            </a:r>
            <a:r>
              <a:rPr lang="fr-FR" sz="1300" dirty="0" smtClean="0">
                <a:solidFill>
                  <a:schemeClr val="tx1"/>
                </a:solidFill>
              </a:rPr>
              <a:t>le </a:t>
            </a:r>
            <a:r>
              <a:rPr lang="fr-FR" sz="1300" b="1" dirty="0" smtClean="0">
                <a:solidFill>
                  <a:schemeClr val="tx1"/>
                </a:solidFill>
              </a:rPr>
              <a:t>statut de l’établissement</a:t>
            </a:r>
            <a:r>
              <a:rPr lang="fr-FR" sz="1300" dirty="0" smtClean="0">
                <a:solidFill>
                  <a:schemeClr val="tx1"/>
                </a:solidFill>
              </a:rPr>
              <a:t>, les </a:t>
            </a:r>
            <a:r>
              <a:rPr lang="fr-FR" sz="1300" dirty="0">
                <a:solidFill>
                  <a:schemeClr val="tx1"/>
                </a:solidFill>
              </a:rPr>
              <a:t>contenus et l’organisation des enseignements, </a:t>
            </a:r>
            <a:r>
              <a:rPr lang="fr-FR" sz="1300" dirty="0" smtClean="0">
                <a:solidFill>
                  <a:schemeClr val="tx1"/>
                </a:solidFill>
              </a:rPr>
              <a:t>les </a:t>
            </a:r>
            <a:r>
              <a:rPr lang="fr-FR" sz="1300" dirty="0">
                <a:solidFill>
                  <a:schemeClr val="tx1"/>
                </a:solidFill>
              </a:rPr>
              <a:t>dispositifs pédagogiques, les </a:t>
            </a:r>
            <a:r>
              <a:rPr lang="fr-FR" sz="1300" b="1" dirty="0" smtClean="0">
                <a:solidFill>
                  <a:schemeClr val="tx1"/>
                </a:solidFill>
              </a:rPr>
              <a:t>frais de scolarité</a:t>
            </a:r>
            <a:r>
              <a:rPr lang="fr-FR" sz="1300" dirty="0" smtClean="0">
                <a:solidFill>
                  <a:schemeClr val="tx1"/>
                </a:solidFill>
              </a:rPr>
              <a:t>, les dates des journées portes ouvertes...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Comprendre les critères d’analyse des candidatures</a:t>
            </a:r>
            <a:r>
              <a:rPr lang="fr-FR" sz="1300" dirty="0">
                <a:solidFill>
                  <a:schemeClr val="tx1"/>
                </a:solidFill>
              </a:rPr>
              <a:t> </a:t>
            </a:r>
            <a:r>
              <a:rPr lang="fr-FR" sz="1300" dirty="0" smtClean="0">
                <a:solidFill>
                  <a:schemeClr val="tx1"/>
                </a:solidFill>
              </a:rPr>
              <a:t>à travers la représentation visuelle des critères définis par les formations (</a:t>
            </a:r>
            <a:r>
              <a:rPr lang="fr-FR" sz="1300" dirty="0">
                <a:solidFill>
                  <a:schemeClr val="tx1"/>
                </a:solidFill>
              </a:rPr>
              <a:t>résultats </a:t>
            </a:r>
            <a:r>
              <a:rPr lang="fr-FR" sz="1300" dirty="0" smtClean="0">
                <a:solidFill>
                  <a:schemeClr val="tx1"/>
                </a:solidFill>
              </a:rPr>
              <a:t>scolaires, </a:t>
            </a:r>
            <a:r>
              <a:rPr lang="fr-FR" sz="1300" dirty="0">
                <a:solidFill>
                  <a:schemeClr val="tx1"/>
                </a:solidFill>
              </a:rPr>
              <a:t>compétences </a:t>
            </a:r>
            <a:r>
              <a:rPr lang="fr-FR" sz="1300" dirty="0" smtClean="0">
                <a:solidFill>
                  <a:schemeClr val="tx1"/>
                </a:solidFill>
              </a:rPr>
              <a:t>et savoir-faire, </a:t>
            </a:r>
            <a:r>
              <a:rPr lang="fr-FR" sz="1300" dirty="0">
                <a:solidFill>
                  <a:schemeClr val="tx1"/>
                </a:solidFill>
              </a:rPr>
              <a:t>savoir-être, motivation et cohérence du </a:t>
            </a:r>
            <a:r>
              <a:rPr lang="fr-FR" sz="1300" dirty="0" smtClean="0">
                <a:solidFill>
                  <a:schemeClr val="tx1"/>
                </a:solidFill>
              </a:rPr>
              <a:t>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Consulter les modalités de candidature</a:t>
            </a:r>
            <a:r>
              <a:rPr lang="fr-FR" sz="1300" dirty="0">
                <a:solidFill>
                  <a:schemeClr val="tx1"/>
                </a:solidFill>
              </a:rPr>
              <a:t> en </a:t>
            </a:r>
            <a:r>
              <a:rPr lang="fr-FR" sz="1300" dirty="0" smtClean="0">
                <a:solidFill>
                  <a:schemeClr val="tx1"/>
                </a:solidFill>
              </a:rPr>
              <a:t>particulier les conditions pour candidater, les modalités </a:t>
            </a:r>
            <a:r>
              <a:rPr lang="fr-FR" sz="1300" dirty="0">
                <a:solidFill>
                  <a:schemeClr val="tx1"/>
                </a:solidFill>
              </a:rPr>
              <a:t>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Accéder aux chiffres clés de la formation </a:t>
            </a:r>
            <a:r>
              <a:rPr lang="fr-FR" sz="1300" b="1" dirty="0"/>
              <a:t> </a:t>
            </a:r>
            <a:r>
              <a:rPr lang="fr-FR" sz="1300" b="1" dirty="0" smtClean="0"/>
              <a:t>:</a:t>
            </a:r>
            <a:r>
              <a:rPr lang="fr-FR" sz="1300" b="1" dirty="0">
                <a:solidFill>
                  <a:schemeClr val="tx1"/>
                </a:solidFill>
              </a:rPr>
              <a:t>  </a:t>
            </a:r>
            <a:r>
              <a:rPr lang="fr-FR" sz="1300" dirty="0" smtClean="0">
                <a:solidFill>
                  <a:schemeClr val="tx1"/>
                </a:solidFill>
              </a:rPr>
              <a:t>ils déclinent les </a:t>
            </a:r>
            <a:r>
              <a:rPr lang="fr-FR" sz="1300" dirty="0">
                <a:solidFill>
                  <a:schemeClr val="tx1"/>
                </a:solidFill>
              </a:rPr>
              <a:t>résultats de l’admission en </a:t>
            </a:r>
            <a:r>
              <a:rPr lang="fr-FR" sz="1300" dirty="0" smtClean="0">
                <a:solidFill>
                  <a:schemeClr val="tx1"/>
                </a:solidFill>
              </a:rPr>
              <a:t>2023 pour vous permettre de mieux anticiper la procédure et les résultats de la phase d’admission. Des indicateurs de réussite / insertion professionnelle (pour la majorité des BTS et mentions complémentaires, pour les licences pro.) sont affichés</a:t>
            </a:r>
            <a:endParaRPr lang="fr-FR" sz="1300" dirty="0">
              <a:solidFill>
                <a:schemeClr val="tx1"/>
              </a:solidFill>
              <a:cs typeface="Arial"/>
            </a:endParaRP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Connaitre les débouchés professionnels </a:t>
            </a:r>
            <a:r>
              <a:rPr lang="fr-FR" sz="1300" b="1" dirty="0" smtClean="0"/>
              <a:t> </a:t>
            </a:r>
            <a:r>
              <a:rPr lang="fr-FR" sz="1300" dirty="0">
                <a:solidFill>
                  <a:schemeClr val="tx1"/>
                </a:solidFill>
              </a:rPr>
              <a:t>: possibilités de poursuite </a:t>
            </a:r>
            <a:r>
              <a:rPr lang="fr-FR" sz="1300" dirty="0" smtClean="0">
                <a:solidFill>
                  <a:schemeClr val="tx1"/>
                </a:solidFill>
              </a:rPr>
              <a:t>d’études</a:t>
            </a:r>
            <a:r>
              <a:rPr lang="fr-FR" sz="1300" dirty="0">
                <a:solidFill>
                  <a:schemeClr val="tx1"/>
                </a:solidFill>
              </a:rPr>
              <a:t> </a:t>
            </a:r>
            <a:r>
              <a:rPr lang="fr-FR" sz="1300" dirty="0" smtClean="0">
                <a:solidFill>
                  <a:schemeClr val="tx1"/>
                </a:solidFill>
              </a:rPr>
              <a:t>/ les perspectives professionnelles</a:t>
            </a:r>
            <a:endParaRPr lang="fr-FR" sz="1300" dirty="0">
              <a:solidFill>
                <a:schemeClr val="tx1"/>
              </a:solidFill>
              <a:cs typeface="Arial"/>
            </a:endParaRPr>
          </a:p>
          <a:p>
            <a:pPr marL="171450" indent="-171450">
              <a:buClr>
                <a:srgbClr val="ED7454"/>
              </a:buClr>
              <a:buFont typeface="Arial" panose="020B0604020202020204" pitchFamily="34" charset="0"/>
              <a:buChar char="•"/>
            </a:pPr>
            <a:r>
              <a:rPr lang="fr-FR" sz="1200" b="1" dirty="0" smtClean="0">
                <a:solidFill>
                  <a:schemeClr val="bg1"/>
                </a:solidFill>
                <a:highlight>
                  <a:srgbClr val="0000FF"/>
                </a:highlight>
              </a:rPr>
              <a:t>Contacter et échanger avec l’établissement </a:t>
            </a:r>
            <a:r>
              <a:rPr lang="fr-FR" sz="1300" dirty="0" smtClean="0">
                <a:solidFill>
                  <a:schemeClr val="tx1"/>
                </a:solidFill>
              </a:rPr>
              <a:t> : contacts </a:t>
            </a:r>
            <a:r>
              <a:rPr lang="fr-FR" sz="1300" dirty="0">
                <a:solidFill>
                  <a:schemeClr val="tx1"/>
                </a:solidFill>
              </a:rPr>
              <a:t>des référents de la </a:t>
            </a:r>
            <a:r>
              <a:rPr lang="fr-FR" sz="1300" dirty="0" smtClean="0">
                <a:solidFill>
                  <a:schemeClr val="tx1"/>
                </a:solidFill>
              </a:rPr>
              <a:t>formation, en particulier le référent </a:t>
            </a:r>
            <a:r>
              <a:rPr lang="fr-FR" sz="1300" dirty="0">
                <a:solidFill>
                  <a:schemeClr val="tx1"/>
                </a:solidFill>
              </a:rPr>
              <a:t>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a:t>
            </a:r>
            <a:r>
              <a:rPr lang="fr-FR" sz="2400" dirty="0" smtClean="0"/>
              <a:t>modalités d’examen affichés pour chaque formation</a:t>
            </a:r>
            <a:endParaRPr lang="fr-FR" sz="2400" dirty="0"/>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600" b="1" dirty="0">
                <a:solidFill>
                  <a:schemeClr val="bg1"/>
                </a:solidFill>
                <a:highlight>
                  <a:srgbClr val="0000FF"/>
                </a:highlight>
              </a:rPr>
              <a:t>Dans les formations sélectives (</a:t>
            </a:r>
            <a:r>
              <a:rPr lang="fr-FR" sz="1600" b="1" dirty="0" smtClean="0">
                <a:solidFill>
                  <a:schemeClr val="bg1"/>
                </a:solidFill>
                <a:highlight>
                  <a:srgbClr val="0000FF"/>
                </a:highlight>
              </a:rPr>
              <a:t>classes </a:t>
            </a:r>
            <a:r>
              <a:rPr lang="fr-FR" sz="1600" b="1" dirty="0">
                <a:solidFill>
                  <a:schemeClr val="bg1"/>
                </a:solidFill>
                <a:highlight>
                  <a:srgbClr val="0000FF"/>
                </a:highlight>
              </a:rPr>
              <a:t>prépa, BUT, BTS, écoles, IFSI…)</a:t>
            </a:r>
          </a:p>
          <a:p>
            <a:r>
              <a:rPr lang="fr-FR" sz="1500" dirty="0">
                <a:solidFill>
                  <a:schemeClr val="tx1"/>
                </a:solidFill>
              </a:rPr>
              <a:t>L’admission se fait sur dossier et, dans certains cas, en ayant recours, en plus ou en lieu et place du dossier, à des épreuves écrites et/ou orales dont le calendrier et les modalités sont </a:t>
            </a:r>
            <a:r>
              <a:rPr lang="fr-FR" sz="1500" dirty="0" smtClean="0">
                <a:solidFill>
                  <a:schemeClr val="tx1"/>
                </a:solidFill>
              </a:rPr>
              <a:t>affichés aux candidats (rubrique « consulter les modalités de candidature ») </a:t>
            </a:r>
            <a:endParaRPr lang="fr-FR" sz="1500" dirty="0">
              <a:solidFill>
                <a:schemeClr val="tx1"/>
              </a:solidFill>
            </a:endParaRPr>
          </a:p>
          <a:p>
            <a:endParaRPr lang="fr-FR" sz="500" dirty="0"/>
          </a:p>
          <a:p>
            <a:r>
              <a:rPr lang="fr-FR" sz="1600" b="1" dirty="0">
                <a:solidFill>
                  <a:schemeClr val="bg1"/>
                </a:solidFill>
                <a:highlight>
                  <a:srgbClr val="0000FF"/>
                </a:highlight>
              </a:rPr>
              <a:t>Dans les formations non sélectives (licences, PPPE et PASS)</a:t>
            </a:r>
          </a:p>
          <a:p>
            <a:pPr algn="just"/>
            <a:r>
              <a:rPr lang="fr-FR" sz="1500" dirty="0">
                <a:solidFill>
                  <a:schemeClr val="tx1"/>
                </a:solidFill>
              </a:rPr>
              <a:t>Un lycéen peut </a:t>
            </a:r>
            <a:r>
              <a:rPr lang="fr-FR" sz="1500" b="1" dirty="0">
                <a:solidFill>
                  <a:schemeClr val="tx1"/>
                </a:solidFill>
              </a:rPr>
              <a:t>accéder à la licence de son choix à l’université, dans la limite des capacités d’accueil : </a:t>
            </a:r>
            <a:r>
              <a:rPr lang="fr-FR" sz="15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5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à coins arrondis 6"/>
          <p:cNvSpPr/>
          <p:nvPr/>
        </p:nvSpPr>
        <p:spPr>
          <a:xfrm>
            <a:off x="5746683" y="87534"/>
            <a:ext cx="310577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a:t>
            </a:r>
            <a:r>
              <a:rPr lang="fr-FR" sz="1400" b="1" kern="0" dirty="0" smtClean="0">
                <a:solidFill>
                  <a:srgbClr val="000091"/>
                </a:solidFill>
                <a:latin typeface="Arial"/>
              </a:rPr>
              <a:t>formations examinent </a:t>
            </a:r>
            <a:r>
              <a:rPr lang="fr-FR" sz="1400" b="1" kern="0" dirty="0">
                <a:solidFill>
                  <a:srgbClr val="000091"/>
                </a:solidFill>
                <a:latin typeface="Arial"/>
              </a:rPr>
              <a:t>les </a:t>
            </a:r>
            <a:r>
              <a:rPr lang="fr-FR" sz="1400" b="1" kern="0" dirty="0" smtClean="0">
                <a:solidFill>
                  <a:srgbClr val="000091"/>
                </a:solidFill>
                <a:latin typeface="Arial"/>
              </a:rPr>
              <a:t>candidatures ?</a:t>
            </a:r>
            <a:endParaRPr lang="fr-FR" sz="1400" b="1" kern="0" dirty="0">
              <a:solidFill>
                <a:srgbClr val="000091"/>
              </a:solidFill>
              <a:latin typeface="Arial"/>
            </a:endParaRPr>
          </a:p>
        </p:txBody>
      </p:sp>
    </p:spTree>
    <p:extLst>
      <p:ext uri="{BB962C8B-B14F-4D97-AF65-F5344CB8AC3E}">
        <p14:creationId xmlns:p14="http://schemas.microsoft.com/office/powerpoint/2010/main" val="3736130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Consolider </a:t>
            </a:r>
            <a:r>
              <a:rPr lang="fr-FR" sz="2400" dirty="0" smtClean="0"/>
              <a:t>votre </a:t>
            </a:r>
            <a:r>
              <a:rPr lang="fr-FR" sz="2400" dirty="0"/>
              <a:t>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p>
          <a:p>
            <a:pPr marL="177800" lvl="0" indent="-177800" fontAlgn="base">
              <a:spcBef>
                <a:spcPct val="20000"/>
              </a:spcBef>
              <a:spcAft>
                <a:spcPct val="0"/>
              </a:spcAft>
              <a:buSzPct val="100000"/>
              <a:buBlip>
                <a:blip r:embed="rId2"/>
              </a:buBlip>
            </a:pPr>
            <a:r>
              <a:rPr lang="fr-FR" altLang="fr-FR" sz="1600" b="1" dirty="0" smtClean="0"/>
              <a:t>pour </a:t>
            </a:r>
            <a:r>
              <a:rPr lang="fr-FR" altLang="fr-FR" sz="1600" b="1" dirty="0"/>
              <a:t>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smtClean="0">
                <a:solidFill>
                  <a:schemeClr val="tx1"/>
                </a:solidFill>
              </a:rPr>
              <a:t>Modalités et critères d’analyse des candidatures, </a:t>
            </a:r>
            <a:r>
              <a:rPr lang="fr-FR" sz="1400" b="1" dirty="0">
                <a:solidFill>
                  <a:schemeClr val="tx1"/>
                </a:solidFill>
              </a:rPr>
              <a:t>taux d’accès, nombre de places, </a:t>
            </a:r>
            <a:r>
              <a:rPr lang="fr-FR" sz="1400" b="1" dirty="0" smtClean="0">
                <a:solidFill>
                  <a:schemeClr val="tx1"/>
                </a:solidFill>
              </a:rPr>
              <a:t>profil des candidats classés, frais de scolarité, débouchés et insertion </a:t>
            </a:r>
            <a:r>
              <a:rPr lang="fr-FR" sz="1400" b="1" dirty="0">
                <a:solidFill>
                  <a:schemeClr val="tx1"/>
                </a:solidFill>
              </a:rPr>
              <a:t>professionnelle … </a:t>
            </a:r>
          </a:p>
          <a:p>
            <a:pPr algn="ctr" fontAlgn="auto">
              <a:spcBef>
                <a:spcPts val="0"/>
              </a:spcBef>
              <a:spcAft>
                <a:spcPts val="0"/>
              </a:spcAft>
              <a:defRPr/>
            </a:pPr>
            <a:endParaRPr lang="fr-FR" sz="14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Tree>
    <p:extLst>
      <p:ext uri="{BB962C8B-B14F-4D97-AF65-F5344CB8AC3E}">
        <p14:creationId xmlns:p14="http://schemas.microsoft.com/office/powerpoint/2010/main" val="652247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a:t>
            </a:r>
            <a:r>
              <a:rPr lang="fr-FR" sz="2400" dirty="0" smtClean="0"/>
              <a:t>ECHANGER</a:t>
            </a:r>
            <a:endParaRPr lang="fr-FR" sz="24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smtClean="0"/>
              <a:t>Pour poser ses questions en direct </a:t>
            </a:r>
            <a:endParaRPr lang="fr-FR" sz="13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
        <p:nvSpPr>
          <p:cNvPr id="7" name="ZoneTexte 6"/>
          <p:cNvSpPr txBox="1"/>
          <p:nvPr/>
        </p:nvSpPr>
        <p:spPr>
          <a:xfrm>
            <a:off x="4860032" y="1519500"/>
            <a:ext cx="3888432" cy="3077766"/>
          </a:xfrm>
          <a:prstGeom prst="rect">
            <a:avLst/>
          </a:prstGeom>
          <a:solidFill>
            <a:srgbClr val="000091"/>
          </a:solidFill>
          <a:ln w="28575">
            <a:solidFill>
              <a:schemeClr val="bg1"/>
            </a:solidFill>
          </a:ln>
        </p:spPr>
        <p:txBody>
          <a:bodyPr wrap="square" rtlCol="0">
            <a:spAutoFit/>
          </a:bodyPr>
          <a:lstStyle/>
          <a:p>
            <a:pPr lvl="0"/>
            <a:r>
              <a:rPr lang="fr-FR" sz="1600" b="1" dirty="0">
                <a:solidFill>
                  <a:srgbClr val="FF9575"/>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rgbClr val="FF9575"/>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t>
            </a:r>
            <a:r>
              <a:rPr lang="fr-FR" sz="1200" dirty="0" smtClean="0">
                <a:solidFill>
                  <a:schemeClr val="bg1"/>
                </a:solidFill>
              </a:rPr>
              <a:t>avec </a:t>
            </a:r>
            <a:r>
              <a:rPr lang="fr-FR" sz="1200" dirty="0">
                <a:solidFill>
                  <a:schemeClr val="bg1"/>
                </a:solidFill>
              </a:rPr>
              <a:t>conférences </a:t>
            </a:r>
            <a:r>
              <a:rPr lang="fr-FR" sz="1200" dirty="0" smtClean="0">
                <a:solidFill>
                  <a:schemeClr val="bg1"/>
                </a:solidFill>
              </a:rPr>
              <a:t>thématiques (</a:t>
            </a:r>
            <a:r>
              <a:rPr lang="fr-FR" sz="1200" b="1" dirty="0" smtClean="0">
                <a:solidFill>
                  <a:srgbClr val="FFFF00"/>
                </a:solidFill>
              </a:rPr>
              <a:t>Nouveauté 2024</a:t>
            </a:r>
            <a:r>
              <a:rPr lang="fr-FR" sz="1200" dirty="0" smtClean="0">
                <a:solidFill>
                  <a:schemeClr val="bg1"/>
                </a:solidFill>
              </a:rPr>
              <a:t>)</a:t>
            </a:r>
            <a:endParaRPr lang="fr-FR" sz="1200" dirty="0">
              <a:solidFill>
                <a:schemeClr val="bg1"/>
              </a:solidFill>
            </a:endParaRPr>
          </a:p>
          <a:p>
            <a:pPr marL="285750" lvl="0" indent="-285750">
              <a:buFont typeface="Arial" panose="020B0604020202020204" pitchFamily="34" charset="0"/>
              <a:buChar char="•"/>
            </a:pPr>
            <a:endParaRPr lang="fr-FR" sz="1200" b="1" dirty="0">
              <a:solidFill>
                <a:schemeClr val="bg1"/>
              </a:solidFill>
            </a:endParaRPr>
          </a:p>
          <a:p>
            <a:r>
              <a:rPr lang="fr-FR" sz="1500" b="1" dirty="0">
                <a:solidFill>
                  <a:srgbClr val="FF9575"/>
                </a:solidFill>
              </a:rPr>
              <a:t>Consulter les ressources en ligne </a:t>
            </a:r>
            <a:r>
              <a:rPr lang="fr-FR" sz="1500" b="1" dirty="0" smtClean="0">
                <a:solidFill>
                  <a:srgbClr val="FF9575"/>
                </a:solidFill>
              </a:rPr>
              <a:t>sur Avenir(s) et avec nos </a:t>
            </a:r>
            <a:r>
              <a:rPr lang="fr-FR" sz="1500" b="1" dirty="0">
                <a:solidFill>
                  <a:srgbClr val="FF9575"/>
                </a:solidFill>
              </a:rPr>
              <a:t>partenaires </a:t>
            </a:r>
          </a:p>
          <a:p>
            <a:r>
              <a:rPr lang="fr-FR" sz="1000" i="1" dirty="0">
                <a:solidFill>
                  <a:schemeClr val="bg1"/>
                </a:solidFill>
              </a:rPr>
              <a:t>(accessibles gratuitement depuis la page d’accueil p</a:t>
            </a:r>
            <a:r>
              <a:rPr lang="fr-FR" sz="1000" i="1" dirty="0" smtClean="0">
                <a:solidFill>
                  <a:schemeClr val="bg1"/>
                </a:solidFill>
              </a:rPr>
              <a:t>arcoursup.fr)</a:t>
            </a:r>
            <a:endParaRPr lang="fr-FR" sz="1000" i="1" dirty="0">
              <a:solidFill>
                <a:schemeClr val="bg1"/>
              </a:solidFill>
            </a:endParaRPr>
          </a:p>
        </p:txBody>
      </p:sp>
    </p:spTree>
    <p:extLst>
      <p:ext uri="{BB962C8B-B14F-4D97-AF65-F5344CB8AC3E}">
        <p14:creationId xmlns:p14="http://schemas.microsoft.com/office/powerpoint/2010/main" val="104387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200" dirty="0"/>
              <a:t>Focus</a:t>
            </a:r>
            <a:r>
              <a:rPr lang="fr-FR" sz="2200" dirty="0" smtClean="0"/>
              <a:t> sur l’accompagnement </a:t>
            </a:r>
            <a:r>
              <a:rPr lang="fr-FR" sz="2200" dirty="0"/>
              <a:t>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11"/>
          <p:cNvSpPr/>
          <p:nvPr/>
        </p:nvSpPr>
        <p:spPr>
          <a:xfrm>
            <a:off x="202602" y="1593347"/>
            <a:ext cx="8424000" cy="3370153"/>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chemeClr val="bg1"/>
                </a:solidFill>
                <a:highlight>
                  <a:srgbClr val="0000FF"/>
                </a:highlight>
              </a:rPr>
              <a:t>Les coordonnées d’un référent handicap sur chaque fiche de formation</a:t>
            </a:r>
            <a:r>
              <a:rPr lang="fr-FR" sz="1600" b="1" dirty="0">
                <a:solidFill>
                  <a:schemeClr val="tx2"/>
                </a:solidFill>
              </a:rPr>
              <a:t>.</a:t>
            </a:r>
            <a:r>
              <a:rPr lang="fr-FR" sz="1600" b="1" dirty="0"/>
              <a:t> </a:t>
            </a:r>
            <a:r>
              <a:rPr lang="fr-FR" sz="1600" dirty="0"/>
              <a:t>Il est disponible pour répondre aux interrogations des lycéens tout au long de la procédure.</a:t>
            </a:r>
          </a:p>
          <a:p>
            <a:pPr algn="just"/>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Le candidat peut renseigner une fiche de liaison dans son dossier Parcoursup</a:t>
            </a:r>
            <a:r>
              <a:rPr lang="fr-FR" sz="1600" b="1" dirty="0">
                <a:solidFill>
                  <a:schemeClr val="tx2"/>
                </a:solidFill>
              </a:rPr>
              <a:t> </a:t>
            </a:r>
            <a:r>
              <a:rPr lang="fr-FR" sz="1600" dirty="0"/>
              <a:t>pour préciser ses besoins. Cette fiche est </a:t>
            </a:r>
            <a:r>
              <a:rPr lang="fr-FR" sz="1600" b="1" dirty="0"/>
              <a:t>facultative</a:t>
            </a:r>
            <a:r>
              <a:rPr lang="fr-FR" sz="1600" dirty="0"/>
              <a:t> et n’est </a:t>
            </a:r>
            <a:r>
              <a:rPr lang="fr-FR" sz="1600" b="1" dirty="0"/>
              <a:t>pas transmise aux formations </a:t>
            </a:r>
            <a:r>
              <a:rPr lang="fr-FR" sz="1600" dirty="0"/>
              <a:t>pour l’examen des vœux </a:t>
            </a:r>
            <a:r>
              <a:rPr lang="fr-FR" sz="1600" dirty="0">
                <a:sym typeface="Wingdings" panose="05000000000000000000" pitchFamily="2" charset="2"/>
              </a:rPr>
              <a:t> </a:t>
            </a:r>
            <a:r>
              <a:rPr lang="fr-FR" sz="1600" b="1" dirty="0">
                <a:solidFill>
                  <a:srgbClr val="000091"/>
                </a:solidFill>
              </a:rPr>
              <a:t>Le candidat pourra </a:t>
            </a:r>
            <a:r>
              <a:rPr lang="fr-FR" sz="1600" b="1" dirty="0" smtClean="0">
                <a:solidFill>
                  <a:srgbClr val="000091"/>
                </a:solidFill>
              </a:rPr>
              <a:t>demander à Parcoursup de la transmettre </a:t>
            </a:r>
            <a:r>
              <a:rPr lang="fr-FR" sz="1600" b="1" dirty="0">
                <a:solidFill>
                  <a:srgbClr val="000091"/>
                </a:solidFill>
              </a:rPr>
              <a:t>à la formation qu’il aura choisie pour préparer sa rentrée</a:t>
            </a:r>
            <a:r>
              <a:rPr lang="fr-FR" sz="1600" dirty="0"/>
              <a:t>. Cela permet d’anticiper son arrivée dans le nouvel établissement.</a:t>
            </a:r>
            <a:endParaRPr lang="fr-FR" sz="1600" dirty="0">
              <a:cs typeface="Arial"/>
            </a:endParaRPr>
          </a:p>
          <a:p>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A partir du </a:t>
            </a:r>
            <a:r>
              <a:rPr lang="fr-FR" sz="1600" b="1" dirty="0" smtClean="0">
                <a:solidFill>
                  <a:schemeClr val="bg1"/>
                </a:solidFill>
                <a:highlight>
                  <a:srgbClr val="0000FF"/>
                </a:highlight>
              </a:rPr>
              <a:t>30 mai 2024, </a:t>
            </a:r>
            <a:r>
              <a:rPr lang="fr-FR" sz="1600" b="1" dirty="0">
                <a:solidFill>
                  <a:schemeClr val="bg1"/>
                </a:solidFill>
                <a:highlight>
                  <a:srgbClr val="0000FF"/>
                </a:highlight>
              </a:rPr>
              <a:t>le candidat peut demander au recteur le réexamen de son dossier</a:t>
            </a:r>
            <a:r>
              <a:rPr lang="fr-FR" sz="1600" b="1" dirty="0"/>
              <a:t> </a:t>
            </a:r>
            <a:r>
              <a:rPr lang="fr-FR" sz="1600" dirty="0"/>
              <a:t>(via la rubrique « contact » dans </a:t>
            </a:r>
            <a:r>
              <a:rPr lang="fr-FR" sz="1600" dirty="0" smtClean="0"/>
              <a:t>Parcoursup</a:t>
            </a:r>
            <a:r>
              <a:rPr lang="fr-FR" sz="1600" dirty="0"/>
              <a:t>) s’il ne trouve pas de formation adaptée à ses besoins spécifiques et que sa situation justifie une inscription dans un établissement situé dans une zone géographique déterminée. </a:t>
            </a:r>
            <a:endParaRPr lang="fr-FR" sz="1600" dirty="0">
              <a:cs typeface="Arial"/>
            </a:endParaRPr>
          </a:p>
          <a:p>
            <a:endParaRPr lang="fr-FR" sz="1600" dirty="0"/>
          </a:p>
        </p:txBody>
      </p:sp>
    </p:spTree>
    <p:extLst>
      <p:ext uri="{BB962C8B-B14F-4D97-AF65-F5344CB8AC3E}">
        <p14:creationId xmlns:p14="http://schemas.microsoft.com/office/powerpoint/2010/main" val="1560268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4294967295"/>
          </p:nvPr>
        </p:nvSpPr>
        <p:spPr>
          <a:xfrm>
            <a:off x="360000" y="2346046"/>
            <a:ext cx="8424000" cy="2077200"/>
          </a:xfrm>
        </p:spPr>
        <p:txBody>
          <a:bodyPr/>
          <a:lstStyle/>
          <a:p>
            <a:r>
              <a:rPr lang="fr-FR" sz="3600" b="1" dirty="0">
                <a:solidFill>
                  <a:srgbClr val="000091"/>
                </a:solidFill>
              </a:rPr>
              <a:t>Parcoursup </a:t>
            </a:r>
            <a:r>
              <a:rPr lang="fr-FR" sz="3600" b="1" dirty="0" smtClean="0">
                <a:solidFill>
                  <a:srgbClr val="000091"/>
                </a:solidFill>
              </a:rPr>
              <a:t>2024 </a:t>
            </a:r>
            <a:r>
              <a:rPr lang="fr-FR" sz="3600" b="1" dirty="0">
                <a:solidFill>
                  <a:srgbClr val="000091"/>
                </a:solidFill>
              </a:rPr>
              <a:t>en 3 étapes</a:t>
            </a:r>
          </a:p>
          <a:p>
            <a:endParaRPr lang="fr-FR" sz="3600" dirty="0"/>
          </a:p>
          <a:p>
            <a:pPr algn="just"/>
            <a:r>
              <a:rPr lang="fr-FR" sz="2400" b="1" dirty="0">
                <a:solidFill>
                  <a:schemeClr val="tx1"/>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17/01/2024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21</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5812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À partir du </a:t>
            </a:r>
            <a:r>
              <a:rPr lang="fr-FR" sz="1400" b="1" kern="0" dirty="0" smtClean="0">
                <a:solidFill>
                  <a:srgbClr val="000091"/>
                </a:solidFill>
                <a:latin typeface="Arial"/>
              </a:rPr>
              <a:t>17 </a:t>
            </a:r>
            <a:r>
              <a:rPr lang="fr-FR" sz="1400" b="1" kern="0" dirty="0">
                <a:solidFill>
                  <a:srgbClr val="000091"/>
                </a:solidFill>
                <a:latin typeface="Arial"/>
              </a:rPr>
              <a:t>janvier </a:t>
            </a:r>
            <a:r>
              <a:rPr lang="fr-FR" sz="1400" b="1" kern="0" dirty="0" smtClean="0">
                <a:solidFill>
                  <a:srgbClr val="000091"/>
                </a:solidFill>
                <a:latin typeface="Arial"/>
              </a:rPr>
              <a:t>2024</a:t>
            </a:r>
            <a:endParaRPr lang="fr-FR" sz="1400" b="1" kern="0" dirty="0">
              <a:solidFill>
                <a:srgbClr val="000091"/>
              </a:solidFill>
              <a:latin typeface="Arial"/>
            </a:endParaRPr>
          </a:p>
        </p:txBody>
      </p:sp>
      <p:sp>
        <p:nvSpPr>
          <p:cNvPr id="11" name="Rectangle à coins arrondis 10"/>
          <p:cNvSpPr/>
          <p:nvPr/>
        </p:nvSpPr>
        <p:spPr>
          <a:xfrm>
            <a:off x="351183" y="4062604"/>
            <a:ext cx="8269378" cy="934279"/>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kern="0" dirty="0">
                <a:solidFill>
                  <a:schemeClr val="bg1"/>
                </a:solidFill>
              </a:rPr>
              <a:t>Conseil aux parents ou tuteurs légaux </a:t>
            </a:r>
            <a:r>
              <a:rPr lang="fr-FR" sz="1400" kern="0" dirty="0">
                <a:solidFill>
                  <a:schemeClr val="bg1"/>
                </a:solidFill>
              </a:rPr>
              <a:t>: </a:t>
            </a:r>
            <a:r>
              <a:rPr lang="fr-FR" sz="1400" kern="0" dirty="0" smtClean="0">
                <a:solidFill>
                  <a:schemeClr val="bg1"/>
                </a:solidFill>
              </a:rPr>
              <a:t>renseigner </a:t>
            </a:r>
            <a:r>
              <a:rPr lang="fr-FR" sz="1400" kern="0" dirty="0">
                <a:solidFill>
                  <a:schemeClr val="bg1"/>
                </a:solidFill>
              </a:rPr>
              <a:t>votre email et numéro de portable dans le dossier de votre enfant pour recevoir messages et alertes Parcoursup.</a:t>
            </a:r>
            <a:r>
              <a:rPr lang="fr-FR" sz="1400" b="1" kern="0" dirty="0">
                <a:solidFill>
                  <a:schemeClr val="bg1"/>
                </a:solidFill>
              </a:rPr>
              <a:t> </a:t>
            </a:r>
            <a:r>
              <a:rPr lang="fr-FR" sz="1400" kern="0" dirty="0">
                <a:solidFill>
                  <a:schemeClr val="bg1"/>
                </a:solidFill>
              </a:rPr>
              <a:t>Vous pourrez également recevoir des formations qui organisent des épreuves écrites/orales le rappel des échéances</a:t>
            </a:r>
            <a:r>
              <a:rPr lang="fr-FR" sz="1600" kern="0" dirty="0">
                <a:solidFill>
                  <a:schemeClr val="bg1"/>
                </a:solidFill>
              </a:rPr>
              <a:t>. </a:t>
            </a:r>
          </a:p>
        </p:txBody>
      </p:sp>
      <p:sp>
        <p:nvSpPr>
          <p:cNvPr id="8" name="Espace réservé du contenu 2"/>
          <p:cNvSpPr>
            <a:spLocks noGrp="1"/>
          </p:cNvSpPr>
          <p:nvPr/>
        </p:nvSpPr>
        <p:spPr bwMode="gray">
          <a:xfrm>
            <a:off x="450863" y="1257609"/>
            <a:ext cx="8208914" cy="33273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defTabSz="457200">
              <a:spcBef>
                <a:spcPts val="600"/>
              </a:spcBef>
              <a:spcAft>
                <a:spcPts val="600"/>
              </a:spcAft>
              <a:buClr>
                <a:srgbClr val="FF0000"/>
              </a:buClr>
              <a:buSzPct val="100000"/>
            </a:pPr>
            <a:r>
              <a:rPr lang="fr-FR" sz="1400" b="1" dirty="0">
                <a:solidFill>
                  <a:schemeClr val="bg1"/>
                </a:solidFill>
                <a:highlight>
                  <a:srgbClr val="0000FF"/>
                </a:highlight>
              </a:rPr>
              <a:t>Au préalable : </a:t>
            </a: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Il vous sera demandé de créer un compte si vous ne l’avez pas encore fait. </a:t>
            </a: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Pour cela, vous devez renseigner une adresse mail valide et consultée régulièrement (</a:t>
            </a:r>
            <a:r>
              <a:rPr lang="fr-FR" sz="1400" dirty="0">
                <a:solidFill>
                  <a:schemeClr val="accent1"/>
                </a:solidFill>
              </a:rPr>
              <a:t>pour échanger et recevoir les informations sur votre dossier) </a:t>
            </a:r>
            <a:r>
              <a:rPr lang="fr-FR" sz="1400" b="1" dirty="0">
                <a:solidFill>
                  <a:schemeClr val="bg1"/>
                </a:solidFill>
                <a:highlight>
                  <a:srgbClr val="0000FF"/>
                </a:highlight>
              </a:rPr>
              <a:t>et un mot de passe</a:t>
            </a:r>
          </a:p>
          <a:p>
            <a:pPr lvl="0" algn="just" defTabSz="457200">
              <a:spcBef>
                <a:spcPts val="600"/>
              </a:spcBef>
              <a:spcAft>
                <a:spcPts val="600"/>
              </a:spcAft>
              <a:buClr>
                <a:srgbClr val="FF0000"/>
              </a:buClr>
              <a:buSzPct val="100000"/>
            </a:pPr>
            <a:r>
              <a:rPr lang="fr-FR" sz="1400" b="1" dirty="0">
                <a:solidFill>
                  <a:schemeClr val="bg1"/>
                </a:solidFill>
                <a:highlight>
                  <a:srgbClr val="0000FF"/>
                </a:highlight>
              </a:rPr>
              <a:t>A partir de ce compte, vous allez créer votre dossier candidat </a:t>
            </a: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Vous avez besoin de votre INE</a:t>
            </a:r>
            <a:r>
              <a:rPr lang="fr-FR" sz="1400" b="1" dirty="0">
                <a:solidFill>
                  <a:srgbClr val="3D566E"/>
                </a:solidFill>
              </a:rPr>
              <a:t> </a:t>
            </a:r>
            <a:r>
              <a:rPr lang="fr-FR" sz="1400" dirty="0">
                <a:solidFill>
                  <a:schemeClr val="accent1"/>
                </a:solidFill>
              </a:rPr>
              <a:t>(identifiant national élève)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votre dossier candidat depuis votre compte.</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Tree>
    <p:extLst>
      <p:ext uri="{BB962C8B-B14F-4D97-AF65-F5344CB8AC3E}">
        <p14:creationId xmlns:p14="http://schemas.microsoft.com/office/powerpoint/2010/main" val="3973986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a:t>
            </a:r>
            <a:r>
              <a:rPr lang="fr-FR" sz="2200" dirty="0" smtClean="0"/>
              <a:t>librement vos </a:t>
            </a:r>
            <a:r>
              <a:rPr lang="fr-FR" sz="2200" dirty="0"/>
              <a:t>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smtClean="0">
              <a:solidFill>
                <a:schemeClr val="tx1"/>
              </a:solidFill>
            </a:endParaRPr>
          </a:p>
          <a:p>
            <a:pPr algn="just" defTabSz="457200">
              <a:spcAft>
                <a:spcPts val="600"/>
              </a:spcAft>
              <a:buClr>
                <a:srgbClr val="FF0000"/>
              </a:buClr>
              <a:buSzPct val="100000"/>
              <a:defRPr/>
            </a:pPr>
            <a:r>
              <a:rPr lang="fr-FR" sz="1800" b="1" dirty="0" smtClean="0">
                <a:solidFill>
                  <a:schemeClr val="tx1"/>
                </a:solidFill>
              </a:rPr>
              <a:t>&gt;</a:t>
            </a:r>
            <a:r>
              <a:rPr lang="fr-FR" sz="1800" b="1" dirty="0" smtClean="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 </a:t>
            </a:r>
            <a:r>
              <a:rPr lang="fr-FR" sz="1300" b="1" dirty="0"/>
              <a:t>non sélectives </a:t>
            </a:r>
            <a:r>
              <a:rPr lang="fr-FR" sz="1300" dirty="0">
                <a:solidFill>
                  <a:schemeClr val="tx1"/>
                </a:solidFill>
              </a:rPr>
              <a:t>(licences, </a:t>
            </a:r>
            <a:r>
              <a:rPr lang="fr-FR" sz="1300" dirty="0" smtClean="0">
                <a:solidFill>
                  <a:schemeClr val="tx1"/>
                </a:solidFill>
              </a:rPr>
              <a:t>PPPE ou PASS</a:t>
            </a:r>
            <a:r>
              <a:rPr lang="fr-FR" sz="1300" dirty="0">
                <a:solidFill>
                  <a:schemeClr val="tx1"/>
                </a:solidFill>
              </a:rPr>
              <a:t>)</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Lorsque la formation l’a demandé, le vœu doit être expressément motivé </a:t>
            </a:r>
            <a:r>
              <a:rPr lang="fr-FR" sz="1300" dirty="0" smtClean="0">
                <a:solidFill>
                  <a:schemeClr val="tx1"/>
                </a:solidFill>
              </a:rPr>
              <a:t>: </a:t>
            </a:r>
            <a:r>
              <a:rPr lang="fr-FR" sz="1300" dirty="0">
                <a:solidFill>
                  <a:schemeClr val="tx1"/>
                </a:solidFill>
              </a:rPr>
              <a:t>en quelques lignes, le lycéen explique ce qui motive </a:t>
            </a:r>
            <a:r>
              <a:rPr lang="fr-FR" sz="1300" dirty="0" smtClean="0">
                <a:solidFill>
                  <a:schemeClr val="tx1"/>
                </a:solidFill>
              </a:rPr>
              <a:t>son vœu. </a:t>
            </a:r>
            <a:r>
              <a:rPr lang="fr-FR" sz="1300" dirty="0">
                <a:solidFill>
                  <a:schemeClr val="tx1"/>
                </a:solidFill>
              </a:rPr>
              <a:t>Il est accompagné par son professeur principal</a:t>
            </a:r>
          </a:p>
          <a:p>
            <a:pPr lvl="0" algn="just" defTabSz="457200">
              <a:spcBef>
                <a:spcPts val="600"/>
              </a:spcBef>
              <a:spcAft>
                <a:spcPts val="600"/>
              </a:spcAft>
              <a:buClr>
                <a:srgbClr val="FF0000"/>
              </a:buClr>
              <a:buSzPct val="100000"/>
              <a:defRPr/>
            </a:pPr>
            <a:r>
              <a:rPr lang="fr-FR" sz="1300" b="1" dirty="0" smtClean="0">
                <a:solidFill>
                  <a:schemeClr val="tx1"/>
                </a:solidFill>
              </a:rPr>
              <a:t>&gt; </a:t>
            </a:r>
            <a:r>
              <a:rPr lang="fr-FR" sz="1300" b="1" dirty="0" smtClean="0"/>
              <a:t>Des </a:t>
            </a:r>
            <a:r>
              <a:rPr lang="fr-FR" sz="1300" b="1" dirty="0"/>
              <a:t>vœux </a:t>
            </a:r>
            <a:r>
              <a:rPr lang="fr-FR" sz="1300" b="1" dirty="0" smtClean="0"/>
              <a:t>qui n’ont pas besoin d’être classés </a:t>
            </a:r>
            <a:r>
              <a:rPr lang="fr-FR" sz="1300" dirty="0">
                <a:solidFill>
                  <a:schemeClr val="tx1"/>
                </a:solidFill>
              </a:rPr>
              <a:t>: aucune </a:t>
            </a:r>
            <a:r>
              <a:rPr lang="fr-FR" sz="1300" dirty="0" smtClean="0">
                <a:solidFill>
                  <a:schemeClr val="tx1"/>
                </a:solidFill>
              </a:rPr>
              <a:t>hiérarchisation pour </a:t>
            </a:r>
            <a:r>
              <a:rPr lang="fr-FR" sz="1300" dirty="0">
                <a:solidFill>
                  <a:schemeClr val="tx1"/>
                </a:solidFill>
              </a:rPr>
              <a:t>éviter toute </a:t>
            </a:r>
            <a:r>
              <a:rPr lang="fr-FR" sz="1300" dirty="0" smtClean="0">
                <a:solidFill>
                  <a:schemeClr val="tx1"/>
                </a:solidFill>
              </a:rPr>
              <a:t>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smtClean="0">
                <a:solidFill>
                  <a:schemeClr val="tx1"/>
                </a:solidFill>
              </a:rPr>
              <a:t>&gt; </a:t>
            </a:r>
            <a:r>
              <a:rPr lang="fr-FR" sz="1400" b="1" dirty="0"/>
              <a:t>Des vœux qui ne sont connus que de vous </a:t>
            </a:r>
            <a:r>
              <a:rPr lang="fr-FR" sz="1400" dirty="0" smtClean="0">
                <a:solidFill>
                  <a:schemeClr val="tx1"/>
                </a:solidFill>
              </a:rPr>
              <a:t>: la formation ne connait que le vœu qui la concerne </a:t>
            </a:r>
            <a:endParaRPr lang="fr-FR" sz="1400" dirty="0">
              <a:solidFill>
                <a:schemeClr val="tx1"/>
              </a:solidFill>
            </a:endParaRP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a:t>
            </a:r>
            <a:r>
              <a:rPr lang="fr-FR" sz="1400" b="1" kern="0" dirty="0" smtClean="0">
                <a:solidFill>
                  <a:srgbClr val="000091"/>
                </a:solidFill>
                <a:latin typeface="Arial"/>
              </a:rPr>
              <a:t>17 janvier </a:t>
            </a:r>
            <a:endParaRPr lang="fr-FR" sz="1400" b="1" kern="0" dirty="0">
              <a:solidFill>
                <a:srgbClr val="000091"/>
              </a:solidFill>
              <a:latin typeface="Arial"/>
            </a:endParaRPr>
          </a:p>
          <a:p>
            <a:pPr algn="ctr"/>
            <a:r>
              <a:rPr lang="fr-FR" sz="1400" b="1" kern="0" dirty="0">
                <a:solidFill>
                  <a:srgbClr val="000091"/>
                </a:solidFill>
                <a:latin typeface="Arial"/>
              </a:rPr>
              <a:t>et le </a:t>
            </a:r>
            <a:r>
              <a:rPr lang="fr-FR" sz="1400" b="1" kern="0" dirty="0" smtClean="0">
                <a:solidFill>
                  <a:srgbClr val="000091"/>
                </a:solidFill>
                <a:latin typeface="Arial"/>
              </a:rPr>
              <a:t>14 </a:t>
            </a:r>
            <a:r>
              <a:rPr lang="fr-FR" sz="1400" b="1" kern="0" dirty="0">
                <a:solidFill>
                  <a:srgbClr val="000091"/>
                </a:solidFill>
                <a:latin typeface="Arial"/>
              </a:rPr>
              <a:t>mars </a:t>
            </a:r>
            <a:r>
              <a:rPr lang="fr-FR" sz="1400" b="1" kern="0" dirty="0" smtClean="0">
                <a:solidFill>
                  <a:srgbClr val="000091"/>
                </a:solidFill>
                <a:latin typeface="Arial"/>
              </a:rPr>
              <a:t>2024 </a:t>
            </a:r>
            <a:r>
              <a:rPr lang="fr-FR" sz="1400" b="1" kern="0" dirty="0">
                <a:solidFill>
                  <a:srgbClr val="000091"/>
                </a:solidFill>
                <a:latin typeface="Arial"/>
              </a:rPr>
              <a:t>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(en </a:t>
            </a:r>
            <a:r>
              <a:rPr lang="fr-FR" sz="1600" kern="0" dirty="0" smtClean="0">
                <a:solidFill>
                  <a:schemeClr val="bg1"/>
                </a:solidFill>
              </a:rPr>
              <a:t>2023, </a:t>
            </a:r>
            <a:r>
              <a:rPr lang="fr-FR" sz="1600" kern="0" dirty="0">
                <a:solidFill>
                  <a:schemeClr val="bg1"/>
                </a:solidFill>
              </a:rPr>
              <a:t>les candidats ont confirmé </a:t>
            </a:r>
            <a:r>
              <a:rPr lang="fr-FR" sz="1600" kern="0" dirty="0" smtClean="0">
                <a:solidFill>
                  <a:schemeClr val="bg1"/>
                </a:solidFill>
              </a:rPr>
              <a:t>13 vœux </a:t>
            </a:r>
            <a:r>
              <a:rPr lang="fr-FR" sz="1600" kern="0" dirty="0">
                <a:solidFill>
                  <a:schemeClr val="bg1"/>
                </a:solidFill>
              </a:rPr>
              <a:t>en moyenne).</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algn="just"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a:t>
            </a:r>
            <a:r>
              <a:rPr lang="fr-FR" sz="1600" b="1" dirty="0" smtClean="0">
                <a:solidFill>
                  <a:schemeClr val="bg1"/>
                </a:solidFill>
                <a:highlight>
                  <a:srgbClr val="0000FF"/>
                </a:highlight>
              </a:rPr>
              <a:t>similaires</a:t>
            </a:r>
            <a:r>
              <a:rPr lang="fr-FR" sz="1600" dirty="0" smtClean="0">
                <a:solidFill>
                  <a:schemeClr val="tx1"/>
                </a:solidFill>
              </a:rPr>
              <a:t> (</a:t>
            </a:r>
            <a:r>
              <a:rPr lang="fr-FR" sz="1600" i="1" dirty="0" smtClean="0">
                <a:solidFill>
                  <a:schemeClr val="tx1"/>
                </a:solidFill>
              </a:rPr>
              <a:t>exemple</a:t>
            </a:r>
            <a:r>
              <a:rPr lang="fr-FR" sz="1600" i="1" dirty="0">
                <a:solidFill>
                  <a:schemeClr val="tx1"/>
                </a:solidFill>
              </a:rPr>
              <a:t>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a:t>
            </a:r>
            <a:r>
              <a:rPr lang="fr-FR" sz="1600" b="1" dirty="0" smtClean="0">
                <a:solidFill>
                  <a:schemeClr val="bg1"/>
                </a:solidFill>
                <a:highlight>
                  <a:srgbClr val="0000FF"/>
                </a:highlight>
              </a:rPr>
              <a:t>vœu</a:t>
            </a:r>
            <a:r>
              <a:rPr lang="fr-FR" sz="1600" dirty="0" smtClean="0">
                <a:solidFill>
                  <a:schemeClr val="tx1"/>
                </a:solidFill>
              </a:rPr>
              <a:t> parmi </a:t>
            </a:r>
            <a:r>
              <a:rPr lang="fr-FR" sz="1600" dirty="0">
                <a:solidFill>
                  <a:schemeClr val="tx1"/>
                </a:solidFill>
              </a:rPr>
              <a:t>les 10 vœux possibles.</a:t>
            </a:r>
          </a:p>
          <a:p>
            <a:pPr marL="0" lvl="1" indent="0" algn="just" defTabSz="457200">
              <a:spcBef>
                <a:spcPts val="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b="1" dirty="0" smtClean="0">
                <a:solidFill>
                  <a:schemeClr val="bg1"/>
                </a:solidFill>
                <a:highlight>
                  <a:srgbClr val="0000FF"/>
                </a:highlight>
              </a:rPr>
              <a:t>.</a:t>
            </a:r>
            <a:r>
              <a:rPr lang="fr-FR" sz="1600" dirty="0" smtClean="0">
                <a:solidFill>
                  <a:schemeClr val="tx1"/>
                </a:solidFill>
              </a:rPr>
              <a:t> Vous </a:t>
            </a:r>
            <a:r>
              <a:rPr lang="fr-FR" sz="1600" dirty="0">
                <a:solidFill>
                  <a:schemeClr val="tx1"/>
                </a:solidFill>
              </a:rPr>
              <a:t>pouvez choisir un ou plusieurs établissements, sans avoir besoin de les classer. </a:t>
            </a:r>
            <a:endParaRPr lang="fr-FR" sz="1600" dirty="0" smtClean="0">
              <a:solidFill>
                <a:schemeClr val="tx1"/>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smtClean="0">
                <a:solidFill>
                  <a:schemeClr val="bg1"/>
                </a:solidFill>
                <a:highlight>
                  <a:srgbClr val="0000FF"/>
                </a:highlight>
              </a:rPr>
              <a:t>Sauf exception, il n’y a pas de vœu </a:t>
            </a:r>
            <a:r>
              <a:rPr lang="fr-FR" sz="1600" b="1" dirty="0">
                <a:solidFill>
                  <a:schemeClr val="bg1"/>
                </a:solidFill>
                <a:highlight>
                  <a:srgbClr val="0000FF"/>
                </a:highlight>
              </a:rPr>
              <a:t>multiple </a:t>
            </a:r>
            <a:r>
              <a:rPr lang="fr-FR" sz="1600" b="1" dirty="0" smtClean="0">
                <a:solidFill>
                  <a:schemeClr val="bg1"/>
                </a:solidFill>
                <a:highlight>
                  <a:srgbClr val="0000FF"/>
                </a:highlight>
              </a:rPr>
              <a:t>pour les </a:t>
            </a:r>
            <a:r>
              <a:rPr lang="fr-FR" sz="1600" b="1" dirty="0">
                <a:solidFill>
                  <a:schemeClr val="bg1"/>
                </a:solidFill>
                <a:highlight>
                  <a:srgbClr val="0000FF"/>
                </a:highlight>
              </a:rPr>
              <a:t>l</a:t>
            </a:r>
            <a:r>
              <a:rPr lang="fr-FR" sz="1600" b="1" dirty="0" smtClean="0">
                <a:solidFill>
                  <a:schemeClr val="bg1"/>
                </a:solidFill>
                <a:highlight>
                  <a:srgbClr val="0000FF"/>
                </a:highlight>
              </a:rPr>
              <a:t>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smtClean="0"/>
              <a:t>Les </a:t>
            </a:r>
            <a:r>
              <a:rPr lang="fr-FR" sz="1800" b="1" dirty="0"/>
              <a:t>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BTS et les </a:t>
            </a:r>
            <a:r>
              <a:rPr lang="fr-FR" sz="1600" b="1" dirty="0" smtClean="0">
                <a:solidFill>
                  <a:schemeClr val="bg1"/>
                </a:solidFill>
                <a:highlight>
                  <a:srgbClr val="0000FF"/>
                </a:highlight>
              </a:rPr>
              <a:t>BUT</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spécialité à l’échelle nationale </a:t>
            </a:r>
            <a:endParaRPr lang="fr-FR" sz="1600" b="1" dirty="0" smtClean="0">
              <a:solidFill>
                <a:schemeClr val="tx1"/>
              </a:solidFill>
            </a:endParaRP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DN </a:t>
            </a:r>
            <a:r>
              <a:rPr lang="fr-FR" sz="1600" b="1" dirty="0" smtClean="0">
                <a:solidFill>
                  <a:schemeClr val="bg1"/>
                </a:solidFill>
                <a:highlight>
                  <a:srgbClr val="0000FF"/>
                </a:highlight>
              </a:rPr>
              <a:t>MADE</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DCG</a:t>
            </a:r>
            <a:r>
              <a:rPr lang="fr-FR" sz="1600" dirty="0" smtClean="0">
                <a:solidFill>
                  <a:schemeClr val="tx1"/>
                </a:solidFill>
              </a:rPr>
              <a:t> (diplôme </a:t>
            </a:r>
            <a:r>
              <a:rPr lang="fr-FR" sz="1600" dirty="0">
                <a:solidFill>
                  <a:schemeClr val="tx1"/>
                </a:solidFill>
              </a:rPr>
              <a:t>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classes prépas</a:t>
            </a:r>
            <a:r>
              <a:rPr lang="fr-FR" sz="1600" b="1" dirty="0"/>
              <a:t> </a:t>
            </a:r>
            <a:r>
              <a:rPr lang="fr-FR" sz="1600" dirty="0">
                <a:solidFill>
                  <a:schemeClr val="tx1"/>
                </a:solidFill>
              </a:rPr>
              <a:t>regroupées </a:t>
            </a:r>
            <a:r>
              <a:rPr lang="fr-FR" sz="1600" b="1" dirty="0">
                <a:solidFill>
                  <a:schemeClr val="tx1"/>
                </a:solidFill>
              </a:rPr>
              <a:t>par voie à l’échelle </a:t>
            </a:r>
            <a:r>
              <a:rPr lang="fr-FR" sz="1600" b="1" dirty="0" smtClean="0">
                <a:solidFill>
                  <a:schemeClr val="tx1"/>
                </a:solidFill>
              </a:rPr>
              <a:t>nationale (</a:t>
            </a:r>
            <a:r>
              <a:rPr lang="fr-FR" sz="1600" b="1" u="sng" dirty="0" smtClean="0">
                <a:solidFill>
                  <a:schemeClr val="tx1"/>
                </a:solidFill>
                <a:effectLst>
                  <a:outerShdw blurRad="38100" dist="38100" dir="2700000" algn="tl">
                    <a:srgbClr val="000000">
                      <a:alpha val="43137"/>
                    </a:srgbClr>
                  </a:outerShdw>
                </a:effectLst>
              </a:rPr>
              <a:t>spécificité de l’internat</a:t>
            </a:r>
            <a:r>
              <a:rPr lang="fr-FR" sz="1600" b="1" dirty="0" smtClean="0">
                <a:solidFill>
                  <a:schemeClr val="tx1"/>
                </a:solidFill>
              </a:rPr>
              <a:t>)</a:t>
            </a:r>
          </a:p>
          <a:p>
            <a:pPr>
              <a:spcAft>
                <a:spcPts val="0"/>
              </a:spcAft>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EFTS</a:t>
            </a:r>
            <a:r>
              <a:rPr lang="fr-FR" sz="1600" b="1" dirty="0"/>
              <a:t> </a:t>
            </a:r>
            <a:r>
              <a:rPr lang="fr-FR" sz="1600" dirty="0">
                <a:solidFill>
                  <a:schemeClr val="tx1"/>
                </a:solidFill>
              </a:rPr>
              <a:t>(</a:t>
            </a:r>
            <a:r>
              <a:rPr lang="fr-FR" sz="1600" dirty="0" err="1" smtClean="0">
                <a:solidFill>
                  <a:schemeClr val="tx1"/>
                </a:solidFill>
              </a:rPr>
              <a:t>Etabl</a:t>
            </a:r>
            <a:r>
              <a:rPr lang="fr-FR" sz="1600" dirty="0" smtClean="0">
                <a:solidFill>
                  <a:schemeClr val="tx1"/>
                </a:solidFill>
              </a:rPr>
              <a:t>. de </a:t>
            </a:r>
            <a:r>
              <a:rPr lang="fr-FR" sz="1600" dirty="0">
                <a:solidFill>
                  <a:schemeClr val="tx1"/>
                </a:solidFill>
              </a:rPr>
              <a:t>Formation en Travail Social) regroupés par </a:t>
            </a:r>
            <a:r>
              <a:rPr lang="fr-FR" sz="1600" b="1" dirty="0">
                <a:solidFill>
                  <a:schemeClr val="tx1"/>
                </a:solidFill>
              </a:rPr>
              <a:t>diplôme </a:t>
            </a:r>
            <a:r>
              <a:rPr lang="fr-FR" sz="1600" b="1" dirty="0" smtClean="0">
                <a:solidFill>
                  <a:schemeClr val="tx1"/>
                </a:solidFill>
              </a:rPr>
              <a:t>d’État </a:t>
            </a:r>
            <a:r>
              <a:rPr lang="fr-FR" sz="1600" b="1" dirty="0">
                <a:solidFill>
                  <a:schemeClr val="tx1"/>
                </a:solidFill>
              </a:rPr>
              <a:t>à l’échelle nationale </a:t>
            </a:r>
          </a:p>
          <a:p>
            <a:pPr>
              <a:spcAft>
                <a:spcPts val="0"/>
              </a:spcAft>
            </a:pPr>
            <a:r>
              <a:rPr lang="fr-FR" sz="1600" b="1" dirty="0" smtClean="0">
                <a:solidFill>
                  <a:srgbClr val="EC130E"/>
                </a:solidFill>
              </a:rPr>
              <a:t>&gt; </a:t>
            </a:r>
            <a:r>
              <a:rPr lang="fr-FR" sz="1600" b="1" dirty="0" smtClean="0">
                <a:solidFill>
                  <a:schemeClr val="bg1"/>
                </a:solidFill>
                <a:highlight>
                  <a:srgbClr val="0000FF"/>
                </a:highlight>
              </a:rPr>
              <a:t>Les DNA</a:t>
            </a:r>
            <a:r>
              <a:rPr lang="fr-FR" sz="1600" dirty="0" smtClean="0">
                <a:solidFill>
                  <a:schemeClr val="tx1"/>
                </a:solidFill>
              </a:rPr>
              <a:t>  (diplôme national d’art) </a:t>
            </a:r>
            <a:r>
              <a:rPr lang="fr-FR" sz="1600" dirty="0">
                <a:solidFill>
                  <a:schemeClr val="tx1"/>
                </a:solidFill>
              </a:rPr>
              <a:t>proposés par les écoles d’art du ministère de la culture regroupés par </a:t>
            </a:r>
            <a:r>
              <a:rPr lang="fr-FR" sz="1600" b="1" dirty="0">
                <a:solidFill>
                  <a:schemeClr val="tx1"/>
                </a:solidFill>
              </a:rPr>
              <a:t>mention à l’échelle nationale </a:t>
            </a:r>
          </a:p>
          <a:p>
            <a:pPr>
              <a:spcAft>
                <a:spcPts val="0"/>
              </a:spcAft>
            </a:pPr>
            <a:endParaRPr lang="fr-FR" sz="1600" dirty="0" smtClean="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endParaRPr lang="fr-FR" sz="1600" dirty="0" smtClean="0">
              <a:solidFill>
                <a:schemeClr val="tx1"/>
              </a:solidFill>
            </a:endParaRPr>
          </a:p>
          <a:p>
            <a:pPr marL="179388" lvl="0" algn="just"/>
            <a:r>
              <a:rPr lang="fr-FR" sz="1600" b="1" i="1" dirty="0" smtClean="0">
                <a:solidFill>
                  <a:schemeClr val="tx1"/>
                </a:solidFill>
              </a:rPr>
              <a:t>Rappel</a:t>
            </a:r>
            <a:r>
              <a:rPr lang="fr-FR" sz="1600" i="1" dirty="0" smtClean="0">
                <a:solidFill>
                  <a:schemeClr val="tx1"/>
                </a:solidFill>
              </a:rPr>
              <a:t> </a:t>
            </a:r>
            <a:r>
              <a:rPr lang="fr-FR" sz="1600" b="1" i="1" dirty="0">
                <a:solidFill>
                  <a:schemeClr val="tx1"/>
                </a:solidFill>
              </a:rPr>
              <a:t>: limitation de 5 vœux multiples maximum par filière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parcours spécifiques "accès santé" (PASS) en Ile-de-France</a:t>
            </a:r>
            <a:r>
              <a:rPr lang="fr-FR" sz="1600" b="1" dirty="0"/>
              <a:t> </a:t>
            </a:r>
            <a:r>
              <a:rPr lang="fr-FR" sz="1600" dirty="0">
                <a:solidFill>
                  <a:schemeClr val="tx1"/>
                </a:solidFill>
              </a:rPr>
              <a:t>regroupés à l’échelle régionale </a:t>
            </a:r>
          </a:p>
          <a:p>
            <a:pPr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lgn="just">
              <a:spcAft>
                <a:spcPts val="0"/>
              </a:spcAft>
              <a:defRPr/>
            </a:pPr>
            <a:r>
              <a:rPr lang="fr-FR" sz="1600" b="1" dirty="0"/>
              <a:t>Vous demandez un BTS « Métiers de la chimie » dans 7 établissements </a:t>
            </a:r>
            <a:r>
              <a:rPr lang="fr-FR" sz="1600" b="1" dirty="0" smtClean="0"/>
              <a:t>différents</a:t>
            </a:r>
            <a:endParaRPr lang="fr-FR" sz="800" b="1" dirty="0" smtClean="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a:t>
            </a:r>
            <a:r>
              <a:rPr lang="fr-FR" sz="1600" b="1" dirty="0" smtClean="0"/>
              <a:t>Paris Saclay propose 7 </a:t>
            </a:r>
            <a:r>
              <a:rPr lang="fr-FR" sz="1600" b="1" dirty="0"/>
              <a:t>instituts. Vous demandez </a:t>
            </a:r>
            <a:r>
              <a:rPr lang="fr-FR" sz="1600" b="1" dirty="0" smtClean="0"/>
              <a:t>4 instituts </a:t>
            </a:r>
            <a:r>
              <a:rPr lang="fr-FR" sz="1600" b="1" dirty="0"/>
              <a:t>au sein de ce </a:t>
            </a:r>
            <a:r>
              <a:rPr lang="fr-FR" sz="1600" b="1" dirty="0" smtClean="0"/>
              <a:t>regroupement :</a:t>
            </a:r>
            <a:endParaRPr lang="fr-FR" sz="1600" dirty="0" smtClean="0">
              <a:sym typeface="Wingdings" panose="05000000000000000000" pitchFamily="2" charset="2"/>
            </a:endParaRPr>
          </a:p>
          <a:p>
            <a:pPr algn="just">
              <a:spcAft>
                <a:spcPts val="0"/>
              </a:spcAft>
              <a:defRPr/>
            </a:pPr>
            <a:endParaRPr lang="fr-FR" sz="400" dirty="0" smtClean="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smtClean="0">
                <a:solidFill>
                  <a:schemeClr val="tx1"/>
                </a:solidFill>
                <a:sym typeface="Wingdings" panose="05000000000000000000" pitchFamily="2" charset="2"/>
              </a:rPr>
              <a:t>Dans </a:t>
            </a:r>
            <a:r>
              <a:rPr lang="fr-FR" sz="1600" dirty="0">
                <a:solidFill>
                  <a:schemeClr val="tx1"/>
                </a:solidFill>
                <a:sym typeface="Wingdings" panose="05000000000000000000" pitchFamily="2" charset="2"/>
              </a:rPr>
              <a:t>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regroupement d’IFSI) et </a:t>
            </a:r>
            <a:r>
              <a:rPr lang="fr-FR" sz="1600" dirty="0" smtClean="0">
                <a:solidFill>
                  <a:schemeClr val="tx1"/>
                </a:solidFill>
                <a:sym typeface="Wingdings" panose="05000000000000000000" pitchFamily="2" charset="2"/>
              </a:rPr>
              <a:t>4 </a:t>
            </a:r>
            <a:r>
              <a:rPr lang="fr-FR" sz="1600" dirty="0">
                <a:solidFill>
                  <a:schemeClr val="tx1"/>
                </a:solidFill>
                <a:sym typeface="Wingdings" panose="05000000000000000000" pitchFamily="2" charset="2"/>
              </a:rPr>
              <a:t>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4" name="Rectangle à coins arrondis 3"/>
          <p:cNvSpPr/>
          <p:nvPr/>
        </p:nvSpPr>
        <p:spPr>
          <a:xfrm>
            <a:off x="228283" y="3540266"/>
            <a:ext cx="8557758"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Parcoursup.fr  </a:t>
            </a: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800" b="1" dirty="0">
                <a:solidFill>
                  <a:schemeClr val="bg1"/>
                </a:solidFill>
                <a:highlight>
                  <a:srgbClr val="0000FF"/>
                </a:highlight>
              </a:rPr>
              <a:t>Pour les formations sélectives</a:t>
            </a:r>
            <a:r>
              <a:rPr lang="fr-FR" sz="1700" b="1" dirty="0"/>
              <a:t> (BTS, BUT, IFSI, écoles…)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600" b="1" u="sng" dirty="0">
                <a:solidFill>
                  <a:schemeClr val="tx1"/>
                </a:solidFill>
              </a:rPr>
              <a:t>Il n’y a pas de secteur </a:t>
            </a:r>
            <a:r>
              <a:rPr lang="fr-FR" sz="1600" b="1" u="sng" dirty="0" smtClean="0">
                <a:solidFill>
                  <a:schemeClr val="tx1"/>
                </a:solidFill>
              </a:rPr>
              <a:t>géographique.</a:t>
            </a:r>
            <a:r>
              <a:rPr lang="fr-FR" sz="1600" b="1" dirty="0" smtClean="0">
                <a:solidFill>
                  <a:schemeClr val="tx1"/>
                </a:solidFill>
              </a:rPr>
              <a:t>  </a:t>
            </a:r>
            <a:r>
              <a:rPr lang="fr-FR" sz="1600" dirty="0" smtClean="0">
                <a:solidFill>
                  <a:schemeClr val="tx1"/>
                </a:solidFill>
              </a:rPr>
              <a:t>Les </a:t>
            </a:r>
            <a:r>
              <a:rPr lang="fr-FR" sz="1600" dirty="0">
                <a:solidFill>
                  <a:schemeClr val="tx1"/>
                </a:solidFill>
              </a:rPr>
              <a:t>lycéens peuvent faire des vœux pour les formations qui les intéressent où qu’elles soient, dans leur académie ou en dehors</a:t>
            </a:r>
            <a:r>
              <a:rPr lang="fr-FR" sz="1600" dirty="0" smtClean="0">
                <a:solidFill>
                  <a:schemeClr val="tx1"/>
                </a:solidFill>
              </a:rPr>
              <a:t>.</a:t>
            </a:r>
            <a:r>
              <a:rPr lang="fr-FR" sz="1600" b="1" u="sng" dirty="0" smtClean="0">
                <a:solidFill>
                  <a:schemeClr val="tx1"/>
                </a:solidFill>
              </a:rPr>
              <a:t> </a:t>
            </a:r>
            <a:endParaRPr lang="fr-FR" sz="1700" dirty="0">
              <a:solidFill>
                <a:schemeClr val="tx1"/>
              </a:solidFill>
            </a:endParaRPr>
          </a:p>
          <a:p>
            <a:pPr marL="177800" lvl="1" indent="-177800">
              <a:lnSpc>
                <a:spcPct val="80000"/>
              </a:lnSpc>
              <a:buClr>
                <a:srgbClr val="EC130E"/>
              </a:buClr>
              <a:buSzPct val="100000"/>
              <a:buFont typeface="Lucida Grande"/>
              <a:buChar char="&gt;"/>
              <a:defRPr/>
            </a:pPr>
            <a:endParaRPr lang="fr-FR" sz="1700" b="1" dirty="0" smtClean="0">
              <a:solidFill>
                <a:srgbClr val="F28E65"/>
              </a:solidFill>
            </a:endParaRPr>
          </a:p>
          <a:p>
            <a:pPr marL="0" lvl="1" indent="0">
              <a:lnSpc>
                <a:spcPct val="80000"/>
              </a:lnSpc>
              <a:buClr>
                <a:srgbClr val="EC130E"/>
              </a:buClr>
              <a:buSzPct val="100000"/>
              <a:buNone/>
              <a:defRPr/>
            </a:pPr>
            <a:r>
              <a:rPr lang="fr-FR" sz="1800" b="1" dirty="0">
                <a:solidFill>
                  <a:schemeClr val="bg1"/>
                </a:solidFill>
                <a:highlight>
                  <a:srgbClr val="0000FF"/>
                </a:highlight>
              </a:rPr>
              <a:t>Pour les formations non-sélectives</a:t>
            </a:r>
            <a:r>
              <a:rPr lang="fr-FR" sz="1700" b="1" dirty="0"/>
              <a:t> (licences, </a:t>
            </a:r>
            <a:r>
              <a:rPr lang="fr-FR" sz="1700" b="1" dirty="0" smtClean="0"/>
              <a:t>PPPE, PASS</a:t>
            </a:r>
            <a:r>
              <a:rPr lang="fr-FR" sz="1700" b="1" dirty="0"/>
              <a:t>)</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500" dirty="0">
                <a:solidFill>
                  <a:schemeClr val="tx1"/>
                </a:solidFill>
              </a:rPr>
              <a:t>Les lycéens peuvent faire des vœux pour les formations qui les intéressent dans leur académie ou en dehors. Lorsque la </a:t>
            </a:r>
            <a:r>
              <a:rPr lang="fr-FR" sz="1500" dirty="0" smtClean="0">
                <a:solidFill>
                  <a:schemeClr val="tx1"/>
                </a:solidFill>
              </a:rPr>
              <a:t>licence, le PPPE </a:t>
            </a:r>
            <a:r>
              <a:rPr lang="fr-FR" sz="1500" dirty="0">
                <a:solidFill>
                  <a:schemeClr val="tx1"/>
                </a:solidFill>
              </a:rPr>
              <a:t>ou le PASS est très demandé, </a:t>
            </a:r>
            <a:r>
              <a:rPr lang="fr-FR" sz="1500" b="1" dirty="0">
                <a:solidFill>
                  <a:schemeClr val="tx1"/>
                </a:solidFill>
              </a:rPr>
              <a:t>une priorité au secteur géographique (généralement l’académie) s’applique : </a:t>
            </a:r>
            <a:r>
              <a:rPr lang="fr-FR" sz="15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500" dirty="0" smtClean="0">
                <a:solidFill>
                  <a:schemeClr val="tx1"/>
                </a:solidFill>
              </a:rPr>
              <a:t>L’appartenance ou non au </a:t>
            </a:r>
            <a:r>
              <a:rPr lang="fr-FR" sz="1500" dirty="0">
                <a:solidFill>
                  <a:schemeClr val="tx1"/>
                </a:solidFill>
              </a:rPr>
              <a:t>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sur l’ensemble du territoire</a:t>
            </a: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6" y="1159811"/>
            <a:ext cx="7920880" cy="3434786"/>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smtClean="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smtClean="0"/>
              <a:t>Les engagements de Parcoursup au service des usagers</a:t>
            </a:r>
          </a:p>
          <a:p>
            <a:pPr marL="177800" indent="-177800" defTabSz="457200">
              <a:spcBef>
                <a:spcPct val="20000"/>
              </a:spcBef>
              <a:spcAft>
                <a:spcPts val="600"/>
              </a:spcAft>
              <a:buClr>
                <a:srgbClr val="FF0000"/>
              </a:buClr>
              <a:buSzPct val="100000"/>
              <a:buFont typeface="Lucida Grande"/>
              <a:buChar char="&gt;"/>
            </a:pPr>
            <a:r>
              <a:rPr lang="fr-FR" b="1" dirty="0" smtClean="0"/>
              <a:t>Le </a:t>
            </a:r>
            <a:r>
              <a:rPr lang="fr-FR" b="1" dirty="0"/>
              <a:t>calendrier </a:t>
            </a:r>
            <a:r>
              <a:rPr lang="fr-FR" b="1" dirty="0" smtClean="0"/>
              <a:t>Parcoursup </a:t>
            </a:r>
            <a:r>
              <a:rPr lang="fr-FR" b="1" dirty="0"/>
              <a:t>en 3 étapes</a:t>
            </a:r>
            <a:endParaRPr lang="fr-FR" b="1" dirty="0">
              <a:cs typeface="Arial"/>
            </a:endParaRPr>
          </a:p>
          <a:p>
            <a:pPr marL="177800" indent="-177800" defTabSz="457200">
              <a:spcBef>
                <a:spcPct val="20000"/>
              </a:spcBef>
              <a:spcAft>
                <a:spcPts val="600"/>
              </a:spcAft>
              <a:buClr>
                <a:srgbClr val="FF0000"/>
              </a:buClr>
              <a:buSzPct val="100000"/>
              <a:buFont typeface="Lucida Grande"/>
              <a:buChar char="&gt;"/>
            </a:pPr>
            <a:r>
              <a:rPr lang="fr-FR" b="1" u="sng" dirty="0" smtClean="0"/>
              <a:t>Étape </a:t>
            </a:r>
            <a:r>
              <a:rPr lang="fr-FR" b="1" u="sng" dirty="0"/>
              <a:t>1 </a:t>
            </a:r>
            <a:r>
              <a:rPr lang="fr-FR" b="1" dirty="0"/>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t>Étape 2 </a:t>
            </a:r>
            <a:r>
              <a:rPr lang="fr-FR" b="1" dirty="0"/>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smtClean="0"/>
              <a:t>L’analyse des candidatures par </a:t>
            </a:r>
            <a:r>
              <a:rPr lang="fr-FR" b="1" dirty="0"/>
              <a:t>les formations</a:t>
            </a:r>
          </a:p>
          <a:p>
            <a:pPr marL="177800" indent="-177800" defTabSz="457200">
              <a:spcBef>
                <a:spcPct val="20000"/>
              </a:spcBef>
              <a:spcAft>
                <a:spcPts val="600"/>
              </a:spcAft>
              <a:buClr>
                <a:srgbClr val="FF0000"/>
              </a:buClr>
              <a:buSzPct val="100000"/>
              <a:buFont typeface="Lucida Grande"/>
              <a:buChar char="&gt;"/>
            </a:pPr>
            <a:r>
              <a:rPr lang="fr-FR" b="1" u="sng" dirty="0"/>
              <a:t>Étape 3 </a:t>
            </a:r>
            <a:r>
              <a:rPr lang="fr-FR" b="1" dirty="0"/>
              <a:t>: consulter les réponses des formations et faire ses </a:t>
            </a:r>
            <a:r>
              <a:rPr lang="fr-FR" b="1" dirty="0" smtClean="0"/>
              <a:t>choix</a:t>
            </a:r>
          </a:p>
          <a:p>
            <a:pPr marL="177800" indent="-177800" defTabSz="457200">
              <a:spcBef>
                <a:spcPct val="20000"/>
              </a:spcBef>
              <a:spcAft>
                <a:spcPts val="600"/>
              </a:spcAft>
              <a:buClr>
                <a:srgbClr val="FF0000"/>
              </a:buClr>
              <a:buSzPct val="100000"/>
              <a:buFont typeface="Lucida Grande"/>
              <a:buChar char="&gt;"/>
            </a:pPr>
            <a:r>
              <a:rPr lang="fr-FR" b="1" dirty="0"/>
              <a:t>Les 5 conseils pour bien </a:t>
            </a:r>
            <a:r>
              <a:rPr lang="fr-FR" b="1" dirty="0" smtClean="0"/>
              <a:t>aborder Parcoursup</a:t>
            </a:r>
            <a:endParaRPr lang="fr-FR" b="1" dirty="0"/>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a:t>
            </a:r>
            <a:r>
              <a:rPr lang="fr-FR" sz="1400" dirty="0" smtClean="0">
                <a:solidFill>
                  <a:schemeClr val="tx1"/>
                </a:solidFill>
              </a:rPr>
              <a:t>habilité à </a:t>
            </a:r>
            <a:r>
              <a:rPr lang="fr-FR" sz="1400" dirty="0">
                <a:solidFill>
                  <a:schemeClr val="tx1"/>
                </a:solidFill>
              </a:rPr>
              <a:t>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626745" lvl="1" indent="-169545"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17/01/2024</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214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Lettre de motivation par vœu </a:t>
            </a:r>
            <a:r>
              <a:rPr lang="fr-FR" sz="1600" b="1" dirty="0" smtClean="0">
                <a:solidFill>
                  <a:schemeClr val="tx1"/>
                </a:solidFill>
              </a:rPr>
              <a:t>uniquement lorsque la formation l’a demandée</a:t>
            </a:r>
            <a:endParaRPr lang="fr-FR" sz="1600" b="1" dirty="0" smtClean="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préférence et autres projets </a:t>
            </a:r>
            <a:r>
              <a:rPr lang="fr-FR" sz="1800" dirty="0" smtClean="0">
                <a:solidFill>
                  <a:schemeClr val="tx1"/>
                </a:solidFill>
              </a:rPr>
              <a:t>»</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pièces </a:t>
            </a:r>
            <a:r>
              <a:rPr lang="fr-FR" sz="1800" dirty="0">
                <a:solidFill>
                  <a:schemeClr val="tx1"/>
                </a:solidFill>
              </a:rPr>
              <a:t>complémentaires demandées par certaines </a:t>
            </a:r>
            <a:r>
              <a:rPr lang="fr-FR" sz="1800" dirty="0" smtClean="0">
                <a:solidFill>
                  <a:schemeClr val="tx1"/>
                </a:solidFill>
              </a:rPr>
              <a:t>formations</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activités et centres d’intérêt » (facultative)</a:t>
            </a:r>
            <a:endParaRPr lang="fr-FR" sz="12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1187967" y="3966308"/>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a:t>
            </a:r>
            <a:r>
              <a:rPr lang="fr-FR" sz="1600" b="1" dirty="0" smtClean="0">
                <a:solidFill>
                  <a:schemeClr val="tx1"/>
                </a:solidFill>
              </a:rPr>
              <a:t>3 </a:t>
            </a:r>
            <a:r>
              <a:rPr lang="fr-FR" sz="1600" b="1" dirty="0">
                <a:solidFill>
                  <a:schemeClr val="tx1"/>
                </a:solidFill>
              </a:rPr>
              <a:t>avril </a:t>
            </a:r>
            <a:r>
              <a:rPr lang="fr-FR" sz="1600" b="1" dirty="0" smtClean="0">
                <a:solidFill>
                  <a:schemeClr val="tx1"/>
                </a:solidFill>
              </a:rPr>
              <a:t>2024 </a:t>
            </a:r>
            <a:r>
              <a:rPr lang="fr-FR" sz="1600" b="1" dirty="0">
                <a:solidFill>
                  <a:schemeClr val="tx1"/>
                </a:solidFill>
              </a:rPr>
              <a:t>(23h59 -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a:t>
            </a:r>
            <a:r>
              <a:rPr lang="fr-FR" sz="1400" b="1" kern="0" dirty="0" smtClean="0">
                <a:solidFill>
                  <a:srgbClr val="000091"/>
                </a:solidFill>
                <a:latin typeface="Arial"/>
              </a:rPr>
              <a:t>3 </a:t>
            </a:r>
            <a:r>
              <a:rPr lang="fr-FR" sz="1400" b="1" kern="0" dirty="0">
                <a:solidFill>
                  <a:srgbClr val="000091"/>
                </a:solidFill>
                <a:latin typeface="Arial"/>
              </a:rPr>
              <a:t>avril </a:t>
            </a:r>
            <a:r>
              <a:rPr lang="fr-FR" sz="1400" b="1" kern="0" dirty="0" smtClean="0">
                <a:solidFill>
                  <a:srgbClr val="000091"/>
                </a:solidFill>
                <a:latin typeface="Arial"/>
              </a:rPr>
              <a:t>2024 </a:t>
            </a:r>
            <a:r>
              <a:rPr lang="fr-FR" sz="1400" b="1" kern="0" dirty="0">
                <a:solidFill>
                  <a:srgbClr val="000091"/>
                </a:solidFill>
                <a:latin typeface="Arial"/>
              </a:rPr>
              <a:t>inclus</a:t>
            </a: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2" name="Titre 1"/>
          <p:cNvSpPr>
            <a:spLocks noGrp="1"/>
          </p:cNvSpPr>
          <p:nvPr>
            <p:ph type="title"/>
          </p:nvPr>
        </p:nvSpPr>
        <p:spPr>
          <a:xfrm>
            <a:off x="359999" y="900000"/>
            <a:ext cx="8424000" cy="720000"/>
          </a:xfrm>
        </p:spPr>
        <p:txBody>
          <a:bodyPr/>
          <a:lstStyle/>
          <a:p>
            <a:r>
              <a:rPr lang="fr-FR" sz="2200" dirty="0" smtClean="0"/>
              <a:t>La lettre de motivation</a:t>
            </a:r>
            <a:endParaRPr lang="fr-FR" sz="2200" dirty="0"/>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smtClean="0"/>
              <a:t>Une lettre de motivation demandée par la formation pour connaitre :</a:t>
            </a:r>
            <a:r>
              <a:rPr lang="fr-FR" sz="1600" b="1" dirty="0"/>
              <a:t>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smtClean="0">
                <a:solidFill>
                  <a:schemeClr val="bg1"/>
                </a:solidFill>
                <a:highlight>
                  <a:srgbClr val="0000FF"/>
                </a:highlight>
              </a:rPr>
              <a:t>La motivation du candidat, sa connaissance et sa compréhension de la formation demandée et son intérêt pour celle-ci</a:t>
            </a:r>
            <a:r>
              <a:rPr lang="fr-FR" sz="1600" b="1" dirty="0" smtClean="0"/>
              <a:t>. </a:t>
            </a:r>
            <a:r>
              <a:rPr lang="fr-FR" sz="1600" dirty="0" smtClean="0">
                <a:solidFill>
                  <a:schemeClr val="tx1"/>
                </a:solidFill>
              </a:rPr>
              <a:t>Il ne s’agit pas d’un exercice de rhétorique ou une dissertation mais d’illustrer avec vos propres mots en 1500 caractères ce qui vous conduit à candidater. Une aide à la rédaction est jointe dans votre dossier.  </a:t>
            </a:r>
            <a:endParaRPr lang="fr-FR" sz="1600" dirty="0">
              <a:solidFill>
                <a:schemeClr val="tx1"/>
              </a:solidFill>
            </a:endParaRPr>
          </a:p>
          <a:p>
            <a:pPr>
              <a:defRPr/>
            </a:pPr>
            <a:endParaRPr lang="fr-FR" sz="500" dirty="0"/>
          </a:p>
          <a:p>
            <a:pPr marL="285750" indent="-285750">
              <a:buFont typeface="Arial" panose="020B0604020202020204" pitchFamily="34" charset="0"/>
              <a:buChar char="•"/>
              <a:defRPr/>
            </a:pPr>
            <a:r>
              <a:rPr lang="fr-FR" sz="1600" b="1" dirty="0" smtClean="0">
                <a:solidFill>
                  <a:schemeClr val="bg1"/>
                </a:solidFill>
                <a:highlight>
                  <a:srgbClr val="0000FF"/>
                </a:highlight>
              </a:rPr>
              <a:t>La lettre de motivation</a:t>
            </a:r>
            <a:r>
              <a:rPr lang="fr-FR" sz="1600" dirty="0">
                <a:solidFill>
                  <a:schemeClr val="tx1"/>
                </a:solidFill>
              </a:rPr>
              <a:t>  </a:t>
            </a:r>
            <a:r>
              <a:rPr lang="fr-FR" sz="1600" dirty="0" smtClean="0">
                <a:solidFill>
                  <a:schemeClr val="tx1"/>
                </a:solidFill>
              </a:rPr>
              <a:t>est personnelle. Renseignez-la, soignez l’orthographe et le style, évitez les copier-coller ou les emprunts de formules toutes faites...cela se voit et ne plaidera pas pour votre dossier.</a:t>
            </a:r>
            <a:endParaRPr lang="fr-FR" sz="1600" dirty="0">
              <a:solidFill>
                <a:schemeClr val="tx1"/>
              </a:solidFill>
            </a:endParaRPr>
          </a:p>
          <a:p>
            <a:pPr>
              <a:buFontTx/>
              <a:buChar char="-"/>
              <a:defRPr/>
            </a:pPr>
            <a:endParaRPr lang="fr-FR" sz="1100" b="1" dirty="0"/>
          </a:p>
        </p:txBody>
      </p:sp>
      <p:sp>
        <p:nvSpPr>
          <p:cNvPr id="7" name="Rectangle à coins arrondis 6"/>
          <p:cNvSpPr/>
          <p:nvPr/>
        </p:nvSpPr>
        <p:spPr>
          <a:xfrm>
            <a:off x="359996" y="3810000"/>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b="1" dirty="0"/>
              <a:t>A noter : </a:t>
            </a:r>
            <a:r>
              <a:rPr lang="fr-FR" sz="1600" dirty="0"/>
              <a:t>pour les candidatures à des formations en soins infirmiers (IFSI), la motivation des candidats constitue un aspect très important  pour les responsables d’IFSI. </a:t>
            </a:r>
            <a:r>
              <a:rPr lang="fr-FR" sz="1600" dirty="0" smtClean="0"/>
              <a:t>Dans votre dossier, les IFSI ont indiqué ce </a:t>
            </a:r>
            <a:r>
              <a:rPr lang="fr-FR" sz="1600" dirty="0"/>
              <a:t>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 </a:t>
            </a:r>
          </a:p>
          <a:p>
            <a:pPr>
              <a:defRPr/>
            </a:pPr>
            <a:endParaRPr lang="fr-FR" sz="500" b="1" dirty="0">
              <a:solidFill>
                <a:srgbClr val="F28E65"/>
              </a:solidFill>
            </a:endParaRPr>
          </a:p>
          <a:p>
            <a:pPr marL="285750" indent="-285750" algn="just">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a:t>
            </a:r>
            <a:r>
              <a:rPr lang="fr-FR" sz="1600" dirty="0" smtClean="0">
                <a:solidFill>
                  <a:schemeClr val="tx1"/>
                </a:solidFill>
              </a:rPr>
              <a:t>4 juillet 2024. </a:t>
            </a:r>
            <a:endParaRPr lang="fr-FR" sz="1600" dirty="0">
              <a:solidFill>
                <a:schemeClr val="tx1"/>
              </a:solidFill>
            </a:endParaRPr>
          </a:p>
          <a:p>
            <a:pPr algn="just">
              <a:defRPr/>
            </a:pPr>
            <a:endParaRPr lang="fr-FR" sz="500" dirty="0"/>
          </a:p>
          <a:p>
            <a:pPr marL="285750" indent="-285750" algn="just">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339145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800" b="1" dirty="0">
                <a:solidFill>
                  <a:schemeClr val="bg1"/>
                </a:solidFill>
                <a:highlight>
                  <a:srgbClr val="0000FF"/>
                </a:highlight>
              </a:rPr>
              <a:t>Rubrique facultative où le candidat </a:t>
            </a:r>
            <a:r>
              <a:rPr lang="fr-FR" sz="1800" b="1" dirty="0"/>
              <a:t>: </a:t>
            </a:r>
          </a:p>
          <a:p>
            <a:pPr marL="285750" indent="-285750">
              <a:buClr>
                <a:srgbClr val="EC130E"/>
              </a:buClr>
              <a:buFont typeface="Arial" panose="020B0604020202020204" pitchFamily="34" charset="0"/>
              <a:buChar char="•"/>
            </a:pPr>
            <a:r>
              <a:rPr lang="fr-FR" sz="1800" b="1" dirty="0"/>
              <a:t>renseigne des informations qui ne sont pas liées à sa scolarité et que le candidat souhaite porter à la connaissance des formations </a:t>
            </a:r>
            <a:r>
              <a:rPr lang="fr-FR" sz="1800" dirty="0">
                <a:solidFill>
                  <a:schemeClr val="tx1"/>
                </a:solidFill>
              </a:rPr>
              <a:t>(ex : activités extra-scolaires, </a:t>
            </a:r>
            <a:r>
              <a:rPr lang="fr-FR" sz="1800" dirty="0" smtClean="0">
                <a:solidFill>
                  <a:schemeClr val="tx1"/>
                </a:solidFill>
              </a:rPr>
              <a:t>stages </a:t>
            </a:r>
            <a:r>
              <a:rPr lang="fr-FR" sz="1800" dirty="0">
                <a:solidFill>
                  <a:schemeClr val="tx1"/>
                </a:solidFill>
              </a:rPr>
              <a:t>/ job, pratiques culturelles ou sportives…)</a:t>
            </a:r>
          </a:p>
          <a:p>
            <a:pPr marL="285750" indent="-285750">
              <a:buClr>
                <a:srgbClr val="EC130E"/>
              </a:buClr>
              <a:buFont typeface="Arial" panose="020B0604020202020204" pitchFamily="34" charset="0"/>
              <a:buChar char="•"/>
            </a:pPr>
            <a:r>
              <a:rPr lang="fr-FR" sz="1800" dirty="0">
                <a:solidFill>
                  <a:schemeClr val="tx1"/>
                </a:solidFill>
              </a:rPr>
              <a:t>Un espace pour </a:t>
            </a:r>
            <a:r>
              <a:rPr lang="fr-FR" sz="1800" b="1" dirty="0"/>
              <a:t>faire connaitre ses engagements </a:t>
            </a:r>
            <a:r>
              <a:rPr lang="fr-FR" sz="1800" dirty="0">
                <a:solidFill>
                  <a:schemeClr val="tx1"/>
                </a:solidFill>
              </a:rPr>
              <a:t>: vie lycéenne, engagement associatif, </a:t>
            </a:r>
            <a:r>
              <a:rPr lang="fr-FR" sz="1800" dirty="0" smtClean="0">
                <a:solidFill>
                  <a:schemeClr val="tx1"/>
                </a:solidFill>
              </a:rPr>
              <a:t>service civique ou SNU, cordées </a:t>
            </a:r>
            <a:r>
              <a:rPr lang="fr-FR" sz="1800" dirty="0">
                <a:solidFill>
                  <a:schemeClr val="tx1"/>
                </a:solidFill>
              </a:rPr>
              <a:t>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7" name="Rectangle à coins arrondis 6"/>
          <p:cNvSpPr/>
          <p:nvPr/>
        </p:nvSpPr>
        <p:spPr>
          <a:xfrm>
            <a:off x="342336" y="3475787"/>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4294967295"/>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smtClean="0">
                <a:solidFill>
                  <a:schemeClr val="bg1"/>
                </a:solidFill>
                <a:highlight>
                  <a:srgbClr val="0000FF"/>
                </a:highlight>
              </a:rPr>
              <a:t>Un questionnaire en ligne sur le site </a:t>
            </a:r>
            <a:r>
              <a:rPr lang="fr-FR" sz="1600" b="1" dirty="0" smtClean="0">
                <a:solidFill>
                  <a:schemeClr val="bg1"/>
                </a:solidFill>
                <a:highlight>
                  <a:srgbClr val="0000FF"/>
                </a:highlight>
              </a:rPr>
              <a:t>Avenirs de l’Onisep : </a:t>
            </a:r>
            <a:r>
              <a:rPr lang="fr-FR" sz="1400" u="sng" dirty="0">
                <a:hlinkClick r:id="rId2"/>
              </a:rPr>
              <a:t>https://</a:t>
            </a:r>
            <a:r>
              <a:rPr lang="fr-FR" sz="1400" u="sng" dirty="0" smtClean="0">
                <a:hlinkClick r:id="rId2"/>
              </a:rPr>
              <a:t>avenirs.onisep.fr/attestation-parcoursup/droit-questionnaire-d-auto-evaluation-2023</a:t>
            </a:r>
            <a:r>
              <a:rPr lang="fr-FR" sz="1400" dirty="0"/>
              <a:t> </a:t>
            </a:r>
            <a:endParaRPr lang="fr-FR" sz="1400" b="1" dirty="0" smtClean="0">
              <a:solidFill>
                <a:schemeClr val="bg1"/>
              </a:solidFill>
              <a:highlight>
                <a:srgbClr val="0000FF"/>
              </a:highlight>
            </a:endParaRPr>
          </a:p>
          <a:p>
            <a:pPr>
              <a:defRPr/>
            </a:pPr>
            <a:r>
              <a:rPr lang="fr-FR" sz="1600" dirty="0" smtClean="0">
                <a:solidFill>
                  <a:schemeClr val="tx1"/>
                </a:solidFill>
                <a:sym typeface="Wingdings" panose="05000000000000000000" pitchFamily="2" charset="2"/>
              </a:rPr>
              <a:t>Accessible </a:t>
            </a:r>
            <a:r>
              <a:rPr lang="fr-FR" sz="1600" dirty="0" smtClean="0">
                <a:solidFill>
                  <a:schemeClr val="tx1"/>
                </a:solidFill>
                <a:sym typeface="Wingdings" panose="05000000000000000000" pitchFamily="2" charset="2"/>
              </a:rPr>
              <a:t>(</a:t>
            </a:r>
            <a:r>
              <a:rPr lang="fr-FR" sz="1600" b="1" dirty="0" smtClean="0">
                <a:solidFill>
                  <a:schemeClr val="tx1"/>
                </a:solidFill>
                <a:sym typeface="Wingdings" panose="05000000000000000000" pitchFamily="2" charset="2"/>
              </a:rPr>
              <a:t>à partir du 17 janvier 2024</a:t>
            </a:r>
            <a:r>
              <a:rPr lang="fr-FR" sz="1600" dirty="0" smtClean="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smtClean="0">
                <a:solidFill>
                  <a:schemeClr val="tx1"/>
                </a:solidFill>
              </a:rPr>
              <a:t>Pour avoir un aperçu des connaissances et des compétences à mobiliser dans la formation demandée ;</a:t>
            </a:r>
          </a:p>
          <a:p>
            <a:pPr>
              <a:defRPr/>
            </a:pPr>
            <a:r>
              <a:rPr lang="fr-FR" sz="1600" dirty="0" smtClean="0">
                <a:solidFill>
                  <a:schemeClr val="tx1"/>
                </a:solidFill>
                <a:sym typeface="Wingdings" panose="05000000000000000000" pitchFamily="2" charset="2"/>
              </a:rPr>
              <a:t> </a:t>
            </a:r>
            <a:r>
              <a:rPr lang="fr-FR" sz="1600" dirty="0" smtClean="0">
                <a:solidFill>
                  <a:schemeClr val="tx1"/>
                </a:solidFill>
              </a:rPr>
              <a:t>Les résultats n'appartiennent qu’au seul candidat : </a:t>
            </a:r>
            <a:r>
              <a:rPr lang="fr-FR" sz="1600" b="1" dirty="0" smtClean="0">
                <a:solidFill>
                  <a:schemeClr val="tx1"/>
                </a:solidFill>
              </a:rPr>
              <a:t>pas de transmission aux universités.</a:t>
            </a:r>
            <a:endParaRPr lang="fr-FR" sz="900" b="1" dirty="0" smtClean="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a:t>
            </a:r>
            <a:r>
              <a:rPr lang="fr-FR" sz="1600" b="1" dirty="0" smtClean="0"/>
              <a:t>est </a:t>
            </a:r>
            <a:r>
              <a:rPr lang="fr-FR" sz="1600" b="1" dirty="0"/>
              <a:t>à joindre à son </a:t>
            </a:r>
            <a:r>
              <a:rPr lang="fr-FR" sz="1600" b="1" dirty="0" smtClean="0"/>
              <a:t>dossier Parcoursup avant le 3 avril 2024 23h59 (heure de Paris).           </a:t>
            </a:r>
            <a:endParaRPr lang="fr-FR" sz="1600" b="1"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a:t>
            </a:r>
            <a:r>
              <a:rPr lang="fr-FR" sz="2200" dirty="0" smtClean="0"/>
              <a:t>éléments constitutifs de votre dossier :  bulletins </a:t>
            </a:r>
            <a:r>
              <a:rPr lang="fr-FR" sz="2200" dirty="0"/>
              <a:t>scolaires et notes du baccalauréat </a:t>
            </a:r>
            <a:r>
              <a:rPr lang="fr-FR" sz="2200" dirty="0" smtClean="0"/>
              <a:t/>
            </a:r>
            <a:br>
              <a:rPr lang="fr-FR" sz="2200" dirty="0" smtClean="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première</a:t>
            </a:r>
            <a:r>
              <a:rPr lang="fr-FR" sz="1600" b="1" dirty="0"/>
              <a:t> :</a:t>
            </a:r>
            <a:r>
              <a:rPr lang="fr-FR" sz="1600" b="1" dirty="0">
                <a:solidFill>
                  <a:schemeClr val="tx1"/>
                </a:solidFill>
              </a:rPr>
              <a:t> </a:t>
            </a:r>
            <a:r>
              <a:rPr lang="fr-FR" sz="1400" dirty="0">
                <a:solidFill>
                  <a:schemeClr val="tx1"/>
                </a:solidFill>
              </a:rPr>
              <a:t>bulletins scolaires, notes des </a:t>
            </a:r>
            <a:r>
              <a:rPr lang="fr-FR" sz="1400" dirty="0" smtClean="0">
                <a:solidFill>
                  <a:schemeClr val="tx1"/>
                </a:solidFill>
              </a:rPr>
              <a:t>épreuves </a:t>
            </a:r>
            <a:r>
              <a:rPr lang="fr-FR" sz="1400" dirty="0">
                <a:solidFill>
                  <a:schemeClr val="tx1"/>
                </a:solidFill>
              </a:rPr>
              <a:t>anticipées de </a:t>
            </a:r>
            <a:r>
              <a:rPr lang="fr-FR" sz="1400" dirty="0" smtClean="0">
                <a:solidFill>
                  <a:schemeClr val="tx1"/>
                </a:solidFill>
              </a:rPr>
              <a:t>français</a:t>
            </a:r>
            <a:r>
              <a:rPr lang="fr-FR" sz="1400" dirty="0">
                <a:solidFill>
                  <a:schemeClr val="accent1"/>
                </a:solidFill>
              </a:rPr>
              <a:t> </a:t>
            </a:r>
            <a:r>
              <a:rPr lang="fr-FR" sz="1400" dirty="0">
                <a:solidFill>
                  <a:schemeClr val="tx1"/>
                </a:solidFill>
              </a:rPr>
              <a:t>et </a:t>
            </a:r>
            <a:r>
              <a:rPr lang="fr-FR" sz="1400" dirty="0" smtClean="0">
                <a:solidFill>
                  <a:schemeClr val="tx1"/>
                </a:solidFill>
              </a:rPr>
              <a:t>notes obtenues </a:t>
            </a:r>
            <a:r>
              <a:rPr lang="fr-FR" sz="1400" dirty="0">
                <a:solidFill>
                  <a:schemeClr val="tx1"/>
                </a:solidFill>
              </a:rPr>
              <a:t>au titre du contrôle continu du baccalauréat </a:t>
            </a:r>
            <a:r>
              <a:rPr lang="fr-FR" sz="1400" dirty="0" smtClean="0">
                <a:solidFill>
                  <a:schemeClr val="tx1"/>
                </a:solidFill>
              </a:rPr>
              <a:t>(pour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chemeClr val="tx1"/>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terminale</a:t>
            </a:r>
            <a:r>
              <a:rPr lang="fr-FR" sz="1600" b="1" dirty="0"/>
              <a:t> : </a:t>
            </a:r>
            <a:r>
              <a:rPr lang="fr-FR" sz="1400" dirty="0">
                <a:solidFill>
                  <a:schemeClr val="tx1"/>
                </a:solidFill>
              </a:rPr>
              <a:t>bulletins scolaires des 1er et 2e trimestres (ou 1er semestre</a:t>
            </a:r>
            <a:r>
              <a:rPr lang="fr-FR" sz="1400" dirty="0" smtClean="0">
                <a:solidFill>
                  <a:schemeClr val="tx1"/>
                </a:solidFill>
              </a:rPr>
              <a:t>)</a:t>
            </a:r>
          </a:p>
          <a:p>
            <a:pPr marL="429800" lvl="1" indent="-177800" defTabSz="457200">
              <a:spcBef>
                <a:spcPct val="20000"/>
              </a:spcBef>
              <a:spcAft>
                <a:spcPts val="0"/>
              </a:spcAft>
              <a:buClr>
                <a:srgbClr val="FF0000"/>
              </a:buClr>
              <a:buSzPct val="100000"/>
              <a:buFont typeface="Lucida Grande"/>
              <a:buChar char="&gt;"/>
              <a:defRPr/>
            </a:pPr>
            <a:endParaRPr lang="fr-FR" sz="800" b="1" dirty="0" smtClean="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smtClean="0"/>
              <a:t>Sauf cas particulier, pas </a:t>
            </a:r>
            <a:r>
              <a:rPr lang="fr-FR" sz="1600" b="1" dirty="0"/>
              <a:t>de saisie à réaliser </a:t>
            </a:r>
            <a:r>
              <a:rPr lang="fr-FR" sz="1600" dirty="0"/>
              <a:t>: </a:t>
            </a:r>
            <a:r>
              <a:rPr lang="fr-FR" sz="1600" dirty="0">
                <a:solidFill>
                  <a:schemeClr val="tx1"/>
                </a:solidFill>
              </a:rPr>
              <a:t>ces éléments sont remontés </a:t>
            </a:r>
            <a:r>
              <a:rPr lang="fr-FR" sz="1600" dirty="0" smtClean="0">
                <a:solidFill>
                  <a:schemeClr val="tx1"/>
                </a:solidFill>
              </a:rPr>
              <a:t>par votre  lycée automatiquement et vous pourrez les vérifier début avril. </a:t>
            </a:r>
            <a:r>
              <a:rPr lang="fr-FR" sz="1600" dirty="0">
                <a:solidFill>
                  <a:schemeClr val="tx1"/>
                </a:solidFill>
              </a:rPr>
              <a:t>En cas d’erreurs,</a:t>
            </a:r>
            <a:r>
              <a:rPr lang="fr-FR" sz="1600" b="1" dirty="0">
                <a:solidFill>
                  <a:schemeClr val="tx1"/>
                </a:solidFill>
              </a:rPr>
              <a:t> un signalement doit être fait au chef d’établissement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354136" y="3909392"/>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vous ne pouvez pas confirmer vos vœux tant que votre bulletin scolaire du 2ème trimestre (ou 1er semestre) n'est pas remonté dans votre dossier. </a:t>
            </a:r>
          </a:p>
        </p:txBody>
      </p:sp>
      <p:sp>
        <p:nvSpPr>
          <p:cNvPr id="8" name="Rectangle à coins arrondis 7"/>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les notes de l’élève : moyennes de terminale, appréciation des professeurs par discipline, positionnement </a:t>
            </a:r>
            <a:r>
              <a:rPr lang="fr-FR" sz="1600" dirty="0" smtClean="0">
                <a:solidFill>
                  <a:schemeClr val="tx1"/>
                </a:solidFill>
              </a:rPr>
              <a:t>de l’élève dans </a:t>
            </a:r>
            <a:r>
              <a:rPr lang="fr-FR" sz="1600" dirty="0">
                <a:solidFill>
                  <a:schemeClr val="tx1"/>
                </a:solidFill>
              </a:rPr>
              <a:t>la </a:t>
            </a:r>
            <a:r>
              <a:rPr lang="fr-FR" sz="1600" dirty="0" smtClean="0">
                <a:solidFill>
                  <a:schemeClr val="tx1"/>
                </a:solidFill>
              </a:rPr>
              <a:t>classe/dans le groupe</a:t>
            </a:r>
            <a:endParaRPr lang="fr-FR" sz="1600" dirty="0">
              <a:solidFill>
                <a:schemeClr val="tx1"/>
              </a:solidFill>
            </a:endParaRP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a:t>
            </a:r>
            <a:r>
              <a:rPr lang="fr-FR" sz="1600" dirty="0" smtClean="0">
                <a:solidFill>
                  <a:schemeClr val="tx1"/>
                </a:solidFill>
              </a:rPr>
              <a:t>sur la capacité à réussir, pour </a:t>
            </a:r>
            <a:r>
              <a:rPr lang="fr-FR" sz="1600" dirty="0">
                <a:solidFill>
                  <a:schemeClr val="tx1"/>
                </a:solidFill>
              </a:rPr>
              <a:t>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consultable par le lycéen dans son dossier</a:t>
            </a:r>
            <a:r>
              <a:rPr lang="fr-FR" sz="1600" dirty="0"/>
              <a:t> </a:t>
            </a:r>
            <a:r>
              <a:rPr lang="fr-FR" sz="1600" b="1" dirty="0"/>
              <a:t>à partir du </a:t>
            </a:r>
            <a:r>
              <a:rPr lang="fr-FR" sz="1600" b="1" dirty="0" smtClean="0"/>
              <a:t>30 mai 2024</a:t>
            </a: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smtClean="0"/>
              <a:t>Les engagements de Parcoursup au service des usagers </a:t>
            </a:r>
            <a:r>
              <a:rPr lang="fr-FR" sz="1800" dirty="0" smtClean="0"/>
              <a:t>(1)</a:t>
            </a:r>
            <a:endParaRPr lang="fr-FR" sz="1800" dirty="0"/>
          </a:p>
        </p:txBody>
      </p:sp>
      <p:sp>
        <p:nvSpPr>
          <p:cNvPr id="3" name="Espace réservé du contenu 2"/>
          <p:cNvSpPr>
            <a:spLocks noGrp="1"/>
          </p:cNvSpPr>
          <p:nvPr>
            <p:ph sz="quarter" idx="4294967295"/>
          </p:nvPr>
        </p:nvSpPr>
        <p:spPr>
          <a:xfrm>
            <a:off x="179998" y="1347614"/>
            <a:ext cx="8784002" cy="3435886"/>
          </a:xfrm>
          <a:ln>
            <a:noFill/>
          </a:ln>
        </p:spPr>
        <p:txBody>
          <a:bodyPr/>
          <a:lstStyle/>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L’exhaustivité</a:t>
            </a:r>
            <a:r>
              <a:rPr lang="fr-FR" sz="1400" b="1" dirty="0">
                <a:solidFill>
                  <a:schemeClr val="bg1"/>
                </a:solidFill>
                <a:highlight>
                  <a:srgbClr val="0000FF"/>
                </a:highlight>
              </a:rPr>
              <a:t> </a:t>
            </a:r>
            <a:r>
              <a:rPr lang="fr-FR" sz="1300" b="1" dirty="0" smtClean="0"/>
              <a:t>: Parcoursup vous permet de découvrir toutes </a:t>
            </a:r>
            <a:r>
              <a:rPr lang="fr-FR" sz="1300" b="1" dirty="0"/>
              <a:t>les formations </a:t>
            </a:r>
            <a:r>
              <a:rPr lang="fr-FR" sz="1300" b="1" dirty="0" smtClean="0"/>
              <a:t>supérieures, </a:t>
            </a:r>
            <a:r>
              <a:rPr lang="fr-FR" sz="1300" b="1" dirty="0"/>
              <a:t>y compris en </a:t>
            </a:r>
            <a:r>
              <a:rPr lang="fr-FR" sz="1300" b="1" dirty="0" smtClean="0"/>
              <a:t>apprentissage qui sont </a:t>
            </a:r>
            <a:r>
              <a:rPr lang="fr-FR" sz="1300" b="1" dirty="0"/>
              <a:t>reconnues par </a:t>
            </a:r>
            <a:r>
              <a:rPr lang="fr-FR" sz="1300" b="1" dirty="0" smtClean="0"/>
              <a:t>l’Etat. 23 000 formations référencées</a:t>
            </a:r>
          </a:p>
          <a:p>
            <a:pPr marL="179388" defTabSz="457200">
              <a:spcBef>
                <a:spcPts val="600"/>
              </a:spcBef>
              <a:spcAft>
                <a:spcPts val="0"/>
              </a:spcAft>
              <a:buClr>
                <a:srgbClr val="FF0000"/>
              </a:buClr>
              <a:buSzPct val="100000"/>
            </a:pPr>
            <a:r>
              <a:rPr lang="fr-FR" sz="1300" dirty="0" smtClean="0">
                <a:solidFill>
                  <a:schemeClr val="tx1"/>
                </a:solidFill>
              </a:rPr>
              <a:t>Pour chaque formation proposée, une fiche de présentation avec des informations claires et détaillées</a:t>
            </a:r>
          </a:p>
          <a:p>
            <a:pPr marL="177800" indent="-177800" defTabSz="457200">
              <a:spcBef>
                <a:spcPct val="20000"/>
              </a:spcBef>
              <a:spcAft>
                <a:spcPts val="0"/>
              </a:spcAft>
              <a:buClr>
                <a:srgbClr val="FF0000"/>
              </a:buClr>
              <a:buSzPct val="100000"/>
              <a:buFont typeface="Lucida Grande"/>
              <a:buChar char="&gt;"/>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simplicité </a:t>
            </a:r>
            <a:r>
              <a:rPr lang="fr-FR" sz="1300" b="1" dirty="0" smtClean="0"/>
              <a:t>: Parcoursup simplifie vos démarches pour vous permettre de vous concentrer sur votre projet </a:t>
            </a:r>
          </a:p>
          <a:p>
            <a:pPr marL="179388" defTabSz="457200">
              <a:spcBef>
                <a:spcPct val="20000"/>
              </a:spcBef>
              <a:spcAft>
                <a:spcPts val="0"/>
              </a:spcAft>
              <a:buClr>
                <a:srgbClr val="FF0000"/>
              </a:buClr>
              <a:buSzPct val="100000"/>
            </a:pPr>
            <a:r>
              <a:rPr lang="fr-FR" sz="1300" dirty="0" smtClean="0">
                <a:solidFill>
                  <a:schemeClr val="tx1"/>
                </a:solidFill>
              </a:rPr>
              <a:t>Parcoursup</a:t>
            </a:r>
            <a:r>
              <a:rPr lang="fr-FR" sz="1300" dirty="0">
                <a:solidFill>
                  <a:schemeClr val="tx1"/>
                </a:solidFill>
              </a:rPr>
              <a:t>, </a:t>
            </a:r>
            <a:r>
              <a:rPr lang="fr-FR" sz="1300" dirty="0" smtClean="0">
                <a:solidFill>
                  <a:schemeClr val="tx1"/>
                </a:solidFill>
              </a:rPr>
              <a:t>c’est 1 procédure dématérialisée, </a:t>
            </a:r>
            <a:r>
              <a:rPr lang="fr-FR" sz="1300" dirty="0">
                <a:solidFill>
                  <a:schemeClr val="tx1"/>
                </a:solidFill>
              </a:rPr>
              <a:t>1 </a:t>
            </a:r>
            <a:r>
              <a:rPr lang="fr-FR" sz="1300" dirty="0" smtClean="0">
                <a:solidFill>
                  <a:schemeClr val="tx1"/>
                </a:solidFill>
              </a:rPr>
              <a:t>calendrier unique, </a:t>
            </a:r>
            <a:r>
              <a:rPr lang="fr-FR" sz="1300" dirty="0">
                <a:solidFill>
                  <a:schemeClr val="tx1"/>
                </a:solidFill>
              </a:rPr>
              <a:t>1 seul dossier </a:t>
            </a:r>
            <a:r>
              <a:rPr lang="fr-FR" sz="1300" dirty="0" smtClean="0">
                <a:solidFill>
                  <a:schemeClr val="tx1"/>
                </a:solidFill>
              </a:rPr>
              <a:t>à constituer</a:t>
            </a:r>
          </a:p>
          <a:p>
            <a:pPr marL="179388" defTabSz="457200">
              <a:spcBef>
                <a:spcPct val="20000"/>
              </a:spcBef>
              <a:spcAft>
                <a:spcPts val="0"/>
              </a:spcAft>
              <a:buClr>
                <a:srgbClr val="FF0000"/>
              </a:buClr>
              <a:buSzPct val="100000"/>
            </a:pPr>
            <a:r>
              <a:rPr lang="fr-FR" sz="1300" dirty="0">
                <a:solidFill>
                  <a:schemeClr val="tx1"/>
                </a:solidFill>
              </a:rPr>
              <a:t>Parcoursup, c’est un cadre de présentation des formations homogène pour trouver rapidement les informations essentielles, pour connaitre les chiffres clés de la session précédente</a:t>
            </a:r>
          </a:p>
          <a:p>
            <a:pPr marL="179388" defTabSz="457200">
              <a:spcBef>
                <a:spcPct val="20000"/>
              </a:spcBef>
              <a:spcAft>
                <a:spcPts val="0"/>
              </a:spcAft>
              <a:buClr>
                <a:srgbClr val="FF0000"/>
              </a:buClr>
              <a:buSzPct val="100000"/>
            </a:pPr>
            <a:r>
              <a:rPr lang="fr-FR" sz="1300" b="1" u="sng" dirty="0" smtClean="0">
                <a:solidFill>
                  <a:schemeClr val="tx1"/>
                </a:solidFill>
              </a:rPr>
              <a:t>Notre </a:t>
            </a:r>
            <a:r>
              <a:rPr lang="fr-FR" sz="1300" b="1" u="sng" dirty="0">
                <a:solidFill>
                  <a:schemeClr val="tx1"/>
                </a:solidFill>
              </a:rPr>
              <a:t>objectif</a:t>
            </a:r>
            <a:r>
              <a:rPr lang="fr-FR" sz="1300" b="1" dirty="0">
                <a:solidFill>
                  <a:schemeClr val="tx1"/>
                </a:solidFill>
              </a:rPr>
              <a:t> : vous aider à découvrir des formations, à comparer, à vous repérer et à faire vos choix</a:t>
            </a:r>
          </a:p>
          <a:p>
            <a:pPr lvl="0" defTabSz="457200">
              <a:spcBef>
                <a:spcPct val="20000"/>
              </a:spcBef>
              <a:spcAft>
                <a:spcPts val="0"/>
              </a:spcAft>
              <a:buClr>
                <a:srgbClr val="FF0000"/>
              </a:buClr>
              <a:buSzPct val="100000"/>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liberté de choix </a:t>
            </a:r>
            <a:r>
              <a:rPr lang="fr-FR" sz="1300" b="1" dirty="0" smtClean="0"/>
              <a:t>: </a:t>
            </a:r>
            <a:r>
              <a:rPr lang="fr-FR" sz="1300" b="1" dirty="0"/>
              <a:t>Parcoursup vous </a:t>
            </a:r>
            <a:r>
              <a:rPr lang="fr-FR" sz="1300" b="1" dirty="0" smtClean="0"/>
              <a:t>permet de choisir librement les formations qui vous intéressent</a:t>
            </a:r>
          </a:p>
          <a:p>
            <a:pPr marL="179388" defTabSz="457200">
              <a:spcBef>
                <a:spcPct val="20000"/>
              </a:spcBef>
              <a:spcAft>
                <a:spcPts val="0"/>
              </a:spcAft>
              <a:buClr>
                <a:srgbClr val="FF0000"/>
              </a:buClr>
              <a:buSzPct val="100000"/>
            </a:pPr>
            <a:r>
              <a:rPr lang="fr-FR" sz="1300" dirty="0">
                <a:solidFill>
                  <a:schemeClr val="tx1"/>
                </a:solidFill>
              </a:rPr>
              <a:t>Vous formulez vos vœux sans </a:t>
            </a:r>
            <a:r>
              <a:rPr lang="fr-FR" sz="1300" dirty="0" smtClean="0">
                <a:solidFill>
                  <a:schemeClr val="tx1"/>
                </a:solidFill>
              </a:rPr>
              <a:t>avoir à les hiérarchiser</a:t>
            </a:r>
            <a:endParaRPr lang="fr-FR" sz="1300" dirty="0">
              <a:solidFill>
                <a:schemeClr val="tx1"/>
              </a:solidFill>
            </a:endParaRPr>
          </a:p>
          <a:p>
            <a:pPr marL="179388" defTabSz="457200">
              <a:spcBef>
                <a:spcPct val="20000"/>
              </a:spcBef>
              <a:spcAft>
                <a:spcPts val="0"/>
              </a:spcAft>
              <a:buClr>
                <a:srgbClr val="FF0000"/>
              </a:buClr>
              <a:buSzPct val="100000"/>
            </a:pPr>
            <a:r>
              <a:rPr lang="fr-FR" sz="1300" dirty="0">
                <a:solidFill>
                  <a:schemeClr val="tx1"/>
                </a:solidFill>
              </a:rPr>
              <a:t>Vous choisissez en fonction des propositions </a:t>
            </a:r>
            <a:r>
              <a:rPr lang="fr-FR" sz="1300" dirty="0" smtClean="0">
                <a:solidFill>
                  <a:schemeClr val="tx1"/>
                </a:solidFill>
              </a:rPr>
              <a:t>d’admission que vous recevez, à partir du 30 mai 2024</a:t>
            </a:r>
            <a:endParaRPr lang="fr-FR" sz="1300" dirty="0">
              <a:solidFill>
                <a:schemeClr val="tx1"/>
              </a:solidFill>
            </a:endParaRPr>
          </a:p>
          <a:p>
            <a:pPr marL="179388" defTabSz="457200">
              <a:spcBef>
                <a:spcPct val="20000"/>
              </a:spcBef>
              <a:spcAft>
                <a:spcPts val="0"/>
              </a:spcAft>
              <a:buClr>
                <a:srgbClr val="FF0000"/>
              </a:buClr>
              <a:buSzPct val="100000"/>
            </a:pPr>
            <a:r>
              <a:rPr lang="fr-FR" sz="1300" u="sng" dirty="0" smtClean="0">
                <a:solidFill>
                  <a:schemeClr val="tx1"/>
                </a:solidFill>
              </a:rPr>
              <a:t>Ce n’est pas Parcoursup qui fait l’analyse des candidatures : les responsables des formations examinent votre dossier, font des propositions auxquelles vous répondez</a:t>
            </a:r>
            <a:r>
              <a:rPr lang="fr-FR" sz="1300" u="sng" dirty="0" smtClean="0"/>
              <a:t>.</a:t>
            </a:r>
            <a:r>
              <a:rPr lang="fr-FR" sz="1300" dirty="0" smtClean="0">
                <a:solidFill>
                  <a:srgbClr val="ED7454"/>
                </a:solidFill>
              </a:rPr>
              <a:t> </a:t>
            </a:r>
            <a:r>
              <a:rPr lang="fr-FR" sz="1300" b="1" dirty="0" smtClean="0"/>
              <a:t>Le </a:t>
            </a:r>
            <a:r>
              <a:rPr lang="fr-FR" sz="1300" b="1" dirty="0"/>
              <a:t>dernier mot </a:t>
            </a:r>
            <a:r>
              <a:rPr lang="fr-FR" sz="1300" b="1" dirty="0" smtClean="0"/>
              <a:t>appartient toujours au </a:t>
            </a:r>
            <a:r>
              <a:rPr lang="fr-FR" sz="1300" b="1" dirty="0"/>
              <a:t>candidat</a:t>
            </a:r>
          </a:p>
          <a:p>
            <a:pPr marL="177800" indent="-177800" defTabSz="457200">
              <a:spcBef>
                <a:spcPct val="20000"/>
              </a:spcBef>
              <a:spcAft>
                <a:spcPts val="0"/>
              </a:spcAft>
              <a:buClr>
                <a:srgbClr val="FF0000"/>
              </a:buClr>
              <a:buSzPct val="100000"/>
              <a:buFont typeface="Lucida Grande"/>
              <a:buChar char="&gt;"/>
            </a:pPr>
            <a:endParaRPr lang="fr-FR" sz="11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8431966" y="4783500"/>
            <a:ext cx="334369" cy="360000"/>
          </a:xfrm>
        </p:spPr>
        <p:txBody>
          <a:bodyPr/>
          <a:lstStyle/>
          <a:p>
            <a:fld id="{733122C9-A0B9-462F-8757-0847AD287B63}" type="slidenum">
              <a:rPr lang="fr-FR" smtClean="0"/>
              <a:pPr/>
              <a:t>4</a:t>
            </a:fld>
            <a:endParaRPr lang="fr-FR" dirty="0"/>
          </a:p>
        </p:txBody>
      </p:sp>
      <p:sp>
        <p:nvSpPr>
          <p:cNvPr id="9" name="Rectangle à coins arrondis 8"/>
          <p:cNvSpPr/>
          <p:nvPr/>
        </p:nvSpPr>
        <p:spPr>
          <a:xfrm>
            <a:off x="5167942" y="149103"/>
            <a:ext cx="3697762" cy="473749"/>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Dispositif </a:t>
            </a:r>
            <a:r>
              <a:rPr lang="fr-FR" sz="2200" dirty="0" smtClean="0"/>
              <a:t> de soutien à l’accès </a:t>
            </a:r>
            <a:r>
              <a:rPr lang="fr-FR" sz="2200" dirty="0"/>
              <a:t>des bacheliers </a:t>
            </a:r>
            <a:r>
              <a:rPr lang="fr-FR" sz="2200" dirty="0" smtClean="0"/>
              <a:t>pro. </a:t>
            </a:r>
            <a:r>
              <a:rPr lang="fr-FR" sz="2200" dirty="0"/>
              <a:t>en STS </a:t>
            </a:r>
            <a:r>
              <a:rPr lang="fr-FR" sz="2200" dirty="0" smtClean="0"/>
              <a:t>- STSA</a:t>
            </a:r>
            <a:endParaRPr lang="fr-FR" sz="2200" dirty="0"/>
          </a:p>
        </p:txBody>
      </p:sp>
      <p:sp>
        <p:nvSpPr>
          <p:cNvPr id="3" name="Espace réservé du contenu 2"/>
          <p:cNvSpPr>
            <a:spLocks noGrp="1"/>
          </p:cNvSpPr>
          <p:nvPr>
            <p:ph sz="quarter" idx="4294967295"/>
          </p:nvPr>
        </p:nvSpPr>
        <p:spPr>
          <a:xfrm>
            <a:off x="359997" y="1505666"/>
            <a:ext cx="8424001" cy="3082308"/>
          </a:xfrm>
        </p:spPr>
        <p:txBody>
          <a:bodyPr/>
          <a:lstStyle/>
          <a:p>
            <a:pPr>
              <a:defRPr/>
            </a:pPr>
            <a:endParaRPr lang="fr-FR" sz="1800" dirty="0" smtClean="0">
              <a:solidFill>
                <a:schemeClr val="tx1"/>
              </a:solidFill>
            </a:endParaRPr>
          </a:p>
          <a:p>
            <a:pPr>
              <a:defRPr/>
            </a:pPr>
            <a:r>
              <a:rPr lang="fr-FR" sz="1800" dirty="0" smtClean="0">
                <a:solidFill>
                  <a:schemeClr val="tx1"/>
                </a:solidFill>
              </a:rPr>
              <a:t>Un </a:t>
            </a:r>
            <a:r>
              <a:rPr lang="fr-FR" sz="1800" dirty="0">
                <a:solidFill>
                  <a:schemeClr val="tx1"/>
                </a:solidFill>
              </a:rPr>
              <a:t>dispositif </a:t>
            </a:r>
            <a:r>
              <a:rPr lang="fr-FR" sz="1800" b="1" dirty="0" smtClean="0"/>
              <a:t>au </a:t>
            </a:r>
            <a:r>
              <a:rPr lang="fr-FR" sz="1800" b="1" dirty="0"/>
              <a:t>service des bacheliers professionnels pour améliorer leur accès en </a:t>
            </a:r>
            <a:r>
              <a:rPr lang="fr-FR" sz="1800" b="1" dirty="0" smtClean="0"/>
              <a:t>STS et STSA, </a:t>
            </a:r>
            <a:r>
              <a:rPr lang="fr-FR" sz="1800" dirty="0">
                <a:solidFill>
                  <a:schemeClr val="tx1"/>
                </a:solidFill>
              </a:rPr>
              <a:t>filière </a:t>
            </a:r>
            <a:r>
              <a:rPr lang="fr-FR" sz="1800" dirty="0" smtClean="0">
                <a:solidFill>
                  <a:schemeClr val="tx1"/>
                </a:solidFill>
              </a:rPr>
              <a:t>dans </a:t>
            </a:r>
            <a:r>
              <a:rPr lang="fr-FR" sz="1800" dirty="0">
                <a:solidFill>
                  <a:schemeClr val="tx1"/>
                </a:solidFill>
              </a:rPr>
              <a:t>lesquelles ils réussissent </a:t>
            </a:r>
            <a:r>
              <a:rPr lang="fr-FR" sz="1800" dirty="0" smtClean="0">
                <a:solidFill>
                  <a:schemeClr val="tx1"/>
                </a:solidFill>
              </a:rPr>
              <a:t>le mieux  </a:t>
            </a:r>
            <a:endParaRPr lang="fr-FR" sz="1800" dirty="0">
              <a:solidFill>
                <a:schemeClr val="tx1"/>
              </a:solidFill>
            </a:endParaRPr>
          </a:p>
          <a:p>
            <a:pPr>
              <a:defRPr/>
            </a:pPr>
            <a:endParaRPr lang="fr-FR" sz="600" dirty="0">
              <a:solidFill>
                <a:schemeClr val="tx1"/>
              </a:solidFill>
            </a:endParaRPr>
          </a:p>
          <a:p>
            <a:pPr>
              <a:defRPr/>
            </a:pPr>
            <a:r>
              <a:rPr lang="fr-FR" sz="1800" dirty="0">
                <a:solidFill>
                  <a:schemeClr val="tx1"/>
                </a:solidFill>
              </a:rPr>
              <a:t>Pour les élèves concernés par ce dispositif et qui demandent </a:t>
            </a:r>
            <a:r>
              <a:rPr lang="fr-FR" sz="1800" dirty="0" smtClean="0">
                <a:solidFill>
                  <a:schemeClr val="tx1"/>
                </a:solidFill>
              </a:rPr>
              <a:t>une STS ou STSA, </a:t>
            </a:r>
            <a:r>
              <a:rPr lang="fr-FR" sz="1800" b="1" dirty="0"/>
              <a:t>le conseil de classe se prononce sur </a:t>
            </a:r>
            <a:r>
              <a:rPr lang="fr-FR" sz="1800" b="1" dirty="0" smtClean="0"/>
              <a:t>la poursuite d’études en STS ou STSA </a:t>
            </a:r>
            <a:r>
              <a:rPr lang="fr-FR" sz="1800" b="1" dirty="0"/>
              <a:t>demandée : l’avis </a:t>
            </a:r>
            <a:r>
              <a:rPr lang="fr-FR" sz="1800" b="1" dirty="0" smtClean="0"/>
              <a:t>positif qui </a:t>
            </a:r>
            <a:r>
              <a:rPr lang="fr-FR" sz="1800" b="1" dirty="0"/>
              <a:t>peut être attribué doit tenir compte</a:t>
            </a:r>
            <a:r>
              <a:rPr lang="fr-FR" sz="1800" b="1" dirty="0">
                <a:solidFill>
                  <a:schemeClr val="tx1"/>
                </a:solidFill>
              </a:rPr>
              <a:t> </a:t>
            </a:r>
            <a:r>
              <a:rPr lang="fr-FR" sz="1800" dirty="0">
                <a:solidFill>
                  <a:schemeClr val="tx1"/>
                </a:solidFill>
              </a:rPr>
              <a:t>du profil de l’élève et des attendus de la formation d’accueil visée</a:t>
            </a:r>
          </a:p>
          <a:p>
            <a:pPr>
              <a:defRPr/>
            </a:pPr>
            <a:endParaRPr lang="fr-FR" sz="600" b="1" dirty="0">
              <a:solidFill>
                <a:schemeClr val="tx1"/>
              </a:solidFill>
            </a:endParaRPr>
          </a:p>
          <a:p>
            <a:pPr>
              <a:defRPr/>
            </a:pPr>
            <a:r>
              <a:rPr lang="fr-FR" sz="1800" dirty="0">
                <a:solidFill>
                  <a:schemeClr val="tx1"/>
                </a:solidFill>
              </a:rPr>
              <a:t>Lorsque le conseil de classe donne un avis </a:t>
            </a:r>
            <a:r>
              <a:rPr lang="fr-FR" sz="1800" dirty="0" smtClean="0">
                <a:solidFill>
                  <a:schemeClr val="tx1"/>
                </a:solidFill>
              </a:rPr>
              <a:t>positif </a:t>
            </a:r>
            <a:r>
              <a:rPr lang="fr-FR" sz="1800" dirty="0">
                <a:solidFill>
                  <a:schemeClr val="tx1"/>
                </a:solidFill>
              </a:rPr>
              <a:t>sur l’orientation du candidat, </a:t>
            </a:r>
            <a:r>
              <a:rPr lang="fr-FR" sz="1800" b="1" dirty="0"/>
              <a:t>le chef d’établissement  </a:t>
            </a:r>
            <a:r>
              <a:rPr lang="fr-FR" sz="1800" b="1" dirty="0" smtClean="0"/>
              <a:t>l’indique </a:t>
            </a:r>
            <a:r>
              <a:rPr lang="fr-FR" sz="1800" b="1" dirty="0"/>
              <a:t>dans la fiche </a:t>
            </a:r>
            <a:r>
              <a:rPr lang="fr-FR" sz="1800" b="1" dirty="0" smtClean="0"/>
              <a:t>Avenir.</a:t>
            </a:r>
            <a:r>
              <a:rPr lang="fr-FR" sz="1800" b="1" dirty="0">
                <a:solidFill>
                  <a:schemeClr val="tx1"/>
                </a:solidFill>
              </a:rPr>
              <a:t> </a:t>
            </a:r>
          </a:p>
          <a:p>
            <a:pPr>
              <a:defRPr/>
            </a:pPr>
            <a:endParaRPr lang="fr-FR" sz="500" b="1" dirty="0">
              <a:solidFill>
                <a:srgbClr val="F28E65"/>
              </a:solidFill>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Tree>
    <p:extLst>
      <p:ext uri="{BB962C8B-B14F-4D97-AF65-F5344CB8AC3E}">
        <p14:creationId xmlns:p14="http://schemas.microsoft.com/office/powerpoint/2010/main" val="869394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4294967295"/>
          </p:nvPr>
        </p:nvSpPr>
        <p:spPr>
          <a:xfrm>
            <a:off x="360001" y="1357278"/>
            <a:ext cx="3707945" cy="3564765"/>
          </a:xfrm>
        </p:spPr>
        <p:txBody>
          <a:bodyPr/>
          <a:lstStyle/>
          <a:p>
            <a:pPr marL="177800" lvl="0" indent="-177800" algn="just" defTabSz="457200">
              <a:spcBef>
                <a:spcPct val="20000"/>
              </a:spcBef>
              <a:spcAft>
                <a:spcPts val="0"/>
              </a:spcAft>
              <a:buClr>
                <a:srgbClr val="FF0000"/>
              </a:buClr>
              <a:buSzPct val="100000"/>
              <a:buFont typeface="Lucida Grande"/>
              <a:buChar char="&gt;"/>
              <a:defRPr/>
            </a:pPr>
            <a:r>
              <a:rPr lang="fr-FR" sz="1500" b="1" dirty="0" smtClean="0">
                <a:solidFill>
                  <a:schemeClr val="bg1"/>
                </a:solidFill>
                <a:highlight>
                  <a:srgbClr val="0000FF"/>
                </a:highlight>
              </a:rPr>
              <a:t>La  lettre de motivation </a:t>
            </a:r>
            <a:r>
              <a:rPr lang="fr-FR" sz="1500" dirty="0">
                <a:solidFill>
                  <a:schemeClr val="tx1"/>
                </a:solidFill>
              </a:rPr>
              <a:t> </a:t>
            </a:r>
            <a:r>
              <a:rPr lang="fr-FR" sz="1500" dirty="0" smtClean="0">
                <a:solidFill>
                  <a:schemeClr val="tx1"/>
                </a:solidFill>
              </a:rPr>
              <a:t>quand </a:t>
            </a:r>
            <a:r>
              <a:rPr lang="fr-FR" sz="1500" dirty="0">
                <a:solidFill>
                  <a:schemeClr val="tx1"/>
                </a:solidFill>
              </a:rPr>
              <a:t>elle est demandée par la formation</a:t>
            </a:r>
          </a:p>
          <a:p>
            <a:pPr marL="177800" lvl="0" indent="-177800" algn="just" defTabSz="457200">
              <a:spcBef>
                <a:spcPct val="20000"/>
              </a:spcBef>
              <a:spcAft>
                <a:spcPts val="0"/>
              </a:spcAft>
              <a:buClr>
                <a:srgbClr val="FF0000"/>
              </a:buClr>
              <a:buSzPct val="100000"/>
              <a:buFont typeface="Lucida Grande"/>
              <a:buChar char="&gt;"/>
              <a:defRPr/>
            </a:pPr>
            <a:endParaRPr lang="fr-FR" sz="800" b="1"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les pièces </a:t>
            </a:r>
            <a:r>
              <a:rPr lang="fr-FR" sz="1500" b="1" dirty="0" smtClean="0">
                <a:solidFill>
                  <a:schemeClr val="bg1"/>
                </a:solidFill>
                <a:highlight>
                  <a:srgbClr val="0000FF"/>
                </a:highlight>
              </a:rPr>
              <a:t>complémentaires</a:t>
            </a:r>
            <a:r>
              <a:rPr lang="fr-FR" sz="1500" dirty="0" smtClean="0">
                <a:solidFill>
                  <a:schemeClr val="tx1"/>
                </a:solidFill>
              </a:rPr>
              <a:t> demandées </a:t>
            </a:r>
            <a:r>
              <a:rPr lang="fr-FR" sz="1500" dirty="0">
                <a:solidFill>
                  <a:schemeClr val="tx1"/>
                </a:solidFill>
              </a:rPr>
              <a:t>par certaines </a:t>
            </a:r>
            <a:r>
              <a:rPr lang="fr-FR" sz="1500" dirty="0" smtClean="0">
                <a:solidFill>
                  <a:schemeClr val="tx1"/>
                </a:solidFill>
              </a:rPr>
              <a:t>formations</a:t>
            </a:r>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rubrique « Activités et centres d’intérêt </a:t>
            </a:r>
            <a:r>
              <a:rPr lang="fr-FR" sz="1500" b="1" dirty="0" smtClean="0">
                <a:solidFill>
                  <a:schemeClr val="bg1"/>
                </a:solidFill>
                <a:highlight>
                  <a:srgbClr val="0000FF"/>
                </a:highlight>
              </a:rPr>
              <a:t>»</a:t>
            </a:r>
            <a:r>
              <a:rPr lang="fr-FR" sz="1500" dirty="0" smtClean="0">
                <a:solidFill>
                  <a:schemeClr val="tx1"/>
                </a:solidFill>
              </a:rPr>
              <a:t>, si </a:t>
            </a:r>
            <a:r>
              <a:rPr lang="fr-FR" sz="1500" dirty="0">
                <a:solidFill>
                  <a:schemeClr val="tx1"/>
                </a:solidFill>
              </a:rPr>
              <a:t>elle a été renseignée </a:t>
            </a:r>
            <a:endParaRPr lang="fr-FR" sz="1500" dirty="0" smtClean="0">
              <a:solidFill>
                <a:schemeClr val="tx1"/>
              </a:solidFill>
            </a:endParaRPr>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fiche </a:t>
            </a:r>
            <a:r>
              <a:rPr lang="fr-FR" sz="1500" b="1" dirty="0" smtClean="0">
                <a:solidFill>
                  <a:schemeClr val="bg1"/>
                </a:solidFill>
                <a:highlight>
                  <a:srgbClr val="0000FF"/>
                </a:highlight>
              </a:rPr>
              <a:t>Avenir</a:t>
            </a:r>
            <a:r>
              <a:rPr lang="fr-FR" sz="1500" dirty="0" smtClean="0">
                <a:solidFill>
                  <a:schemeClr val="tx1"/>
                </a:solidFill>
              </a:rPr>
              <a:t> renseignée </a:t>
            </a:r>
            <a:r>
              <a:rPr lang="fr-FR" sz="1500" dirty="0">
                <a:solidFill>
                  <a:schemeClr val="tx1"/>
                </a:solidFill>
              </a:rPr>
              <a:t>par le lycée</a:t>
            </a:r>
            <a:r>
              <a:rPr lang="fr-FR" sz="1500" dirty="0"/>
              <a:t> </a:t>
            </a:r>
            <a:endParaRPr lang="fr-FR" sz="1500" dirty="0" smtClean="0"/>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endParaRPr lang="fr-FR" sz="1500" dirty="0" smtClean="0">
              <a:solidFill>
                <a:schemeClr val="tx1"/>
              </a:solidFill>
            </a:endParaRPr>
          </a:p>
          <a:p>
            <a:pPr marL="177800" indent="-177800" algn="just" defTabSz="457200">
              <a:spcBef>
                <a:spcPct val="20000"/>
              </a:spcBef>
              <a:spcAft>
                <a:spcPts val="0"/>
              </a:spcAft>
              <a:buClr>
                <a:srgbClr val="FF0000"/>
              </a:buClr>
              <a:buSzPct val="100000"/>
              <a:buFont typeface="Lucida Grande"/>
              <a:buChar char="&gt;"/>
              <a:defRPr/>
            </a:pPr>
            <a:endParaRPr lang="fr-FR" sz="15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41</a:t>
            </a:fld>
            <a:endParaRPr lang="fr-FR"/>
          </a:p>
        </p:txBody>
      </p:sp>
      <p:sp>
        <p:nvSpPr>
          <p:cNvPr id="11" name="Rectangle à coins arrondis 10"/>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
        <p:nvSpPr>
          <p:cNvPr id="12" name="Espace réservé du texte 5"/>
          <p:cNvSpPr>
            <a:spLocks noGrp="1"/>
          </p:cNvSpPr>
          <p:nvPr>
            <p:ph type="body" sz="quarter" idx="14"/>
          </p:nvPr>
        </p:nvSpPr>
        <p:spPr>
          <a:xfrm>
            <a:off x="4219928" y="1357278"/>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500" b="1" dirty="0">
                <a:solidFill>
                  <a:schemeClr val="tx1"/>
                </a:solidFill>
              </a:rPr>
              <a:t>Année de première </a:t>
            </a:r>
            <a:r>
              <a:rPr lang="fr-FR" sz="1500" dirty="0">
                <a:solidFill>
                  <a:schemeClr val="tx1"/>
                </a:solidFill>
              </a:rPr>
              <a:t>: bulletins scolaires et les notes des épreuves anticipées de français et celles au titre du contrôle continu </a:t>
            </a:r>
            <a:r>
              <a:rPr lang="fr-FR" sz="1500" dirty="0" smtClean="0">
                <a:solidFill>
                  <a:schemeClr val="tx1"/>
                </a:solidFill>
              </a:rPr>
              <a:t>du baccalauréat (pour </a:t>
            </a:r>
            <a:r>
              <a:rPr lang="fr-FR" sz="1500" dirty="0">
                <a:solidFill>
                  <a:schemeClr val="tx1"/>
                </a:solidFill>
              </a:rPr>
              <a:t>les lycéens généraux et technologiques)</a:t>
            </a:r>
          </a:p>
          <a:p>
            <a:pPr lvl="1" algn="just"/>
            <a:r>
              <a:rPr lang="fr-FR" sz="1500" b="1" dirty="0">
                <a:solidFill>
                  <a:schemeClr val="tx1"/>
                </a:solidFill>
              </a:rPr>
              <a:t>Année de terminale </a:t>
            </a:r>
            <a:r>
              <a:rPr lang="fr-FR" sz="1500" dirty="0">
                <a:solidFill>
                  <a:schemeClr val="tx1"/>
                </a:solidFill>
              </a:rPr>
              <a:t>: bulletins scolaires des 1er et 2e trimestres (ou 1</a:t>
            </a:r>
            <a:r>
              <a:rPr lang="fr-FR" sz="1500" baseline="30000" dirty="0">
                <a:solidFill>
                  <a:schemeClr val="tx1"/>
                </a:solidFill>
              </a:rPr>
              <a:t>er</a:t>
            </a:r>
            <a:r>
              <a:rPr lang="fr-FR" sz="1500" dirty="0">
                <a:solidFill>
                  <a:schemeClr val="tx1"/>
                </a:solidFill>
              </a:rPr>
              <a:t> semestre</a:t>
            </a:r>
            <a:r>
              <a:rPr lang="fr-FR" sz="1500" dirty="0" smtClean="0">
                <a:solidFill>
                  <a:schemeClr val="tx1"/>
                </a:solidFill>
              </a:rPr>
              <a:t>)</a:t>
            </a:r>
            <a:endParaRPr lang="fr-FR" sz="1500" dirty="0">
              <a:solidFill>
                <a:schemeClr val="tx1"/>
              </a:solidFill>
            </a:endParaRPr>
          </a:p>
        </p:txBody>
      </p:sp>
      <p:sp>
        <p:nvSpPr>
          <p:cNvPr id="3" name="Rectangle 2"/>
          <p:cNvSpPr/>
          <p:nvPr/>
        </p:nvSpPr>
        <p:spPr>
          <a:xfrm>
            <a:off x="4345038" y="3256250"/>
            <a:ext cx="4572000" cy="954107"/>
          </a:xfrm>
          <a:prstGeom prst="rect">
            <a:avLst/>
          </a:prstGeom>
        </p:spPr>
        <p:txBody>
          <a:bodyPr>
            <a:spAutoFit/>
          </a:bodyPr>
          <a:lstStyle/>
          <a:p>
            <a:pPr algn="just"/>
            <a:r>
              <a:rPr lang="fr-FR" sz="1400" b="1" dirty="0">
                <a:solidFill>
                  <a:schemeClr val="bg1"/>
                </a:solidFill>
                <a:highlight>
                  <a:srgbClr val="0000FF"/>
                </a:highlight>
              </a:rPr>
              <a:t>Des informations sur votre parcours spécifique</a:t>
            </a:r>
            <a:r>
              <a:rPr lang="fr-FR" sz="1400" b="1" dirty="0"/>
              <a:t> </a:t>
            </a:r>
            <a:r>
              <a:rPr lang="fr-FR" sz="1400" dirty="0"/>
              <a:t>(sections </a:t>
            </a:r>
            <a:r>
              <a:rPr lang="fr-FR" sz="1400" dirty="0" smtClean="0"/>
              <a:t>européennes ou binationales et les options internationales) </a:t>
            </a:r>
            <a:r>
              <a:rPr lang="fr-FR" sz="1400" dirty="0"/>
              <a:t>ou </a:t>
            </a:r>
            <a:r>
              <a:rPr lang="fr-FR" sz="1400" b="1" dirty="0">
                <a:solidFill>
                  <a:schemeClr val="bg1"/>
                </a:solidFill>
                <a:highlight>
                  <a:srgbClr val="0000FF"/>
                </a:highlight>
              </a:rPr>
              <a:t>votre participation aux cordées de la réussite</a:t>
            </a:r>
            <a:r>
              <a:rPr lang="fr-FR" sz="1400" b="1" dirty="0"/>
              <a:t> </a:t>
            </a:r>
            <a:r>
              <a:rPr lang="fr-FR" sz="1400" dirty="0"/>
              <a:t>(seulement si vous le </a:t>
            </a:r>
            <a:r>
              <a:rPr lang="fr-FR" sz="1400" dirty="0" smtClean="0"/>
              <a:t>souhaitez)</a:t>
            </a:r>
            <a:endParaRPr lang="fr-FR" sz="1400" dirty="0"/>
          </a:p>
        </p:txBody>
      </p:sp>
    </p:spTree>
    <p:extLst>
      <p:ext uri="{BB962C8B-B14F-4D97-AF65-F5344CB8AC3E}">
        <p14:creationId xmlns:p14="http://schemas.microsoft.com/office/powerpoint/2010/main" val="3396691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17/01/2024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42</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4868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smtClean="0">
                <a:solidFill>
                  <a:srgbClr val="000091"/>
                </a:solidFill>
              </a:rPr>
              <a:t>L’analyse des candidatures par </a:t>
            </a:r>
            <a:r>
              <a:rPr lang="fr-FR" sz="2800" dirty="0">
                <a:solidFill>
                  <a:srgbClr val="000091"/>
                </a:solidFill>
              </a:rPr>
              <a:t>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43</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655458"/>
          </a:xfrm>
        </p:spPr>
        <p:txBody>
          <a:bodyPr/>
          <a:lstStyle/>
          <a:p>
            <a:r>
              <a:rPr lang="fr-FR" sz="2200" dirty="0" smtClean="0"/>
              <a:t>Rappel  : Parcoursup ne décide pas de votre affectation</a:t>
            </a:r>
            <a:endParaRPr lang="fr-FR" sz="2200" dirty="0"/>
          </a:p>
        </p:txBody>
      </p:sp>
      <p:sp>
        <p:nvSpPr>
          <p:cNvPr id="3" name="Espace réservé du contenu 2"/>
          <p:cNvSpPr>
            <a:spLocks noGrp="1"/>
          </p:cNvSpPr>
          <p:nvPr>
            <p:ph sz="quarter" idx="4294967295"/>
          </p:nvPr>
        </p:nvSpPr>
        <p:spPr>
          <a:xfrm>
            <a:off x="359999" y="1386589"/>
            <a:ext cx="8424000" cy="3290341"/>
          </a:xfrm>
        </p:spPr>
        <p:txBody>
          <a:bodyPr/>
          <a:lstStyle/>
          <a:p>
            <a:endParaRPr lang="fr-FR" sz="500" b="1" dirty="0"/>
          </a:p>
          <a:p>
            <a:r>
              <a:rPr lang="fr-FR" sz="1600" b="1" dirty="0" smtClean="0">
                <a:solidFill>
                  <a:schemeClr val="bg1"/>
                </a:solidFill>
                <a:highlight>
                  <a:srgbClr val="0000FF"/>
                </a:highlight>
              </a:rPr>
              <a:t>Aucun algorithme de Parcoursup ne fait l’analyse de votre candidature</a:t>
            </a:r>
            <a:endParaRPr lang="fr-FR" sz="1600" b="1" dirty="0">
              <a:solidFill>
                <a:schemeClr val="bg1"/>
              </a:solidFill>
              <a:highlight>
                <a:srgbClr val="0000FF"/>
              </a:highlight>
            </a:endParaRPr>
          </a:p>
          <a:p>
            <a:pPr algn="just">
              <a:spcAft>
                <a:spcPts val="1200"/>
              </a:spcAft>
            </a:pPr>
            <a:r>
              <a:rPr lang="fr-FR" sz="1500" dirty="0" smtClean="0">
                <a:solidFill>
                  <a:schemeClr val="tx1"/>
                </a:solidFill>
              </a:rPr>
              <a:t>Ce </a:t>
            </a:r>
            <a:r>
              <a:rPr lang="fr-FR" sz="1500" dirty="0">
                <a:solidFill>
                  <a:schemeClr val="tx1"/>
                </a:solidFill>
              </a:rPr>
              <a:t>sont les enseignants de la formation qui analysent votre candidature dans le cadre d’une commission d'examen des vœux (ou jury</a:t>
            </a:r>
            <a:r>
              <a:rPr lang="fr-FR" sz="1500" dirty="0" smtClean="0">
                <a:solidFill>
                  <a:schemeClr val="tx1"/>
                </a:solidFill>
              </a:rPr>
              <a:t>). </a:t>
            </a:r>
            <a:r>
              <a:rPr lang="fr-FR" sz="1500" dirty="0">
                <a:solidFill>
                  <a:schemeClr val="tx1"/>
                </a:solidFill>
              </a:rPr>
              <a:t>Cette commission définit les modalités et les critères d'analyse des candidatures renseignés sur cette fiche. </a:t>
            </a:r>
            <a:r>
              <a:rPr lang="fr-FR" sz="1500" b="1" dirty="0" smtClean="0">
                <a:solidFill>
                  <a:schemeClr val="tx1"/>
                </a:solidFill>
              </a:rPr>
              <a:t>Parcoursup </a:t>
            </a:r>
            <a:r>
              <a:rPr lang="fr-FR" sz="1500" b="1" dirty="0">
                <a:solidFill>
                  <a:schemeClr val="tx1"/>
                </a:solidFill>
              </a:rPr>
              <a:t>n’analyse aucune candidature</a:t>
            </a:r>
            <a:r>
              <a:rPr lang="fr-FR" sz="1500" b="1" dirty="0" smtClean="0">
                <a:solidFill>
                  <a:schemeClr val="tx1"/>
                </a:solidFill>
              </a:rPr>
              <a:t>. Avec Parcoursup, il n’y a pas de tirage au sort.</a:t>
            </a:r>
            <a:endParaRPr lang="fr-FR" sz="1500" b="1" dirty="0">
              <a:solidFill>
                <a:schemeClr val="tx1"/>
              </a:solidFill>
            </a:endParaRPr>
          </a:p>
          <a:p>
            <a:r>
              <a:rPr lang="fr-FR" sz="1600" b="1" dirty="0" smtClean="0">
                <a:solidFill>
                  <a:schemeClr val="bg1"/>
                </a:solidFill>
                <a:highlight>
                  <a:srgbClr val="0000FF"/>
                </a:highlight>
              </a:rPr>
              <a:t>Aucun algorithme de Parcoursup ne décide de votre affectation</a:t>
            </a:r>
            <a:endParaRPr lang="fr-FR" sz="1600" b="1" dirty="0">
              <a:solidFill>
                <a:schemeClr val="bg1"/>
              </a:solidFill>
              <a:highlight>
                <a:srgbClr val="0000FF"/>
              </a:highlight>
            </a:endParaRPr>
          </a:p>
          <a:p>
            <a:pPr algn="just"/>
            <a:r>
              <a:rPr lang="fr-FR" sz="1500" dirty="0" smtClean="0">
                <a:solidFill>
                  <a:schemeClr val="tx1"/>
                </a:solidFill>
              </a:rPr>
              <a:t>Apres analyse des candidatures, les formations transmettent un classement qui sert de base aux propositions d’admission formulées via Parcoursup aux candidats à partir du 30 mai 2024. </a:t>
            </a:r>
            <a:endParaRPr lang="fr-FR" sz="1500" dirty="0">
              <a:solidFill>
                <a:schemeClr val="tx1"/>
              </a:solidFill>
            </a:endParaRPr>
          </a:p>
          <a:p>
            <a:pPr algn="just"/>
            <a:r>
              <a:rPr lang="fr-FR" sz="1500" dirty="0">
                <a:solidFill>
                  <a:schemeClr val="tx1"/>
                </a:solidFill>
              </a:rPr>
              <a:t>Chaque candidat </a:t>
            </a:r>
            <a:r>
              <a:rPr lang="fr-FR" sz="1500" dirty="0" smtClean="0">
                <a:solidFill>
                  <a:schemeClr val="tx1"/>
                </a:solidFill>
              </a:rPr>
              <a:t>choisit </a:t>
            </a:r>
            <a:r>
              <a:rPr lang="fr-FR" sz="1500" dirty="0">
                <a:solidFill>
                  <a:schemeClr val="tx1"/>
                </a:solidFill>
              </a:rPr>
              <a:t>en fonction des propositions d’admission </a:t>
            </a:r>
            <a:r>
              <a:rPr lang="fr-FR" sz="1500" dirty="0" smtClean="0">
                <a:solidFill>
                  <a:schemeClr val="tx1"/>
                </a:solidFill>
              </a:rPr>
              <a:t>qu’il reçoit, </a:t>
            </a:r>
            <a:r>
              <a:rPr lang="fr-FR" sz="1500" dirty="0">
                <a:solidFill>
                  <a:schemeClr val="tx1"/>
                </a:solidFill>
              </a:rPr>
              <a:t>à partir du </a:t>
            </a:r>
            <a:r>
              <a:rPr lang="fr-FR" sz="1500" dirty="0" smtClean="0">
                <a:solidFill>
                  <a:schemeClr val="tx1"/>
                </a:solidFill>
              </a:rPr>
              <a:t>30 mai 2024. </a:t>
            </a:r>
            <a:r>
              <a:rPr lang="fr-FR" sz="1500" b="1" dirty="0" smtClean="0">
                <a:solidFill>
                  <a:schemeClr val="tx1"/>
                </a:solidFill>
              </a:rPr>
              <a:t>Parcoursup garantit à chaque candidat la liberté de choix, la possibilité de garder des vœux pour lesquels il est en liste d'attente et d’avoir le dernier mot (</a:t>
            </a:r>
            <a:r>
              <a:rPr lang="fr-FR" sz="1500" b="1" dirty="0" smtClean="0">
                <a:solidFill>
                  <a:schemeClr val="tx1"/>
                </a:solidFill>
                <a:effectLst>
                  <a:outerShdw blurRad="38100" dist="38100" dir="2700000" algn="tl">
                    <a:srgbClr val="000000">
                      <a:alpha val="43137"/>
                    </a:srgbClr>
                  </a:outerShdw>
                </a:effectLst>
              </a:rPr>
              <a:t>dispositifs d’entrainement mis à disposition au printemps 2024</a:t>
            </a:r>
            <a:r>
              <a:rPr lang="fr-FR" sz="1500" b="1" dirty="0" smtClean="0">
                <a:solidFill>
                  <a:schemeClr val="tx1"/>
                </a:solidFill>
              </a:rPr>
              <a:t>). </a:t>
            </a:r>
            <a:endParaRPr lang="fr-FR" sz="1500" b="1"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a:p>
        </p:txBody>
      </p:sp>
      <p:sp>
        <p:nvSpPr>
          <p:cNvPr id="7" name="Rectangle à coins arrondis 6"/>
          <p:cNvSpPr/>
          <p:nvPr/>
        </p:nvSpPr>
        <p:spPr>
          <a:xfrm>
            <a:off x="5329239" y="86105"/>
            <a:ext cx="3435818"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Ce sont les formations qui évaluent les candidatures</a:t>
            </a:r>
            <a:endParaRPr lang="fr-FR" b="1" dirty="0">
              <a:solidFill>
                <a:schemeClr val="bg1"/>
              </a:solidFill>
            </a:endParaRPr>
          </a:p>
        </p:txBody>
      </p:sp>
    </p:spTree>
    <p:extLst>
      <p:ext uri="{BB962C8B-B14F-4D97-AF65-F5344CB8AC3E}">
        <p14:creationId xmlns:p14="http://schemas.microsoft.com/office/powerpoint/2010/main" val="387257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smtClean="0">
                <a:solidFill>
                  <a:srgbClr val="EC130E"/>
                </a:solidFill>
              </a:rPr>
              <a:t>&gt;</a:t>
            </a:r>
            <a:r>
              <a:rPr lang="fr-FR" sz="1300" dirty="0" smtClean="0">
                <a:solidFill>
                  <a:srgbClr val="EC130E"/>
                </a:solidFill>
              </a:rPr>
              <a:t> </a:t>
            </a:r>
            <a:r>
              <a:rPr lang="fr-FR" sz="1300" b="1" dirty="0">
                <a:solidFill>
                  <a:schemeClr val="bg1"/>
                </a:solidFill>
                <a:highlight>
                  <a:srgbClr val="0000FF"/>
                </a:highlight>
              </a:rPr>
              <a:t>Une priorité accordée aux lycéens boursiers</a:t>
            </a:r>
            <a:r>
              <a:rPr lang="fr-FR" sz="1300" b="1" dirty="0" smtClean="0"/>
              <a:t> </a:t>
            </a:r>
            <a:r>
              <a:rPr lang="fr-FR" sz="1300" dirty="0" smtClean="0">
                <a:solidFill>
                  <a:schemeClr val="tx1"/>
                </a:solidFill>
              </a:rPr>
              <a:t>dans </a:t>
            </a:r>
            <a:r>
              <a:rPr lang="fr-FR" sz="1300" dirty="0">
                <a:solidFill>
                  <a:schemeClr val="tx1"/>
                </a:solidFill>
              </a:rPr>
              <a:t>chaque formation, </a:t>
            </a:r>
            <a:r>
              <a:rPr lang="fr-FR" sz="1300" dirty="0" smtClean="0">
                <a:solidFill>
                  <a:schemeClr val="tx1"/>
                </a:solidFill>
              </a:rPr>
              <a:t>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smtClean="0">
                <a:solidFill>
                  <a:srgbClr val="F28E65"/>
                </a:solidFill>
              </a:rPr>
              <a:t> </a:t>
            </a:r>
            <a:r>
              <a:rPr lang="fr-FR" sz="1300" dirty="0">
                <a:solidFill>
                  <a:schemeClr val="tx1"/>
                </a:solidFill>
              </a:rPr>
              <a:t>qui s’inscrivent dans une formation </a:t>
            </a:r>
            <a:r>
              <a:rPr lang="fr-FR" sz="1300" dirty="0" smtClean="0">
                <a:solidFill>
                  <a:schemeClr val="tx1"/>
                </a:solidFill>
              </a:rPr>
              <a:t>située en </a:t>
            </a:r>
            <a:r>
              <a:rPr lang="fr-FR" sz="1300" dirty="0">
                <a:solidFill>
                  <a:schemeClr val="tx1"/>
                </a:solidFill>
              </a:rPr>
              <a:t>dehors de leur académie </a:t>
            </a:r>
            <a:r>
              <a:rPr lang="fr-FR" sz="1300" dirty="0" smtClean="0">
                <a:solidFill>
                  <a:schemeClr val="tx1"/>
                </a:solidFill>
              </a:rPr>
              <a:t>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dirty="0"/>
          </a:p>
        </p:txBody>
      </p:sp>
      <p:sp>
        <p:nvSpPr>
          <p:cNvPr id="8" name="Rectangle à coins arrondis 7"/>
          <p:cNvSpPr/>
          <p:nvPr/>
        </p:nvSpPr>
        <p:spPr>
          <a:xfrm>
            <a:off x="3874957" y="86105"/>
            <a:ext cx="4890099"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smtClean="0"/>
              <a:t>Un appui aux lycéens boursiers </a:t>
            </a:r>
            <a:endParaRPr lang="fr-FR" sz="1800" dirty="0"/>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Une prise en compte de la participation aux cordées de la réussite</a:t>
            </a:r>
            <a:endParaRPr lang="fr-FR" sz="1800" dirty="0">
              <a:solidFill>
                <a:schemeClr val="tx2"/>
              </a:solidFill>
            </a:endParaRP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smtClean="0">
                <a:solidFill>
                  <a:schemeClr val="tx1"/>
                </a:solidFill>
              </a:rPr>
              <a:t>Les </a:t>
            </a:r>
            <a:r>
              <a:rPr lang="fr-FR" sz="1300" b="1" dirty="0">
                <a:solidFill>
                  <a:schemeClr val="tx2"/>
                </a:solidFill>
              </a:rPr>
              <a:t>formations prenant en compte la participation aux cordées de la réussite le signalent </a:t>
            </a:r>
            <a:r>
              <a:rPr lang="fr-FR" sz="1300" dirty="0" smtClean="0">
                <a:solidFill>
                  <a:schemeClr val="tx1"/>
                </a:solidFill>
              </a:rPr>
              <a:t>sur la fiche de présentation de la formation (rubrique « comprendre les critères d’analyse des candidatures »)</a:t>
            </a:r>
            <a:endParaRPr lang="fr-FR" sz="1300" dirty="0">
              <a:solidFill>
                <a:schemeClr val="tx1"/>
              </a:solidFill>
            </a:endParaRPr>
          </a:p>
          <a:p>
            <a:r>
              <a:rPr lang="fr-FR" sz="1300" b="1" dirty="0" smtClean="0">
                <a:solidFill>
                  <a:srgbClr val="EC130E"/>
                </a:solidFill>
              </a:rPr>
              <a:t>&gt;</a:t>
            </a:r>
            <a:r>
              <a:rPr lang="fr-FR" sz="1300" dirty="0" smtClean="0">
                <a:solidFill>
                  <a:srgbClr val="EC130E"/>
                </a:solidFill>
              </a:rPr>
              <a:t> </a:t>
            </a:r>
            <a:r>
              <a:rPr lang="fr-FR" sz="1300" dirty="0">
                <a:solidFill>
                  <a:schemeClr val="tx1"/>
                </a:solidFill>
              </a:rPr>
              <a:t>L</a:t>
            </a:r>
            <a:r>
              <a:rPr lang="fr-FR" sz="1300" dirty="0" smtClean="0">
                <a:solidFill>
                  <a:schemeClr val="tx1"/>
                </a:solidFill>
              </a:rPr>
              <a:t>’information sur la </a:t>
            </a:r>
            <a:r>
              <a:rPr lang="fr-FR" sz="1300" b="1" dirty="0">
                <a:solidFill>
                  <a:schemeClr val="tx2"/>
                </a:solidFill>
              </a:rPr>
              <a:t>participation aux cordées de la réussite </a:t>
            </a:r>
            <a:r>
              <a:rPr lang="fr-FR" sz="1300" dirty="0" smtClean="0">
                <a:solidFill>
                  <a:schemeClr val="tx1"/>
                </a:solidFill>
              </a:rPr>
              <a:t>est remontée par les proviseurs</a:t>
            </a:r>
          </a:p>
          <a:p>
            <a:r>
              <a:rPr lang="fr-FR" sz="1300" b="1" dirty="0" smtClean="0">
                <a:solidFill>
                  <a:srgbClr val="EC130E"/>
                </a:solidFill>
              </a:rPr>
              <a:t>&gt; </a:t>
            </a:r>
            <a:r>
              <a:rPr lang="fr-FR" sz="1300" b="1" dirty="0" smtClean="0">
                <a:solidFill>
                  <a:schemeClr val="tx2"/>
                </a:solidFill>
              </a:rPr>
              <a:t>Le</a:t>
            </a:r>
            <a:r>
              <a:rPr lang="fr-FR" sz="1300" dirty="0" smtClean="0"/>
              <a:t> </a:t>
            </a:r>
            <a:r>
              <a:rPr lang="fr-FR" sz="1300" b="1" dirty="0" smtClean="0">
                <a:solidFill>
                  <a:schemeClr val="tx2"/>
                </a:solidFill>
              </a:rPr>
              <a:t>lycéen décide </a:t>
            </a:r>
            <a:r>
              <a:rPr lang="fr-FR" sz="1300" dirty="0" smtClean="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Des places priorisées pour les lycéens pro. et techno. dans les formations dans lesquelles ils réussissent le mieux </a:t>
            </a:r>
            <a:endParaRPr lang="fr-FR" sz="1800" dirty="0">
              <a:solidFill>
                <a:schemeClr val="tx2"/>
              </a:solidFill>
            </a:endParaRP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smtClean="0"/>
              <a:t>Étape </a:t>
            </a:r>
            <a:r>
              <a:rPr lang="fr-FR" sz="2800" dirty="0"/>
              <a:t>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46</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17/01/2024</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47</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4221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a:t>
            </a:r>
            <a:r>
              <a:rPr lang="fr-FR" sz="2400" dirty="0" smtClean="0"/>
              <a:t>: 30 mai au 12 </a:t>
            </a:r>
            <a:r>
              <a:rPr lang="fr-FR" sz="2400" dirty="0"/>
              <a:t>juillet </a:t>
            </a:r>
            <a:r>
              <a:rPr lang="fr-FR" sz="2400" dirty="0" smtClean="0"/>
              <a:t>2024 </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a:t>
            </a:r>
            <a:r>
              <a:rPr lang="fr-FR" sz="1400" dirty="0" smtClean="0">
                <a:solidFill>
                  <a:schemeClr val="tx1"/>
                </a:solidFill>
              </a:rPr>
              <a:t>ceux </a:t>
            </a:r>
            <a:r>
              <a:rPr lang="fr-FR" sz="1400" dirty="0">
                <a:solidFill>
                  <a:schemeClr val="tx1"/>
                </a:solidFill>
              </a:rPr>
              <a:t>qui </a:t>
            </a:r>
            <a:r>
              <a:rPr lang="fr-FR" sz="1400" dirty="0" smtClean="0">
                <a:solidFill>
                  <a:schemeClr val="tx1"/>
                </a:solidFill>
              </a:rPr>
              <a:t>vous intéressent </a:t>
            </a:r>
            <a:r>
              <a:rPr lang="fr-FR" sz="1400" dirty="0">
                <a:solidFill>
                  <a:schemeClr val="tx1"/>
                </a:solidFill>
              </a:rPr>
              <a:t>vraiment car </a:t>
            </a:r>
            <a:r>
              <a:rPr lang="fr-FR" sz="1400" b="1" dirty="0">
                <a:solidFill>
                  <a:schemeClr val="bg1"/>
                </a:solidFill>
                <a:highlight>
                  <a:srgbClr val="0000FF"/>
                </a:highlight>
              </a:rPr>
              <a:t>il faudra faire un </a:t>
            </a:r>
            <a:r>
              <a:rPr lang="fr-FR" sz="1400" b="1" dirty="0" smtClean="0">
                <a:solidFill>
                  <a:schemeClr val="bg1"/>
                </a:solidFill>
                <a:highlight>
                  <a:srgbClr val="0000FF"/>
                </a:highlight>
              </a:rPr>
              <a:t>choix.</a:t>
            </a:r>
            <a:endParaRPr lang="fr-FR" sz="1400" b="1" dirty="0">
              <a:solidFill>
                <a:schemeClr val="bg1"/>
              </a:solidFill>
              <a:highlight>
                <a:srgbClr val="0000FF"/>
              </a:highlight>
            </a:endParaRPr>
          </a:p>
          <a:p>
            <a:pPr marL="177800" lvl="0" indent="-177800" defTabSz="457200">
              <a:spcAft>
                <a:spcPts val="0"/>
              </a:spcAft>
              <a:buClr>
                <a:srgbClr val="FF0000"/>
              </a:buClr>
              <a:buSzPct val="100000"/>
              <a:buFont typeface="Lucida Grande"/>
              <a:buChar char="&gt;"/>
            </a:pPr>
            <a:endParaRPr lang="fr-FR" sz="1600" dirty="0" smtClean="0"/>
          </a:p>
          <a:p>
            <a:pPr marL="177800" lvl="0" indent="-177800" defTabSz="457200">
              <a:spcAft>
                <a:spcPts val="0"/>
              </a:spcAft>
              <a:buClr>
                <a:srgbClr val="FF0000"/>
              </a:buClr>
              <a:buSzPct val="100000"/>
              <a:buFont typeface="Lucida Grande"/>
              <a:buChar char="&gt;"/>
            </a:pPr>
            <a:r>
              <a:rPr lang="fr-FR" sz="1400" dirty="0" smtClean="0">
                <a:solidFill>
                  <a:schemeClr val="tx1"/>
                </a:solidFill>
              </a:rPr>
              <a:t>Les </a:t>
            </a:r>
            <a:r>
              <a:rPr lang="fr-FR" sz="1400" dirty="0">
                <a:solidFill>
                  <a:schemeClr val="tx1"/>
                </a:solidFill>
              </a:rPr>
              <a:t>candidats consultent </a:t>
            </a:r>
            <a:r>
              <a:rPr lang="fr-FR" sz="1400" b="1" dirty="0"/>
              <a:t>les réponses des formations le </a:t>
            </a:r>
            <a:r>
              <a:rPr lang="fr-FR" sz="1400" b="1" dirty="0" smtClean="0"/>
              <a:t>30 mai 2024</a:t>
            </a:r>
            <a:endParaRPr lang="fr-FR" sz="1400" b="1" dirty="0"/>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smtClean="0">
                <a:solidFill>
                  <a:schemeClr val="tx1"/>
                </a:solidFill>
              </a:rPr>
              <a:t>Les candidats doivent </a:t>
            </a:r>
            <a:r>
              <a:rPr lang="fr-FR" sz="1400" dirty="0">
                <a:solidFill>
                  <a:schemeClr val="tx1"/>
                </a:solidFill>
              </a:rPr>
              <a:t>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a:t>
            </a:r>
            <a:r>
              <a:rPr lang="fr-FR" sz="1400" dirty="0" smtClean="0">
                <a:solidFill>
                  <a:schemeClr val="tx1"/>
                </a:solidFill>
              </a:rPr>
              <a:t>retirée.</a:t>
            </a:r>
            <a:endParaRPr lang="fr-FR" sz="1400" dirty="0">
              <a:solidFill>
                <a:schemeClr val="tx1"/>
              </a:solidFill>
            </a:endParaRP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a:t>
            </a:r>
            <a:r>
              <a:rPr lang="fr-FR" sz="1400" dirty="0" smtClean="0">
                <a:solidFill>
                  <a:schemeClr val="tx1"/>
                </a:solidFill>
              </a:rPr>
              <a:t>permet aux candidats de </a:t>
            </a:r>
            <a:r>
              <a:rPr lang="fr-FR" sz="1400" dirty="0">
                <a:solidFill>
                  <a:schemeClr val="tx1"/>
                </a:solidFill>
              </a:rPr>
              <a:t>changer d’avis au fur et à mesure des propositions </a:t>
            </a:r>
            <a:r>
              <a:rPr lang="fr-FR" sz="1400" dirty="0" smtClean="0">
                <a:solidFill>
                  <a:schemeClr val="tx1"/>
                </a:solidFill>
              </a:rPr>
              <a:t>reçues. </a:t>
            </a:r>
            <a:r>
              <a:rPr lang="fr-FR" sz="1400" b="1" dirty="0" smtClean="0"/>
              <a:t>Parcoursup permet de conserver les vœux en attente et les candidats peuvent </a:t>
            </a:r>
            <a:r>
              <a:rPr lang="fr-FR" sz="1400" b="1" dirty="0"/>
              <a:t>suivre </a:t>
            </a:r>
            <a:r>
              <a:rPr lang="fr-FR" sz="1400" b="1" dirty="0" smtClean="0"/>
              <a:t>la </a:t>
            </a:r>
            <a:r>
              <a:rPr lang="fr-FR" sz="1400" b="1" dirty="0"/>
              <a:t>situation qui évolue en fonction des places </a:t>
            </a:r>
            <a:r>
              <a:rPr lang="fr-FR" sz="1400" b="1" dirty="0" smtClean="0"/>
              <a:t>libérées</a:t>
            </a:r>
            <a:r>
              <a:rPr lang="fr-FR" sz="1400" dirty="0" smtClean="0"/>
              <a:t>.</a:t>
            </a:r>
            <a:r>
              <a:rPr lang="fr-FR" sz="1400" dirty="0" smtClean="0">
                <a:solidFill>
                  <a:srgbClr val="3D566E"/>
                </a:solidFill>
              </a:rPr>
              <a:t> </a:t>
            </a:r>
            <a:r>
              <a:rPr lang="fr-FR" sz="1400" dirty="0" smtClean="0">
                <a:solidFill>
                  <a:schemeClr val="tx1"/>
                </a:solidFill>
              </a:rPr>
              <a:t>Des </a:t>
            </a:r>
            <a:r>
              <a:rPr lang="fr-FR" sz="1400" dirty="0">
                <a:solidFill>
                  <a:schemeClr val="tx1"/>
                </a:solidFill>
              </a:rPr>
              <a:t>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phase de choix</a:t>
            </a:r>
          </a:p>
        </p:txBody>
      </p:sp>
    </p:spTree>
    <p:extLst>
      <p:ext uri="{BB962C8B-B14F-4D97-AF65-F5344CB8AC3E}">
        <p14:creationId xmlns:p14="http://schemas.microsoft.com/office/powerpoint/2010/main" val="322137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17/01/2024</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49</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49</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a:t>
            </a:r>
            <a:r>
              <a:rPr lang="fr-FR" sz="1400" b="1" dirty="0" smtClean="0">
                <a:solidFill>
                  <a:schemeClr val="tx2"/>
                </a:solidFill>
                <a:latin typeface="Calibri"/>
              </a:rPr>
              <a:t>PPPE, PASS</a:t>
            </a:r>
            <a:r>
              <a:rPr lang="fr-FR" sz="1400" b="1" dirty="0">
                <a:solidFill>
                  <a:schemeClr val="tx2"/>
                </a:solidFill>
                <a:latin typeface="Calibri"/>
              </a:rPr>
              <a:t>)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a:t>
            </a:r>
            <a:r>
              <a:rPr lang="fr-FR" sz="1100" dirty="0" smtClean="0"/>
              <a:t>(</a:t>
            </a:r>
            <a:r>
              <a:rPr lang="fr-FR" sz="1100" dirty="0"/>
              <a:t>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a:t>
            </a:r>
            <a:r>
              <a:rPr lang="fr-FR" sz="2400" dirty="0" smtClean="0"/>
              <a:t>et les choix des candidats</a:t>
            </a:r>
            <a:endParaRPr lang="fr-FR" sz="2400" dirty="0"/>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895687"/>
            <a:ext cx="8298792" cy="3600399"/>
          </a:xfrm>
        </p:spPr>
        <p:txBody>
          <a:bodyPr>
            <a:normAutofit fontScale="625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a:t>
            </a:r>
            <a:r>
              <a:rPr lang="fr-FR" sz="1500" b="1" dirty="0" smtClean="0">
                <a:solidFill>
                  <a:schemeClr val="bg1"/>
                </a:solidFill>
                <a:highlight>
                  <a:srgbClr val="0000FF"/>
                </a:highlight>
              </a:rPr>
              <a:t>une priorité, pour </a:t>
            </a:r>
            <a:r>
              <a:rPr lang="fr-FR" sz="1500" b="1" dirty="0">
                <a:solidFill>
                  <a:schemeClr val="bg1"/>
                </a:solidFill>
                <a:highlight>
                  <a:srgbClr val="0000FF"/>
                </a:highlight>
              </a:rPr>
              <a:t>vous permettre d’affiner votre projet et d’estimer vos chances</a:t>
            </a:r>
          </a:p>
          <a:p>
            <a:pPr marL="179388" algn="just" defTabSz="457200">
              <a:spcBef>
                <a:spcPts val="600"/>
              </a:spcBef>
              <a:spcAft>
                <a:spcPts val="300"/>
              </a:spcAft>
              <a:buClr>
                <a:srgbClr val="FF0000"/>
              </a:buClr>
              <a:buSzPct val="100000"/>
            </a:pPr>
            <a:r>
              <a:rPr lang="fr-FR" sz="1700" dirty="0">
                <a:solidFill>
                  <a:schemeClr val="tx1"/>
                </a:solidFill>
              </a:rPr>
              <a:t>Parcoursup permet </a:t>
            </a:r>
            <a:r>
              <a:rPr lang="fr-FR" sz="1700" dirty="0" smtClean="0">
                <a:solidFill>
                  <a:schemeClr val="tx1"/>
                </a:solidFill>
              </a:rPr>
              <a:t>de </a:t>
            </a:r>
            <a:r>
              <a:rPr lang="fr-FR" sz="1700" dirty="0">
                <a:solidFill>
                  <a:schemeClr val="tx1"/>
                </a:solidFill>
              </a:rPr>
              <a:t>comparer </a:t>
            </a:r>
            <a:r>
              <a:rPr lang="fr-FR" sz="1700" dirty="0" smtClean="0">
                <a:solidFill>
                  <a:schemeClr val="tx1"/>
                </a:solidFill>
              </a:rPr>
              <a:t>les formations, de consulter les </a:t>
            </a:r>
            <a:r>
              <a:rPr lang="fr-FR" sz="1700" dirty="0">
                <a:solidFill>
                  <a:schemeClr val="tx1"/>
                </a:solidFill>
              </a:rPr>
              <a:t>critères d’analyse des candidatures qu’utiliseront les formations du </a:t>
            </a:r>
            <a:r>
              <a:rPr lang="fr-FR" sz="1700" dirty="0" smtClean="0">
                <a:solidFill>
                  <a:schemeClr val="tx1"/>
                </a:solidFill>
              </a:rPr>
              <a:t>supérieur et des conseils de la formation sur </a:t>
            </a:r>
            <a:r>
              <a:rPr lang="fr-FR" sz="1700" dirty="0">
                <a:solidFill>
                  <a:schemeClr val="tx1"/>
                </a:solidFill>
              </a:rPr>
              <a:t>les parcours recommandés au lycée ou encore sur la manière de faire votre candidature. </a:t>
            </a:r>
            <a:endParaRPr lang="fr-FR" sz="1700" dirty="0" smtClean="0">
              <a:solidFill>
                <a:schemeClr val="tx1"/>
              </a:solidFill>
            </a:endParaRPr>
          </a:p>
          <a:p>
            <a:pPr marL="179388" algn="just" defTabSz="457200">
              <a:spcBef>
                <a:spcPts val="600"/>
              </a:spcBef>
              <a:spcAft>
                <a:spcPts val="300"/>
              </a:spcAft>
              <a:buClr>
                <a:srgbClr val="FF0000"/>
              </a:buClr>
              <a:buSzPct val="100000"/>
            </a:pPr>
            <a:r>
              <a:rPr lang="fr-FR" sz="1700" dirty="0" smtClean="0">
                <a:solidFill>
                  <a:schemeClr val="tx1"/>
                </a:solidFill>
              </a:rPr>
              <a:t>Parcoursup </a:t>
            </a:r>
            <a:r>
              <a:rPr lang="fr-FR" sz="1700" dirty="0">
                <a:solidFill>
                  <a:schemeClr val="tx1"/>
                </a:solidFill>
              </a:rPr>
              <a:t>fournit des données sur la session précédente (profils de candidats classés ; rythme d’envoi des propositions) pour anticiper le déroulement de la phase d’admission</a:t>
            </a:r>
          </a:p>
          <a:p>
            <a:pPr marL="179388"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tx1"/>
                </a:solidFill>
              </a:rPr>
              <a:t>Vous n’êtes pas seuls pour faire vos choix : vous êtes accompagné, au lycée, via la plateforme, au numéro vert ou encore lors des journées portes ouvertes, pour élaborer votre projet, faire des vœux, choisir votre formation</a:t>
            </a:r>
          </a:p>
          <a:p>
            <a:pPr marL="179388" algn="just" defTabSz="457200">
              <a:spcBef>
                <a:spcPts val="300"/>
              </a:spcBef>
              <a:spcAft>
                <a:spcPts val="300"/>
              </a:spcAft>
              <a:buClr>
                <a:srgbClr val="FF0000"/>
              </a:buClr>
              <a:buSzPct val="100000"/>
            </a:pPr>
            <a:r>
              <a:rPr lang="fr-FR" sz="1700" dirty="0">
                <a:solidFill>
                  <a:schemeClr val="tx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a:solidFill>
                  <a:schemeClr val="tx1"/>
                </a:solidFill>
              </a:rPr>
              <a:t>Si vous n’avez pas reçu de proposition, les recteurs proposent un accompagnement pour vous aider.</a:t>
            </a:r>
          </a:p>
          <a:p>
            <a:pPr defTabSz="457200">
              <a:spcBef>
                <a:spcPct val="20000"/>
              </a:spcBef>
              <a:spcAft>
                <a:spcPts val="0"/>
              </a:spcAft>
              <a:buClr>
                <a:srgbClr val="FF0000"/>
              </a:buClr>
              <a:buSzPct val="100000"/>
            </a:pPr>
            <a:endParaRPr lang="fr-FR" sz="1700" dirty="0">
              <a:solidFill>
                <a:schemeClr val="tx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a:t>
            </a:r>
            <a:r>
              <a:rPr lang="fr-FR" sz="1500" b="1" dirty="0" smtClean="0">
                <a:solidFill>
                  <a:schemeClr val="bg1"/>
                </a:solidFill>
                <a:highlight>
                  <a:srgbClr val="0000FF"/>
                </a:highlight>
              </a:rPr>
              <a:t>compte de votre profil pour favoriser l’égalité d’accès et de réussite des étudiants </a:t>
            </a:r>
            <a:endParaRPr lang="fr-FR" sz="1500" b="1" dirty="0">
              <a:solidFill>
                <a:schemeClr val="bg1"/>
              </a:solidFill>
              <a:highlight>
                <a:srgbClr val="0000FF"/>
              </a:highlight>
            </a:endParaRPr>
          </a:p>
          <a:p>
            <a:pPr marL="179388" algn="just" defTabSz="457200">
              <a:spcBef>
                <a:spcPts val="600"/>
              </a:spcBef>
              <a:spcAft>
                <a:spcPts val="300"/>
              </a:spcAft>
              <a:buClr>
                <a:srgbClr val="FF0000"/>
              </a:buClr>
              <a:buSzPct val="100000"/>
            </a:pPr>
            <a:r>
              <a:rPr lang="fr-FR" sz="1700" dirty="0">
                <a:solidFill>
                  <a:schemeClr val="tx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tx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tx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700" dirty="0">
              <a:solidFill>
                <a:schemeClr val="tx1"/>
              </a:solidFil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a:t>
            </a:fld>
            <a:endParaRPr lang="fr-FR" dirty="0"/>
          </a:p>
        </p:txBody>
      </p:sp>
      <p:sp>
        <p:nvSpPr>
          <p:cNvPr id="7" name="Rectangle à coins arrondis 6"/>
          <p:cNvSpPr/>
          <p:nvPr/>
        </p:nvSpPr>
        <p:spPr>
          <a:xfrm>
            <a:off x="5148064" y="195485"/>
            <a:ext cx="3565240" cy="452545"/>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635304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a:t>
            </a:r>
            <a:r>
              <a:rPr kumimoji="0" lang="fr-FR" sz="1600" b="0" i="0" u="none" strike="noStrike" kern="1200" cap="none" spc="0" normalizeH="0" baseline="0" noProof="0" dirty="0" smtClean="0">
                <a:ln>
                  <a:noFill/>
                </a:ln>
                <a:solidFill>
                  <a:schemeClr val="tx1"/>
                </a:solidFill>
                <a:effectLst/>
                <a:uLnTx/>
                <a:uFillTx/>
                <a:ea typeface="+mn-ea"/>
                <a:cs typeface="+mn-cs"/>
              </a:rPr>
              <a:t>30 mai 2024)</a:t>
            </a:r>
            <a:endParaRPr kumimoji="0" lang="fr-FR" sz="16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50</a:t>
            </a:fld>
            <a:endParaRPr lang="fr-FR">
              <a:solidFill>
                <a:prstClr val="white"/>
              </a:solidFill>
              <a:latin typeface="Calibri"/>
            </a:endParaRPr>
          </a:p>
        </p:txBody>
      </p:sp>
      <p:sp>
        <p:nvSpPr>
          <p:cNvPr id="10" name="Rectangle à coins arrondis 9"/>
          <p:cNvSpPr/>
          <p:nvPr/>
        </p:nvSpPr>
        <p:spPr>
          <a:xfrm>
            <a:off x="531020" y="379333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Info</a:t>
            </a:r>
            <a:r>
              <a:rPr lang="fr-FR" sz="1600" b="1" kern="0" dirty="0">
                <a:solidFill>
                  <a:schemeClr val="bg1"/>
                </a:solidFill>
              </a:rPr>
              <a:t> </a:t>
            </a:r>
            <a:r>
              <a:rPr lang="fr-FR" sz="1600" kern="0" dirty="0">
                <a:solidFill>
                  <a:schemeClr val="bg1"/>
                </a:solidFill>
              </a:rPr>
              <a:t>: </a:t>
            </a:r>
            <a:r>
              <a:rPr lang="fr-FR" sz="1600" kern="0" dirty="0" smtClean="0">
                <a:solidFill>
                  <a:schemeClr val="bg1"/>
                </a:solidFill>
              </a:rPr>
              <a:t>du 16 au 23 juin 2024, pendant les épreuves écrites du bac, les délais de réponse aux propositions d’admission sont suspendus pour permettre aux lycéens de se concentrer sur les épreuves.</a:t>
            </a:r>
            <a:endParaRPr lang="fr-FR" sz="1600" kern="0" dirty="0">
              <a:solidFill>
                <a:schemeClr val="bg1"/>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a:t>
            </a:r>
            <a:r>
              <a:rPr lang="fr-FR" sz="2400" dirty="0" smtClean="0"/>
              <a:t>(1/2)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a:t>
            </a:r>
            <a:r>
              <a:rPr lang="fr-FR" sz="1500" dirty="0" smtClean="0">
                <a:solidFill>
                  <a:schemeClr val="tx1"/>
                </a:solidFill>
              </a:rPr>
              <a:t>le(s) vœu(x) </a:t>
            </a:r>
            <a:r>
              <a:rPr lang="fr-FR" sz="1500" dirty="0">
                <a:solidFill>
                  <a:schemeClr val="tx1"/>
                </a:solidFill>
              </a:rPr>
              <a:t>en attente qu’il souhaite </a:t>
            </a:r>
            <a:r>
              <a:rPr lang="fr-FR" sz="1500" dirty="0" smtClean="0">
                <a:solidFill>
                  <a:schemeClr val="tx1"/>
                </a:solidFill>
              </a:rPr>
              <a:t>conserver (cette possibilité existe jusqu’au moment de l’archivage des vœux en attente)</a:t>
            </a:r>
            <a:endParaRPr lang="fr-FR" sz="1500" dirty="0">
              <a:solidFill>
                <a:schemeClr val="tx1"/>
              </a:solidFill>
            </a:endParaRP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a:t>
            </a:r>
            <a:r>
              <a:rPr lang="fr-FR" sz="1500" dirty="0" smtClean="0">
                <a:solidFill>
                  <a:schemeClr val="tx1"/>
                </a:solidFill>
              </a:rPr>
              <a:t>le(s) vœu(x) </a:t>
            </a:r>
            <a:r>
              <a:rPr lang="fr-FR" sz="1500" dirty="0">
                <a:solidFill>
                  <a:schemeClr val="tx1"/>
                </a:solidFill>
              </a:rPr>
              <a:t>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Tree>
    <p:extLst>
      <p:ext uri="{BB962C8B-B14F-4D97-AF65-F5344CB8AC3E}">
        <p14:creationId xmlns:p14="http://schemas.microsoft.com/office/powerpoint/2010/main" val="1380543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a:t>
            </a:r>
            <a:r>
              <a:rPr lang="fr-FR" sz="2400" dirty="0" smtClean="0"/>
              <a:t>(</a:t>
            </a:r>
            <a:r>
              <a:rPr lang="fr-FR" sz="2400" dirty="0"/>
              <a:t>2</a:t>
            </a:r>
            <a:r>
              <a:rPr lang="fr-FR" sz="2400" dirty="0" smtClean="0"/>
              <a:t>/2)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600" dirty="0" smtClean="0"/>
              <a:t>des</a:t>
            </a:r>
            <a:r>
              <a:rPr lang="fr-FR" sz="1600" dirty="0" smtClean="0">
                <a:solidFill>
                  <a:srgbClr val="0C5076"/>
                </a:solidFill>
              </a:rPr>
              <a:t> </a:t>
            </a:r>
            <a:r>
              <a:rPr lang="fr-FR" sz="1600" dirty="0"/>
              <a:t>indicateurs</a:t>
            </a:r>
            <a:r>
              <a:rPr lang="fr-FR" sz="1600" dirty="0">
                <a:solidFill>
                  <a:srgbClr val="0C5076"/>
                </a:solidFill>
              </a:rPr>
              <a:t> </a:t>
            </a:r>
            <a:r>
              <a:rPr lang="fr-FR" sz="1600" dirty="0">
                <a:solidFill>
                  <a:schemeClr val="tx1"/>
                </a:solidFill>
              </a:rPr>
              <a:t>s’affichent dans son dossier pour chaque vœu en attente et l’aident à </a:t>
            </a:r>
            <a:r>
              <a:rPr lang="fr-FR" sz="1600" dirty="0"/>
              <a:t>suivre sa situation </a:t>
            </a:r>
            <a:r>
              <a:rPr lang="fr-FR" sz="1600" dirty="0">
                <a:solidFill>
                  <a:schemeClr val="tx1"/>
                </a:solidFill>
              </a:rPr>
              <a:t>qui évolue jusqu’au </a:t>
            </a:r>
            <a:r>
              <a:rPr lang="fr-FR" sz="1600" dirty="0" smtClean="0">
                <a:solidFill>
                  <a:schemeClr val="tx1"/>
                </a:solidFill>
              </a:rPr>
              <a:t>12 </a:t>
            </a:r>
            <a:r>
              <a:rPr lang="fr-FR" sz="1600" dirty="0">
                <a:solidFill>
                  <a:schemeClr val="tx1"/>
                </a:solidFill>
              </a:rPr>
              <a:t>juillet </a:t>
            </a:r>
            <a:r>
              <a:rPr lang="fr-FR" sz="1600" dirty="0" smtClean="0">
                <a:solidFill>
                  <a:schemeClr val="tx1"/>
                </a:solidFill>
              </a:rPr>
              <a:t>2024 en </a:t>
            </a:r>
            <a:r>
              <a:rPr lang="fr-FR" sz="1600" dirty="0">
                <a:solidFill>
                  <a:schemeClr val="tx1"/>
                </a:solidFill>
              </a:rPr>
              <a:t>fonction des places libérées par d’autres </a:t>
            </a:r>
            <a:r>
              <a:rPr lang="fr-FR" sz="1600" dirty="0" smtClean="0">
                <a:solidFill>
                  <a:schemeClr val="tx1"/>
                </a:solidFill>
              </a:rPr>
              <a:t>candidats</a:t>
            </a:r>
            <a:r>
              <a:rPr lang="fr-FR" sz="400" dirty="0">
                <a:solidFill>
                  <a:schemeClr val="tx1"/>
                </a:solidFill>
              </a:rPr>
              <a:t>  </a:t>
            </a:r>
            <a:r>
              <a:rPr lang="fr-FR" sz="400" dirty="0" smtClean="0">
                <a:solidFill>
                  <a:schemeClr val="tx1"/>
                </a:solidFill>
              </a:rPr>
              <a:t>  </a:t>
            </a: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smtClean="0">
                <a:solidFill>
                  <a:schemeClr val="tx1"/>
                </a:solidFill>
              </a:rPr>
              <a:t>dès </a:t>
            </a:r>
            <a:r>
              <a:rPr lang="fr-FR" sz="1600" dirty="0">
                <a:solidFill>
                  <a:schemeClr val="tx1"/>
                </a:solidFill>
              </a:rPr>
              <a:t>le </a:t>
            </a:r>
            <a:r>
              <a:rPr lang="fr-FR" sz="1600" dirty="0" smtClean="0">
                <a:solidFill>
                  <a:schemeClr val="tx1"/>
                </a:solidFill>
              </a:rPr>
              <a:t>30 mai 2024, </a:t>
            </a:r>
            <a:r>
              <a:rPr lang="fr-FR" sz="1600" dirty="0">
                <a:solidFill>
                  <a:schemeClr val="tx1"/>
                </a:solidFill>
              </a:rPr>
              <a:t>il peut demander un conseil ou un accompagnement individuel ou collectif dans son lycée ou dans un CIO pour envisager d’autres choix de formation et préparer la phase complémentaire à partir du </a:t>
            </a:r>
            <a:r>
              <a:rPr lang="fr-FR" sz="1600" dirty="0" smtClean="0">
                <a:solidFill>
                  <a:schemeClr val="tx1"/>
                </a:solidFill>
              </a:rPr>
              <a:t>11 </a:t>
            </a:r>
            <a:r>
              <a:rPr lang="fr-FR" sz="1600" dirty="0">
                <a:solidFill>
                  <a:schemeClr val="tx1"/>
                </a:solidFill>
              </a:rPr>
              <a:t>juin </a:t>
            </a:r>
            <a:r>
              <a:rPr lang="fr-FR" sz="1600" dirty="0" smtClean="0">
                <a:solidFill>
                  <a:schemeClr val="tx1"/>
                </a:solidFill>
              </a:rPr>
              <a:t>2024.</a:t>
            </a:r>
            <a:r>
              <a:rPr lang="fr-FR" sz="1600" dirty="0">
                <a:solidFill>
                  <a:schemeClr val="tx1"/>
                </a:solidFill>
              </a:rPr>
              <a:t>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
        <p:nvSpPr>
          <p:cNvPr id="7" name="Rectangle à coins arrondis 6"/>
          <p:cNvSpPr/>
          <p:nvPr/>
        </p:nvSpPr>
        <p:spPr>
          <a:xfrm>
            <a:off x="457200" y="3989393"/>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a:t>
            </a:r>
            <a:r>
              <a:rPr lang="fr-FR" sz="1600" b="1" u="sng" dirty="0" smtClean="0">
                <a:solidFill>
                  <a:schemeClr val="bg1"/>
                </a:solidFill>
              </a:rPr>
              <a:t>savoir</a:t>
            </a:r>
            <a:r>
              <a:rPr lang="fr-FR" sz="1600" dirty="0" smtClean="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smtClean="0"/>
              <a:t>Des </a:t>
            </a:r>
            <a:r>
              <a:rPr lang="fr-FR" sz="2400" dirty="0"/>
              <a:t>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a:t>
            </a:r>
            <a:r>
              <a:rPr lang="fr-FR" sz="1500" b="1" dirty="0" smtClean="0">
                <a:solidFill>
                  <a:schemeClr val="bg1"/>
                </a:solidFill>
                <a:highlight>
                  <a:srgbClr val="0000FF"/>
                </a:highlight>
              </a:rPr>
              <a:t>30 mai 2024 </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a:t>
            </a:r>
            <a:r>
              <a:rPr lang="fr-FR" sz="1500" b="1" dirty="0" smtClean="0">
                <a:solidFill>
                  <a:schemeClr val="bg1"/>
                </a:solidFill>
                <a:highlight>
                  <a:srgbClr val="0000FF"/>
                </a:highlight>
              </a:rPr>
              <a:t>11 </a:t>
            </a:r>
            <a:r>
              <a:rPr lang="fr-FR" sz="1500" b="1" dirty="0">
                <a:solidFill>
                  <a:schemeClr val="bg1"/>
                </a:solidFill>
                <a:highlight>
                  <a:srgbClr val="0000FF"/>
                </a:highlight>
              </a:rPr>
              <a:t>juin au </a:t>
            </a:r>
            <a:r>
              <a:rPr lang="fr-FR" sz="1500" b="1" dirty="0" smtClean="0">
                <a:solidFill>
                  <a:schemeClr val="bg1"/>
                </a:solidFill>
                <a:highlight>
                  <a:srgbClr val="0000FF"/>
                </a:highlight>
              </a:rPr>
              <a:t>12 septembre 2024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a:t>
            </a:r>
            <a:r>
              <a:rPr lang="fr-FR" sz="1500" b="1" dirty="0" smtClean="0"/>
              <a:t>vœux et répondre aux propositions </a:t>
            </a:r>
            <a:r>
              <a:rPr lang="fr-FR" sz="1500" b="1" dirty="0"/>
              <a:t>dans des formations disposant de places </a:t>
            </a:r>
            <a:r>
              <a:rPr lang="fr-FR" sz="1500" b="1" dirty="0" smtClean="0"/>
              <a:t>disponibles</a:t>
            </a:r>
            <a:endParaRPr lang="fr-FR" sz="1500" b="1" dirty="0"/>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a:t>
            </a:r>
            <a:r>
              <a:rPr lang="fr-FR" sz="1500" b="1" dirty="0" smtClean="0">
                <a:solidFill>
                  <a:schemeClr val="bg1"/>
                </a:solidFill>
                <a:highlight>
                  <a:srgbClr val="0000FF"/>
                </a:highlight>
              </a:rPr>
              <a:t>4 juillet 2024 </a:t>
            </a:r>
            <a:r>
              <a:rPr lang="fr-FR" sz="1500" dirty="0"/>
              <a:t>: </a:t>
            </a:r>
            <a:r>
              <a:rPr lang="fr-FR" sz="1500" dirty="0">
                <a:solidFill>
                  <a:schemeClr val="tx1"/>
                </a:solidFill>
              </a:rPr>
              <a:t>les </a:t>
            </a:r>
            <a:r>
              <a:rPr lang="fr-FR" sz="1500" dirty="0" smtClean="0">
                <a:solidFill>
                  <a:schemeClr val="tx1"/>
                </a:solidFill>
              </a:rPr>
              <a:t>candidats n’ayant pas eu de proposition </a:t>
            </a:r>
            <a:r>
              <a:rPr lang="fr-FR" sz="1500" dirty="0">
                <a:solidFill>
                  <a:schemeClr val="tx1"/>
                </a:solidFill>
              </a:rPr>
              <a:t>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Tree>
    <p:extLst>
      <p:ext uri="{BB962C8B-B14F-4D97-AF65-F5344CB8AC3E}">
        <p14:creationId xmlns:p14="http://schemas.microsoft.com/office/powerpoint/2010/main" val="20728534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lgn="just"/>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lgn="just"/>
            <a:endParaRPr lang="fr-FR" sz="800" dirty="0"/>
          </a:p>
          <a:p>
            <a:pPr algn="just"/>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lgn="just">
              <a:buClr>
                <a:srgbClr val="ED7454"/>
              </a:buClr>
              <a:buFont typeface="Arial" panose="020B0604020202020204" pitchFamily="34" charset="0"/>
              <a:buChar char="•"/>
            </a:pPr>
            <a:r>
              <a:rPr lang="fr-FR" sz="1600" dirty="0">
                <a:solidFill>
                  <a:schemeClr val="tx1"/>
                </a:solidFill>
              </a:rPr>
              <a:t>Consulter les modalités</a:t>
            </a:r>
            <a:r>
              <a:rPr lang="fr-FR" sz="1600" dirty="0" smtClean="0">
                <a:solidFill>
                  <a:schemeClr val="tx1"/>
                </a:solidFill>
              </a:rPr>
              <a:t> </a:t>
            </a:r>
            <a:r>
              <a:rPr lang="fr-FR" sz="1600" dirty="0">
                <a:solidFill>
                  <a:schemeClr val="tx1"/>
                </a:solidFill>
              </a:rPr>
              <a:t>d’inscription indiquées dans le dossier candidat sur Parcoursup. </a:t>
            </a:r>
          </a:p>
          <a:p>
            <a:pPr marL="285750" indent="-285750" algn="just">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lgn="just">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a:t>
            </a:r>
            <a:r>
              <a:rPr lang="fr-FR" sz="1600" dirty="0" smtClean="0">
                <a:solidFill>
                  <a:schemeClr val="tx1"/>
                </a:solidFill>
              </a:rPr>
              <a:t>via </a:t>
            </a:r>
            <a:r>
              <a:rPr lang="fr-FR" sz="1600" dirty="0">
                <a:solidFill>
                  <a:schemeClr val="tx1"/>
                </a:solidFill>
              </a:rPr>
              <a:t>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54</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a:t>
            </a:r>
            <a:r>
              <a:rPr lang="fr-FR" sz="1400" b="1" kern="0" dirty="0" smtClean="0">
                <a:solidFill>
                  <a:srgbClr val="000091"/>
                </a:solidFill>
                <a:latin typeface="Arial"/>
              </a:rPr>
              <a:t>8 </a:t>
            </a:r>
            <a:r>
              <a:rPr lang="fr-FR" sz="1400" b="1" kern="0" dirty="0">
                <a:solidFill>
                  <a:srgbClr val="000091"/>
                </a:solidFill>
                <a:latin typeface="Arial"/>
              </a:rPr>
              <a:t>juillet </a:t>
            </a:r>
            <a:r>
              <a:rPr lang="fr-FR" sz="1400" b="1" kern="0" dirty="0" smtClean="0">
                <a:solidFill>
                  <a:srgbClr val="000091"/>
                </a:solidFill>
                <a:latin typeface="Arial"/>
              </a:rPr>
              <a:t>2024</a:t>
            </a:r>
            <a:endParaRPr lang="fr-FR" sz="1400" b="1" kern="0" dirty="0">
              <a:solidFill>
                <a:srgbClr val="000091"/>
              </a:solidFill>
              <a:latin typeface="Arial"/>
            </a:endParaRPr>
          </a:p>
        </p:txBody>
      </p:sp>
    </p:spTree>
    <p:extLst>
      <p:ext uri="{BB962C8B-B14F-4D97-AF65-F5344CB8AC3E}">
        <p14:creationId xmlns:p14="http://schemas.microsoft.com/office/powerpoint/2010/main" val="4302576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dirty="0"/>
          </a:p>
        </p:txBody>
      </p:sp>
      <p:sp>
        <p:nvSpPr>
          <p:cNvPr id="7" name="Rectangle à coins arrondis 6"/>
          <p:cNvSpPr/>
          <p:nvPr/>
        </p:nvSpPr>
        <p:spPr>
          <a:xfrm>
            <a:off x="5529263" y="76969"/>
            <a:ext cx="31820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
        <p:nvSpPr>
          <p:cNvPr id="9" name="Espace réservé du contenu 2"/>
          <p:cNvSpPr>
            <a:spLocks noGrp="1"/>
          </p:cNvSpPr>
          <p:nvPr>
            <p:ph sz="quarter" idx="4294967295"/>
          </p:nvPr>
        </p:nvSpPr>
        <p:spPr>
          <a:xfrm>
            <a:off x="341264" y="1067966"/>
            <a:ext cx="8784002" cy="3435886"/>
          </a:xfrm>
        </p:spPr>
        <p:txBody>
          <a:bodyPr/>
          <a:lstStyle/>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Prenez </a:t>
            </a:r>
            <a:r>
              <a:rPr lang="fr-FR" sz="1400" b="1" dirty="0">
                <a:solidFill>
                  <a:schemeClr val="bg1"/>
                </a:solidFill>
                <a:highlight>
                  <a:srgbClr val="0000FF"/>
                </a:highlight>
              </a:rPr>
              <a:t>connaissance du calendrier </a:t>
            </a:r>
            <a:r>
              <a:rPr lang="fr-FR" sz="1400" b="1" dirty="0" smtClean="0">
                <a:solidFill>
                  <a:schemeClr val="bg1"/>
                </a:solidFill>
                <a:highlight>
                  <a:srgbClr val="0000FF"/>
                </a:highlight>
              </a:rPr>
              <a:t>2024</a:t>
            </a:r>
            <a:r>
              <a:rPr lang="fr-FR" sz="1400" b="1" dirty="0" smtClean="0"/>
              <a:t>, </a:t>
            </a:r>
            <a:r>
              <a:rPr lang="fr-FR" sz="1400" dirty="0">
                <a:solidFill>
                  <a:schemeClr val="tx1"/>
                </a:solidFill>
              </a:rPr>
              <a:t>des modalités de fonctionnement de la plateforme </a:t>
            </a:r>
            <a:r>
              <a:rPr lang="fr-FR" sz="1400" dirty="0" smtClean="0">
                <a:solidFill>
                  <a:schemeClr val="tx1"/>
                </a:solidFill>
              </a:rPr>
              <a:t>et </a:t>
            </a:r>
            <a:r>
              <a:rPr lang="fr-FR" sz="1400" dirty="0">
                <a:solidFill>
                  <a:schemeClr val="tx1"/>
                </a:solidFill>
              </a:rPr>
              <a:t>des vidéos tutos pour vous familiariser avec la </a:t>
            </a:r>
            <a:r>
              <a:rPr lang="fr-FR" sz="1400" dirty="0" smtClean="0">
                <a:solidFill>
                  <a:schemeClr val="tx1"/>
                </a:solidFill>
              </a:rPr>
              <a:t>procédure</a:t>
            </a:r>
            <a:endParaRPr lang="fr-FR" sz="1400" dirty="0">
              <a:solidFill>
                <a:schemeClr val="tx1"/>
              </a:solidFill>
            </a:endParaRPr>
          </a:p>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N’attendez pas la </a:t>
            </a:r>
            <a:r>
              <a:rPr lang="fr-FR" sz="1400" b="1" dirty="0">
                <a:solidFill>
                  <a:schemeClr val="bg1"/>
                </a:solidFill>
                <a:highlight>
                  <a:srgbClr val="0000FF"/>
                </a:highlight>
              </a:rPr>
              <a:t>dernière </a:t>
            </a:r>
            <a:r>
              <a:rPr lang="fr-FR" sz="1400" b="1" dirty="0" smtClean="0">
                <a:solidFill>
                  <a:schemeClr val="bg1"/>
                </a:solidFill>
                <a:highlight>
                  <a:srgbClr val="0000FF"/>
                </a:highlight>
              </a:rPr>
              <a:t>minute</a:t>
            </a:r>
            <a:r>
              <a:rPr lang="fr-FR" sz="1400" b="1" dirty="0" smtClean="0">
                <a:solidFill>
                  <a:schemeClr val="tx1"/>
                </a:solidFill>
              </a:rPr>
              <a:t> </a:t>
            </a:r>
            <a:r>
              <a:rPr lang="fr-FR" sz="1400" dirty="0" smtClean="0">
                <a:solidFill>
                  <a:schemeClr val="tx1"/>
                </a:solidFill>
              </a:rPr>
              <a:t>pour préparer votre </a:t>
            </a:r>
            <a:r>
              <a:rPr lang="fr-FR" sz="1400" dirty="0">
                <a:solidFill>
                  <a:schemeClr val="tx1"/>
                </a:solidFill>
              </a:rPr>
              <a:t>projet </a:t>
            </a:r>
            <a:r>
              <a:rPr lang="fr-FR" sz="1400" dirty="0" smtClean="0">
                <a:solidFill>
                  <a:schemeClr val="tx1"/>
                </a:solidFill>
              </a:rPr>
              <a:t>d’orientation </a:t>
            </a:r>
            <a:r>
              <a:rPr lang="fr-FR" sz="1400" dirty="0">
                <a:solidFill>
                  <a:schemeClr val="tx1"/>
                </a:solidFill>
              </a:rPr>
              <a:t>: </a:t>
            </a:r>
            <a:r>
              <a:rPr lang="fr-FR" sz="1400" dirty="0" smtClean="0">
                <a:solidFill>
                  <a:schemeClr val="tx1"/>
                </a:solidFill>
              </a:rPr>
              <a:t>explorez </a:t>
            </a:r>
            <a:r>
              <a:rPr lang="fr-FR" sz="1400" dirty="0">
                <a:solidFill>
                  <a:schemeClr val="tx1"/>
                </a:solidFill>
              </a:rPr>
              <a:t>le moteur de recherche des </a:t>
            </a:r>
            <a:r>
              <a:rPr lang="fr-FR" sz="1400" dirty="0" smtClean="0">
                <a:solidFill>
                  <a:schemeClr val="tx1"/>
                </a:solidFill>
              </a:rPr>
              <a:t>formations</a:t>
            </a:r>
            <a:r>
              <a:rPr lang="fr-FR" sz="1400" dirty="0">
                <a:solidFill>
                  <a:schemeClr val="tx1"/>
                </a:solidFill>
              </a:rPr>
              <a:t>, </a:t>
            </a:r>
            <a:r>
              <a:rPr lang="fr-FR" sz="1400" dirty="0" smtClean="0">
                <a:solidFill>
                  <a:schemeClr val="tx1"/>
                </a:solidFill>
              </a:rPr>
              <a:t>consultez </a:t>
            </a:r>
            <a:r>
              <a:rPr lang="fr-FR" sz="1400" dirty="0">
                <a:solidFill>
                  <a:schemeClr val="tx1"/>
                </a:solidFill>
              </a:rPr>
              <a:t>les fiches des formations qui vous </a:t>
            </a:r>
            <a:r>
              <a:rPr lang="fr-FR" sz="1400" dirty="0" smtClean="0">
                <a:solidFill>
                  <a:schemeClr val="tx1"/>
                </a:solidFill>
              </a:rPr>
              <a:t>intéressent </a:t>
            </a:r>
          </a:p>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Ne </a:t>
            </a:r>
            <a:r>
              <a:rPr lang="fr-FR" sz="1400" b="1" dirty="0">
                <a:solidFill>
                  <a:schemeClr val="bg1"/>
                </a:solidFill>
                <a:highlight>
                  <a:srgbClr val="0000FF"/>
                </a:highlight>
              </a:rPr>
              <a:t>restez pas </a:t>
            </a:r>
            <a:r>
              <a:rPr lang="fr-FR" sz="1400" b="1" dirty="0" smtClean="0">
                <a:solidFill>
                  <a:schemeClr val="bg1"/>
                </a:solidFill>
                <a:highlight>
                  <a:srgbClr val="0000FF"/>
                </a:highlight>
              </a:rPr>
              <a:t>seul avec </a:t>
            </a:r>
            <a:r>
              <a:rPr lang="fr-FR" sz="1400" b="1" dirty="0">
                <a:solidFill>
                  <a:schemeClr val="bg1"/>
                </a:solidFill>
                <a:highlight>
                  <a:srgbClr val="0000FF"/>
                </a:highlight>
              </a:rPr>
              <a:t>vos questions :</a:t>
            </a:r>
            <a:r>
              <a:rPr lang="fr-FR" sz="1400" b="1" dirty="0">
                <a:solidFill>
                  <a:schemeClr val="accent1"/>
                </a:solidFill>
              </a:rPr>
              <a:t> </a:t>
            </a:r>
            <a:r>
              <a:rPr lang="fr-FR" sz="1400" dirty="0">
                <a:solidFill>
                  <a:schemeClr val="tx1"/>
                </a:solidFill>
              </a:rPr>
              <a:t>échangez au sein de votre lycée et profiter des opportunités de rencontres avec les enseignants et étudiants du supérieur : salons d’orientation, </a:t>
            </a:r>
            <a:r>
              <a:rPr lang="fr-FR" sz="1400" dirty="0" smtClean="0">
                <a:solidFill>
                  <a:schemeClr val="tx1"/>
                </a:solidFill>
              </a:rPr>
              <a:t>Live </a:t>
            </a:r>
            <a:r>
              <a:rPr lang="fr-FR" sz="1400" dirty="0">
                <a:solidFill>
                  <a:schemeClr val="tx1"/>
                </a:solidFill>
              </a:rPr>
              <a:t>Parcoursup, journées portes </a:t>
            </a:r>
            <a:r>
              <a:rPr lang="fr-FR" sz="1400" dirty="0" smtClean="0">
                <a:solidFill>
                  <a:schemeClr val="tx1"/>
                </a:solidFill>
              </a:rPr>
              <a:t>ouvertes</a:t>
            </a:r>
          </a:p>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Faites </a:t>
            </a:r>
            <a:r>
              <a:rPr lang="fr-FR" sz="1400" b="1" dirty="0">
                <a:solidFill>
                  <a:schemeClr val="bg1"/>
                </a:solidFill>
                <a:highlight>
                  <a:srgbClr val="0000FF"/>
                </a:highlight>
              </a:rPr>
              <a:t>les vœux pour </a:t>
            </a:r>
            <a:r>
              <a:rPr lang="fr-FR" sz="1400" b="1" dirty="0" smtClean="0">
                <a:solidFill>
                  <a:schemeClr val="bg1"/>
                </a:solidFill>
                <a:highlight>
                  <a:srgbClr val="0000FF"/>
                </a:highlight>
              </a:rPr>
              <a:t> les formations </a:t>
            </a:r>
            <a:r>
              <a:rPr lang="fr-FR" sz="1400" b="1" dirty="0">
                <a:solidFill>
                  <a:schemeClr val="bg1"/>
                </a:solidFill>
                <a:highlight>
                  <a:srgbClr val="0000FF"/>
                </a:highlight>
              </a:rPr>
              <a:t>qui vous intéressent, ne vous autocensurez pas, pensez à diversifier vos vœux et évitez de ne formuler qu’un seul </a:t>
            </a:r>
            <a:r>
              <a:rPr lang="fr-FR" sz="1400" b="1" dirty="0" smtClean="0">
                <a:solidFill>
                  <a:schemeClr val="bg1"/>
                </a:solidFill>
                <a:highlight>
                  <a:srgbClr val="0000FF"/>
                </a:highlight>
              </a:rPr>
              <a:t>vœu</a:t>
            </a:r>
            <a:endParaRPr lang="fr-FR" sz="1400" b="1" dirty="0">
              <a:solidFill>
                <a:schemeClr val="bg1"/>
              </a:solidFill>
              <a:highlight>
                <a:srgbClr val="0000FF"/>
              </a:highlight>
            </a:endParaRPr>
          </a:p>
          <a:p>
            <a:pPr marL="177800" indent="-177800" algn="just"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Anticipez le déroulement de la phase d’admission</a:t>
            </a:r>
            <a:r>
              <a:rPr lang="fr-FR" sz="1400" b="1" dirty="0">
                <a:solidFill>
                  <a:schemeClr val="tx1"/>
                </a:solidFill>
              </a:rPr>
              <a:t>, </a:t>
            </a:r>
            <a:r>
              <a:rPr lang="fr-FR" sz="1400" dirty="0">
                <a:solidFill>
                  <a:schemeClr val="tx1"/>
                </a:solidFill>
              </a:rPr>
              <a:t>en vous aidant des conseils des enseignants du supérieur et des chiffres clés renseignés dans les fiches des formations</a:t>
            </a:r>
          </a:p>
          <a:p>
            <a:pPr marL="177800" indent="-177800" algn="just" defTabSz="457200">
              <a:spcBef>
                <a:spcPct val="20000"/>
              </a:spcBef>
              <a:spcAft>
                <a:spcPts val="1200"/>
              </a:spcAft>
              <a:buClr>
                <a:srgbClr val="FF0000"/>
              </a:buClr>
              <a:buSzPct val="100000"/>
              <a:buFont typeface="Lucida Grande"/>
              <a:buChar char="&gt;"/>
            </a:pPr>
            <a:endParaRPr lang="fr-FR" sz="1400" b="1" dirty="0">
              <a:solidFill>
                <a:schemeClr val="bg1"/>
              </a:solidFill>
              <a:highlight>
                <a:srgbClr val="0000FF"/>
              </a:highlight>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accent1"/>
              </a:solidFill>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tx1"/>
              </a:solidFill>
            </a:endParaRPr>
          </a:p>
          <a:p>
            <a:pPr lvl="0" defTabSz="457200">
              <a:spcBef>
                <a:spcPct val="20000"/>
              </a:spcBef>
              <a:spcAft>
                <a:spcPts val="0"/>
              </a:spcAft>
              <a:buClr>
                <a:srgbClr val="FF0000"/>
              </a:buClr>
              <a:buSzPct val="100000"/>
            </a:pPr>
            <a:endParaRPr lang="fr-FR" sz="1200" b="1" dirty="0">
              <a:solidFill>
                <a:schemeClr val="tx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Tree>
    <p:extLst>
      <p:ext uri="{BB962C8B-B14F-4D97-AF65-F5344CB8AC3E}">
        <p14:creationId xmlns:p14="http://schemas.microsoft.com/office/powerpoint/2010/main" val="24502278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smtClean="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 </a:t>
            </a:r>
            <a:r>
              <a:rPr lang="fr-FR" sz="2400" b="1" dirty="0">
                <a:solidFill>
                  <a:schemeClr val="bg1"/>
                </a:solidFill>
                <a:highlight>
                  <a:srgbClr val="0000FF"/>
                </a:highlight>
              </a:rPr>
              <a:t>numéro vert (à partir du </a:t>
            </a:r>
            <a:r>
              <a:rPr lang="fr-FR" sz="2400" b="1" dirty="0" smtClean="0">
                <a:solidFill>
                  <a:schemeClr val="bg1"/>
                </a:solidFill>
                <a:highlight>
                  <a:srgbClr val="0000FF"/>
                </a:highlight>
              </a:rPr>
              <a:t>17 janvier 2024) </a:t>
            </a:r>
            <a:r>
              <a:rPr lang="fr-FR" sz="2000" dirty="0">
                <a:solidFill>
                  <a:srgbClr val="3D566E"/>
                </a:solidFill>
              </a:rPr>
              <a:t>: </a:t>
            </a:r>
            <a:r>
              <a:rPr lang="fr-FR" sz="2000" b="1" dirty="0"/>
              <a:t>0 800 400 070 </a:t>
            </a:r>
            <a:r>
              <a:rPr lang="fr-FR" sz="2000" dirty="0">
                <a:solidFill>
                  <a:schemeClr val="tx1"/>
                </a:solidFill>
              </a:rPr>
              <a:t>(Numéros spécifiques pour l’Outre-mer </a:t>
            </a:r>
            <a:r>
              <a:rPr lang="fr-FR" sz="2000" dirty="0" smtClean="0">
                <a:solidFill>
                  <a:schemeClr val="tx1"/>
                </a:solidFill>
              </a:rPr>
              <a:t>indiqués sur Parcoursup.fr)</a:t>
            </a: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La </a:t>
            </a:r>
            <a:r>
              <a:rPr lang="fr-FR" sz="2400" b="1" dirty="0">
                <a:solidFill>
                  <a:schemeClr val="bg1"/>
                </a:solidFill>
                <a:highlight>
                  <a:srgbClr val="0000FF"/>
                </a:highlight>
              </a:rPr>
              <a:t>messagerie contact</a:t>
            </a:r>
            <a:r>
              <a:rPr lang="fr-FR" sz="2000" b="1" dirty="0"/>
              <a:t> </a:t>
            </a:r>
            <a:r>
              <a:rPr lang="fr-FR" sz="20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Les </a:t>
            </a:r>
            <a:r>
              <a:rPr lang="fr-FR" sz="2400" b="1" dirty="0">
                <a:solidFill>
                  <a:schemeClr val="bg1"/>
                </a:solidFill>
                <a:highlight>
                  <a:srgbClr val="0000FF"/>
                </a:highlight>
              </a:rPr>
              <a:t>réseaux sociaux pour suivre l’actualité de Parcoursup et recevoir des conseils </a:t>
            </a:r>
            <a:r>
              <a:rPr lang="fr-FR" sz="2000" dirty="0">
                <a:solidFill>
                  <a:schemeClr val="tx1"/>
                </a:solidFill>
              </a:rPr>
              <a:t>(Parcoursup_info sur </a:t>
            </a:r>
            <a:r>
              <a:rPr lang="fr-FR" sz="2000" dirty="0" smtClean="0">
                <a:solidFill>
                  <a:schemeClr val="tx1"/>
                </a:solidFill>
              </a:rPr>
              <a:t>Twitter/X </a:t>
            </a:r>
            <a:r>
              <a:rPr lang="fr-FR" sz="2000" dirty="0">
                <a:solidFill>
                  <a:schemeClr val="tx1"/>
                </a:solidFill>
              </a:rPr>
              <a:t>et </a:t>
            </a:r>
            <a:r>
              <a:rPr lang="fr-FR" sz="2000" dirty="0" err="1">
                <a:solidFill>
                  <a:schemeClr val="tx1"/>
                </a:solidFill>
              </a:rPr>
              <a:t>Parcoursupinfo</a:t>
            </a:r>
            <a:r>
              <a:rPr lang="fr-FR" sz="2000" dirty="0">
                <a:solidFill>
                  <a:schemeClr val="tx1"/>
                </a:solidFill>
              </a:rPr>
              <a:t> sur Instagram et Facebook)</a:t>
            </a:r>
          </a:p>
          <a:p>
            <a:pPr lvl="0" defTabSz="457200">
              <a:spcBef>
                <a:spcPct val="20000"/>
              </a:spcBef>
              <a:spcAft>
                <a:spcPts val="0"/>
              </a:spcAft>
              <a:buClr>
                <a:srgbClr val="FF0000"/>
              </a:buClr>
              <a:buSzPct val="100000"/>
            </a:pPr>
            <a:r>
              <a:rPr lang="fr-FR" sz="2800" b="1" dirty="0"/>
              <a:t>	</a:t>
            </a: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17/01/2024</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5612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r>
              <a:rPr lang="fr-FR" sz="2800" dirty="0"/>
              <a:t/>
            </a:r>
            <a:br>
              <a:rPr lang="fr-FR" sz="2800" dirty="0"/>
            </a:br>
            <a:r>
              <a:rPr lang="fr-FR" sz="2800" dirty="0" smtClean="0">
                <a:solidFill>
                  <a:srgbClr val="000091"/>
                </a:solidFill>
              </a:rPr>
              <a:t>Étape </a:t>
            </a:r>
            <a:r>
              <a:rPr lang="fr-FR" sz="2800" dirty="0">
                <a:solidFill>
                  <a:srgbClr val="000091"/>
                </a:solidFill>
              </a:rPr>
              <a:t>1 : découvrir les formations et élaborer son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481" y="823464"/>
            <a:ext cx="5948855" cy="3107882"/>
          </a:xfrm>
          <a:prstGeom prst="rect">
            <a:avLst/>
          </a:prstGeo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17/01/2024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153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smtClean="0"/>
              <a:t>Retrouvez </a:t>
            </a:r>
            <a:r>
              <a:rPr lang="fr-FR" sz="1300" dirty="0"/>
              <a:t>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endParaRPr lang="fr-FR" sz="1300" dirty="0" smtClean="0"/>
          </a:p>
          <a:p>
            <a:pPr marL="285750" indent="-285750">
              <a:buFontTx/>
              <a:buChar char="-"/>
            </a:pPr>
            <a:r>
              <a:rPr lang="fr-FR" sz="1300" dirty="0" smtClean="0"/>
              <a:t>un </a:t>
            </a:r>
            <a:r>
              <a:rPr lang="fr-FR" sz="1300" dirty="0"/>
              <a:t>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2227198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5377</TotalTime>
  <Words>6136</Words>
  <Application>Microsoft Office PowerPoint</Application>
  <PresentationFormat>Affichage à l'écran (16:9)</PresentationFormat>
  <Paragraphs>505</Paragraphs>
  <Slides>56</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56</vt:i4>
      </vt:variant>
    </vt:vector>
  </HeadingPairs>
  <TitlesOfParts>
    <vt:vector size="63" baseType="lpstr">
      <vt:lpstr>Arial</vt:lpstr>
      <vt:lpstr>Arial-ItalicMT</vt:lpstr>
      <vt:lpstr>Calibri</vt:lpstr>
      <vt:lpstr>Courier New</vt:lpstr>
      <vt:lpstr>Lucida Grande</vt:lpstr>
      <vt:lpstr>Wingdings</vt:lpstr>
      <vt:lpstr>OPÉRATEURS</vt:lpstr>
      <vt:lpstr>w</vt:lpstr>
      <vt:lpstr>Présentation PowerPoint</vt:lpstr>
      <vt:lpstr>Sommaire  </vt:lpstr>
      <vt:lpstr>Les engagements de Parcoursup au service des usagers (1)</vt:lpstr>
      <vt:lpstr>Présentation PowerPoint</vt:lpstr>
      <vt:lpstr>Présentation PowerPoint</vt:lpstr>
      <vt:lpstr> Étape 1 : découvrir les formations et élaborer son projet d’orientation</vt:lpstr>
      <vt:lpstr>Présentation PowerPoint</vt:lpstr>
      <vt:lpstr>Présentation PowerPoint</vt:lpstr>
      <vt:lpstr>L’accompagnement au sein de votre lycée : des acteurs et des temps forts pour vous aider à élaborer votre projet d’orientation </vt:lpstr>
      <vt:lpstr>Présentation PowerPoint</vt:lpstr>
      <vt:lpstr>Focus sur les formations en apprentissage  </vt:lpstr>
      <vt:lpstr>Présentation PowerPoint</vt:lpstr>
      <vt:lpstr>Présentation PowerPoint</vt:lpstr>
      <vt:lpstr>Présentation PowerPoint</vt:lpstr>
      <vt:lpstr>Les modalités d’examen affichés pour chaque formation</vt:lpstr>
      <vt:lpstr>Consolider votre projet d’orientation </vt:lpstr>
      <vt:lpstr>LE BON REFLEXE : S’INFORMER, ECHANGER</vt:lpstr>
      <vt:lpstr>Focus sur l’accompagnement des candidats en situation de handicap ou atteints d’un trouble de santé invalidant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lettre de motivation</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Dispositif  de soutien à l’accès des bacheliers pro. en STS - STSA</vt:lpstr>
      <vt:lpstr>Récapitulatif des éléments transmis à chaque formation</vt:lpstr>
      <vt:lpstr>Présentation PowerPoint</vt:lpstr>
      <vt:lpstr> L’analyse des candidatures par les formations</vt:lpstr>
      <vt:lpstr>Rappel  : Parcoursup ne décide pas de votre affectation</vt:lpstr>
      <vt:lpstr>Un appui aux lycéens boursiers </vt:lpstr>
      <vt:lpstr>Étape 3 : consulter les réponses des formations et faire ses choix </vt:lpstr>
      <vt:lpstr>Présentation PowerPoint</vt:lpstr>
      <vt:lpstr>La phase d’admission principale : 30 mai au 12 juillet 2024   </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HOUDA SAID</cp:lastModifiedBy>
  <cp:revision>279</cp:revision>
  <dcterms:created xsi:type="dcterms:W3CDTF">2020-10-27T08:44:50Z</dcterms:created>
  <dcterms:modified xsi:type="dcterms:W3CDTF">2024-01-17T11:37:36Z</dcterms:modified>
</cp:coreProperties>
</file>