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6" r:id="rId5"/>
    <p:sldMasterId id="2147483814" r:id="rId6"/>
    <p:sldMasterId id="2147483834" r:id="rId7"/>
  </p:sldMasterIdLst>
  <p:notesMasterIdLst>
    <p:notesMasterId r:id="rId46"/>
  </p:notesMasterIdLst>
  <p:handoutMasterIdLst>
    <p:handoutMasterId r:id="rId47"/>
  </p:handoutMasterIdLst>
  <p:sldIdLst>
    <p:sldId id="338" r:id="rId8"/>
    <p:sldId id="365" r:id="rId9"/>
    <p:sldId id="366" r:id="rId10"/>
    <p:sldId id="367" r:id="rId11"/>
    <p:sldId id="408" r:id="rId12"/>
    <p:sldId id="369" r:id="rId13"/>
    <p:sldId id="371" r:id="rId14"/>
    <p:sldId id="368" r:id="rId15"/>
    <p:sldId id="372" r:id="rId16"/>
    <p:sldId id="373" r:id="rId17"/>
    <p:sldId id="374" r:id="rId18"/>
    <p:sldId id="375" r:id="rId19"/>
    <p:sldId id="376" r:id="rId20"/>
    <p:sldId id="412" r:id="rId21"/>
    <p:sldId id="377" r:id="rId22"/>
    <p:sldId id="379" r:id="rId23"/>
    <p:sldId id="378" r:id="rId24"/>
    <p:sldId id="380" r:id="rId25"/>
    <p:sldId id="399" r:id="rId26"/>
    <p:sldId id="400" r:id="rId27"/>
    <p:sldId id="382" r:id="rId28"/>
    <p:sldId id="385" r:id="rId29"/>
    <p:sldId id="407" r:id="rId30"/>
    <p:sldId id="405" r:id="rId31"/>
    <p:sldId id="406" r:id="rId32"/>
    <p:sldId id="401" r:id="rId33"/>
    <p:sldId id="395" r:id="rId34"/>
    <p:sldId id="409" r:id="rId35"/>
    <p:sldId id="410" r:id="rId36"/>
    <p:sldId id="386" r:id="rId37"/>
    <p:sldId id="389" r:id="rId38"/>
    <p:sldId id="393" r:id="rId39"/>
    <p:sldId id="403" r:id="rId40"/>
    <p:sldId id="394" r:id="rId41"/>
    <p:sldId id="392" r:id="rId42"/>
    <p:sldId id="396" r:id="rId43"/>
    <p:sldId id="397" r:id="rId44"/>
    <p:sldId id="364"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8"/>
            <p14:sldId id="365"/>
            <p14:sldId id="366"/>
            <p14:sldId id="367"/>
            <p14:sldId id="408"/>
            <p14:sldId id="369"/>
            <p14:sldId id="371"/>
            <p14:sldId id="368"/>
            <p14:sldId id="372"/>
            <p14:sldId id="373"/>
            <p14:sldId id="374"/>
            <p14:sldId id="375"/>
            <p14:sldId id="376"/>
            <p14:sldId id="412"/>
            <p14:sldId id="377"/>
            <p14:sldId id="379"/>
            <p14:sldId id="378"/>
            <p14:sldId id="380"/>
            <p14:sldId id="399"/>
            <p14:sldId id="400"/>
            <p14:sldId id="382"/>
            <p14:sldId id="385"/>
            <p14:sldId id="407"/>
            <p14:sldId id="405"/>
            <p14:sldId id="406"/>
            <p14:sldId id="401"/>
            <p14:sldId id="395"/>
            <p14:sldId id="409"/>
            <p14:sldId id="410"/>
            <p14:sldId id="386"/>
            <p14:sldId id="389"/>
            <p14:sldId id="393"/>
            <p14:sldId id="403"/>
            <p14:sldId id="394"/>
            <p14:sldId id="392"/>
            <p14:sldId id="396"/>
            <p14:sldId id="397"/>
            <p14:sldId id="364"/>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HERVE" initials="NH" lastIdx="3" clrIdx="0">
    <p:extLst>
      <p:ext uri="{19B8F6BF-5375-455C-9EA6-DF929625EA0E}">
        <p15:presenceInfo xmlns:p15="http://schemas.microsoft.com/office/powerpoint/2012/main" userId="S-1-5-21-1616320312-2655828719-4280963109-3899" providerId="AD"/>
      </p:ext>
    </p:extLst>
  </p:cmAuthor>
  <p:cmAuthor id="2" name="ANNE-VEFA VITEL" initials="AV" lastIdx="28" clrIdx="1">
    <p:extLst>
      <p:ext uri="{19B8F6BF-5375-455C-9EA6-DF929625EA0E}">
        <p15:presenceInfo xmlns:p15="http://schemas.microsoft.com/office/powerpoint/2012/main" userId="S-1-5-21-1616320312-2655828719-4280963109-77287" providerId="AD"/>
      </p:ext>
    </p:extLst>
  </p:cmAuthor>
  <p:cmAuthor id="3" name="LAURA DUMINIL" initials="LD" lastIdx="20" clrIdx="2">
    <p:extLst>
      <p:ext uri="{19B8F6BF-5375-455C-9EA6-DF929625EA0E}">
        <p15:presenceInfo xmlns:p15="http://schemas.microsoft.com/office/powerpoint/2012/main" userId="S-1-5-21-1616320312-2655828719-4280963109-84568" providerId="AD"/>
      </p:ext>
    </p:extLst>
  </p:cmAuthor>
  <p:cmAuthor id="4" name="CORALIE BENOIST" initials="CB" lastIdx="3" clrIdx="3">
    <p:extLst>
      <p:ext uri="{19B8F6BF-5375-455C-9EA6-DF929625EA0E}">
        <p15:presenceInfo xmlns:p15="http://schemas.microsoft.com/office/powerpoint/2012/main" userId="S-1-5-21-1616320312-2655828719-4280963109-35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1E1"/>
    <a:srgbClr val="EF7D05"/>
    <a:srgbClr val="65A6F5"/>
    <a:srgbClr val="F5F2F0"/>
    <a:srgbClr val="66CCFF"/>
    <a:srgbClr val="D8C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7"/>
    <p:restoredTop sz="94660"/>
  </p:normalViewPr>
  <p:slideViewPr>
    <p:cSldViewPr showGuides="1">
      <p:cViewPr varScale="1">
        <p:scale>
          <a:sx n="111" d="100"/>
          <a:sy n="111" d="100"/>
        </p:scale>
        <p:origin x="1338" y="114"/>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44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12-04T11:41:57.640" idx="19">
    <p:pos x="4679" y="881"/>
    <p:text>dans l'astérisque ***, j'ajouterais à la fin de "suivi" : "(s)"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75AC69-ECC0-DED6-E50B-228703D6C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CF0C9F-D89D-10E6-7306-4C1ACD1187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B5DB1-7186-714F-9EB7-D00EDBAD3623}" type="datetimeFigureOut">
              <a:rPr lang="fr-FR" smtClean="0"/>
              <a:t>20/12/2023</a:t>
            </a:fld>
            <a:endParaRPr lang="fr-FR"/>
          </a:p>
        </p:txBody>
      </p:sp>
      <p:sp>
        <p:nvSpPr>
          <p:cNvPr id="4" name="Espace réservé du pied de page 3">
            <a:extLst>
              <a:ext uri="{FF2B5EF4-FFF2-40B4-BE49-F238E27FC236}">
                <a16:creationId xmlns:a16="http://schemas.microsoft.com/office/drawing/2014/main" id="{D84B4E19-12B5-EF5E-10D6-BBD32CE4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47683FC-EE44-BB39-58DD-7F7C28CA6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9FE6D0-38D5-514C-A911-37F3626F4145}" type="slidenum">
              <a:rPr lang="fr-FR" smtClean="0"/>
              <a:t>‹N°›</a:t>
            </a:fld>
            <a:endParaRPr lang="fr-FR"/>
          </a:p>
        </p:txBody>
      </p:sp>
    </p:spTree>
    <p:extLst>
      <p:ext uri="{BB962C8B-B14F-4D97-AF65-F5344CB8AC3E}">
        <p14:creationId xmlns:p14="http://schemas.microsoft.com/office/powerpoint/2010/main" val="82115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Novembre 2023 </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a:t>Délégation à la communication</a:t>
            </a:r>
            <a:endParaRPr lang="fr-FR" dirty="0"/>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803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729A64C5-2ADE-875C-9496-756BECCCD2C0}"/>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 </a:t>
            </a:r>
            <a:endParaRPr lang="fr-FR" cap="all" dirty="0"/>
          </a:p>
        </p:txBody>
      </p:sp>
      <p:sp>
        <p:nvSpPr>
          <p:cNvPr id="8" name="Espace réservé du pied de page 4">
            <a:extLst>
              <a:ext uri="{FF2B5EF4-FFF2-40B4-BE49-F238E27FC236}">
                <a16:creationId xmlns:a16="http://schemas.microsoft.com/office/drawing/2014/main" id="{30F22970-35F7-F699-124F-236743548194}"/>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101AAC80-96FF-9049-8174-BCFFFF40A900}"/>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9613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74A3C-32FC-7120-5E30-F9ED348F2D5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2278575-35AE-2C2D-F2E7-4C2EEAACF8E4}"/>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F5394B-257A-F917-3F1E-0A3A00DC297C}"/>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 </a:t>
            </a:r>
            <a:endParaRPr lang="fr-FR" cap="all" dirty="0"/>
          </a:p>
        </p:txBody>
      </p:sp>
      <p:sp>
        <p:nvSpPr>
          <p:cNvPr id="8" name="Espace réservé du pied de page 4">
            <a:extLst>
              <a:ext uri="{FF2B5EF4-FFF2-40B4-BE49-F238E27FC236}">
                <a16:creationId xmlns:a16="http://schemas.microsoft.com/office/drawing/2014/main" id="{C15D315A-C052-27A8-4EBF-C177576ADC45}"/>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F9B841BC-9B6F-B993-13DD-C80BECC9838E}"/>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8460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104CB-2127-5FF2-8894-EA1FC3189AB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9E99B9-AEE8-C598-7E28-A31A4F9241B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7971B76A-4F1A-490E-9481-5897DFEC081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 </a:t>
            </a:r>
            <a:endParaRPr lang="fr-FR" cap="all" dirty="0"/>
          </a:p>
        </p:txBody>
      </p:sp>
      <p:sp>
        <p:nvSpPr>
          <p:cNvPr id="8" name="Espace réservé du pied de page 4">
            <a:extLst>
              <a:ext uri="{FF2B5EF4-FFF2-40B4-BE49-F238E27FC236}">
                <a16:creationId xmlns:a16="http://schemas.microsoft.com/office/drawing/2014/main" id="{D6596818-879D-9EE8-F270-ABF48E9D8D2C}"/>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C6E56678-4AB4-8927-2C6F-0FA223E4A417}"/>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200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40662-33F0-FEAA-0072-FD65DCBF993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BD77FF4-8B0D-2663-902B-739BE79F73F6}"/>
              </a:ext>
            </a:extLst>
          </p:cNvPr>
          <p:cNvSpPr>
            <a:spLocks noGrp="1"/>
          </p:cNvSpPr>
          <p:nvPr>
            <p:ph sz="half" idx="1"/>
          </p:nvPr>
        </p:nvSpPr>
        <p:spPr>
          <a:xfrm>
            <a:off x="62865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E26585-1516-47F1-3C39-1ED4F0613125}"/>
              </a:ext>
            </a:extLst>
          </p:cNvPr>
          <p:cNvSpPr>
            <a:spLocks noGrp="1"/>
          </p:cNvSpPr>
          <p:nvPr>
            <p:ph sz="half" idx="2"/>
          </p:nvPr>
        </p:nvSpPr>
        <p:spPr>
          <a:xfrm>
            <a:off x="464820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34D096-F7E5-62EC-68C9-CC8D82E399FE}"/>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6" name="Espace réservé du pied de page 5">
            <a:extLst>
              <a:ext uri="{FF2B5EF4-FFF2-40B4-BE49-F238E27FC236}">
                <a16:creationId xmlns:a16="http://schemas.microsoft.com/office/drawing/2014/main" id="{3AD00879-015E-F446-7AD9-1DB1AAE7C408}"/>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7" name="Espace réservé du numéro de diapositive 6">
            <a:extLst>
              <a:ext uri="{FF2B5EF4-FFF2-40B4-BE49-F238E27FC236}">
                <a16:creationId xmlns:a16="http://schemas.microsoft.com/office/drawing/2014/main" id="{060D8B1A-DC89-ED3B-C65F-017DCD5B127A}"/>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7600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92D31-B83B-68CC-20AB-1E88FA774687}"/>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8F4FD3-1BD2-2483-FE36-9B872AD5C68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D42567-40C5-EC6D-BA87-419447642386}"/>
              </a:ext>
            </a:extLst>
          </p:cNvPr>
          <p:cNvSpPr>
            <a:spLocks noGrp="1"/>
          </p:cNvSpPr>
          <p:nvPr>
            <p:ph sz="half" idx="2"/>
          </p:nvPr>
        </p:nvSpPr>
        <p:spPr>
          <a:xfrm>
            <a:off x="630238"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8A9696-0072-A489-4BBC-1146BBEAF9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704EE0-76A5-92A5-DB21-AD0D05A18A7E}"/>
              </a:ext>
            </a:extLst>
          </p:cNvPr>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AD0AB00-1900-CFAF-1D50-C633514B9B1C}"/>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8" name="Espace réservé du pied de page 7">
            <a:extLst>
              <a:ext uri="{FF2B5EF4-FFF2-40B4-BE49-F238E27FC236}">
                <a16:creationId xmlns:a16="http://schemas.microsoft.com/office/drawing/2014/main" id="{0787970D-FA29-3A2C-9D48-1E62DCB72B3A}"/>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9" name="Espace réservé du numéro de diapositive 8">
            <a:extLst>
              <a:ext uri="{FF2B5EF4-FFF2-40B4-BE49-F238E27FC236}">
                <a16:creationId xmlns:a16="http://schemas.microsoft.com/office/drawing/2014/main" id="{0D77A0EC-C45B-E02A-FD78-FA24650A97A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4650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F56C8-E39E-6039-194B-632D98F4013A}"/>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D6D6B41-AD56-D6D6-EABA-1A066D0DFE6C}"/>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4" name="Espace réservé du pied de page 3">
            <a:extLst>
              <a:ext uri="{FF2B5EF4-FFF2-40B4-BE49-F238E27FC236}">
                <a16:creationId xmlns:a16="http://schemas.microsoft.com/office/drawing/2014/main" id="{AB4D2FAD-DFB2-F4E2-1C84-FEE6F1036F3E}"/>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5" name="Espace réservé du numéro de diapositive 4">
            <a:extLst>
              <a:ext uri="{FF2B5EF4-FFF2-40B4-BE49-F238E27FC236}">
                <a16:creationId xmlns:a16="http://schemas.microsoft.com/office/drawing/2014/main" id="{CA0BEFD4-02D3-C180-1773-00DB7F2DED8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018954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20BE19-04CF-8E62-DE67-45FF8C3CFD77}"/>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3" name="Espace réservé du pied de page 2">
            <a:extLst>
              <a:ext uri="{FF2B5EF4-FFF2-40B4-BE49-F238E27FC236}">
                <a16:creationId xmlns:a16="http://schemas.microsoft.com/office/drawing/2014/main" id="{0A6F691F-A638-DEBD-F543-9CB3D85A6391}"/>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4" name="Espace réservé du numéro de diapositive 3">
            <a:extLst>
              <a:ext uri="{FF2B5EF4-FFF2-40B4-BE49-F238E27FC236}">
                <a16:creationId xmlns:a16="http://schemas.microsoft.com/office/drawing/2014/main" id="{6B053A5B-40F1-C97C-E649-89A424F3BDE5}"/>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75447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a:t>Novembre 2023 </a:t>
            </a:r>
            <a:endParaRPr lang="fr-FR" dirty="0"/>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10191-D6E4-17EA-C393-82D10049AB4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F9BC23-4F28-3AA8-C7E5-DC8F1CE8E90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8C4C11-B6DD-D744-B735-FB3237482F7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E463CD-1391-2BCF-09D0-52F8FCAC2DA7}"/>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6" name="Espace réservé du pied de page 5">
            <a:extLst>
              <a:ext uri="{FF2B5EF4-FFF2-40B4-BE49-F238E27FC236}">
                <a16:creationId xmlns:a16="http://schemas.microsoft.com/office/drawing/2014/main" id="{E994F17A-9F97-5243-6BBC-42933F32681F}"/>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7" name="Espace réservé du numéro de diapositive 6">
            <a:extLst>
              <a:ext uri="{FF2B5EF4-FFF2-40B4-BE49-F238E27FC236}">
                <a16:creationId xmlns:a16="http://schemas.microsoft.com/office/drawing/2014/main" id="{97BCECD9-71B4-4FBC-FA79-144FAF2D4A27}"/>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276568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F1708-DB41-E725-C752-683506772CB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7EDDC3-27B9-D847-A9DA-16D41EEB3E0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072F164-1CA7-1CD3-A980-0DED32AAF2B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AB384D-0712-6187-341E-37394666A8EB}"/>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6" name="Espace réservé du pied de page 5">
            <a:extLst>
              <a:ext uri="{FF2B5EF4-FFF2-40B4-BE49-F238E27FC236}">
                <a16:creationId xmlns:a16="http://schemas.microsoft.com/office/drawing/2014/main" id="{745C814B-6DD5-B31D-3BE2-9017683404B5}"/>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7" name="Espace réservé du numéro de diapositive 6">
            <a:extLst>
              <a:ext uri="{FF2B5EF4-FFF2-40B4-BE49-F238E27FC236}">
                <a16:creationId xmlns:a16="http://schemas.microsoft.com/office/drawing/2014/main" id="{2D5ACB63-88CE-BD27-14AF-47696AE93538}"/>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35212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AE3D8-6882-5C3D-3268-E8EF057D9D7D}"/>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7F45FC-42C9-AC1C-D3A5-ED06C19CBAFE}"/>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DF4FEE-C248-49D7-5E6E-C4C220D706EE}"/>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5" name="Espace réservé du pied de page 4">
            <a:extLst>
              <a:ext uri="{FF2B5EF4-FFF2-40B4-BE49-F238E27FC236}">
                <a16:creationId xmlns:a16="http://schemas.microsoft.com/office/drawing/2014/main" id="{69F7C168-FA6A-AD26-9E4F-FC729DCCCB3E}"/>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6" name="Espace réservé du numéro de diapositive 5">
            <a:extLst>
              <a:ext uri="{FF2B5EF4-FFF2-40B4-BE49-F238E27FC236}">
                <a16:creationId xmlns:a16="http://schemas.microsoft.com/office/drawing/2014/main" id="{9B7FE8FC-C433-3F3D-DD8A-6C50F9F172F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063370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285B60-13A7-1E79-C046-DC97E7AB3DE9}"/>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CE657C-DF02-2D6F-068C-20370B95F826}"/>
              </a:ext>
            </a:extLst>
          </p:cNvPr>
          <p:cNvSpPr>
            <a:spLocks noGrp="1"/>
          </p:cNvSpPr>
          <p:nvPr>
            <p:ph type="body" orient="vert" idx="1"/>
          </p:nvPr>
        </p:nvSpPr>
        <p:spPr>
          <a:xfrm>
            <a:off x="628650" y="365125"/>
            <a:ext cx="57626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05FB1-B700-E9B2-B8DD-F36966B4C7AC}"/>
              </a:ext>
            </a:extLst>
          </p:cNvPr>
          <p:cNvSpPr>
            <a:spLocks noGrp="1"/>
          </p:cNvSpPr>
          <p:nvPr>
            <p:ph type="dt" sz="half" idx="10"/>
          </p:nvPr>
        </p:nvSpPr>
        <p:spPr>
          <a:xfrm>
            <a:off x="628650" y="6356350"/>
            <a:ext cx="2057400" cy="365125"/>
          </a:xfrm>
          <a:prstGeom prst="rect">
            <a:avLst/>
          </a:prstGeom>
        </p:spPr>
        <p:txBody>
          <a:bodyPr/>
          <a:lstStyle/>
          <a:p>
            <a:r>
              <a:rPr lang="fr-FR"/>
              <a:t>Novembre 2023 </a:t>
            </a:r>
          </a:p>
        </p:txBody>
      </p:sp>
      <p:sp>
        <p:nvSpPr>
          <p:cNvPr id="5" name="Espace réservé du pied de page 4">
            <a:extLst>
              <a:ext uri="{FF2B5EF4-FFF2-40B4-BE49-F238E27FC236}">
                <a16:creationId xmlns:a16="http://schemas.microsoft.com/office/drawing/2014/main" id="{A7723B05-141B-E375-D219-15F052B02301}"/>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6" name="Espace réservé du numéro de diapositive 5">
            <a:extLst>
              <a:ext uri="{FF2B5EF4-FFF2-40B4-BE49-F238E27FC236}">
                <a16:creationId xmlns:a16="http://schemas.microsoft.com/office/drawing/2014/main" id="{976F1E33-A237-C8D6-7F3E-046AC74956A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5430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AC10E-6144-C86C-8D49-6428954C472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2A2DF7-F961-61B9-613E-08F873485D0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13D4B155-A523-AE97-3DB6-6F7B8DB5E3CD}"/>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 </a:t>
            </a:r>
            <a:endParaRPr lang="fr-FR" cap="all" dirty="0"/>
          </a:p>
        </p:txBody>
      </p:sp>
      <p:sp>
        <p:nvSpPr>
          <p:cNvPr id="8" name="Espace réservé du pied de page 4">
            <a:extLst>
              <a:ext uri="{FF2B5EF4-FFF2-40B4-BE49-F238E27FC236}">
                <a16:creationId xmlns:a16="http://schemas.microsoft.com/office/drawing/2014/main" id="{60B231E9-712C-9458-1F77-DC34CF565AC2}"/>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Délégation à la communication</a:t>
            </a:r>
            <a:endParaRPr lang="fr-FR" dirty="0"/>
          </a:p>
        </p:txBody>
      </p:sp>
      <p:sp>
        <p:nvSpPr>
          <p:cNvPr id="9" name="Espace réservé du numéro de diapositive 5">
            <a:extLst>
              <a:ext uri="{FF2B5EF4-FFF2-40B4-BE49-F238E27FC236}">
                <a16:creationId xmlns:a16="http://schemas.microsoft.com/office/drawing/2014/main" id="{DFF1F3E2-0009-CC54-61DC-561C82F1D76A}"/>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0009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Novembre 2023 </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863"/>
            </a:lvl1pPr>
          </a:lstStyle>
          <a:p>
            <a:r>
              <a:rPr lang="fr-FR"/>
              <a:t>Délégation à la communication</a:t>
            </a:r>
            <a:endParaRPr lang="fr-FR" dirty="0"/>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1" y="150569"/>
            <a:ext cx="5651510" cy="4646585"/>
          </a:xfrm>
          <a:prstGeom prst="rect">
            <a:avLst/>
          </a:prstGeom>
        </p:spPr>
      </p:pic>
    </p:spTree>
    <p:extLst>
      <p:ext uri="{BB962C8B-B14F-4D97-AF65-F5344CB8AC3E}">
        <p14:creationId xmlns:p14="http://schemas.microsoft.com/office/powerpoint/2010/main" val="2678153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a:t>Novembre 2023 </a:t>
            </a:r>
            <a:endParaRPr lang="fr-FR" dirty="0"/>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2438" b="1" cap="all" baseline="0"/>
            </a:lvl1pPr>
            <a:lvl2pPr marL="0" indent="0">
              <a:spcBef>
                <a:spcPts val="375"/>
              </a:spcBef>
              <a:spcAft>
                <a:spcPts val="0"/>
              </a:spcAft>
              <a:buNone/>
              <a:defRPr sz="1388"/>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2549317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061666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a:t>Novembre 2023 </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28588" indent="-128588">
              <a:spcBef>
                <a:spcPts val="300"/>
              </a:spcBef>
              <a:spcAft>
                <a:spcPts val="600"/>
              </a:spcAft>
              <a:buClr>
                <a:srgbClr val="EF7D05"/>
              </a:buClr>
              <a:buFont typeface="Arial" panose="020B0604020202020204" pitchFamily="34" charset="0"/>
              <a:buChar char="•"/>
              <a:defRPr sz="1350" b="0"/>
            </a:lvl1pPr>
            <a:lvl2pPr marL="349310" indent="-214313">
              <a:spcBef>
                <a:spcPts val="450"/>
              </a:spcBef>
              <a:spcAft>
                <a:spcPts val="600"/>
              </a:spcAft>
              <a:buClr>
                <a:srgbClr val="EF7D05"/>
              </a:buClr>
              <a:buFont typeface="Arial" panose="020B0604020202020204" pitchFamily="34" charset="0"/>
              <a:buChar char="•"/>
              <a:defRPr sz="105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1" y="1152079"/>
            <a:ext cx="8826580" cy="190501"/>
          </a:xfrm>
          <a:prstGeom prst="rect">
            <a:avLst/>
          </a:prstGeom>
        </p:spPr>
      </p:pic>
    </p:spTree>
    <p:extLst>
      <p:ext uri="{BB962C8B-B14F-4D97-AF65-F5344CB8AC3E}">
        <p14:creationId xmlns:p14="http://schemas.microsoft.com/office/powerpoint/2010/main" val="1671581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33350" indent="-133350">
              <a:spcBef>
                <a:spcPts val="300"/>
              </a:spcBef>
              <a:spcAft>
                <a:spcPts val="600"/>
              </a:spcAft>
              <a:buClr>
                <a:srgbClr val="EF7D05"/>
              </a:buClr>
              <a:buFont typeface="Arial" panose="020B0604020202020204" pitchFamily="34" charset="0"/>
              <a:buChar char="•"/>
              <a:tabLst/>
              <a:defRPr sz="1350" b="0">
                <a:latin typeface="+mn-lt"/>
              </a:defRPr>
            </a:lvl1pPr>
            <a:lvl2pPr marL="267891" indent="-101204">
              <a:spcBef>
                <a:spcPts val="450"/>
              </a:spcBef>
              <a:spcAft>
                <a:spcPts val="600"/>
              </a:spcAft>
              <a:buClr>
                <a:srgbClr val="EF7D05"/>
              </a:buClr>
              <a:buFont typeface="Arial" panose="020B0604020202020204" pitchFamily="34" charset="0"/>
              <a:buChar char="•"/>
              <a:tabLst/>
              <a:defRPr sz="1050"/>
            </a:lvl2pPr>
          </a:lstStyle>
          <a:p>
            <a:pPr lvl="0"/>
            <a:r>
              <a:rPr lang="fr-FR" dirty="0"/>
              <a:t>Titre de la partie</a:t>
            </a:r>
          </a:p>
          <a:p>
            <a:pPr lvl="1"/>
            <a:r>
              <a:rPr lang="fr-FR" dirty="0"/>
              <a:t>Niveau 2</a:t>
            </a:r>
            <a:endParaRPr kumimoji="0" lang="fr-FR" altLang="fr-FR" sz="1050" b="0" i="0" u="none" strike="noStrike" kern="1200" cap="none" spc="0" normalizeH="0" baseline="0" noProof="0" dirty="0">
              <a:ln>
                <a:noFill/>
              </a:ln>
              <a:solidFill>
                <a:sysClr val="windowText" lastClr="000000"/>
              </a:solidFill>
              <a:effectLst/>
              <a:uLnTx/>
              <a:uFillTx/>
              <a:latin typeface="Calibri"/>
              <a:ea typeface="+mn-ea"/>
              <a:cs typeface="+mn-cs"/>
            </a:endParaRPr>
          </a:p>
          <a:p>
            <a:pPr marL="379353" marR="0" lvl="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fr-FR" altLang="fr-FR" sz="105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spTree>
    <p:extLst>
      <p:ext uri="{BB962C8B-B14F-4D97-AF65-F5344CB8AC3E}">
        <p14:creationId xmlns:p14="http://schemas.microsoft.com/office/powerpoint/2010/main" val="58981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9" y="2348880"/>
            <a:ext cx="8423999" cy="3548144"/>
          </a:xfrm>
        </p:spPr>
        <p:txBody>
          <a:bodyPr/>
          <a:lstStyle>
            <a:lvl1pPr marL="133350" indent="-133350">
              <a:buClr>
                <a:srgbClr val="EF7D05"/>
              </a:buClr>
              <a:buFont typeface="Arial" panose="020B0604020202020204" pitchFamily="34" charset="0"/>
              <a:buChar char="•"/>
              <a:tabLst/>
              <a:defRPr sz="1350"/>
            </a:lvl1pPr>
            <a:lvl2pPr marL="188119" indent="-54769">
              <a:buClr>
                <a:srgbClr val="EF7D05"/>
              </a:buClr>
              <a:tabLst/>
              <a:defRPr sz="1050"/>
            </a:lvl2pPr>
            <a:lvl3pPr marL="323993" indent="-53999">
              <a:buFont typeface="Police système Courant"/>
              <a:buChar char="-"/>
              <a:defRPr sz="9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578417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9" y="1340769"/>
            <a:ext cx="8820472" cy="4677137"/>
          </a:xfrm>
          <a:prstGeom prst="rect">
            <a:avLst/>
          </a:prstGeom>
        </p:spPr>
      </p:pic>
    </p:spTree>
    <p:extLst>
      <p:ext uri="{BB962C8B-B14F-4D97-AF65-F5344CB8AC3E}">
        <p14:creationId xmlns:p14="http://schemas.microsoft.com/office/powerpoint/2010/main" val="305697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9" y="1342578"/>
            <a:ext cx="8813800" cy="4686300"/>
          </a:xfrm>
          <a:prstGeom prst="rect">
            <a:avLst/>
          </a:prstGeom>
        </p:spPr>
      </p:pic>
    </p:spTree>
    <p:extLst>
      <p:ext uri="{BB962C8B-B14F-4D97-AF65-F5344CB8AC3E}">
        <p14:creationId xmlns:p14="http://schemas.microsoft.com/office/powerpoint/2010/main" val="2421907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0410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80406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296993" indent="-296993">
              <a:buFont typeface="+mj-lt"/>
              <a:buAutoNum type="arabicPeriod"/>
              <a:defRPr sz="2438"/>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07213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80998" indent="-80998" algn="r">
              <a:spcAft>
                <a:spcPts val="0"/>
              </a:spcAft>
              <a:buFont typeface="+mj-lt"/>
              <a:buAutoNum type="arabicPeriod"/>
              <a:defRPr sz="563" b="1"/>
            </a:lvl1pPr>
            <a:lvl2pPr marL="80998" indent="-80998" algn="r">
              <a:spcBef>
                <a:spcPts val="0"/>
              </a:spcBef>
              <a:spcAft>
                <a:spcPts val="0"/>
              </a:spcAft>
              <a:buFont typeface="+mj-lt"/>
              <a:buAutoNum type="alphaLcPeriod"/>
              <a:defRPr sz="563"/>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5022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a:t>Novembre 2023 </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71450" indent="-171450">
              <a:spcBef>
                <a:spcPts val="400"/>
              </a:spcBef>
              <a:spcAft>
                <a:spcPts val="800"/>
              </a:spcAft>
              <a:buClr>
                <a:srgbClr val="EF7D05"/>
              </a:buClr>
              <a:buFont typeface="Arial" panose="020B0604020202020204" pitchFamily="34" charset="0"/>
              <a:buChar char="•"/>
              <a:defRPr sz="1800" b="0"/>
            </a:lvl1pPr>
            <a:lvl2pPr marL="465746" indent="-285750">
              <a:spcBef>
                <a:spcPts val="600"/>
              </a:spcBef>
              <a:spcAft>
                <a:spcPts val="800"/>
              </a:spcAft>
              <a:buClr>
                <a:srgbClr val="EF7D05"/>
              </a:buClr>
              <a:buFont typeface="Arial" panose="020B0604020202020204" pitchFamily="34" charset="0"/>
              <a:buChar char="•"/>
              <a:defRPr sz="140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40423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77800" indent="-177800">
              <a:spcBef>
                <a:spcPts val="400"/>
              </a:spcBef>
              <a:spcAft>
                <a:spcPts val="800"/>
              </a:spcAft>
              <a:buClr>
                <a:srgbClr val="EF7D05"/>
              </a:buClr>
              <a:buFont typeface="Arial" panose="020B0604020202020204" pitchFamily="34" charset="0"/>
              <a:buChar char="•"/>
              <a:tabLst/>
              <a:defRPr sz="1800" b="0">
                <a:latin typeface="+mn-lt"/>
              </a:defRPr>
            </a:lvl1pPr>
            <a:lvl2pPr marL="357188" indent="-134938">
              <a:spcBef>
                <a:spcPts val="600"/>
              </a:spcBef>
              <a:spcAft>
                <a:spcPts val="800"/>
              </a:spcAft>
              <a:buClr>
                <a:srgbClr val="EF7D05"/>
              </a:buClr>
              <a:buFont typeface="Arial" panose="020B0604020202020204" pitchFamily="34" charset="0"/>
              <a:buChar char="•"/>
              <a:tabLst/>
              <a:defRPr sz="1400"/>
            </a:lvl2pPr>
          </a:lstStyle>
          <a:p>
            <a:pPr lvl="0"/>
            <a:r>
              <a:rPr lang="fr-FR" dirty="0"/>
              <a:t>Titre de la partie</a:t>
            </a:r>
          </a:p>
          <a:p>
            <a:pPr lvl="1"/>
            <a:r>
              <a:rPr lang="fr-FR" dirty="0"/>
              <a:t>Niveau 2</a:t>
            </a: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505804"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82191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8" y="2348880"/>
            <a:ext cx="8423999" cy="3548144"/>
          </a:xfrm>
        </p:spPr>
        <p:txBody>
          <a:bodyPr/>
          <a:lstStyle>
            <a:lvl1pPr marL="177800" indent="-177800">
              <a:buClr>
                <a:srgbClr val="EF7D05"/>
              </a:buClr>
              <a:buFont typeface="Arial" panose="020B0604020202020204" pitchFamily="34" charset="0"/>
              <a:buChar char="•"/>
              <a:tabLst/>
              <a:defRPr sz="1800"/>
            </a:lvl1pPr>
            <a:lvl2pPr marL="250825" indent="-73025">
              <a:buClr>
                <a:srgbClr val="EF7D05"/>
              </a:buClr>
              <a:tabLst/>
              <a:defRPr sz="1400"/>
            </a:lvl2pPr>
            <a:lvl3pPr marL="431990" indent="-71999">
              <a:buFont typeface="Police système Courant"/>
              <a:buChar char="-"/>
              <a:defRPr sz="12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635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8" y="1340768"/>
            <a:ext cx="8820472" cy="4677137"/>
          </a:xfrm>
          <a:prstGeom prst="rect">
            <a:avLst/>
          </a:prstGeom>
        </p:spPr>
      </p:pic>
    </p:spTree>
    <p:extLst>
      <p:ext uri="{BB962C8B-B14F-4D97-AF65-F5344CB8AC3E}">
        <p14:creationId xmlns:p14="http://schemas.microsoft.com/office/powerpoint/2010/main" val="311516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 </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8" y="1342578"/>
            <a:ext cx="8813800" cy="4686300"/>
          </a:xfrm>
          <a:prstGeom prst="rect">
            <a:avLst/>
          </a:prstGeom>
        </p:spPr>
      </p:pic>
    </p:spTree>
    <p:extLst>
      <p:ext uri="{BB962C8B-B14F-4D97-AF65-F5344CB8AC3E}">
        <p14:creationId xmlns:p14="http://schemas.microsoft.com/office/powerpoint/2010/main" val="858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 </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66580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cap="none" baseline="0">
                <a:solidFill>
                  <a:schemeClr val="tx1"/>
                </a:solidFill>
              </a:defRPr>
            </a:lvl1pPr>
          </a:lstStyle>
          <a:p>
            <a:pPr algn="r"/>
            <a:r>
              <a:rPr lang="fr-FR"/>
              <a:t>Novembre 2023 </a:t>
            </a:r>
            <a:endParaRPr lang="fr-FR"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28" r:id="rId4"/>
    <p:sldLayoutId id="2147483830" r:id="rId5"/>
    <p:sldLayoutId id="2147483832" r:id="rId6"/>
    <p:sldLayoutId id="2147483831" r:id="rId7"/>
    <p:sldLayoutId id="2147483833" r:id="rId8"/>
    <p:sldLayoutId id="2147483829" r:id="rId9"/>
    <p:sldLayoutId id="2147483813" r:id="rId10"/>
    <p:sldLayoutId id="2147483811" r:id="rId11"/>
    <p:sldLayoutId id="2147483809" r:id="rId12"/>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8D8A5DC9-6C10-C9DA-F52C-7610255CDA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52077"/>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48F1DFDA-7731-35FE-E484-F184C2DD8F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
        <p:nvSpPr>
          <p:cNvPr id="9" name="Espace réservé de la date 3">
            <a:extLst>
              <a:ext uri="{FF2B5EF4-FFF2-40B4-BE49-F238E27FC236}">
                <a16:creationId xmlns:a16="http://schemas.microsoft.com/office/drawing/2014/main" id="{D7599CB2-C9DA-BC66-A572-48191E6CE87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 </a:t>
            </a:r>
            <a:endParaRPr lang="fr-FR" cap="all" dirty="0"/>
          </a:p>
        </p:txBody>
      </p:sp>
      <p:sp>
        <p:nvSpPr>
          <p:cNvPr id="10" name="Espace réservé du pied de page 4">
            <a:extLst>
              <a:ext uri="{FF2B5EF4-FFF2-40B4-BE49-F238E27FC236}">
                <a16:creationId xmlns:a16="http://schemas.microsoft.com/office/drawing/2014/main" id="{EA8A9718-CA0F-371E-060A-368409AF0ACD}"/>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11" name="Espace réservé du numéro de diapositive 5">
            <a:extLst>
              <a:ext uri="{FF2B5EF4-FFF2-40B4-BE49-F238E27FC236}">
                <a16:creationId xmlns:a16="http://schemas.microsoft.com/office/drawing/2014/main" id="{F0AFA0CC-82D1-55B5-6F40-209D5E5164C5}"/>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A3622A18-7034-DDB1-9689-06EDD9C63AAD}"/>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itre 1">
            <a:extLst>
              <a:ext uri="{FF2B5EF4-FFF2-40B4-BE49-F238E27FC236}">
                <a16:creationId xmlns:a16="http://schemas.microsoft.com/office/drawing/2014/main" id="{CEE06E1F-27AE-5BD4-A6A2-7815BE7E9E7B}"/>
              </a:ext>
            </a:extLst>
          </p:cNvPr>
          <p:cNvSpPr txBox="1">
            <a:spLocks/>
          </p:cNvSpPr>
          <p:nvPr userDrawn="1"/>
        </p:nvSpPr>
        <p:spPr>
          <a:xfrm>
            <a:off x="360001" y="1400344"/>
            <a:ext cx="8326800" cy="128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Cliquez et modifiez le titre</a:t>
            </a:r>
          </a:p>
        </p:txBody>
      </p:sp>
      <p:sp>
        <p:nvSpPr>
          <p:cNvPr id="18" name="Espace réservé du texte 2">
            <a:extLst>
              <a:ext uri="{FF2B5EF4-FFF2-40B4-BE49-F238E27FC236}">
                <a16:creationId xmlns:a16="http://schemas.microsoft.com/office/drawing/2014/main" id="{8745B21F-11FF-434E-5F4A-3F6A04668908}"/>
              </a:ext>
            </a:extLst>
          </p:cNvPr>
          <p:cNvSpPr txBox="1">
            <a:spLocks/>
          </p:cNvSpPr>
          <p:nvPr userDrawn="1"/>
        </p:nvSpPr>
        <p:spPr bwMode="auto">
          <a:xfrm>
            <a:off x="360001" y="2564904"/>
            <a:ext cx="8326800" cy="34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sysClr val="windowText" lastClr="000000"/>
                </a:solidFill>
                <a:effectLst/>
                <a:uLnTx/>
                <a:uFillTx/>
                <a:latin typeface="Calibri"/>
                <a:ea typeface="+mn-ea"/>
                <a:cs typeface="+mn-cs"/>
              </a:rPr>
              <a:t> Cliquez pour modifier les styles du texte du masque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sysClr val="windowText" lastClr="000000"/>
                </a:solidFill>
                <a:effectLst/>
                <a:uLnTx/>
                <a:uFillTx/>
                <a:latin typeface="Calibri"/>
                <a:ea typeface="+mn-ea"/>
                <a:cs typeface="+mn-cs"/>
              </a:rPr>
              <a:t>Deuxième niveau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sysClr val="windowText" lastClr="000000"/>
                </a:solidFill>
                <a:effectLst/>
                <a:uLnTx/>
                <a:uFillTx/>
                <a:latin typeface="Calibri"/>
                <a:ea typeface="+mn-ea"/>
                <a:cs typeface="+mn-cs"/>
              </a:rPr>
              <a:t>Troisième niveau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Quatrième niveau</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Cinquième niveau</a:t>
            </a:r>
          </a:p>
        </p:txBody>
      </p:sp>
    </p:spTree>
    <p:extLst>
      <p:ext uri="{BB962C8B-B14F-4D97-AF65-F5344CB8AC3E}">
        <p14:creationId xmlns:p14="http://schemas.microsoft.com/office/powerpoint/2010/main" val="8076803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698436D7-335B-3FD3-EE07-3FF9BF5A1FD3}"/>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 </a:t>
            </a:r>
            <a:endParaRPr lang="fr-FR" cap="all" dirty="0"/>
          </a:p>
        </p:txBody>
      </p:sp>
      <p:sp>
        <p:nvSpPr>
          <p:cNvPr id="8" name="Espace réservé du pied de page 4">
            <a:extLst>
              <a:ext uri="{FF2B5EF4-FFF2-40B4-BE49-F238E27FC236}">
                <a16:creationId xmlns:a16="http://schemas.microsoft.com/office/drawing/2014/main" id="{34735AC8-D1F4-E615-BCC7-1A91BEF53827}"/>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Délégation à la communication</a:t>
            </a:r>
            <a:endParaRPr lang="fr-FR" dirty="0"/>
          </a:p>
        </p:txBody>
      </p:sp>
      <p:sp>
        <p:nvSpPr>
          <p:cNvPr id="9" name="Espace réservé du numéro de diapositive 5">
            <a:extLst>
              <a:ext uri="{FF2B5EF4-FFF2-40B4-BE49-F238E27FC236}">
                <a16:creationId xmlns:a16="http://schemas.microsoft.com/office/drawing/2014/main" id="{20C60247-36BC-BDC7-6515-951FCB205BFC}"/>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a:extLst>
              <a:ext uri="{FF2B5EF4-FFF2-40B4-BE49-F238E27FC236}">
                <a16:creationId xmlns:a16="http://schemas.microsoft.com/office/drawing/2014/main" id="{C0B1EA95-D7D2-7BFD-06F7-3E434E0E26B8}"/>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65230"/>
      </p:ext>
    </p:extLst>
  </p:cSld>
  <p:clrMap bg1="lt1" tx1="dk1" bg2="lt2" tx2="dk2" accent1="accent1" accent2="accent2" accent3="accent3" accent4="accent4" accent5="accent5" accent6="accent6" hlink="hlink" folHlink="folHlink"/>
  <p:sldLayoutIdLst>
    <p:sldLayoutId id="214748381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563" b="1" cap="none" baseline="0">
                <a:solidFill>
                  <a:schemeClr val="tx1"/>
                </a:solidFill>
              </a:defRPr>
            </a:lvl1pPr>
          </a:lstStyle>
          <a:p>
            <a:pPr algn="r"/>
            <a:r>
              <a:rPr lang="fr-FR"/>
              <a:t>Novembre 2023 </a:t>
            </a:r>
            <a:endParaRPr lang="fr-FR"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563"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563"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1" y="144000"/>
            <a:ext cx="1007913" cy="828690"/>
          </a:xfrm>
          <a:prstGeom prst="rect">
            <a:avLst/>
          </a:prstGeom>
        </p:spPr>
      </p:pic>
    </p:spTree>
    <p:extLst>
      <p:ext uri="{BB962C8B-B14F-4D97-AF65-F5344CB8AC3E}">
        <p14:creationId xmlns:p14="http://schemas.microsoft.com/office/powerpoint/2010/main" val="322038281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p:txStyles>
    <p:titleStyle>
      <a:lvl1pPr algn="l" defTabSz="685784" rtl="0" eaLnBrk="1" latinLnBrk="0" hangingPunct="1">
        <a:lnSpc>
          <a:spcPct val="90000"/>
        </a:lnSpc>
        <a:spcBef>
          <a:spcPct val="0"/>
        </a:spcBef>
        <a:buNone/>
        <a:defRPr sz="1913" b="1" kern="1200">
          <a:solidFill>
            <a:schemeClr val="tx1"/>
          </a:solidFill>
          <a:latin typeface="+mj-lt"/>
          <a:ea typeface="+mj-ea"/>
          <a:cs typeface="+mj-cs"/>
        </a:defRPr>
      </a:lvl1pPr>
    </p:titleStyle>
    <p:bodyStyle>
      <a:lvl1pPr marL="0" indent="0" algn="l" defTabSz="685784" rtl="0" eaLnBrk="1" latinLnBrk="0" hangingPunct="1">
        <a:lnSpc>
          <a:spcPct val="100000"/>
        </a:lnSpc>
        <a:spcBef>
          <a:spcPts val="0"/>
        </a:spcBef>
        <a:spcAft>
          <a:spcPts val="375"/>
        </a:spcAft>
        <a:buFont typeface="Arial" pitchFamily="34" charset="0"/>
        <a:buNone/>
        <a:defRPr sz="788" b="0" kern="1200">
          <a:solidFill>
            <a:schemeClr val="tx1"/>
          </a:solidFill>
          <a:latin typeface="+mn-lt"/>
          <a:ea typeface="+mn-ea"/>
          <a:cs typeface="+mn-cs"/>
        </a:defRPr>
      </a:lvl1pPr>
      <a:lvl2pPr marL="188996" indent="-53999" algn="l" defTabSz="685784" rtl="0" eaLnBrk="1" latinLnBrk="0" hangingPunct="1">
        <a:lnSpc>
          <a:spcPct val="100000"/>
        </a:lnSpc>
        <a:spcBef>
          <a:spcPts val="450"/>
        </a:spcBef>
        <a:spcAft>
          <a:spcPts val="450"/>
        </a:spcAft>
        <a:buFont typeface="Arial" pitchFamily="34" charset="0"/>
        <a:buChar char="•"/>
        <a:defRPr sz="713" kern="1200">
          <a:solidFill>
            <a:schemeClr val="tx1"/>
          </a:solidFill>
          <a:latin typeface="+mn-lt"/>
          <a:ea typeface="+mn-ea"/>
          <a:cs typeface="+mn-cs"/>
        </a:defRPr>
      </a:lvl2pPr>
      <a:lvl3pPr marL="323993" indent="-53999" algn="l" defTabSz="685784" rtl="0" eaLnBrk="1" latinLnBrk="0" hangingPunct="1">
        <a:lnSpc>
          <a:spcPct val="100000"/>
        </a:lnSpc>
        <a:spcBef>
          <a:spcPts val="75"/>
        </a:spcBef>
        <a:spcAft>
          <a:spcPts val="75"/>
        </a:spcAft>
        <a:buSzPct val="100000"/>
        <a:buFont typeface="Arial" pitchFamily="34" charset="0"/>
        <a:buChar char="•"/>
        <a:defRPr sz="638" kern="1200">
          <a:solidFill>
            <a:schemeClr val="tx1"/>
          </a:solidFill>
          <a:latin typeface="+mn-lt"/>
          <a:ea typeface="+mn-ea"/>
          <a:cs typeface="+mn-cs"/>
        </a:defRPr>
      </a:lvl3pPr>
      <a:lvl4pPr marL="458989" indent="-53999" algn="l" defTabSz="685784" rtl="0" eaLnBrk="1" latinLnBrk="0" hangingPunct="1">
        <a:lnSpc>
          <a:spcPct val="100000"/>
        </a:lnSpc>
        <a:spcBef>
          <a:spcPts val="75"/>
        </a:spcBef>
        <a:spcAft>
          <a:spcPts val="75"/>
        </a:spcAft>
        <a:buSzPct val="100000"/>
        <a:buFont typeface="Arial" pitchFamily="34" charset="0"/>
        <a:buChar char="•"/>
        <a:defRPr sz="563" kern="1200">
          <a:solidFill>
            <a:schemeClr val="tx1"/>
          </a:solidFill>
          <a:latin typeface="+mn-lt"/>
          <a:ea typeface="+mn-ea"/>
          <a:cs typeface="+mn-cs"/>
        </a:defRPr>
      </a:lvl4pPr>
      <a:lvl5pPr marL="620984" indent="-53999" algn="l" defTabSz="685784" rtl="0" eaLnBrk="1" latinLnBrk="0" hangingPunct="1">
        <a:lnSpc>
          <a:spcPct val="100000"/>
        </a:lnSpc>
        <a:spcBef>
          <a:spcPts val="75"/>
        </a:spcBef>
        <a:spcAft>
          <a:spcPts val="75"/>
        </a:spcAft>
        <a:buSzPct val="100000"/>
        <a:buFont typeface="Arial" pitchFamily="34" charset="0"/>
        <a:buChar char="•"/>
        <a:defRPr sz="525" kern="1200">
          <a:solidFill>
            <a:schemeClr val="tx1"/>
          </a:solidFill>
          <a:latin typeface="+mn-lt"/>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www.horizons21.fr/" TargetMode="External"/><Relationship Id="rId2" Type="http://schemas.openxmlformats.org/officeDocument/2006/relationships/hyperlink" Target="http://www.secondes-premieres2022-2023.fr/" TargetMode="External"/><Relationship Id="rId1" Type="http://schemas.openxmlformats.org/officeDocument/2006/relationships/slideLayout" Target="../slideLayouts/slideLayout4.xml"/><Relationship Id="rId4" Type="http://schemas.openxmlformats.org/officeDocument/2006/relationships/hyperlink" Target="https://www.parcoursup.fr/index.php?desc=forma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education.gouv.fr/reussir-au-lycee"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eduscol.education.fr/1501/tests-de-positionnement-de-seconde-et-de-ca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CA0E5C13-AFC7-6C47-A9D4-2EC7798B7E9D}"/>
              </a:ext>
            </a:extLst>
          </p:cNvPr>
          <p:cNvPicPr>
            <a:picLocks noChangeAspect="1"/>
          </p:cNvPicPr>
          <p:nvPr/>
        </p:nvPicPr>
        <p:blipFill>
          <a:blip r:embed="rId2"/>
          <a:stretch>
            <a:fillRect/>
          </a:stretch>
        </p:blipFill>
        <p:spPr>
          <a:xfrm>
            <a:off x="0" y="-49064"/>
            <a:ext cx="9144000" cy="6502400"/>
          </a:xfrm>
          <a:prstGeom prst="rect">
            <a:avLst/>
          </a:prstGeom>
        </p:spPr>
      </p:pic>
      <p:sp>
        <p:nvSpPr>
          <p:cNvPr id="2" name="Espace réservé de la date 1">
            <a:extLst>
              <a:ext uri="{FF2B5EF4-FFF2-40B4-BE49-F238E27FC236}">
                <a16:creationId xmlns:a16="http://schemas.microsoft.com/office/drawing/2014/main" id="{3F384FBF-971F-CBA4-3771-600EA8FA9457}"/>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2DC86EA5-AFFA-5950-F06F-83DBA5D22B33}"/>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380CED23-9187-064E-3528-728360A178FC}"/>
              </a:ext>
            </a:extLst>
          </p:cNvPr>
          <p:cNvSpPr>
            <a:spLocks noGrp="1"/>
          </p:cNvSpPr>
          <p:nvPr>
            <p:ph type="sldNum" sz="quarter" idx="12"/>
          </p:nvPr>
        </p:nvSpPr>
        <p:spPr/>
        <p:txBody>
          <a:bodyPr/>
          <a:lstStyle/>
          <a:p>
            <a:fld id="{733122C9-A0B9-462F-8757-0847AD287B63}" type="slidenum">
              <a:rPr lang="fr-FR" smtClean="0"/>
              <a:pPr/>
              <a:t>1</a:t>
            </a:fld>
            <a:endParaRPr lang="fr-FR" dirty="0"/>
          </a:p>
        </p:txBody>
      </p:sp>
      <p:sp>
        <p:nvSpPr>
          <p:cNvPr id="11" name="Sous-titre 1">
            <a:extLst>
              <a:ext uri="{FF2B5EF4-FFF2-40B4-BE49-F238E27FC236}">
                <a16:creationId xmlns:a16="http://schemas.microsoft.com/office/drawing/2014/main" id="{0B7236E2-6215-0411-8528-95A4353D3C29}"/>
              </a:ext>
            </a:extLst>
          </p:cNvPr>
          <p:cNvSpPr txBox="1">
            <a:spLocks/>
          </p:cNvSpPr>
          <p:nvPr/>
        </p:nvSpPr>
        <p:spPr bwMode="auto">
          <a:xfrm>
            <a:off x="4382429" y="2377688"/>
            <a:ext cx="4582059" cy="220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a:solidFill>
                  <a:schemeClr val="tx1"/>
                </a:solidFill>
                <a:latin typeface="Arial Black" panose="020B0604020202020204" pitchFamily="34" charset="0"/>
                <a:ea typeface="Arial Black" charset="0"/>
                <a:cs typeface="Arial Black" panose="020B0604020202020204" pitchFamily="34" charset="0"/>
              </a:rPr>
              <a:t>lycée d’enseignement</a:t>
            </a:r>
            <a:r>
              <a:rPr lang="fr-FR" sz="2400" b="1" cap="all" dirty="0">
                <a:solidFill>
                  <a:schemeClr val="bg1"/>
                </a:solidFill>
                <a:latin typeface="Arial Black" panose="020B0604020202020204" pitchFamily="34" charset="0"/>
                <a:ea typeface="Arial Black" charset="0"/>
                <a:cs typeface="Arial Black" panose="020B0604020202020204" pitchFamily="34" charset="0"/>
              </a:rPr>
              <a:t/>
            </a:r>
            <a:br>
              <a:rPr lang="fr-FR" sz="2400" b="1" cap="all" dirty="0">
                <a:solidFill>
                  <a:schemeClr val="bg1"/>
                </a:solidFill>
                <a:latin typeface="Arial Black" panose="020B0604020202020204" pitchFamily="34" charset="0"/>
                <a:ea typeface="Arial Black" charset="0"/>
                <a:cs typeface="Arial Black" panose="020B0604020202020204" pitchFamily="34" charset="0"/>
              </a:rPr>
            </a:br>
            <a:r>
              <a:rPr lang="fr-FR" sz="2400" b="1" cap="all" dirty="0">
                <a:solidFill>
                  <a:srgbClr val="7AB1E1"/>
                </a:solidFill>
                <a:latin typeface="Arial Black" panose="020B0604020202020204" pitchFamily="34" charset="0"/>
                <a:ea typeface="Arial Black" charset="0"/>
                <a:cs typeface="Arial Black" panose="020B0604020202020204" pitchFamily="34" charset="0"/>
              </a:rPr>
              <a:t>général</a:t>
            </a:r>
            <a:r>
              <a:rPr lang="fr-FR" sz="2400" b="1" cap="all" dirty="0">
                <a:solidFill>
                  <a:srgbClr val="558ED5"/>
                </a:solidFill>
                <a:latin typeface="Arial Black" panose="020B0604020202020204" pitchFamily="34" charset="0"/>
                <a:ea typeface="Arial Black" charset="0"/>
                <a:cs typeface="Arial Black" panose="020B0604020202020204" pitchFamily="34" charset="0"/>
              </a:rPr>
              <a:t/>
            </a:r>
            <a:br>
              <a:rPr lang="fr-FR" sz="2400" b="1" cap="all" dirty="0">
                <a:solidFill>
                  <a:srgbClr val="558ED5"/>
                </a:solidFill>
                <a:latin typeface="Arial Black" panose="020B0604020202020204" pitchFamily="34" charset="0"/>
                <a:ea typeface="Arial Black" charset="0"/>
                <a:cs typeface="Arial Black" panose="020B0604020202020204" pitchFamily="34" charset="0"/>
              </a:rPr>
            </a:br>
            <a:r>
              <a:rPr lang="fr-FR" sz="2400" b="1" cap="all" dirty="0">
                <a:solidFill>
                  <a:srgbClr val="EF7D05"/>
                </a:solidFill>
                <a:latin typeface="Arial Black" panose="020B0604020202020204" pitchFamily="34" charset="0"/>
                <a:ea typeface="Arial Black" charset="0"/>
                <a:cs typeface="Arial Black" panose="020B0604020202020204" pitchFamily="34" charset="0"/>
              </a:rPr>
              <a:t>Et technologique</a:t>
            </a:r>
            <a:endParaRPr lang="fr-FR" sz="2400" b="1" cap="all" dirty="0">
              <a:solidFill>
                <a:srgbClr val="558ED5"/>
              </a:solidFill>
              <a:latin typeface="Arial Black" panose="020B0604020202020204" pitchFamily="34" charset="0"/>
              <a:ea typeface="Arial Black" charset="0"/>
              <a:cs typeface="Arial Black" panose="020B0604020202020204" pitchFamily="34" charset="0"/>
            </a:endParaRPr>
          </a:p>
          <a:p>
            <a:pPr eaLnBrk="1" hangingPunct="1">
              <a:defRPr/>
            </a:pPr>
            <a:r>
              <a:rPr lang="fr-FR" sz="2000" b="1" cap="all" dirty="0">
                <a:solidFill>
                  <a:schemeClr val="tx1"/>
                </a:solidFill>
                <a:latin typeface="Arial" panose="020B0604020202020204" pitchFamily="34" charset="0"/>
                <a:cs typeface="Arial" panose="020B0604020202020204" pitchFamily="34" charset="0"/>
              </a:rPr>
              <a:t>Présentation</a:t>
            </a:r>
            <a:br>
              <a:rPr lang="fr-FR" sz="2000" b="1"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aux personnels</a:t>
            </a:r>
            <a:br>
              <a:rPr lang="fr-FR" sz="2000" b="1"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de l’éducation nationale</a:t>
            </a:r>
            <a:endParaRPr lang="fr-FR" sz="2000" b="1" cap="all" dirty="0">
              <a:solidFill>
                <a:schemeClr val="tx1"/>
              </a:solidFill>
              <a:latin typeface="Arial" panose="020B0604020202020204" pitchFamily="34" charset="0"/>
              <a:ea typeface="Arial Black" charset="0"/>
              <a:cs typeface="Arial" panose="020B0604020202020204" pitchFamily="34" charset="0"/>
            </a:endParaRPr>
          </a:p>
        </p:txBody>
      </p:sp>
    </p:spTree>
    <p:extLst>
      <p:ext uri="{BB962C8B-B14F-4D97-AF65-F5344CB8AC3E}">
        <p14:creationId xmlns:p14="http://schemas.microsoft.com/office/powerpoint/2010/main" val="196990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7A8AA-EE7F-BF4A-956B-E71D2B1840C1}"/>
              </a:ext>
            </a:extLst>
          </p:cNvPr>
          <p:cNvSpPr>
            <a:spLocks noGrp="1"/>
          </p:cNvSpPr>
          <p:nvPr>
            <p:ph type="title"/>
          </p:nvPr>
        </p:nvSpPr>
        <p:spPr>
          <a:xfrm>
            <a:off x="359998" y="1525675"/>
            <a:ext cx="8424000" cy="500824"/>
          </a:xfrm>
        </p:spPr>
        <p:txBody>
          <a:bodyPr/>
          <a:lstStyle/>
          <a:p>
            <a:r>
              <a:rPr lang="fr-FR" dirty="0"/>
              <a:t>Outils d’accompagnement à l’orientation en seconde </a:t>
            </a:r>
          </a:p>
        </p:txBody>
      </p:sp>
      <p:sp>
        <p:nvSpPr>
          <p:cNvPr id="3" name="Espace réservé de la date 2">
            <a:extLst>
              <a:ext uri="{FF2B5EF4-FFF2-40B4-BE49-F238E27FC236}">
                <a16:creationId xmlns:a16="http://schemas.microsoft.com/office/drawing/2014/main" id="{9E802A32-983F-8844-B058-7F5542935DC3}"/>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94A83974-F9B9-5146-AC24-D313980DE5CD}"/>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9BCE3245-C771-0042-99F8-429EDC819CC1}"/>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texte 5">
            <a:extLst>
              <a:ext uri="{FF2B5EF4-FFF2-40B4-BE49-F238E27FC236}">
                <a16:creationId xmlns:a16="http://schemas.microsoft.com/office/drawing/2014/main" id="{7B22C887-6B34-EA41-985C-007C4E369867}"/>
              </a:ext>
            </a:extLst>
          </p:cNvPr>
          <p:cNvSpPr>
            <a:spLocks noGrp="1"/>
          </p:cNvSpPr>
          <p:nvPr>
            <p:ph type="body" sz="quarter" idx="13"/>
          </p:nvPr>
        </p:nvSpPr>
        <p:spPr>
          <a:xfrm>
            <a:off x="359998" y="2204864"/>
            <a:ext cx="8424000" cy="3404128"/>
          </a:xfrm>
        </p:spPr>
        <p:txBody>
          <a:bodyPr/>
          <a:lstStyle/>
          <a:p>
            <a:pPr marL="0" indent="0">
              <a:spcBef>
                <a:spcPct val="0"/>
              </a:spcBef>
              <a:buClrTx/>
              <a:buNone/>
              <a:defRPr/>
            </a:pPr>
            <a:r>
              <a:rPr lang="fr-FR" altLang="fr-FR" sz="1200" dirty="0"/>
              <a:t>Les élèves de seconde générale et technologique disposent de deux sites dédiés, conçus par l’Onisep, pour construire leur démarche de choix d’orientation :</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hlinkClick r:id="rId2"/>
              </a:rPr>
              <a:t>www.secondes-premieres2022-2023.fr</a:t>
            </a:r>
            <a:r>
              <a:rPr lang="fr-FR" altLang="fr-FR" sz="1200" dirty="0">
                <a:latin typeface="Arial" panose="020B0604020202020204" pitchFamily="34" charset="0"/>
                <a:cs typeface="Arial" panose="020B0604020202020204" pitchFamily="34" charset="0"/>
              </a:rPr>
              <a:t>, qui propose cinq étapes pour construire son orientation </a:t>
            </a:r>
            <a:br>
              <a:rPr lang="fr-FR" altLang="fr-FR" sz="1200" dirty="0">
                <a:latin typeface="Arial" panose="020B0604020202020204" pitchFamily="34" charset="0"/>
                <a:cs typeface="Arial" panose="020B0604020202020204" pitchFamily="34" charset="0"/>
              </a:rPr>
            </a:br>
            <a:r>
              <a:rPr lang="fr-FR" altLang="fr-FR" sz="1200" dirty="0">
                <a:latin typeface="Arial" panose="020B0604020202020204" pitchFamily="34" charset="0"/>
                <a:cs typeface="Arial" panose="020B0604020202020204" pitchFamily="34" charset="0"/>
              </a:rPr>
              <a:t>au lycée GT ;</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www.horizons21.fr</a:t>
            </a:r>
            <a:r>
              <a:rPr lang="fr-FR" altLang="fr-FR" sz="1200" dirty="0">
                <a:latin typeface="Arial" panose="020B0604020202020204" pitchFamily="34" charset="0"/>
                <a:cs typeface="Arial" panose="020B0604020202020204" pitchFamily="34" charset="0"/>
              </a:rPr>
              <a:t>, spécifiquement dédié au choix des enseignements de spécialité en fin de seconde.</a:t>
            </a:r>
          </a:p>
          <a:p>
            <a:pPr marL="0" indent="0">
              <a:spcBef>
                <a:spcPts val="600"/>
              </a:spcBef>
              <a:buClr>
                <a:schemeClr val="accent6"/>
              </a:buClr>
              <a:buNone/>
              <a:defRPr/>
            </a:pPr>
            <a:r>
              <a:rPr lang="fr-FR" altLang="fr-FR" sz="1200" b="1" dirty="0"/>
              <a:t>Ces deux outils sont actualisés tous les ans pour correspondre à la situation des élèves de seconde.</a:t>
            </a:r>
            <a:endParaRPr lang="fr-FR" altLang="fr-FR" sz="1200" b="1" strike="sngStrike" dirty="0">
              <a:solidFill>
                <a:srgbClr val="FF0000"/>
              </a:solidFill>
            </a:endParaRPr>
          </a:p>
          <a:p>
            <a:pPr marL="0" indent="0">
              <a:spcBef>
                <a:spcPts val="600"/>
              </a:spcBef>
              <a:buClr>
                <a:schemeClr val="accent6"/>
              </a:buClr>
              <a:buNone/>
              <a:defRPr/>
            </a:pPr>
            <a:endParaRPr lang="fr-FR" altLang="fr-FR" sz="1200" b="1" dirty="0"/>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Parcoursup.fr</a:t>
            </a:r>
            <a:r>
              <a:rPr lang="fr-FR" altLang="fr-FR" sz="1200" dirty="0">
                <a:latin typeface="Arial" panose="020B0604020202020204" pitchFamily="34" charset="0"/>
                <a:cs typeface="Arial" panose="020B0604020202020204" pitchFamily="34" charset="0"/>
              </a:rPr>
              <a:t> : pour chaque formation supérieure, une fiche descriptive est proposée avec des informations utiles et des conseils sur les différentes combinaisons de spécialités et d’options recommandées par les formations. Ces informations peuvent être exploitées utilement dès la classe de seconde dans le cadre du choix par les élèves des spécialités de la voie générale ou des séries de la voie technologique.</a:t>
            </a:r>
          </a:p>
          <a:p>
            <a:endParaRPr lang="fr-FR" dirty="0"/>
          </a:p>
        </p:txBody>
      </p:sp>
    </p:spTree>
    <p:extLst>
      <p:ext uri="{BB962C8B-B14F-4D97-AF65-F5344CB8AC3E}">
        <p14:creationId xmlns:p14="http://schemas.microsoft.com/office/powerpoint/2010/main" val="409078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CDBA88-34F0-2C43-ABF1-91B885B7D766}"/>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2F1BA397-5EF5-E242-939F-287BF56D6E1E}"/>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83E76C86-FC76-9540-AC1E-53706B967A3E}"/>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5" name="Titre 4">
            <a:extLst>
              <a:ext uri="{FF2B5EF4-FFF2-40B4-BE49-F238E27FC236}">
                <a16:creationId xmlns:a16="http://schemas.microsoft.com/office/drawing/2014/main" id="{87F06F56-A567-184B-AE09-E1724AA8E3C4}"/>
              </a:ext>
            </a:extLst>
          </p:cNvPr>
          <p:cNvSpPr txBox="1">
            <a:spLocks/>
          </p:cNvSpPr>
          <p:nvPr/>
        </p:nvSpPr>
        <p:spPr bwMode="auto">
          <a:xfrm>
            <a:off x="4751388" y="2486025"/>
            <a:ext cx="4064000" cy="27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2400" b="1" dirty="0">
                <a:latin typeface="Arial Black" panose="020B0604020202020204" pitchFamily="34" charset="0"/>
                <a:cs typeface="Arial Black" panose="020B0604020202020204" pitchFamily="34" charset="0"/>
              </a:rPr>
              <a:t>LA SECONDE </a:t>
            </a:r>
            <a:r>
              <a:rPr lang="fr-FR" altLang="fr-FR" sz="2400" b="1" dirty="0">
                <a:solidFill>
                  <a:srgbClr val="7AB1E1"/>
                </a:solidFill>
                <a:latin typeface="Arial Black" panose="020B0604020202020204" pitchFamily="34" charset="0"/>
                <a:cs typeface="Arial Black" panose="020B0604020202020204" pitchFamily="34" charset="0"/>
              </a:rPr>
              <a:t>GÉNÉRALE</a:t>
            </a:r>
            <a:r>
              <a:rPr lang="fr-FR" altLang="fr-FR" sz="2400" b="1" dirty="0">
                <a:solidFill>
                  <a:srgbClr val="65A6F5"/>
                </a:solidFill>
                <a:latin typeface="Arial Black" panose="020B0604020202020204" pitchFamily="34" charset="0"/>
                <a:cs typeface="Arial Black" panose="020B0604020202020204" pitchFamily="34" charset="0"/>
              </a:rPr>
              <a:t> </a:t>
            </a:r>
            <a:r>
              <a:rPr lang="fr-FR" altLang="fr-FR" sz="2400" b="1" dirty="0">
                <a:latin typeface="Arial Black" panose="020B0604020202020204" pitchFamily="34" charset="0"/>
                <a:cs typeface="Arial Black" panose="020B0604020202020204" pitchFamily="34" charset="0"/>
              </a:rPr>
              <a:t/>
            </a:r>
            <a:br>
              <a:rPr lang="fr-FR" altLang="fr-FR" sz="2400" b="1" dirty="0">
                <a:latin typeface="Arial Black" panose="020B0604020202020204" pitchFamily="34" charset="0"/>
                <a:cs typeface="Arial Black" panose="020B0604020202020204" pitchFamily="34" charset="0"/>
              </a:rPr>
            </a:br>
            <a:r>
              <a:rPr lang="fr-FR" altLang="fr-FR" sz="2400" b="1" dirty="0">
                <a:solidFill>
                  <a:srgbClr val="EF7D05"/>
                </a:solidFill>
                <a:latin typeface="Arial Black" panose="020B0604020202020204" pitchFamily="34" charset="0"/>
                <a:cs typeface="Arial Black" panose="020B0604020202020204" pitchFamily="34" charset="0"/>
              </a:rPr>
              <a:t>ET TECHNOLOGIQUE </a:t>
            </a:r>
          </a:p>
          <a:p>
            <a:pPr>
              <a:spcBef>
                <a:spcPct val="0"/>
              </a:spcBef>
              <a:buFontTx/>
              <a:buNone/>
            </a:pPr>
            <a:endParaRPr lang="fr-FR" altLang="fr-FR" sz="1600" b="1" dirty="0">
              <a:latin typeface="Arial Black" panose="020B0604020202020204" pitchFamily="34" charset="0"/>
              <a:cs typeface="Arial Black" panose="020B0604020202020204" pitchFamily="34" charset="0"/>
            </a:endParaRPr>
          </a:p>
          <a:p>
            <a:pPr lvl="0">
              <a:spcBef>
                <a:spcPct val="0"/>
              </a:spcBef>
            </a:pPr>
            <a:r>
              <a:rPr lang="fr-FR" altLang="fr-FR" sz="1600" b="1" dirty="0">
                <a:latin typeface="Arial Black" panose="020B0604020202020204" pitchFamily="34" charset="0"/>
                <a:cs typeface="Arial Black" panose="020B0604020202020204" pitchFamily="34" charset="0"/>
              </a:rPr>
              <a:t>Enseignements</a:t>
            </a:r>
          </a:p>
          <a:p>
            <a:pPr lvl="0">
              <a:spcBef>
                <a:spcPct val="0"/>
              </a:spcBef>
            </a:pPr>
            <a:r>
              <a:rPr lang="fr-FR" altLang="fr-FR" sz="1600" b="1" dirty="0">
                <a:latin typeface="Arial Black" panose="020B0604020202020204" pitchFamily="34" charset="0"/>
                <a:cs typeface="Arial Black" panose="020B0604020202020204" pitchFamily="34" charset="0"/>
              </a:rPr>
              <a:t>Grilles horaires </a:t>
            </a:r>
          </a:p>
          <a:p>
            <a:pPr lvl="0">
              <a:spcBef>
                <a:spcPct val="0"/>
              </a:spcBef>
            </a:pPr>
            <a:r>
              <a:rPr lang="fr-FR" altLang="fr-FR" sz="1600" b="1" dirty="0">
                <a:latin typeface="Arial Black" panose="020B0604020202020204" pitchFamily="34" charset="0"/>
                <a:cs typeface="Arial Black" panose="020B0604020202020204" pitchFamily="34" charset="0"/>
              </a:rPr>
              <a:t>Calendrier</a:t>
            </a:r>
          </a:p>
          <a:p>
            <a:pPr>
              <a:spcBef>
                <a:spcPct val="0"/>
              </a:spcBef>
              <a:buFontTx/>
              <a:buNone/>
            </a:pPr>
            <a:endParaRPr lang="fr-FR" altLang="fr-FR" sz="2400" b="1" dirty="0">
              <a:latin typeface="Arial Black" panose="020B0A04020102020204" pitchFamily="34" charset="0"/>
            </a:endParaRPr>
          </a:p>
        </p:txBody>
      </p:sp>
    </p:spTree>
    <p:extLst>
      <p:ext uri="{BB962C8B-B14F-4D97-AF65-F5344CB8AC3E}">
        <p14:creationId xmlns:p14="http://schemas.microsoft.com/office/powerpoint/2010/main" val="273115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C404C88-EBC6-9848-AD2B-6B43BE95FA7C}"/>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E17AFCCF-F8D2-6642-9B4C-EFC6994F377F}"/>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12A3BF03-13BC-A74E-9019-7838610CF826}"/>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5" name="Espace réservé du texte 4">
            <a:extLst>
              <a:ext uri="{FF2B5EF4-FFF2-40B4-BE49-F238E27FC236}">
                <a16:creationId xmlns:a16="http://schemas.microsoft.com/office/drawing/2014/main" id="{7CF4042D-1814-354C-904E-3DB92DA6E0EB}"/>
              </a:ext>
            </a:extLst>
          </p:cNvPr>
          <p:cNvSpPr>
            <a:spLocks noGrp="1"/>
          </p:cNvSpPr>
          <p:nvPr>
            <p:ph type="body" sz="quarter" idx="13"/>
          </p:nvPr>
        </p:nvSpPr>
        <p:spPr>
          <a:xfrm>
            <a:off x="359998" y="2585496"/>
            <a:ext cx="8424000" cy="3528392"/>
          </a:xfrm>
        </p:spPr>
        <p:txBody>
          <a:bodyPr/>
          <a:lstStyle/>
          <a:p>
            <a:pPr>
              <a:spcAft>
                <a:spcPts val="200"/>
              </a:spcAft>
              <a:defRPr/>
            </a:pPr>
            <a:r>
              <a:rPr lang="fr-FR" sz="1400" b="1" dirty="0">
                <a:solidFill>
                  <a:srgbClr val="EF7D05"/>
                </a:solidFill>
              </a:rPr>
              <a:t>Tous les élèves de seconde générale et technologique suivent les mêmes enseignements hebdomadaires :</a:t>
            </a:r>
            <a:endParaRPr lang="fr-FR" sz="1400" b="1" strike="sngStrike" dirty="0">
              <a:solidFill>
                <a:srgbClr val="FF0000"/>
              </a:solidFill>
            </a:endParaRPr>
          </a:p>
          <a:p>
            <a:pPr lvl="1">
              <a:spcBef>
                <a:spcPts val="400"/>
              </a:spcBef>
              <a:spcAft>
                <a:spcPts val="200"/>
              </a:spcAft>
              <a:defRPr/>
            </a:pPr>
            <a:r>
              <a:rPr lang="fr-FR" sz="1200" dirty="0"/>
              <a:t>Français : 4 h</a:t>
            </a:r>
          </a:p>
          <a:p>
            <a:pPr lvl="1">
              <a:spcBef>
                <a:spcPts val="400"/>
              </a:spcBef>
              <a:spcAft>
                <a:spcPts val="200"/>
              </a:spcAft>
              <a:defRPr/>
            </a:pPr>
            <a:r>
              <a:rPr lang="fr-FR" sz="1200" dirty="0"/>
              <a:t>Histoire-géographie : 3 h</a:t>
            </a:r>
          </a:p>
          <a:p>
            <a:pPr lvl="1">
              <a:spcBef>
                <a:spcPts val="400"/>
              </a:spcBef>
              <a:spcAft>
                <a:spcPts val="200"/>
              </a:spcAft>
              <a:defRPr/>
            </a:pPr>
            <a:r>
              <a:rPr lang="fr-FR" sz="1200" dirty="0"/>
              <a:t>Langue vivante A (LVA) et langue vivante B (LVB) : 5 h 30 </a:t>
            </a:r>
          </a:p>
          <a:p>
            <a:pPr lvl="1">
              <a:spcBef>
                <a:spcPts val="400"/>
              </a:spcBef>
              <a:spcAft>
                <a:spcPts val="200"/>
              </a:spcAft>
              <a:defRPr/>
            </a:pPr>
            <a:r>
              <a:rPr lang="fr-FR" sz="1200" dirty="0"/>
              <a:t>Mathématiques : 4 h</a:t>
            </a:r>
          </a:p>
          <a:p>
            <a:pPr lvl="1">
              <a:spcBef>
                <a:spcPts val="400"/>
              </a:spcBef>
              <a:spcAft>
                <a:spcPts val="200"/>
              </a:spcAft>
              <a:defRPr/>
            </a:pPr>
            <a:r>
              <a:rPr lang="fr-FR" sz="1200" dirty="0"/>
              <a:t>Physique-chimie : 3 h</a:t>
            </a:r>
          </a:p>
          <a:p>
            <a:pPr lvl="1">
              <a:spcBef>
                <a:spcPts val="400"/>
              </a:spcBef>
              <a:spcAft>
                <a:spcPts val="200"/>
              </a:spcAft>
              <a:defRPr/>
            </a:pPr>
            <a:r>
              <a:rPr lang="fr-FR" sz="1200" dirty="0"/>
              <a:t>Sciences de la vie et de la Terre : 1 h 30 </a:t>
            </a:r>
          </a:p>
          <a:p>
            <a:pPr lvl="1">
              <a:spcBef>
                <a:spcPts val="400"/>
              </a:spcBef>
              <a:spcAft>
                <a:spcPts val="200"/>
              </a:spcAft>
              <a:defRPr/>
            </a:pPr>
            <a:r>
              <a:rPr lang="fr-FR" sz="1200" dirty="0"/>
              <a:t>Éducation physique et sportive (EPS) : 2 h</a:t>
            </a:r>
          </a:p>
          <a:p>
            <a:pPr lvl="1">
              <a:spcBef>
                <a:spcPts val="400"/>
              </a:spcBef>
              <a:spcAft>
                <a:spcPts val="200"/>
              </a:spcAft>
              <a:defRPr/>
            </a:pPr>
            <a:r>
              <a:rPr lang="fr-FR" sz="1200" dirty="0"/>
              <a:t>Enseignement moral et civique (EMC) : 18 h/an</a:t>
            </a:r>
          </a:p>
          <a:p>
            <a:pPr lvl="1">
              <a:spcBef>
                <a:spcPts val="400"/>
              </a:spcBef>
              <a:spcAft>
                <a:spcPts val="200"/>
              </a:spcAft>
              <a:defRPr/>
            </a:pPr>
            <a:r>
              <a:rPr lang="fr-FR" sz="1200" dirty="0"/>
              <a:t>Sciences économiques et sociales : 1 h 30</a:t>
            </a:r>
          </a:p>
          <a:p>
            <a:pPr lvl="1">
              <a:spcBef>
                <a:spcPts val="400"/>
              </a:spcBef>
              <a:spcAft>
                <a:spcPts val="200"/>
              </a:spcAft>
              <a:defRPr/>
            </a:pPr>
            <a:r>
              <a:rPr lang="fr-FR" sz="1200" dirty="0"/>
              <a:t>Sciences numériques et technologie : 1 h 30</a:t>
            </a:r>
            <a:endParaRPr lang="fr-FR" dirty="0"/>
          </a:p>
        </p:txBody>
      </p:sp>
      <p:sp>
        <p:nvSpPr>
          <p:cNvPr id="6" name="Titre 5">
            <a:extLst>
              <a:ext uri="{FF2B5EF4-FFF2-40B4-BE49-F238E27FC236}">
                <a16:creationId xmlns:a16="http://schemas.microsoft.com/office/drawing/2014/main" id="{1A0F7DE8-A229-A44D-8E7F-390119614F1A}"/>
              </a:ext>
            </a:extLst>
          </p:cNvPr>
          <p:cNvSpPr>
            <a:spLocks noGrp="1"/>
          </p:cNvSpPr>
          <p:nvPr>
            <p:ph type="title"/>
          </p:nvPr>
        </p:nvSpPr>
        <p:spPr>
          <a:xfrm>
            <a:off x="359998" y="1525675"/>
            <a:ext cx="8424000" cy="788856"/>
          </a:xfrm>
        </p:spPr>
        <p:txBody>
          <a:bodyPr/>
          <a:lstStyle/>
          <a:p>
            <a:r>
              <a:rPr lang="fr-FR" dirty="0"/>
              <a:t>Les enseignements obligatoires de la seconde générale et technologique</a:t>
            </a:r>
          </a:p>
        </p:txBody>
      </p:sp>
    </p:spTree>
    <p:extLst>
      <p:ext uri="{BB962C8B-B14F-4D97-AF65-F5344CB8AC3E}">
        <p14:creationId xmlns:p14="http://schemas.microsoft.com/office/powerpoint/2010/main" val="151093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304427-DBD0-9A4A-900B-A084989B3CF7}"/>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D3E9866C-A6B1-DD42-98BA-7A74074606D0}"/>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B47B013B-EE80-DA44-B863-9BB83A769A8B}"/>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5" name="Espace réservé du texte 4">
            <a:extLst>
              <a:ext uri="{FF2B5EF4-FFF2-40B4-BE49-F238E27FC236}">
                <a16:creationId xmlns:a16="http://schemas.microsoft.com/office/drawing/2014/main" id="{62F38CB2-876A-0A4F-BFB8-1B129548E86B}"/>
              </a:ext>
            </a:extLst>
          </p:cNvPr>
          <p:cNvSpPr>
            <a:spLocks noGrp="1"/>
          </p:cNvSpPr>
          <p:nvPr>
            <p:ph type="body" sz="quarter" idx="13"/>
          </p:nvPr>
        </p:nvSpPr>
        <p:spPr>
          <a:xfrm>
            <a:off x="359998" y="2204864"/>
            <a:ext cx="8424000" cy="4227872"/>
          </a:xfrm>
        </p:spPr>
        <p:txBody>
          <a:bodyPr/>
          <a:lstStyle/>
          <a:p>
            <a:pPr marL="0" indent="0" fontAlgn="base">
              <a:spcBef>
                <a:spcPts val="1000"/>
              </a:spcBef>
              <a:spcAft>
                <a:spcPts val="300"/>
              </a:spcAft>
              <a:buNone/>
              <a:defRPr/>
            </a:pPr>
            <a:r>
              <a:rPr lang="fr-FR" sz="1400" b="1" dirty="0">
                <a:solidFill>
                  <a:srgbClr val="EF7D05"/>
                </a:solidFill>
                <a:latin typeface="Arial" panose="020B0604020202020204" pitchFamily="34" charset="0"/>
                <a:cs typeface="Arial" panose="020B0604020202020204" pitchFamily="34" charset="0"/>
              </a:rPr>
              <a:t>Les élèves de seconde générale et technologique peuvent choisir au plus 2 enseignements optionnels* : </a:t>
            </a:r>
          </a:p>
          <a:p>
            <a:pPr marL="171450" indent="-171450" fontAlgn="base">
              <a:spcBef>
                <a:spcPts val="300"/>
              </a:spcBef>
              <a:spcAft>
                <a:spcPts val="200"/>
              </a:spcAft>
              <a:defRPr/>
            </a:pPr>
            <a:r>
              <a:rPr lang="fr-FR" altLang="fr-FR" sz="1400" b="1" dirty="0">
                <a:solidFill>
                  <a:srgbClr val="EF7D05"/>
                </a:solidFill>
                <a:latin typeface="Arial" panose="020B0604020202020204" pitchFamily="34" charset="0"/>
                <a:cs typeface="Arial" panose="020B0604020202020204" pitchFamily="34" charset="0"/>
              </a:rPr>
              <a:t>1 enseignement optionnel général au choix parmi :</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Langues et cultures de l’Antiquité* (LCA, latin ou grec) : 3 h</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Langue vivante C (LVC) : 3 h</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Langue des signes française (LSF) : 3 h</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Arts : 3 h</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EPS : 3 h</a:t>
            </a:r>
          </a:p>
          <a:p>
            <a:pPr marL="358775" lvl="1" indent="-179388" fontAlgn="base">
              <a:spcBef>
                <a:spcPts val="0"/>
              </a:spcBef>
              <a:spcAft>
                <a:spcPts val="300"/>
              </a:spcAft>
              <a:defRPr/>
            </a:pPr>
            <a:r>
              <a:rPr lang="fr-FR" altLang="fr-FR" sz="1200" dirty="0">
                <a:latin typeface="Arial" panose="020B0604020202020204" pitchFamily="34" charset="0"/>
                <a:cs typeface="Arial" panose="020B0604020202020204" pitchFamily="34" charset="0"/>
              </a:rPr>
              <a:t>Arts du cirque : 6 h</a:t>
            </a:r>
          </a:p>
          <a:p>
            <a:pPr marL="171450" indent="-171450" fontAlgn="base">
              <a:spcBef>
                <a:spcPts val="300"/>
              </a:spcBef>
              <a:spcAft>
                <a:spcPts val="200"/>
              </a:spcAft>
              <a:defRPr/>
            </a:pPr>
            <a:r>
              <a:rPr lang="fr-FR" altLang="fr-FR" sz="1400" b="1" dirty="0">
                <a:solidFill>
                  <a:srgbClr val="EF7D05"/>
                </a:solidFill>
                <a:latin typeface="Arial" panose="020B0604020202020204" pitchFamily="34" charset="0"/>
                <a:cs typeface="Arial" panose="020B0604020202020204" pitchFamily="34" charset="0"/>
              </a:rPr>
              <a:t>1 enseignement optionnel technologique au choix parmi :</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Management et gestion : 1 h 30</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Santé social : 1 h 30 </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Biotechnologies : 1 h 30</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Sciences de laboratoire : 1 h 30</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Sciences de l’ingénieur : 1 h 30 </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Création et innovation technologiques : 1 h 30</a:t>
            </a:r>
          </a:p>
          <a:p>
            <a:pPr marL="358775" lvl="1" indent="-179388" fontAlgn="base">
              <a:spcBef>
                <a:spcPts val="0"/>
              </a:spcBef>
              <a:spcAft>
                <a:spcPts val="200"/>
              </a:spcAft>
              <a:defRPr/>
            </a:pPr>
            <a:r>
              <a:rPr lang="fr-FR" altLang="fr-FR" sz="1200" dirty="0">
                <a:latin typeface="Arial" panose="020B0604020202020204" pitchFamily="34" charset="0"/>
                <a:cs typeface="Arial" panose="020B0604020202020204" pitchFamily="34" charset="0"/>
              </a:rPr>
              <a:t>Création et culture design – atelier artistique : 6 h</a:t>
            </a:r>
          </a:p>
          <a:p>
            <a:pPr marL="358775" lvl="1" indent="-179388" fontAlgn="base">
              <a:spcBef>
                <a:spcPts val="0"/>
              </a:spcBef>
              <a:spcAft>
                <a:spcPts val="300"/>
              </a:spcAft>
              <a:defRPr/>
            </a:pPr>
            <a:r>
              <a:rPr lang="fr-FR" altLang="fr-FR" sz="1200" dirty="0">
                <a:latin typeface="Arial" panose="020B0604020202020204" pitchFamily="34" charset="0"/>
                <a:cs typeface="Arial" panose="020B0604020202020204" pitchFamily="34" charset="0"/>
              </a:rPr>
              <a:t>Culture et pratique de la danse / de la musique / du théâtre : 6 h</a:t>
            </a:r>
          </a:p>
          <a:p>
            <a:pPr marL="358775" lvl="1" indent="-179388" fontAlgn="base">
              <a:spcBef>
                <a:spcPts val="0"/>
              </a:spcBef>
              <a:spcAft>
                <a:spcPct val="0"/>
              </a:spcAft>
              <a:defRPr/>
            </a:pPr>
            <a:endParaRPr lang="fr-FR" sz="1200" dirty="0">
              <a:latin typeface="Arial" panose="020B0604020202020204" pitchFamily="34" charset="0"/>
              <a:cs typeface="Arial" panose="020B0604020202020204" pitchFamily="34" charset="0"/>
            </a:endParaRPr>
          </a:p>
          <a:p>
            <a:pPr>
              <a:defRPr/>
            </a:pPr>
            <a:endParaRPr lang="fr-FR" sz="1400" b="1" dirty="0"/>
          </a:p>
          <a:p>
            <a:endParaRPr lang="fr-FR" dirty="0"/>
          </a:p>
        </p:txBody>
      </p:sp>
      <p:sp>
        <p:nvSpPr>
          <p:cNvPr id="6" name="Titre 5">
            <a:extLst>
              <a:ext uri="{FF2B5EF4-FFF2-40B4-BE49-F238E27FC236}">
                <a16:creationId xmlns:a16="http://schemas.microsoft.com/office/drawing/2014/main" id="{516C83B8-C4EC-0042-8CE2-1ADDEBBDDDF2}"/>
              </a:ext>
            </a:extLst>
          </p:cNvPr>
          <p:cNvSpPr>
            <a:spLocks noGrp="1"/>
          </p:cNvSpPr>
          <p:nvPr>
            <p:ph type="title"/>
          </p:nvPr>
        </p:nvSpPr>
        <p:spPr>
          <a:xfrm>
            <a:off x="359998" y="1369453"/>
            <a:ext cx="8424000" cy="788856"/>
          </a:xfrm>
        </p:spPr>
        <p:txBody>
          <a:bodyPr/>
          <a:lstStyle/>
          <a:p>
            <a:r>
              <a:rPr lang="fr-FR" dirty="0"/>
              <a:t>Les enseignements optionnels de la seconde générale et technologique </a:t>
            </a:r>
          </a:p>
        </p:txBody>
      </p:sp>
      <p:sp>
        <p:nvSpPr>
          <p:cNvPr id="7" name="ZoneTexte 5">
            <a:extLst>
              <a:ext uri="{FF2B5EF4-FFF2-40B4-BE49-F238E27FC236}">
                <a16:creationId xmlns:a16="http://schemas.microsoft.com/office/drawing/2014/main" id="{92BAD7F2-8395-FE4B-8B41-7FA2AB2BD5DA}"/>
              </a:ext>
            </a:extLst>
          </p:cNvPr>
          <p:cNvSpPr txBox="1">
            <a:spLocks noChangeArrowheads="1"/>
          </p:cNvSpPr>
          <p:nvPr/>
        </p:nvSpPr>
        <p:spPr bwMode="auto">
          <a:xfrm>
            <a:off x="5652120" y="3456398"/>
            <a:ext cx="2998788" cy="60016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100" b="1" dirty="0">
                <a:solidFill>
                  <a:schemeClr val="tx1"/>
                </a:solidFill>
              </a:rPr>
              <a:t>* Exception : </a:t>
            </a:r>
            <a:r>
              <a:rPr lang="fr-FR" altLang="fr-FR" sz="1100" dirty="0">
                <a:solidFill>
                  <a:schemeClr val="tx1"/>
                </a:solidFill>
              </a:rPr>
              <a:t>Les enseignements optionnels de LCA latin et grec peuvent être choisis </a:t>
            </a:r>
            <a:br>
              <a:rPr lang="fr-FR" altLang="fr-FR" sz="1100" dirty="0">
                <a:solidFill>
                  <a:schemeClr val="tx1"/>
                </a:solidFill>
              </a:rPr>
            </a:br>
            <a:r>
              <a:rPr lang="fr-FR" altLang="fr-FR" sz="1100" dirty="0">
                <a:solidFill>
                  <a:schemeClr val="tx1"/>
                </a:solidFill>
              </a:rPr>
              <a:t>en plus des 2 options.</a:t>
            </a:r>
          </a:p>
        </p:txBody>
      </p:sp>
      <p:sp>
        <p:nvSpPr>
          <p:cNvPr id="8" name="ZoneTexte 7">
            <a:extLst>
              <a:ext uri="{FF2B5EF4-FFF2-40B4-BE49-F238E27FC236}">
                <a16:creationId xmlns:a16="http://schemas.microsoft.com/office/drawing/2014/main" id="{FBC0499F-AC4B-6A46-B0AD-295597F82B3C}"/>
              </a:ext>
            </a:extLst>
          </p:cNvPr>
          <p:cNvSpPr txBox="1">
            <a:spLocks noChangeArrowheads="1"/>
          </p:cNvSpPr>
          <p:nvPr/>
        </p:nvSpPr>
        <p:spPr bwMode="auto">
          <a:xfrm>
            <a:off x="5662761" y="5161082"/>
            <a:ext cx="2998788" cy="600164"/>
          </a:xfrm>
          <a:prstGeom prst="rect">
            <a:avLst/>
          </a:prstGeom>
          <a:solidFill>
            <a:srgbClr val="F5F2F0"/>
          </a:solidFill>
          <a:ln>
            <a:noFill/>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100" dirty="0">
                <a:solidFill>
                  <a:schemeClr val="tx1"/>
                </a:solidFill>
              </a:rPr>
              <a:t>Aucun enseignement optionnel n’est exigé pour l’accès à la voie générale </a:t>
            </a:r>
            <a:br>
              <a:rPr lang="fr-FR" altLang="fr-FR" sz="1100" dirty="0">
                <a:solidFill>
                  <a:schemeClr val="tx1"/>
                </a:solidFill>
              </a:rPr>
            </a:br>
            <a:r>
              <a:rPr lang="fr-FR" altLang="fr-FR" sz="1100" dirty="0">
                <a:solidFill>
                  <a:schemeClr val="tx1"/>
                </a:solidFill>
              </a:rPr>
              <a:t>ou aux séries de la voie technologique.</a:t>
            </a:r>
          </a:p>
        </p:txBody>
      </p:sp>
    </p:spTree>
    <p:extLst>
      <p:ext uri="{BB962C8B-B14F-4D97-AF65-F5344CB8AC3E}">
        <p14:creationId xmlns:p14="http://schemas.microsoft.com/office/powerpoint/2010/main" val="189168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304427-DBD0-9A4A-900B-A084989B3CF7}"/>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D3E9866C-A6B1-DD42-98BA-7A74074606D0}"/>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B47B013B-EE80-DA44-B863-9BB83A769A8B}"/>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1" name="Titre 1">
            <a:extLst>
              <a:ext uri="{FF2B5EF4-FFF2-40B4-BE49-F238E27FC236}">
                <a16:creationId xmlns:a16="http://schemas.microsoft.com/office/drawing/2014/main" id="{8C05DEC3-CE25-0D4B-9BA2-619ECEDC6720}"/>
              </a:ext>
            </a:extLst>
          </p:cNvPr>
          <p:cNvSpPr txBox="1">
            <a:spLocks/>
          </p:cNvSpPr>
          <p:nvPr/>
        </p:nvSpPr>
        <p:spPr bwMode="gray">
          <a:xfrm>
            <a:off x="341103" y="1361811"/>
            <a:ext cx="8399886" cy="843053"/>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defRPr/>
            </a:pPr>
            <a:r>
              <a:rPr lang="fr-FR" dirty="0"/>
              <a:t>La seconde spécifique sciences et technologies de l’hôtellerie et de la restauration (STHR)</a:t>
            </a:r>
          </a:p>
        </p:txBody>
      </p:sp>
      <p:sp>
        <p:nvSpPr>
          <p:cNvPr id="13" name="ZoneTexte 8">
            <a:extLst>
              <a:ext uri="{FF2B5EF4-FFF2-40B4-BE49-F238E27FC236}">
                <a16:creationId xmlns:a16="http://schemas.microsoft.com/office/drawing/2014/main" id="{07D92073-496A-9F42-B186-6C20F13B5D8C}"/>
              </a:ext>
            </a:extLst>
          </p:cNvPr>
          <p:cNvSpPr txBox="1">
            <a:spLocks noChangeArrowheads="1"/>
          </p:cNvSpPr>
          <p:nvPr/>
        </p:nvSpPr>
        <p:spPr bwMode="auto">
          <a:xfrm>
            <a:off x="295718" y="2459191"/>
            <a:ext cx="4320603" cy="2653034"/>
          </a:xfrm>
          <a:prstGeom prst="rect">
            <a:avLst/>
          </a:prstGeom>
          <a:solidFill>
            <a:schemeClr val="bg1"/>
          </a:solidFill>
          <a:ln>
            <a:noFill/>
          </a:ln>
        </p:spPr>
        <p:txBody>
          <a:bodyPr wrap="square">
            <a:spAutoFit/>
          </a:bodyPr>
          <a:lstStyle>
            <a:lvl1pPr defTabSz="45720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463550" indent="-285750" defTabSz="45720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defTabSz="45720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defTabSz="45720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defTabSz="45720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defTabSz="914378" fontAlgn="base">
              <a:spcBef>
                <a:spcPts val="1000"/>
              </a:spcBef>
              <a:spcAft>
                <a:spcPts val="300"/>
              </a:spcAft>
              <a:buClr>
                <a:srgbClr val="EF7D05"/>
              </a:buClr>
              <a:buNone/>
              <a:defRPr/>
            </a:pPr>
            <a:r>
              <a:rPr lang="fr-FR" altLang="fr-FR" sz="1400" b="1" dirty="0">
                <a:solidFill>
                  <a:srgbClr val="EF7D05"/>
                </a:solidFill>
                <a:ea typeface="+mn-ea"/>
              </a:rPr>
              <a:t>Des cours communs avec la seconde GT</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Mathématiques</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Français</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Histoire-géographie</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LVA et LVB</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Sciences</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EPS</a:t>
            </a:r>
          </a:p>
          <a:p>
            <a:pPr marL="133350" lvl="1" indent="-127000" eaLnBrk="1" hangingPunct="1">
              <a:spcBef>
                <a:spcPts val="600"/>
              </a:spcBef>
              <a:buClr>
                <a:srgbClr val="EE7444"/>
              </a:buClr>
              <a:buFont typeface="Arial" panose="020B0604020202020204" pitchFamily="34" charset="0"/>
              <a:buChar char="•"/>
              <a:defRPr/>
            </a:pPr>
            <a:r>
              <a:rPr lang="fr-FR" altLang="fr-FR" sz="1200" dirty="0">
                <a:solidFill>
                  <a:srgbClr val="000000"/>
                </a:solidFill>
              </a:rPr>
              <a:t>EMC</a:t>
            </a:r>
          </a:p>
          <a:p>
            <a:pPr marL="133350" lvl="1" indent="-127000" eaLnBrk="1" hangingPunct="1">
              <a:spcBef>
                <a:spcPts val="600"/>
              </a:spcBef>
              <a:buClr>
                <a:srgbClr val="EE7444"/>
              </a:buClr>
              <a:buFont typeface="Arial" panose="020B0604020202020204" pitchFamily="34" charset="0"/>
              <a:buChar char="•"/>
              <a:defRPr/>
            </a:pPr>
            <a:r>
              <a:rPr lang="fr-FR" sz="1200" dirty="0"/>
              <a:t>Économie et gestion hôtelière</a:t>
            </a:r>
          </a:p>
          <a:p>
            <a:pPr marL="133350" lvl="1" indent="-127000" eaLnBrk="1" hangingPunct="1">
              <a:buClr>
                <a:srgbClr val="EE7444"/>
              </a:buClr>
              <a:buNone/>
              <a:defRPr/>
            </a:pPr>
            <a:r>
              <a:rPr lang="fr-FR" altLang="fr-FR" sz="1200" dirty="0"/>
              <a:t>+ Enseignements optionnels</a:t>
            </a:r>
          </a:p>
        </p:txBody>
      </p:sp>
      <p:sp>
        <p:nvSpPr>
          <p:cNvPr id="15" name="Rectangle 6"/>
          <p:cNvSpPr>
            <a:spLocks noChangeArrowheads="1"/>
          </p:cNvSpPr>
          <p:nvPr/>
        </p:nvSpPr>
        <p:spPr bwMode="auto">
          <a:xfrm>
            <a:off x="467544" y="5354052"/>
            <a:ext cx="8196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1400" b="1" dirty="0">
                <a:solidFill>
                  <a:srgbClr val="000000"/>
                </a:solidFill>
              </a:rPr>
              <a:t>La seconde STHR est indispensable à la préparation </a:t>
            </a:r>
            <a:br>
              <a:rPr lang="fr-FR" altLang="fr-FR" sz="1400" b="1" dirty="0">
                <a:solidFill>
                  <a:srgbClr val="000000"/>
                </a:solidFill>
              </a:rPr>
            </a:br>
            <a:r>
              <a:rPr lang="fr-FR" altLang="fr-FR" sz="1400" b="1" dirty="0">
                <a:solidFill>
                  <a:srgbClr val="000000"/>
                </a:solidFill>
              </a:rPr>
              <a:t>du baccalauréat technologique STHR.</a:t>
            </a:r>
            <a:endParaRPr lang="fr-FR" altLang="fr-FR" sz="1600" dirty="0">
              <a:solidFill>
                <a:srgbClr val="000000"/>
              </a:solidFill>
            </a:endParaRPr>
          </a:p>
        </p:txBody>
      </p:sp>
      <p:sp>
        <p:nvSpPr>
          <p:cNvPr id="9" name="ZoneTexte 8">
            <a:extLst>
              <a:ext uri="{FF2B5EF4-FFF2-40B4-BE49-F238E27FC236}">
                <a16:creationId xmlns:a16="http://schemas.microsoft.com/office/drawing/2014/main" id="{6E7C51D4-5EE8-E543-AE17-82B6B3A467CE}"/>
              </a:ext>
            </a:extLst>
          </p:cNvPr>
          <p:cNvSpPr txBox="1">
            <a:spLocks noChangeArrowheads="1"/>
          </p:cNvSpPr>
          <p:nvPr/>
        </p:nvSpPr>
        <p:spPr bwMode="auto">
          <a:xfrm>
            <a:off x="4644008" y="2459191"/>
            <a:ext cx="4278592" cy="1308050"/>
          </a:xfrm>
          <a:prstGeom prst="rect">
            <a:avLst/>
          </a:prstGeom>
          <a:solidFill>
            <a:srgbClr val="F5F2F0"/>
          </a:solidFill>
          <a:ln>
            <a:noFill/>
          </a:ln>
        </p:spPr>
        <p:txBody>
          <a:bodyPr wrap="square" anchor="ct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marL="269875" indent="-157163">
              <a:buClr>
                <a:srgbClr val="EE7444"/>
              </a:buClr>
              <a:buNone/>
              <a:defRPr/>
            </a:pPr>
            <a:r>
              <a:rPr lang="fr-FR" altLang="fr-FR" sz="1400" b="1" dirty="0">
                <a:solidFill>
                  <a:srgbClr val="000000"/>
                </a:solidFill>
              </a:rPr>
              <a:t>Des cours spécifiques et des stages</a:t>
            </a:r>
          </a:p>
          <a:p>
            <a:pPr marL="225425" lvl="1" indent="-114300">
              <a:spcBef>
                <a:spcPts val="600"/>
              </a:spcBef>
              <a:buClr>
                <a:srgbClr val="EE7444"/>
              </a:buClr>
              <a:buFont typeface="Arial" panose="020B0604020202020204" pitchFamily="34" charset="0"/>
              <a:buChar char="•"/>
              <a:defRPr/>
            </a:pPr>
            <a:r>
              <a:rPr lang="fr-FR" sz="1200" dirty="0"/>
              <a:t>Sciences et technologies des services</a:t>
            </a:r>
          </a:p>
          <a:p>
            <a:pPr marL="225425" lvl="1" indent="-114300">
              <a:spcBef>
                <a:spcPts val="600"/>
              </a:spcBef>
              <a:buClr>
                <a:srgbClr val="EE7444"/>
              </a:buClr>
              <a:buFont typeface="Arial" panose="020B0604020202020204" pitchFamily="34" charset="0"/>
              <a:buChar char="•"/>
              <a:defRPr/>
            </a:pPr>
            <a:r>
              <a:rPr lang="fr-FR" sz="1200" dirty="0"/>
              <a:t>Sciences et technologies culinaires</a:t>
            </a:r>
          </a:p>
          <a:p>
            <a:pPr marL="225425" lvl="1" indent="-114300">
              <a:spcBef>
                <a:spcPts val="600"/>
              </a:spcBef>
              <a:buClr>
                <a:srgbClr val="EE7444"/>
              </a:buClr>
              <a:buFont typeface="Arial" panose="020B0604020202020204" pitchFamily="34" charset="0"/>
              <a:buChar char="•"/>
              <a:defRPr/>
            </a:pPr>
            <a:r>
              <a:rPr lang="fr-FR" sz="1200" dirty="0"/>
              <a:t>Stages d’initiation ou d’application en milieu professionnel</a:t>
            </a:r>
            <a:endParaRPr lang="fr-FR" altLang="fr-FR" sz="1200" dirty="0">
              <a:solidFill>
                <a:schemeClr val="tx1"/>
              </a:solidFill>
            </a:endParaRPr>
          </a:p>
        </p:txBody>
      </p:sp>
    </p:spTree>
    <p:extLst>
      <p:ext uri="{BB962C8B-B14F-4D97-AF65-F5344CB8AC3E}">
        <p14:creationId xmlns:p14="http://schemas.microsoft.com/office/powerpoint/2010/main" val="193100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B5AE8-A011-BC41-891E-29A77D3834E9}"/>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C2A6592C-FA65-6B41-8590-D58381A3E917}"/>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57C691A9-E2B9-B346-9E47-A47688254F5B}"/>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5" name="Espace réservé du texte 4">
            <a:extLst>
              <a:ext uri="{FF2B5EF4-FFF2-40B4-BE49-F238E27FC236}">
                <a16:creationId xmlns:a16="http://schemas.microsoft.com/office/drawing/2014/main" id="{AB210FE6-81DF-4B4B-AC44-39C716893E8E}"/>
              </a:ext>
            </a:extLst>
          </p:cNvPr>
          <p:cNvSpPr>
            <a:spLocks noGrp="1"/>
          </p:cNvSpPr>
          <p:nvPr>
            <p:ph type="body" sz="quarter" idx="13"/>
          </p:nvPr>
        </p:nvSpPr>
        <p:spPr>
          <a:xfrm>
            <a:off x="359998" y="2132856"/>
            <a:ext cx="8424000" cy="3888432"/>
          </a:xfrm>
        </p:spPr>
        <p:txBody>
          <a:bodyPr/>
          <a:lstStyle/>
          <a:p>
            <a:pPr fontAlgn="base">
              <a:spcBef>
                <a:spcPts val="200"/>
              </a:spcBef>
              <a:spcAft>
                <a:spcPts val="1200"/>
              </a:spcAft>
              <a:buClr>
                <a:srgbClr val="EE7444"/>
              </a:buClr>
              <a:defRPr/>
            </a:pPr>
            <a:r>
              <a:rPr lang="fr-FR" sz="1200" b="1" dirty="0">
                <a:solidFill>
                  <a:prstClr val="black"/>
                </a:solidFill>
              </a:rPr>
              <a:t>Avant les vacances de Noël, </a:t>
            </a:r>
            <a:r>
              <a:rPr lang="fr-FR" sz="1200" dirty="0">
                <a:solidFill>
                  <a:prstClr val="black"/>
                </a:solidFill>
              </a:rPr>
              <a:t>chaque lycée informe les élèves et les familles des enseignements de spécialité qui seront disponibles au sein de l’établissement.</a:t>
            </a:r>
          </a:p>
          <a:p>
            <a:pPr fontAlgn="base">
              <a:spcBef>
                <a:spcPts val="200"/>
              </a:spcBef>
              <a:spcAft>
                <a:spcPts val="600"/>
              </a:spcAft>
              <a:buClr>
                <a:srgbClr val="EE7444"/>
              </a:buClr>
              <a:defRPr/>
            </a:pPr>
            <a:r>
              <a:rPr lang="fr-FR" sz="1200" b="1" dirty="0">
                <a:solidFill>
                  <a:prstClr val="black"/>
                </a:solidFill>
              </a:rPr>
              <a:t>À la fin du deuxième trimestre, </a:t>
            </a:r>
            <a:r>
              <a:rPr lang="fr-FR" sz="1200" dirty="0">
                <a:solidFill>
                  <a:prstClr val="black"/>
                </a:solidFill>
              </a:rPr>
              <a:t>chaque famille formule des souhaits d’orientation grâce à la « fiche dialogue ».</a:t>
            </a:r>
            <a:endParaRPr lang="fr-FR" sz="1200" dirty="0"/>
          </a:p>
          <a:p>
            <a:pPr lvl="1" fontAlgn="base">
              <a:spcBef>
                <a:spcPts val="200"/>
              </a:spcBef>
              <a:buClr>
                <a:srgbClr val="EE7444"/>
              </a:buClr>
              <a:defRPr/>
            </a:pPr>
            <a:r>
              <a:rPr lang="fr-FR" altLang="fr-FR" sz="1200" dirty="0"/>
              <a:t> Pour une orientation en </a:t>
            </a:r>
            <a:r>
              <a:rPr lang="fr-FR" altLang="fr-FR" sz="1200" b="1" dirty="0"/>
              <a:t>voie générale, </a:t>
            </a:r>
            <a:r>
              <a:rPr lang="fr-FR" altLang="fr-FR" sz="1200" dirty="0"/>
              <a:t>l’élève et sa famille indiquent </a:t>
            </a:r>
            <a:r>
              <a:rPr lang="fr-FR" altLang="fr-FR" sz="1200" b="1" dirty="0"/>
              <a:t>4 enseignements de spécialité </a:t>
            </a:r>
            <a:r>
              <a:rPr lang="fr-FR" altLang="fr-FR" sz="1200" dirty="0"/>
              <a:t>(5 si l’une des spécialités envisagées n’est pas proposée dans l’établissement)</a:t>
            </a:r>
            <a:r>
              <a:rPr lang="fr-FR" altLang="fr-FR" sz="1200" b="1" dirty="0"/>
              <a:t> </a:t>
            </a:r>
            <a:r>
              <a:rPr lang="fr-FR" altLang="fr-FR" sz="1200" dirty="0"/>
              <a:t>qui l’intéressent pour la classe de première.</a:t>
            </a:r>
          </a:p>
          <a:p>
            <a:pPr lvl="1" fontAlgn="base">
              <a:spcBef>
                <a:spcPts val="200"/>
              </a:spcBef>
              <a:spcAft>
                <a:spcPts val="1200"/>
              </a:spcAft>
              <a:buClr>
                <a:srgbClr val="EE7444"/>
              </a:buClr>
              <a:defRPr/>
            </a:pPr>
            <a:r>
              <a:rPr lang="fr-FR" altLang="fr-FR" sz="1200" dirty="0"/>
              <a:t> Pour une orientation en </a:t>
            </a:r>
            <a:r>
              <a:rPr lang="fr-FR" altLang="fr-FR" sz="1200" b="1" dirty="0"/>
              <a:t>voie technologique</a:t>
            </a:r>
            <a:r>
              <a:rPr lang="fr-FR" altLang="fr-FR" sz="1200" dirty="0"/>
              <a:t>, l’élève et sa famille indiquent leurs souhaits de série.</a:t>
            </a:r>
          </a:p>
          <a:p>
            <a:pPr fontAlgn="base">
              <a:spcBef>
                <a:spcPts val="200"/>
              </a:spcBef>
              <a:spcAft>
                <a:spcPts val="1200"/>
              </a:spcAft>
              <a:buClr>
                <a:srgbClr val="EE7444"/>
              </a:buClr>
              <a:defRPr/>
            </a:pPr>
            <a:r>
              <a:rPr lang="fr-FR" altLang="fr-FR" sz="1200" dirty="0"/>
              <a:t>Le conseil de classe émet des recommandations sur ces souhaits, en fonction du potentiel de l’élève </a:t>
            </a:r>
            <a:br>
              <a:rPr lang="fr-FR" altLang="fr-FR" sz="1200" dirty="0"/>
            </a:br>
            <a:r>
              <a:rPr lang="fr-FR" altLang="fr-FR" sz="1200" dirty="0"/>
              <a:t>et des organisations de l’établissement. </a:t>
            </a:r>
          </a:p>
          <a:p>
            <a:pPr fontAlgn="base">
              <a:spcBef>
                <a:spcPts val="200"/>
              </a:spcBef>
              <a:spcAft>
                <a:spcPts val="1200"/>
              </a:spcAft>
              <a:buClr>
                <a:srgbClr val="EE7444"/>
              </a:buClr>
              <a:defRPr/>
            </a:pPr>
            <a:r>
              <a:rPr lang="fr-FR" altLang="fr-FR" sz="1200" dirty="0"/>
              <a:t>Ces projets font l’objet d’échanges entre la famille, l’élève et l’équipe éducative. </a:t>
            </a:r>
            <a:br>
              <a:rPr lang="fr-FR" altLang="fr-FR" sz="1200" dirty="0"/>
            </a:br>
            <a:r>
              <a:rPr lang="fr-FR" altLang="fr-FR" sz="1200" b="1" dirty="0"/>
              <a:t>Au troisième trimestre</a:t>
            </a:r>
            <a:r>
              <a:rPr lang="fr-FR" altLang="fr-FR" sz="1200" dirty="0"/>
              <a:t>, si l’avis du conseil de classe est favorable pour l’orientation, l’élève et la </a:t>
            </a:r>
            <a:br>
              <a:rPr lang="fr-FR" altLang="fr-FR" sz="1200" dirty="0"/>
            </a:br>
            <a:r>
              <a:rPr lang="fr-FR" altLang="fr-FR" sz="1200" dirty="0"/>
              <a:t>famille font le </a:t>
            </a:r>
            <a:r>
              <a:rPr lang="fr-FR" altLang="fr-FR" sz="1200" b="1" dirty="0"/>
              <a:t>choix de 3 spécialités</a:t>
            </a:r>
            <a:r>
              <a:rPr lang="fr-FR" altLang="fr-FR" sz="1200" dirty="0"/>
              <a:t> pour la classe de première générale et d’une série pour la voie technologique</a:t>
            </a:r>
            <a:r>
              <a:rPr lang="fr-FR" altLang="fr-FR" sz="1200" dirty="0">
                <a:solidFill>
                  <a:prstClr val="black"/>
                </a:solidFill>
              </a:rPr>
              <a:t>.</a:t>
            </a:r>
          </a:p>
          <a:p>
            <a:pPr marL="0" indent="0">
              <a:buNone/>
            </a:pPr>
            <a:endParaRPr lang="fr-FR" dirty="0"/>
          </a:p>
        </p:txBody>
      </p:sp>
      <p:sp>
        <p:nvSpPr>
          <p:cNvPr id="6" name="Titre 5">
            <a:extLst>
              <a:ext uri="{FF2B5EF4-FFF2-40B4-BE49-F238E27FC236}">
                <a16:creationId xmlns:a16="http://schemas.microsoft.com/office/drawing/2014/main" id="{9DE7FEEA-59AA-C24A-88CC-F68B9539C2CC}"/>
              </a:ext>
            </a:extLst>
          </p:cNvPr>
          <p:cNvSpPr>
            <a:spLocks noGrp="1"/>
          </p:cNvSpPr>
          <p:nvPr>
            <p:ph type="title"/>
          </p:nvPr>
        </p:nvSpPr>
        <p:spPr>
          <a:xfrm>
            <a:off x="359998" y="1525675"/>
            <a:ext cx="8424000" cy="432048"/>
          </a:xfrm>
        </p:spPr>
        <p:txBody>
          <a:bodyPr/>
          <a:lstStyle/>
          <a:p>
            <a:r>
              <a:rPr lang="fr-FR" dirty="0"/>
              <a:t>Calendrier de la classe de seconde</a:t>
            </a:r>
          </a:p>
        </p:txBody>
      </p:sp>
    </p:spTree>
    <p:extLst>
      <p:ext uri="{BB962C8B-B14F-4D97-AF65-F5344CB8AC3E}">
        <p14:creationId xmlns:p14="http://schemas.microsoft.com/office/powerpoint/2010/main" val="165652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0A0DDE-00E5-9547-812E-2FAA41D96E70}"/>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CFAD461A-8BE1-6F4F-A163-B00A178AD9B4}"/>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953A3FC-6924-F540-80AE-6F8B8B3CFBEF}"/>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Titre 4">
            <a:extLst>
              <a:ext uri="{FF2B5EF4-FFF2-40B4-BE49-F238E27FC236}">
                <a16:creationId xmlns:a16="http://schemas.microsoft.com/office/drawing/2014/main" id="{3A46A780-5E6F-3F4B-999D-170614600554}"/>
              </a:ext>
            </a:extLst>
          </p:cNvPr>
          <p:cNvSpPr txBox="1">
            <a:spLocks/>
          </p:cNvSpPr>
          <p:nvPr/>
        </p:nvSpPr>
        <p:spPr bwMode="auto">
          <a:xfrm>
            <a:off x="4751388" y="2204864"/>
            <a:ext cx="406400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ea typeface="Roboto" pitchFamily="2"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Roboto" pitchFamily="2" charset="0"/>
                <a:cs typeface="Roboto" pitchFamily="2"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Roboto" pitchFamily="2" charset="0"/>
                <a:cs typeface="Roboto" pitchFamily="2"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9pPr>
          </a:lstStyle>
          <a:p>
            <a:pPr>
              <a:spcBef>
                <a:spcPct val="0"/>
              </a:spcBef>
              <a:buFontTx/>
              <a:buNone/>
            </a:pPr>
            <a:r>
              <a:rPr lang="fr-FR" altLang="fr-FR" sz="2400" b="1" dirty="0">
                <a:latin typeface="Arial Black" panose="020B0604020202020204" pitchFamily="34" charset="0"/>
                <a:cs typeface="Arial Black" panose="020B0604020202020204" pitchFamily="34" charset="0"/>
              </a:rPr>
              <a:t>LES CLASSES</a:t>
            </a:r>
            <a:br>
              <a:rPr lang="fr-FR" altLang="fr-FR" sz="2400" b="1" dirty="0">
                <a:latin typeface="Arial Black" panose="020B0604020202020204" pitchFamily="34" charset="0"/>
                <a:cs typeface="Arial Black" panose="020B0604020202020204" pitchFamily="34" charset="0"/>
              </a:rPr>
            </a:br>
            <a:r>
              <a:rPr lang="fr-FR" altLang="fr-FR" sz="2400" b="1" dirty="0">
                <a:latin typeface="Arial Black" panose="020B0604020202020204" pitchFamily="34" charset="0"/>
                <a:cs typeface="Arial Black" panose="020B0604020202020204" pitchFamily="34" charset="0"/>
              </a:rPr>
              <a:t>DE PREMIÈRE</a:t>
            </a:r>
            <a:br>
              <a:rPr lang="fr-FR" altLang="fr-FR" sz="2400" b="1" dirty="0">
                <a:latin typeface="Arial Black" panose="020B0604020202020204" pitchFamily="34" charset="0"/>
                <a:cs typeface="Arial Black" panose="020B0604020202020204" pitchFamily="34" charset="0"/>
              </a:rPr>
            </a:br>
            <a:r>
              <a:rPr lang="fr-FR" altLang="fr-FR" sz="2400" b="1" dirty="0">
                <a:latin typeface="Arial Black" panose="020B0604020202020204" pitchFamily="34" charset="0"/>
                <a:cs typeface="Arial Black" panose="020B0604020202020204" pitchFamily="34" charset="0"/>
              </a:rPr>
              <a:t>ET DE TERMINALE </a:t>
            </a:r>
            <a:r>
              <a:rPr lang="fr-FR" altLang="fr-FR" sz="2400" b="1" dirty="0">
                <a:solidFill>
                  <a:srgbClr val="7AB1E1"/>
                </a:solidFill>
                <a:latin typeface="Arial Black" panose="020B0604020202020204" pitchFamily="34" charset="0"/>
                <a:cs typeface="Arial Black" panose="020B0604020202020204" pitchFamily="34" charset="0"/>
              </a:rPr>
              <a:t>GÉNÉRALES</a:t>
            </a:r>
            <a:r>
              <a:rPr lang="fr-FR" altLang="fr-FR" sz="2400" b="1" dirty="0">
                <a:latin typeface="Arial Black" panose="020B0604020202020204" pitchFamily="34" charset="0"/>
                <a:cs typeface="Arial Black" panose="020B0604020202020204" pitchFamily="34" charset="0"/>
              </a:rPr>
              <a:t> </a:t>
            </a:r>
            <a:br>
              <a:rPr lang="fr-FR" altLang="fr-FR" sz="2400" b="1" dirty="0">
                <a:latin typeface="Arial Black" panose="020B0604020202020204" pitchFamily="34" charset="0"/>
                <a:cs typeface="Arial Black" panose="020B0604020202020204" pitchFamily="34" charset="0"/>
              </a:rPr>
            </a:br>
            <a:r>
              <a:rPr lang="fr-FR" altLang="fr-FR" sz="2400" b="1" dirty="0">
                <a:solidFill>
                  <a:srgbClr val="EF7D05"/>
                </a:solidFill>
                <a:latin typeface="Arial Black" panose="020B0604020202020204" pitchFamily="34" charset="0"/>
                <a:cs typeface="Arial Black" panose="020B0604020202020204" pitchFamily="34" charset="0"/>
              </a:rPr>
              <a:t>ET TECHNOLOGIQUES</a:t>
            </a:r>
          </a:p>
          <a:p>
            <a:pPr>
              <a:spcBef>
                <a:spcPct val="0"/>
              </a:spcBef>
              <a:buFontTx/>
              <a:buNone/>
            </a:pPr>
            <a:r>
              <a:rPr lang="fr-FR" altLang="fr-FR" sz="2400" b="1" dirty="0">
                <a:latin typeface="Arial Black" panose="020B0A04020102020204" pitchFamily="34" charset="0"/>
              </a:rPr>
              <a:t> </a:t>
            </a:r>
            <a:endParaRPr lang="fr-FR" altLang="fr-FR" sz="1600" b="1" dirty="0">
              <a:latin typeface="Arial Black" panose="020B0A04020102020204" pitchFamily="34" charset="0"/>
              <a:ea typeface="+mn-ea"/>
              <a:cs typeface="+mn-cs"/>
            </a:endParaRPr>
          </a:p>
          <a:p>
            <a:pPr lvl="0">
              <a:spcBef>
                <a:spcPct val="0"/>
              </a:spcBef>
            </a:pPr>
            <a:r>
              <a:rPr lang="fr-FR" altLang="fr-FR" sz="1600" b="1" dirty="0">
                <a:latin typeface="Arial Black" panose="020B0A04020102020204" pitchFamily="34" charset="0"/>
                <a:ea typeface="+mn-ea"/>
                <a:cs typeface="+mn-cs"/>
              </a:rPr>
              <a:t>Enseignements</a:t>
            </a:r>
          </a:p>
          <a:p>
            <a:pPr lvl="0">
              <a:spcBef>
                <a:spcPct val="0"/>
              </a:spcBef>
            </a:pPr>
            <a:r>
              <a:rPr lang="fr-FR" altLang="fr-FR" sz="1600" b="1" dirty="0">
                <a:latin typeface="Arial Black" panose="020B0A04020102020204" pitchFamily="34" charset="0"/>
                <a:ea typeface="+mn-ea"/>
                <a:cs typeface="+mn-cs"/>
              </a:rPr>
              <a:t>Grilles horaires </a:t>
            </a:r>
          </a:p>
          <a:p>
            <a:pPr lvl="0">
              <a:spcBef>
                <a:spcPct val="0"/>
              </a:spcBef>
            </a:pPr>
            <a:r>
              <a:rPr lang="fr-FR" altLang="fr-FR" sz="1600" b="1" dirty="0">
                <a:latin typeface="Arial Black" panose="020B0A04020102020204" pitchFamily="34" charset="0"/>
                <a:ea typeface="+mn-ea"/>
                <a:cs typeface="+mn-cs"/>
              </a:rPr>
              <a:t>Calendrier</a:t>
            </a:r>
          </a:p>
        </p:txBody>
      </p:sp>
    </p:spTree>
    <p:extLst>
      <p:ext uri="{BB962C8B-B14F-4D97-AF65-F5344CB8AC3E}">
        <p14:creationId xmlns:p14="http://schemas.microsoft.com/office/powerpoint/2010/main" val="149716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54F333-844A-D94D-A9B4-B0833F8822FB}"/>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91D7127D-54A4-0541-9F63-A59CB70947B3}"/>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9863223-783B-C94B-8A14-661E9DA05CBB}"/>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5" name="Espace réservé du texte 4">
            <a:extLst>
              <a:ext uri="{FF2B5EF4-FFF2-40B4-BE49-F238E27FC236}">
                <a16:creationId xmlns:a16="http://schemas.microsoft.com/office/drawing/2014/main" id="{8971EE5F-B592-5341-A248-1AC741936CE1}"/>
              </a:ext>
            </a:extLst>
          </p:cNvPr>
          <p:cNvSpPr>
            <a:spLocks noGrp="1"/>
          </p:cNvSpPr>
          <p:nvPr>
            <p:ph type="body" sz="quarter" idx="13"/>
          </p:nvPr>
        </p:nvSpPr>
        <p:spPr>
          <a:xfrm>
            <a:off x="359999" y="2492896"/>
            <a:ext cx="8424000" cy="2445040"/>
          </a:xfrm>
        </p:spPr>
        <p:txBody>
          <a:bodyPr/>
          <a:lstStyle/>
          <a:p>
            <a:pPr marL="0" indent="0">
              <a:buNone/>
            </a:pPr>
            <a:r>
              <a:rPr lang="fr-FR" sz="1400" b="1" dirty="0">
                <a:solidFill>
                  <a:srgbClr val="EF7D05"/>
                </a:solidFill>
              </a:rPr>
              <a:t>Dans les voies générale et technologique, les élèves suivent :</a:t>
            </a:r>
          </a:p>
          <a:p>
            <a:pPr marL="139700" lvl="1" indent="-131763"/>
            <a:r>
              <a:rPr lang="fr-FR" altLang="fr-FR" sz="1200" b="1" dirty="0"/>
              <a:t>des enseignements communs</a:t>
            </a:r>
          </a:p>
          <a:p>
            <a:pPr marL="139700" lvl="1" indent="-131763">
              <a:spcAft>
                <a:spcPts val="200"/>
              </a:spcAft>
              <a:defRPr/>
            </a:pPr>
            <a:r>
              <a:rPr lang="fr-FR" sz="1200" b="1" dirty="0"/>
              <a:t>des enseignements de spécialité</a:t>
            </a:r>
          </a:p>
          <a:p>
            <a:pPr marL="315913" lvl="1" indent="-130175">
              <a:spcBef>
                <a:spcPts val="0"/>
              </a:spcBef>
              <a:spcAft>
                <a:spcPts val="200"/>
              </a:spcAft>
              <a:defRPr/>
            </a:pPr>
            <a:r>
              <a:rPr lang="fr-FR" sz="1200" dirty="0"/>
              <a:t>attachés à la série en voie technologique</a:t>
            </a:r>
          </a:p>
          <a:p>
            <a:pPr marL="315913" lvl="1" indent="-130175">
              <a:spcBef>
                <a:spcPts val="0"/>
              </a:spcBef>
              <a:defRPr/>
            </a:pPr>
            <a:r>
              <a:rPr lang="fr-FR" sz="1200" dirty="0"/>
              <a:t>choisis par les élèves en voie générale</a:t>
            </a:r>
          </a:p>
          <a:p>
            <a:pPr marL="139700" lvl="1" indent="-131763">
              <a:defRPr/>
            </a:pPr>
            <a:r>
              <a:rPr lang="fr-FR" altLang="fr-FR" sz="1200" b="1" dirty="0"/>
              <a:t>des enseignements optionnels s’ils le souhaitent</a:t>
            </a:r>
          </a:p>
          <a:p>
            <a:pPr marL="285750" indent="-285750">
              <a:buFont typeface="Wingdings" panose="05000000000000000000" pitchFamily="2" charset="2"/>
              <a:buChar char="§"/>
              <a:defRPr/>
            </a:pPr>
            <a:endParaRPr lang="fr-FR" altLang="fr-FR" sz="1400" b="1" dirty="0"/>
          </a:p>
          <a:p>
            <a:endParaRPr lang="fr-FR" dirty="0"/>
          </a:p>
        </p:txBody>
      </p:sp>
      <p:sp>
        <p:nvSpPr>
          <p:cNvPr id="6" name="Titre 5">
            <a:extLst>
              <a:ext uri="{FF2B5EF4-FFF2-40B4-BE49-F238E27FC236}">
                <a16:creationId xmlns:a16="http://schemas.microsoft.com/office/drawing/2014/main" id="{0ACDCC70-3A08-2145-A925-2B25EE4895F4}"/>
              </a:ext>
            </a:extLst>
          </p:cNvPr>
          <p:cNvSpPr>
            <a:spLocks noGrp="1"/>
          </p:cNvSpPr>
          <p:nvPr>
            <p:ph type="title"/>
          </p:nvPr>
        </p:nvSpPr>
        <p:spPr>
          <a:xfrm>
            <a:off x="359999" y="1525675"/>
            <a:ext cx="8424000" cy="716848"/>
          </a:xfrm>
        </p:spPr>
        <p:txBody>
          <a:bodyPr/>
          <a:lstStyle/>
          <a:p>
            <a:r>
              <a:rPr lang="fr-FR" dirty="0"/>
              <a:t>La structure de la scolarité en première et terminale générales et technologiques</a:t>
            </a:r>
          </a:p>
        </p:txBody>
      </p:sp>
    </p:spTree>
    <p:extLst>
      <p:ext uri="{BB962C8B-B14F-4D97-AF65-F5344CB8AC3E}">
        <p14:creationId xmlns:p14="http://schemas.microsoft.com/office/powerpoint/2010/main" val="142866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6A3608-DBC0-6743-B640-D117E83C544E}"/>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464EEA9F-F387-FC43-98EB-B8D394F952B2}"/>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E990A908-68E3-6C4A-B7F4-D7CA09CCDD28}"/>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5" name="Espace réservé du texte 4">
            <a:extLst>
              <a:ext uri="{FF2B5EF4-FFF2-40B4-BE49-F238E27FC236}">
                <a16:creationId xmlns:a16="http://schemas.microsoft.com/office/drawing/2014/main" id="{2B735FB7-5884-D348-9293-6DB563FD0539}"/>
              </a:ext>
            </a:extLst>
          </p:cNvPr>
          <p:cNvSpPr>
            <a:spLocks noGrp="1"/>
          </p:cNvSpPr>
          <p:nvPr>
            <p:ph type="body" sz="quarter" idx="13"/>
          </p:nvPr>
        </p:nvSpPr>
        <p:spPr>
          <a:xfrm>
            <a:off x="359997" y="2132856"/>
            <a:ext cx="4180337" cy="3672408"/>
          </a:xfrm>
        </p:spPr>
        <p:txBody>
          <a:bodyPr/>
          <a:lstStyle/>
          <a:p>
            <a:pPr>
              <a:spcAft>
                <a:spcPts val="200"/>
              </a:spcAft>
              <a:buClr>
                <a:srgbClr val="7AB1E1"/>
              </a:buClr>
              <a:defRPr/>
            </a:pPr>
            <a:r>
              <a:rPr lang="fr-FR" sz="1400" b="1" dirty="0">
                <a:solidFill>
                  <a:srgbClr val="7AB1E1"/>
                </a:solidFill>
              </a:rPr>
              <a:t>Enseignements communs</a:t>
            </a:r>
          </a:p>
          <a:p>
            <a:pPr lvl="1">
              <a:spcBef>
                <a:spcPts val="0"/>
              </a:spcBef>
              <a:spcAft>
                <a:spcPts val="200"/>
              </a:spcAft>
              <a:buClr>
                <a:srgbClr val="7AB1E1"/>
              </a:buClr>
              <a:defRPr/>
            </a:pPr>
            <a:r>
              <a:rPr lang="fr-FR" sz="1200" dirty="0"/>
              <a:t>Français : 4 h</a:t>
            </a:r>
          </a:p>
          <a:p>
            <a:pPr lvl="1">
              <a:spcBef>
                <a:spcPts val="0"/>
              </a:spcBef>
              <a:spcAft>
                <a:spcPts val="200"/>
              </a:spcAft>
              <a:buClr>
                <a:srgbClr val="7AB1E1"/>
              </a:buClr>
              <a:defRPr/>
            </a:pPr>
            <a:r>
              <a:rPr lang="fr-FR" sz="1200" dirty="0"/>
              <a:t>Histoire-géographie : 3 h</a:t>
            </a:r>
          </a:p>
          <a:p>
            <a:pPr lvl="1">
              <a:spcBef>
                <a:spcPts val="0"/>
              </a:spcBef>
              <a:spcAft>
                <a:spcPts val="200"/>
              </a:spcAft>
              <a:buClr>
                <a:srgbClr val="7AB1E1"/>
              </a:buClr>
              <a:defRPr/>
            </a:pPr>
            <a:r>
              <a:rPr lang="fr-FR" sz="1200" dirty="0"/>
              <a:t>LVA et LVB : 4 h 30</a:t>
            </a:r>
          </a:p>
          <a:p>
            <a:pPr lvl="1">
              <a:spcBef>
                <a:spcPts val="0"/>
              </a:spcBef>
              <a:spcAft>
                <a:spcPts val="200"/>
              </a:spcAft>
              <a:buClr>
                <a:srgbClr val="7AB1E1"/>
              </a:buClr>
              <a:defRPr/>
            </a:pPr>
            <a:r>
              <a:rPr lang="fr-FR" sz="1200" dirty="0"/>
              <a:t>EPS : 2 h</a:t>
            </a:r>
          </a:p>
          <a:p>
            <a:pPr lvl="1">
              <a:spcBef>
                <a:spcPts val="0"/>
              </a:spcBef>
              <a:spcAft>
                <a:spcPts val="200"/>
              </a:spcAft>
              <a:buClr>
                <a:srgbClr val="7AB1E1"/>
              </a:buClr>
              <a:defRPr/>
            </a:pPr>
            <a:r>
              <a:rPr lang="fr-FR" sz="1200" dirty="0"/>
              <a:t>Enseignement scientifique : 2 h </a:t>
            </a:r>
            <a:br>
              <a:rPr lang="fr-FR" sz="1200" dirty="0"/>
            </a:br>
            <a:r>
              <a:rPr lang="fr-FR" sz="1200" dirty="0"/>
              <a:t>(+ 1 h 30 de mathématiques spécifiques si l’élève ne suit pas la spécialité mathématiques)</a:t>
            </a:r>
            <a:endParaRPr lang="fr-FR" sz="1200" strike="sngStrike" dirty="0">
              <a:solidFill>
                <a:srgbClr val="FF0000"/>
              </a:solidFill>
            </a:endParaRPr>
          </a:p>
          <a:p>
            <a:pPr lvl="1">
              <a:spcBef>
                <a:spcPts val="0"/>
              </a:spcBef>
              <a:spcAft>
                <a:spcPts val="200"/>
              </a:spcAft>
              <a:buClr>
                <a:srgbClr val="7AB1E1"/>
              </a:buClr>
              <a:defRPr/>
            </a:pPr>
            <a:r>
              <a:rPr lang="fr-FR" sz="1200" dirty="0"/>
              <a:t>EMC : 18 h/an</a:t>
            </a:r>
          </a:p>
          <a:p>
            <a:pPr>
              <a:spcBef>
                <a:spcPts val="1000"/>
              </a:spcBef>
              <a:spcAft>
                <a:spcPts val="200"/>
              </a:spcAft>
              <a:buClr>
                <a:srgbClr val="7AB1E1"/>
              </a:buClr>
              <a:defRPr/>
            </a:pPr>
            <a:r>
              <a:rPr lang="fr-FR" sz="1400" b="1" dirty="0">
                <a:solidFill>
                  <a:srgbClr val="7AB1E1"/>
                </a:solidFill>
              </a:rPr>
              <a:t>1 enseignement optionnel au plus*</a:t>
            </a:r>
            <a:r>
              <a:rPr lang="fr-FR" sz="1200" b="1" dirty="0">
                <a:solidFill>
                  <a:srgbClr val="7AB1E1"/>
                </a:solidFill>
              </a:rPr>
              <a:t/>
            </a:r>
            <a:br>
              <a:rPr lang="fr-FR" sz="1200" b="1" dirty="0">
                <a:solidFill>
                  <a:srgbClr val="7AB1E1"/>
                </a:solidFill>
              </a:rPr>
            </a:br>
            <a:r>
              <a:rPr lang="fr-FR" sz="1200" b="1" dirty="0"/>
              <a:t>(3 h/semaine par option) à choisir parmi : </a:t>
            </a:r>
          </a:p>
          <a:p>
            <a:pPr lvl="1">
              <a:spcBef>
                <a:spcPts val="0"/>
              </a:spcBef>
              <a:spcAft>
                <a:spcPts val="200"/>
              </a:spcAft>
              <a:buClr>
                <a:srgbClr val="7AB1E1"/>
              </a:buClr>
              <a:defRPr/>
            </a:pPr>
            <a:r>
              <a:rPr lang="fr-FR" sz="1200" dirty="0"/>
              <a:t>LVC</a:t>
            </a:r>
          </a:p>
          <a:p>
            <a:pPr lvl="1">
              <a:spcBef>
                <a:spcPts val="0"/>
              </a:spcBef>
              <a:spcAft>
                <a:spcPts val="200"/>
              </a:spcAft>
              <a:buClr>
                <a:srgbClr val="7AB1E1"/>
              </a:buClr>
              <a:defRPr/>
            </a:pPr>
            <a:r>
              <a:rPr lang="fr-FR" sz="1200" dirty="0"/>
              <a:t>Arts</a:t>
            </a:r>
          </a:p>
          <a:p>
            <a:pPr lvl="1">
              <a:spcBef>
                <a:spcPts val="0"/>
              </a:spcBef>
              <a:spcAft>
                <a:spcPts val="200"/>
              </a:spcAft>
              <a:buClr>
                <a:srgbClr val="7AB1E1"/>
              </a:buClr>
              <a:defRPr/>
            </a:pPr>
            <a:r>
              <a:rPr lang="fr-FR" sz="1200" dirty="0"/>
              <a:t>EPS</a:t>
            </a:r>
          </a:p>
          <a:p>
            <a:pPr lvl="1">
              <a:spcBef>
                <a:spcPts val="0"/>
              </a:spcBef>
              <a:spcAft>
                <a:spcPts val="200"/>
              </a:spcAft>
              <a:buClr>
                <a:srgbClr val="7AB1E1"/>
              </a:buClr>
              <a:defRPr/>
            </a:pPr>
            <a:r>
              <a:rPr lang="fr-FR" sz="1200" dirty="0"/>
              <a:t>LCA*</a:t>
            </a:r>
            <a:endParaRPr lang="fr-FR" dirty="0"/>
          </a:p>
          <a:p>
            <a:pPr lvl="1">
              <a:spcBef>
                <a:spcPts val="0"/>
              </a:spcBef>
              <a:spcAft>
                <a:spcPts val="200"/>
              </a:spcAft>
              <a:buClr>
                <a:srgbClr val="7AB1E1"/>
              </a:buClr>
              <a:defRPr/>
            </a:pPr>
            <a:r>
              <a:rPr lang="fr-FR" sz="1200" dirty="0"/>
              <a:t>LSF</a:t>
            </a:r>
          </a:p>
        </p:txBody>
      </p:sp>
      <p:sp>
        <p:nvSpPr>
          <p:cNvPr id="6" name="Titre 5">
            <a:extLst>
              <a:ext uri="{FF2B5EF4-FFF2-40B4-BE49-F238E27FC236}">
                <a16:creationId xmlns:a16="http://schemas.microsoft.com/office/drawing/2014/main" id="{BA5BC804-432A-1045-A229-9E41659C481E}"/>
              </a:ext>
            </a:extLst>
          </p:cNvPr>
          <p:cNvSpPr>
            <a:spLocks noGrp="1"/>
          </p:cNvSpPr>
          <p:nvPr>
            <p:ph type="title"/>
          </p:nvPr>
        </p:nvSpPr>
        <p:spPr>
          <a:xfrm>
            <a:off x="359999" y="1525675"/>
            <a:ext cx="8424000" cy="480000"/>
          </a:xfrm>
        </p:spPr>
        <p:txBody>
          <a:bodyPr/>
          <a:lstStyle/>
          <a:p>
            <a:r>
              <a:rPr lang="fr-FR" dirty="0"/>
              <a:t>En première de la voie générale</a:t>
            </a:r>
          </a:p>
        </p:txBody>
      </p:sp>
      <p:sp>
        <p:nvSpPr>
          <p:cNvPr id="7" name="Espace réservé du texte 4">
            <a:extLst>
              <a:ext uri="{FF2B5EF4-FFF2-40B4-BE49-F238E27FC236}">
                <a16:creationId xmlns:a16="http://schemas.microsoft.com/office/drawing/2014/main" id="{BA2B232C-E10A-7645-8213-75859B5A830B}"/>
              </a:ext>
            </a:extLst>
          </p:cNvPr>
          <p:cNvSpPr txBox="1">
            <a:spLocks/>
          </p:cNvSpPr>
          <p:nvPr/>
        </p:nvSpPr>
        <p:spPr bwMode="gray">
          <a:xfrm>
            <a:off x="4571999" y="2132856"/>
            <a:ext cx="4320481" cy="3672408"/>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EF7D05"/>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EF7D05"/>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00"/>
              </a:spcAft>
              <a:buClr>
                <a:srgbClr val="7AB1E1"/>
              </a:buClr>
              <a:defRPr/>
            </a:pPr>
            <a:r>
              <a:rPr lang="fr-FR" altLang="fr-FR" sz="1400" b="1" dirty="0">
                <a:solidFill>
                  <a:srgbClr val="7AB1E1"/>
                </a:solidFill>
              </a:rPr>
              <a:t>3 enseignements de spécialité </a:t>
            </a:r>
            <a:r>
              <a:rPr lang="fr-FR" altLang="fr-FR" sz="1200" b="1" dirty="0">
                <a:solidFill>
                  <a:srgbClr val="EF7D05"/>
                </a:solidFill>
              </a:rPr>
              <a:t/>
            </a:r>
            <a:br>
              <a:rPr lang="fr-FR" altLang="fr-FR" sz="1200" b="1" dirty="0">
                <a:solidFill>
                  <a:srgbClr val="EF7D05"/>
                </a:solidFill>
              </a:rPr>
            </a:br>
            <a:r>
              <a:rPr lang="fr-FR" altLang="fr-FR" sz="1200" b="1" dirty="0"/>
              <a:t>(4 h/semaine par spécialité) à choisir parmi : </a:t>
            </a:r>
          </a:p>
          <a:p>
            <a:pPr lvl="1">
              <a:spcBef>
                <a:spcPts val="0"/>
              </a:spcBef>
              <a:spcAft>
                <a:spcPts val="200"/>
              </a:spcAft>
              <a:buClr>
                <a:srgbClr val="7AB1E1"/>
              </a:buClr>
              <a:defRPr/>
            </a:pPr>
            <a:r>
              <a:rPr lang="fr-FR" altLang="fr-FR" sz="1200" dirty="0"/>
              <a:t>Arts (arts plastiques, arts du cirque, musique, théâtre, cinéma-audiovisuel, danse ou histoire des arts)</a:t>
            </a:r>
          </a:p>
          <a:p>
            <a:pPr lvl="1">
              <a:spcBef>
                <a:spcPts val="0"/>
              </a:spcBef>
              <a:spcAft>
                <a:spcPts val="200"/>
              </a:spcAft>
              <a:buClr>
                <a:srgbClr val="7AB1E1"/>
              </a:buClr>
              <a:defRPr/>
            </a:pPr>
            <a:r>
              <a:rPr lang="fr-FR" altLang="fr-FR" sz="1200" dirty="0"/>
              <a:t>Biologie-écologie (dans les lycées agricoles uniquement)</a:t>
            </a:r>
          </a:p>
          <a:p>
            <a:pPr lvl="1">
              <a:spcBef>
                <a:spcPts val="0"/>
              </a:spcBef>
              <a:spcAft>
                <a:spcPts val="200"/>
              </a:spcAft>
              <a:buClr>
                <a:srgbClr val="7AB1E1"/>
              </a:buClr>
              <a:defRPr/>
            </a:pPr>
            <a:r>
              <a:rPr lang="fr-FR" altLang="fr-FR" sz="1200" dirty="0"/>
              <a:t>Éducation physique, pratiques et culture sportives</a:t>
            </a:r>
            <a:endParaRPr lang="fr-FR" sz="1200" dirty="0"/>
          </a:p>
          <a:p>
            <a:pPr lvl="1">
              <a:spcBef>
                <a:spcPts val="0"/>
              </a:spcBef>
              <a:spcAft>
                <a:spcPts val="200"/>
              </a:spcAft>
              <a:buClr>
                <a:srgbClr val="7AB1E1"/>
              </a:buClr>
              <a:defRPr/>
            </a:pPr>
            <a:r>
              <a:rPr lang="fr-FR" altLang="fr-FR" sz="1200" dirty="0"/>
              <a:t>Histoire-géographie, géopolitique et sciences politiques</a:t>
            </a:r>
          </a:p>
          <a:p>
            <a:pPr lvl="1">
              <a:spcBef>
                <a:spcPts val="0"/>
              </a:spcBef>
              <a:spcAft>
                <a:spcPts val="200"/>
              </a:spcAft>
              <a:buClr>
                <a:srgbClr val="7AB1E1"/>
              </a:buClr>
              <a:defRPr/>
            </a:pPr>
            <a:r>
              <a:rPr lang="fr-FR" altLang="fr-FR" sz="1200" dirty="0"/>
              <a:t>Humanités, littérature et philosophie</a:t>
            </a:r>
          </a:p>
          <a:p>
            <a:pPr lvl="1">
              <a:spcBef>
                <a:spcPts val="0"/>
              </a:spcBef>
              <a:spcAft>
                <a:spcPts val="200"/>
              </a:spcAft>
              <a:buClr>
                <a:srgbClr val="7AB1E1"/>
              </a:buClr>
              <a:defRPr/>
            </a:pPr>
            <a:r>
              <a:rPr lang="fr-FR" altLang="fr-FR" sz="1200" dirty="0"/>
              <a:t>Langues, littératures et cultures étrangères et régionales</a:t>
            </a:r>
          </a:p>
          <a:p>
            <a:pPr lvl="1">
              <a:spcBef>
                <a:spcPts val="0"/>
              </a:spcBef>
              <a:spcAft>
                <a:spcPts val="200"/>
              </a:spcAft>
              <a:buClr>
                <a:srgbClr val="7AB1E1"/>
              </a:buClr>
              <a:defRPr/>
            </a:pPr>
            <a:r>
              <a:rPr lang="fr-FR" altLang="fr-FR" sz="1200" dirty="0"/>
              <a:t>Littérature, langues et cultures de l’Antiquité </a:t>
            </a:r>
          </a:p>
          <a:p>
            <a:pPr lvl="1">
              <a:spcBef>
                <a:spcPts val="0"/>
              </a:spcBef>
              <a:spcAft>
                <a:spcPts val="200"/>
              </a:spcAft>
              <a:buClr>
                <a:srgbClr val="7AB1E1"/>
              </a:buClr>
              <a:defRPr/>
            </a:pPr>
            <a:r>
              <a:rPr lang="fr-FR" altLang="fr-FR" sz="1200" dirty="0"/>
              <a:t>Mathématiques</a:t>
            </a:r>
          </a:p>
          <a:p>
            <a:pPr lvl="1">
              <a:spcBef>
                <a:spcPts val="0"/>
              </a:spcBef>
              <a:spcAft>
                <a:spcPts val="200"/>
              </a:spcAft>
              <a:buClr>
                <a:srgbClr val="7AB1E1"/>
              </a:buClr>
              <a:defRPr/>
            </a:pPr>
            <a:r>
              <a:rPr lang="fr-FR" altLang="fr-FR" sz="1200" dirty="0"/>
              <a:t>Numérique et sciences informatiques</a:t>
            </a:r>
          </a:p>
          <a:p>
            <a:pPr lvl="1">
              <a:spcBef>
                <a:spcPts val="0"/>
              </a:spcBef>
              <a:spcAft>
                <a:spcPts val="200"/>
              </a:spcAft>
              <a:buClr>
                <a:srgbClr val="7AB1E1"/>
              </a:buClr>
              <a:defRPr/>
            </a:pPr>
            <a:r>
              <a:rPr lang="fr-FR" altLang="fr-FR" sz="1200" dirty="0"/>
              <a:t>Physique-chimie</a:t>
            </a:r>
          </a:p>
          <a:p>
            <a:pPr lvl="1">
              <a:spcBef>
                <a:spcPts val="0"/>
              </a:spcBef>
              <a:spcAft>
                <a:spcPts val="200"/>
              </a:spcAft>
              <a:buClr>
                <a:srgbClr val="7AB1E1"/>
              </a:buClr>
              <a:defRPr/>
            </a:pPr>
            <a:r>
              <a:rPr lang="fr-FR" altLang="fr-FR" sz="1200" dirty="0"/>
              <a:t>Sciences de la vie et de la Terre</a:t>
            </a:r>
          </a:p>
          <a:p>
            <a:pPr lvl="1">
              <a:spcBef>
                <a:spcPts val="0"/>
              </a:spcBef>
              <a:spcAft>
                <a:spcPts val="200"/>
              </a:spcAft>
              <a:buClr>
                <a:srgbClr val="7AB1E1"/>
              </a:buClr>
              <a:defRPr/>
            </a:pPr>
            <a:r>
              <a:rPr lang="fr-FR" altLang="fr-FR" sz="1200" dirty="0"/>
              <a:t>Sciences de l’ingénieur </a:t>
            </a:r>
          </a:p>
          <a:p>
            <a:pPr lvl="1">
              <a:spcBef>
                <a:spcPts val="0"/>
              </a:spcBef>
              <a:spcAft>
                <a:spcPts val="200"/>
              </a:spcAft>
              <a:buClr>
                <a:srgbClr val="7AB1E1"/>
              </a:buClr>
              <a:defRPr/>
            </a:pPr>
            <a:r>
              <a:rPr lang="fr-FR" altLang="fr-FR" sz="1200" dirty="0"/>
              <a:t>Sciences économiques et sociales</a:t>
            </a:r>
          </a:p>
        </p:txBody>
      </p:sp>
      <p:sp>
        <p:nvSpPr>
          <p:cNvPr id="8" name="ZoneTexte 7">
            <a:extLst>
              <a:ext uri="{FF2B5EF4-FFF2-40B4-BE49-F238E27FC236}">
                <a16:creationId xmlns:a16="http://schemas.microsoft.com/office/drawing/2014/main" id="{69E644D3-638D-9C4C-B01C-9285215D907C}"/>
              </a:ext>
            </a:extLst>
          </p:cNvPr>
          <p:cNvSpPr txBox="1">
            <a:spLocks noChangeArrowheads="1"/>
          </p:cNvSpPr>
          <p:nvPr/>
        </p:nvSpPr>
        <p:spPr bwMode="auto">
          <a:xfrm>
            <a:off x="611560" y="5701612"/>
            <a:ext cx="3739373" cy="430887"/>
          </a:xfrm>
          <a:prstGeom prst="rect">
            <a:avLst/>
          </a:prstGeom>
          <a:solidFill>
            <a:srgbClr val="F5F2F0"/>
          </a:solidFill>
          <a:ln w="9525">
            <a:noFill/>
            <a:miter lim="800000"/>
            <a:headEnd/>
            <a:tailEnd/>
          </a:ln>
        </p:spPr>
        <p:txBody>
          <a:bodyPr wrap="square">
            <a:spAutoFit/>
          </a:bodyPr>
          <a:lstStyle>
            <a:lvl1pPr>
              <a:spcBef>
                <a:spcPct val="20000"/>
              </a:spcBef>
              <a:buClr>
                <a:srgbClr val="63C3F5"/>
              </a:buClr>
              <a:buSzPct val="100000"/>
              <a:buFont typeface="Arial" panose="020B0604020202020204" pitchFamily="34" charset="0"/>
              <a:buChar char="■"/>
              <a:defRPr>
                <a:solidFill>
                  <a:srgbClr val="63C3F5"/>
                </a:solidFill>
                <a:latin typeface="Arial" panose="020B0604020202020204" pitchFamily="34" charset="0"/>
                <a:cs typeface="Arial" panose="020B0604020202020204" pitchFamily="34" charset="0"/>
              </a:defRPr>
            </a:lvl1pPr>
            <a:lvl2pPr marL="742950" indent="-285750">
              <a:spcBef>
                <a:spcPct val="20000"/>
              </a:spcBef>
              <a:buClr>
                <a:srgbClr val="63C3F5"/>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63C3F5"/>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100" b="1" dirty="0">
                <a:solidFill>
                  <a:schemeClr val="tx1"/>
                </a:solidFill>
              </a:rPr>
              <a:t>* Exception : </a:t>
            </a:r>
            <a:r>
              <a:rPr lang="fr-FR" altLang="fr-FR" sz="1100" dirty="0">
                <a:solidFill>
                  <a:schemeClr val="tx1"/>
                </a:solidFill>
              </a:rPr>
              <a:t>Les enseignements optionnels </a:t>
            </a:r>
            <a:br>
              <a:rPr lang="fr-FR" altLang="fr-FR" sz="1100" dirty="0">
                <a:solidFill>
                  <a:schemeClr val="tx1"/>
                </a:solidFill>
              </a:rPr>
            </a:br>
            <a:r>
              <a:rPr lang="fr-FR" altLang="fr-FR" sz="1100" dirty="0">
                <a:solidFill>
                  <a:schemeClr val="tx1"/>
                </a:solidFill>
              </a:rPr>
              <a:t>de LCA latin et grec peuvent être choisis en supplément.</a:t>
            </a:r>
          </a:p>
        </p:txBody>
      </p:sp>
    </p:spTree>
    <p:extLst>
      <p:ext uri="{BB962C8B-B14F-4D97-AF65-F5344CB8AC3E}">
        <p14:creationId xmlns:p14="http://schemas.microsoft.com/office/powerpoint/2010/main" val="384109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0FDD3-CB10-E344-B0E2-684D7CF666E7}"/>
              </a:ext>
            </a:extLst>
          </p:cNvPr>
          <p:cNvSpPr>
            <a:spLocks noGrp="1"/>
          </p:cNvSpPr>
          <p:nvPr>
            <p:ph type="title"/>
          </p:nvPr>
        </p:nvSpPr>
        <p:spPr>
          <a:xfrm>
            <a:off x="359999" y="1525675"/>
            <a:ext cx="8424000" cy="480000"/>
          </a:xfrm>
        </p:spPr>
        <p:txBody>
          <a:bodyPr/>
          <a:lstStyle/>
          <a:p>
            <a:r>
              <a:rPr lang="fr-FR" sz="2550" dirty="0"/>
              <a:t>En première de la voie technologique</a:t>
            </a:r>
          </a:p>
        </p:txBody>
      </p:sp>
      <p:sp>
        <p:nvSpPr>
          <p:cNvPr id="3" name="Espace réservé de la date 2">
            <a:extLst>
              <a:ext uri="{FF2B5EF4-FFF2-40B4-BE49-F238E27FC236}">
                <a16:creationId xmlns:a16="http://schemas.microsoft.com/office/drawing/2014/main" id="{A4587D46-B418-3A4F-892C-A2DE74ED7852}"/>
              </a:ext>
            </a:extLst>
          </p:cNvPr>
          <p:cNvSpPr>
            <a:spLocks noGrp="1"/>
          </p:cNvSpPr>
          <p:nvPr>
            <p:ph type="dt" sz="half" idx="10"/>
          </p:nvPr>
        </p:nvSpPr>
        <p:spPr/>
        <p:txBody>
          <a:bodyPr/>
          <a:lstStyle/>
          <a:p>
            <a:pPr algn="r" defTabSz="685800"/>
            <a:r>
              <a:rPr lang="fr-FR">
                <a:solidFill>
                  <a:srgbClr val="000000"/>
                </a:solidFill>
                <a:latin typeface="Arial"/>
              </a:rPr>
              <a:t>Novembre 2023 </a:t>
            </a:r>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8E5BCCF4-F0DC-D64D-A07A-6DDF1233C181}"/>
              </a:ext>
            </a:extLst>
          </p:cNvPr>
          <p:cNvSpPr>
            <a:spLocks noGrp="1"/>
          </p:cNvSpPr>
          <p:nvPr>
            <p:ph type="ftr" sz="quarter" idx="11"/>
          </p:nvPr>
        </p:nvSpPr>
        <p:spPr/>
        <p:txBody>
          <a:bodyPr/>
          <a:lstStyle/>
          <a:p>
            <a:pPr defTabSz="685800"/>
            <a:r>
              <a:rPr lang="fr-FR">
                <a:solidFill>
                  <a:srgbClr val="000000"/>
                </a:solidFill>
                <a:latin typeface="Arial"/>
              </a:rPr>
              <a:t>Délégation à la communication</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ADD2A40E-7289-E948-972A-AB3E5FE26883}"/>
              </a:ext>
            </a:extLst>
          </p:cNvPr>
          <p:cNvSpPr>
            <a:spLocks noGrp="1"/>
          </p:cNvSpPr>
          <p:nvPr>
            <p:ph type="sldNum" sz="quarter" idx="12"/>
          </p:nvPr>
        </p:nvSpPr>
        <p:spPr/>
        <p:txBody>
          <a:bodyPr/>
          <a:lstStyle/>
          <a:p>
            <a:pPr defTabSz="685800"/>
            <a:fld id="{733122C9-A0B9-462F-8757-0847AD287B63}" type="slidenum">
              <a:rPr lang="fr-FR">
                <a:solidFill>
                  <a:srgbClr val="000000"/>
                </a:solidFill>
                <a:latin typeface="Arial"/>
              </a:rPr>
              <a:pPr defTabSz="685800"/>
              <a:t>19</a:t>
            </a:fld>
            <a:endParaRPr lang="fr-FR" dirty="0">
              <a:solidFill>
                <a:srgbClr val="000000"/>
              </a:solidFill>
              <a:latin typeface="Arial"/>
            </a:endParaRPr>
          </a:p>
        </p:txBody>
      </p:sp>
      <p:sp>
        <p:nvSpPr>
          <p:cNvPr id="6" name="Espace réservé du texte 5">
            <a:extLst>
              <a:ext uri="{FF2B5EF4-FFF2-40B4-BE49-F238E27FC236}">
                <a16:creationId xmlns:a16="http://schemas.microsoft.com/office/drawing/2014/main" id="{D6CF99D1-8BB7-494D-86FA-28D020ADC31E}"/>
              </a:ext>
            </a:extLst>
          </p:cNvPr>
          <p:cNvSpPr>
            <a:spLocks noGrp="1"/>
          </p:cNvSpPr>
          <p:nvPr>
            <p:ph type="body" sz="quarter" idx="13"/>
          </p:nvPr>
        </p:nvSpPr>
        <p:spPr>
          <a:xfrm>
            <a:off x="373180" y="2204864"/>
            <a:ext cx="8591308" cy="3600400"/>
          </a:xfrm>
        </p:spPr>
        <p:txBody>
          <a:bodyPr wrap="square">
            <a:noAutofit/>
          </a:bodyPr>
          <a:lstStyle/>
          <a:p>
            <a:pPr>
              <a:spcBef>
                <a:spcPts val="450"/>
              </a:spcBef>
              <a:spcAft>
                <a:spcPts val="450"/>
              </a:spcAft>
              <a:buClr>
                <a:srgbClr val="EE7444"/>
              </a:buClr>
              <a:defRPr/>
            </a:pPr>
            <a:r>
              <a:rPr lang="fr-FR" sz="1400" b="1" dirty="0">
                <a:solidFill>
                  <a:srgbClr val="EF7D05"/>
                </a:solidFill>
              </a:rPr>
              <a:t>Une organisation en séries</a:t>
            </a:r>
          </a:p>
          <a:p>
            <a:pPr marL="136922" indent="0">
              <a:spcBef>
                <a:spcPts val="450"/>
              </a:spcBef>
              <a:spcAft>
                <a:spcPts val="450"/>
              </a:spcAft>
              <a:buClr>
                <a:srgbClr val="EE7444"/>
              </a:buClr>
              <a:buNone/>
              <a:defRPr/>
            </a:pPr>
            <a:r>
              <a:rPr lang="fr-FR" sz="1200" dirty="0"/>
              <a:t>Les élèves en voie technologique choisissent une série qui détermine leurs enseignements de spécialité :</a:t>
            </a:r>
            <a:endParaRPr lang="fr-FR" sz="1200" strike="sngStrike" dirty="0"/>
          </a:p>
          <a:p>
            <a:pPr marL="267891" lvl="1" indent="-101204">
              <a:spcAft>
                <a:spcPts val="450"/>
              </a:spcAft>
              <a:defRPr/>
            </a:pPr>
            <a:r>
              <a:rPr lang="fr-FR" sz="1200" dirty="0"/>
              <a:t>STMG : sciences et technologies du management et de la gestion</a:t>
            </a:r>
          </a:p>
          <a:p>
            <a:pPr marL="267891" lvl="1" indent="-101204">
              <a:spcAft>
                <a:spcPts val="450"/>
              </a:spcAft>
              <a:defRPr/>
            </a:pPr>
            <a:r>
              <a:rPr lang="fr-FR" sz="1200" dirty="0"/>
              <a:t>STI2D : sciences et technologies de l’industrie et du développement durable</a:t>
            </a:r>
          </a:p>
          <a:p>
            <a:pPr marL="267891" lvl="1" indent="-101204">
              <a:spcAft>
                <a:spcPts val="450"/>
              </a:spcAft>
              <a:defRPr/>
            </a:pPr>
            <a:r>
              <a:rPr lang="fr-FR" sz="1200" dirty="0">
                <a:solidFill>
                  <a:srgbClr val="000000"/>
                </a:solidFill>
              </a:rPr>
              <a:t>ST2S : sciences et technologies de la santé et du social</a:t>
            </a:r>
          </a:p>
          <a:p>
            <a:pPr marL="267891" lvl="1" indent="-101204">
              <a:spcAft>
                <a:spcPts val="450"/>
              </a:spcAft>
              <a:defRPr/>
            </a:pPr>
            <a:r>
              <a:rPr lang="fr-FR" sz="1200" dirty="0"/>
              <a:t>STL : sciences et technologies de laboratoire</a:t>
            </a:r>
          </a:p>
          <a:p>
            <a:pPr marL="267891" lvl="1" indent="-101204">
              <a:spcAft>
                <a:spcPts val="450"/>
              </a:spcAft>
              <a:defRPr/>
            </a:pPr>
            <a:r>
              <a:rPr lang="fr-FR" sz="1200" dirty="0"/>
              <a:t>STD2A : sciences et technologies du design et des arts appliqués</a:t>
            </a:r>
          </a:p>
          <a:p>
            <a:pPr marL="267891" lvl="1" indent="-101204">
              <a:spcAft>
                <a:spcPts val="450"/>
              </a:spcAft>
              <a:defRPr/>
            </a:pPr>
            <a:r>
              <a:rPr lang="fr-FR" sz="1200" dirty="0"/>
              <a:t>STHR : sciences et technologies de l’hôtellerie et de la restauration</a:t>
            </a:r>
          </a:p>
          <a:p>
            <a:pPr marL="267891" lvl="1" indent="-101204">
              <a:spcAft>
                <a:spcPts val="450"/>
              </a:spcAft>
              <a:defRPr/>
            </a:pPr>
            <a:r>
              <a:rPr lang="fr-FR" sz="1200" dirty="0"/>
              <a:t>S2TMD : sciences et techniques du théâtre, de la musique et de la danse</a:t>
            </a:r>
          </a:p>
          <a:p>
            <a:pPr marL="267891" lvl="1" indent="-101204">
              <a:spcAft>
                <a:spcPts val="450"/>
              </a:spcAft>
              <a:defRPr/>
            </a:pPr>
            <a:r>
              <a:rPr lang="fr-FR" sz="1200" dirty="0"/>
              <a:t>STAV : sciences et technologies de l’agronomie et du vivant (dans les lycées agricoles uniquement) </a:t>
            </a:r>
          </a:p>
          <a:p>
            <a:pPr marL="267891" lvl="1" indent="-101204">
              <a:spcAft>
                <a:spcPts val="450"/>
              </a:spcAft>
              <a:defRPr/>
            </a:pPr>
            <a:endParaRPr lang="fr-FR" sz="1400" dirty="0"/>
          </a:p>
          <a:p>
            <a:pPr marL="267891" lvl="1" indent="-101204">
              <a:spcAft>
                <a:spcPts val="450"/>
              </a:spcAft>
              <a:defRPr/>
            </a:pPr>
            <a:endParaRPr lang="fr-FR" sz="1400" dirty="0"/>
          </a:p>
          <a:p>
            <a:pPr lvl="1">
              <a:defRPr/>
            </a:pPr>
            <a:endParaRPr lang="fr-FR" sz="1100" dirty="0"/>
          </a:p>
          <a:p>
            <a:pPr marL="342900" lvl="1" indent="0">
              <a:buNone/>
              <a:defRPr/>
            </a:pPr>
            <a:endParaRPr lang="fr-FR" sz="1100" dirty="0"/>
          </a:p>
          <a:p>
            <a:pPr lvl="1">
              <a:defRPr/>
            </a:pPr>
            <a:endParaRPr lang="fr-FR" sz="1100" dirty="0"/>
          </a:p>
          <a:p>
            <a:endParaRPr lang="fr-FR" sz="1800" dirty="0"/>
          </a:p>
        </p:txBody>
      </p:sp>
      <p:sp>
        <p:nvSpPr>
          <p:cNvPr id="7" name="ZoneTexte 4">
            <a:extLst>
              <a:ext uri="{FF2B5EF4-FFF2-40B4-BE49-F238E27FC236}">
                <a16:creationId xmlns:a16="http://schemas.microsoft.com/office/drawing/2014/main" id="{56EA9E09-A11A-2744-B03B-5F9BD3BDC381}"/>
              </a:ext>
            </a:extLst>
          </p:cNvPr>
          <p:cNvSpPr txBox="1">
            <a:spLocks noChangeArrowheads="1"/>
          </p:cNvSpPr>
          <p:nvPr/>
        </p:nvSpPr>
        <p:spPr bwMode="auto">
          <a:xfrm>
            <a:off x="6532843" y="4293096"/>
            <a:ext cx="2162313" cy="430887"/>
          </a:xfrm>
          <a:prstGeom prst="rect">
            <a:avLst/>
          </a:prstGeom>
          <a:solidFill>
            <a:srgbClr val="F5F2F0"/>
          </a:solidFill>
          <a:ln w="9525">
            <a:noFill/>
            <a:miter lim="800000"/>
            <a:headEnd/>
            <a:tailEnd/>
          </a:ln>
        </p:spPr>
        <p:txBody>
          <a:bodyPr wrap="square">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defTabSz="685800" eaLnBrk="1" hangingPunct="1">
              <a:spcBef>
                <a:spcPct val="0"/>
              </a:spcBef>
              <a:buClrTx/>
              <a:buSzTx/>
              <a:buNone/>
              <a:defRPr/>
            </a:pPr>
            <a:r>
              <a:rPr lang="fr-FR" altLang="fr-FR" sz="1100" b="1" dirty="0">
                <a:solidFill>
                  <a:srgbClr val="000000"/>
                </a:solidFill>
                <a:latin typeface="Arial "/>
              </a:rPr>
              <a:t>Focus </a:t>
            </a:r>
            <a:r>
              <a:rPr lang="fr-FR" altLang="fr-FR" sz="1100" dirty="0">
                <a:solidFill>
                  <a:srgbClr val="000000"/>
                </a:solidFill>
                <a:latin typeface="Arial "/>
              </a:rPr>
              <a:t>: la série STHR </a:t>
            </a:r>
            <a:br>
              <a:rPr lang="fr-FR" altLang="fr-FR" sz="1100" dirty="0">
                <a:solidFill>
                  <a:srgbClr val="000000"/>
                </a:solidFill>
                <a:latin typeface="Arial "/>
              </a:rPr>
            </a:br>
            <a:r>
              <a:rPr lang="fr-FR" altLang="fr-FR" sz="1100" dirty="0">
                <a:solidFill>
                  <a:srgbClr val="000000"/>
                </a:solidFill>
                <a:latin typeface="Arial "/>
              </a:rPr>
              <a:t>s’intègre dès la seconde.</a:t>
            </a:r>
          </a:p>
        </p:txBody>
      </p:sp>
    </p:spTree>
    <p:extLst>
      <p:ext uri="{BB962C8B-B14F-4D97-AF65-F5344CB8AC3E}">
        <p14:creationId xmlns:p14="http://schemas.microsoft.com/office/powerpoint/2010/main" val="402317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A201D-55D0-1A46-93F4-0AE7AD8B285E}"/>
              </a:ext>
            </a:extLst>
          </p:cNvPr>
          <p:cNvSpPr>
            <a:spLocks noGrp="1"/>
          </p:cNvSpPr>
          <p:nvPr>
            <p:ph type="title"/>
          </p:nvPr>
        </p:nvSpPr>
        <p:spPr/>
        <p:txBody>
          <a:bodyPr/>
          <a:lstStyle/>
          <a:p>
            <a:r>
              <a:rPr lang="fr-FR" dirty="0"/>
              <a:t>Sommaire</a:t>
            </a:r>
          </a:p>
        </p:txBody>
      </p:sp>
      <p:sp>
        <p:nvSpPr>
          <p:cNvPr id="3" name="Espace réservé de la date 2">
            <a:extLst>
              <a:ext uri="{FF2B5EF4-FFF2-40B4-BE49-F238E27FC236}">
                <a16:creationId xmlns:a16="http://schemas.microsoft.com/office/drawing/2014/main" id="{0422662B-2CE9-7E4B-84AF-8173BF4D2E28}"/>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C912C81F-7744-F642-BE49-DCD7D1E0AB9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CA25310-BA2E-6F45-892E-27AFB240271E}"/>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u texte 5">
            <a:extLst>
              <a:ext uri="{FF2B5EF4-FFF2-40B4-BE49-F238E27FC236}">
                <a16:creationId xmlns:a16="http://schemas.microsoft.com/office/drawing/2014/main" id="{0B8D73A2-F099-714C-B25E-6B3164E2C06C}"/>
              </a:ext>
            </a:extLst>
          </p:cNvPr>
          <p:cNvSpPr>
            <a:spLocks noGrp="1"/>
          </p:cNvSpPr>
          <p:nvPr>
            <p:ph type="body" sz="quarter" idx="13"/>
          </p:nvPr>
        </p:nvSpPr>
        <p:spPr>
          <a:xfrm>
            <a:off x="359998" y="2348880"/>
            <a:ext cx="8424000" cy="3024336"/>
          </a:xfrm>
        </p:spPr>
        <p:txBody>
          <a:bodyPr/>
          <a:lstStyle/>
          <a:p>
            <a:pPr>
              <a:defRPr/>
            </a:pPr>
            <a:r>
              <a:rPr lang="fr-FR" dirty="0"/>
              <a:t>Rappel des ambitions du lycée d’enseignement général et technologique (LEGT)</a:t>
            </a:r>
          </a:p>
          <a:p>
            <a:pPr>
              <a:defRPr/>
            </a:pPr>
            <a:r>
              <a:rPr lang="fr-FR" dirty="0"/>
              <a:t>L’accompagnement et l’orientation pendant l’année scolaire</a:t>
            </a:r>
          </a:p>
          <a:p>
            <a:pPr>
              <a:defRPr/>
            </a:pPr>
            <a:r>
              <a:rPr lang="fr-FR" dirty="0"/>
              <a:t>La seconde générale et technologique </a:t>
            </a:r>
          </a:p>
          <a:p>
            <a:pPr>
              <a:defRPr/>
            </a:pPr>
            <a:r>
              <a:rPr lang="fr-FR" dirty="0"/>
              <a:t>Les classes de première et de terminale générales et technologiques </a:t>
            </a:r>
          </a:p>
          <a:p>
            <a:pPr>
              <a:defRPr/>
            </a:pPr>
            <a:r>
              <a:rPr lang="fr-FR" dirty="0"/>
              <a:t>Le baccalauréat général et technologique (GT)</a:t>
            </a:r>
          </a:p>
          <a:p>
            <a:pPr>
              <a:defRPr/>
            </a:pPr>
            <a:r>
              <a:rPr lang="fr-FR" dirty="0"/>
              <a:t>Des ressources à disposition des familles </a:t>
            </a:r>
          </a:p>
          <a:p>
            <a:pPr>
              <a:defRPr/>
            </a:pPr>
            <a:r>
              <a:rPr lang="fr-FR" dirty="0"/>
              <a:t>Annexe : les lycées agricoles</a:t>
            </a:r>
          </a:p>
          <a:p>
            <a:endParaRPr lang="fr-FR" dirty="0"/>
          </a:p>
        </p:txBody>
      </p:sp>
    </p:spTree>
    <p:extLst>
      <p:ext uri="{BB962C8B-B14F-4D97-AF65-F5344CB8AC3E}">
        <p14:creationId xmlns:p14="http://schemas.microsoft.com/office/powerpoint/2010/main" val="3593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4C1C9-A65A-9B4E-8CA5-C152BA13F80B}"/>
              </a:ext>
            </a:extLst>
          </p:cNvPr>
          <p:cNvSpPr>
            <a:spLocks noGrp="1"/>
          </p:cNvSpPr>
          <p:nvPr>
            <p:ph type="title"/>
          </p:nvPr>
        </p:nvSpPr>
        <p:spPr>
          <a:xfrm>
            <a:off x="359999" y="1525675"/>
            <a:ext cx="8424000" cy="480000"/>
          </a:xfrm>
        </p:spPr>
        <p:txBody>
          <a:bodyPr/>
          <a:lstStyle/>
          <a:p>
            <a:r>
              <a:rPr lang="fr-FR" dirty="0"/>
              <a:t>En première de la voie technologique</a:t>
            </a:r>
          </a:p>
        </p:txBody>
      </p:sp>
      <p:sp>
        <p:nvSpPr>
          <p:cNvPr id="3" name="Espace réservé de la date 2">
            <a:extLst>
              <a:ext uri="{FF2B5EF4-FFF2-40B4-BE49-F238E27FC236}">
                <a16:creationId xmlns:a16="http://schemas.microsoft.com/office/drawing/2014/main" id="{7F97A9C6-B544-3446-B387-C6BE66A2630F}"/>
              </a:ext>
            </a:extLst>
          </p:cNvPr>
          <p:cNvSpPr>
            <a:spLocks noGrp="1"/>
          </p:cNvSpPr>
          <p:nvPr>
            <p:ph type="dt" sz="half" idx="10"/>
          </p:nvPr>
        </p:nvSpPr>
        <p:spPr/>
        <p:txBody>
          <a:bodyPr/>
          <a:lstStyle/>
          <a:p>
            <a:pPr algn="r"/>
            <a:r>
              <a:rPr lang="fr-FR">
                <a:solidFill>
                  <a:srgbClr val="000000"/>
                </a:solidFill>
                <a:latin typeface="Arial"/>
              </a:rPr>
              <a:t>Novembre 2023 </a:t>
            </a:r>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A1CDBFD5-DDF6-8C41-A176-F87ED7579BB1}"/>
              </a:ext>
            </a:extLst>
          </p:cNvPr>
          <p:cNvSpPr>
            <a:spLocks noGrp="1"/>
          </p:cNvSpPr>
          <p:nvPr>
            <p:ph type="ftr" sz="quarter" idx="11"/>
          </p:nvPr>
        </p:nvSpPr>
        <p:spPr/>
        <p:txBody>
          <a:bodyPr/>
          <a:lstStyle/>
          <a:p>
            <a:r>
              <a:rPr lang="fr-FR">
                <a:solidFill>
                  <a:srgbClr val="000000"/>
                </a:solidFill>
                <a:latin typeface="Arial"/>
              </a:rPr>
              <a:t>Délégation à la communication</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70DFACCD-A643-2D4E-8D4B-9FA4CB364892}"/>
              </a:ext>
            </a:extLst>
          </p:cNvPr>
          <p:cNvSpPr>
            <a:spLocks noGrp="1"/>
          </p:cNvSpPr>
          <p:nvPr>
            <p:ph type="sldNum" sz="quarter" idx="12"/>
          </p:nvPr>
        </p:nvSpPr>
        <p:spPr/>
        <p:txBody>
          <a:bodyPr/>
          <a:lstStyle/>
          <a:p>
            <a:fld id="{733122C9-A0B9-462F-8757-0847AD287B63}" type="slidenum">
              <a:rPr lang="fr-FR">
                <a:solidFill>
                  <a:srgbClr val="000000"/>
                </a:solidFill>
                <a:latin typeface="Arial"/>
              </a:rPr>
              <a:pPr/>
              <a:t>20</a:t>
            </a:fld>
            <a:endParaRPr lang="fr-FR" dirty="0">
              <a:solidFill>
                <a:srgbClr val="000000"/>
              </a:solidFill>
              <a:latin typeface="Arial"/>
            </a:endParaRPr>
          </a:p>
        </p:txBody>
      </p:sp>
      <p:sp>
        <p:nvSpPr>
          <p:cNvPr id="6" name="Espace réservé du texte 5">
            <a:extLst>
              <a:ext uri="{FF2B5EF4-FFF2-40B4-BE49-F238E27FC236}">
                <a16:creationId xmlns:a16="http://schemas.microsoft.com/office/drawing/2014/main" id="{51B00A0D-EBBA-5246-A3BF-C7D8AAD88578}"/>
              </a:ext>
            </a:extLst>
          </p:cNvPr>
          <p:cNvSpPr>
            <a:spLocks noGrp="1"/>
          </p:cNvSpPr>
          <p:nvPr>
            <p:ph type="body" sz="quarter" idx="13"/>
          </p:nvPr>
        </p:nvSpPr>
        <p:spPr>
          <a:xfrm>
            <a:off x="359999" y="2189834"/>
            <a:ext cx="8420207" cy="3960440"/>
          </a:xfrm>
        </p:spPr>
        <p:txBody>
          <a:bodyPr>
            <a:normAutofit/>
          </a:bodyPr>
          <a:lstStyle/>
          <a:p>
            <a:pPr marL="0">
              <a:spcBef>
                <a:spcPts val="0"/>
              </a:spcBef>
              <a:spcAft>
                <a:spcPts val="200"/>
              </a:spcAft>
              <a:defRPr/>
            </a:pPr>
            <a:r>
              <a:rPr lang="fr-FR" sz="1400" b="1" dirty="0">
                <a:solidFill>
                  <a:srgbClr val="EF7D05"/>
                </a:solidFill>
              </a:rPr>
              <a:t>Enseignements communs à toutes les séries : </a:t>
            </a:r>
          </a:p>
          <a:p>
            <a:pPr marL="273050" lvl="1" indent="-107950">
              <a:spcBef>
                <a:spcPts val="0"/>
              </a:spcBef>
              <a:spcAft>
                <a:spcPts val="200"/>
              </a:spcAft>
              <a:defRPr/>
            </a:pPr>
            <a:r>
              <a:rPr lang="fr-FR" sz="1200" dirty="0"/>
              <a:t>Français : 3 h</a:t>
            </a:r>
          </a:p>
          <a:p>
            <a:pPr marL="273050" lvl="1" indent="-107950">
              <a:spcBef>
                <a:spcPts val="0"/>
              </a:spcBef>
              <a:spcAft>
                <a:spcPts val="200"/>
              </a:spcAft>
              <a:defRPr/>
            </a:pPr>
            <a:r>
              <a:rPr lang="fr-FR" sz="1200" dirty="0"/>
              <a:t>Histoire-géographie : 1 h 30</a:t>
            </a:r>
          </a:p>
          <a:p>
            <a:pPr marL="273050" lvl="1" indent="-107950">
              <a:spcBef>
                <a:spcPts val="0"/>
              </a:spcBef>
              <a:spcAft>
                <a:spcPts val="200"/>
              </a:spcAft>
              <a:defRPr/>
            </a:pPr>
            <a:r>
              <a:rPr lang="fr-FR" sz="1200" dirty="0"/>
              <a:t>LVA ou LVB au </a:t>
            </a:r>
            <a:r>
              <a:rPr lang="fr-FR" sz="1200"/>
              <a:t>choix + </a:t>
            </a:r>
            <a:r>
              <a:rPr lang="fr-FR" sz="1200" dirty="0"/>
              <a:t>enseignement technologique en langue </a:t>
            </a:r>
            <a:r>
              <a:rPr lang="fr-FR" sz="1200"/>
              <a:t>vivante (ETLV) </a:t>
            </a:r>
            <a:r>
              <a:rPr lang="fr-FR" sz="1200" dirty="0"/>
              <a:t>: 4 h (dont 1 h d’ETLV)</a:t>
            </a:r>
          </a:p>
          <a:p>
            <a:pPr marL="273050" lvl="1" indent="-107950">
              <a:spcBef>
                <a:spcPts val="0"/>
              </a:spcBef>
              <a:spcAft>
                <a:spcPts val="200"/>
              </a:spcAft>
              <a:defRPr/>
            </a:pPr>
            <a:r>
              <a:rPr lang="fr-FR" sz="1200" dirty="0"/>
              <a:t>EPS : 2 h</a:t>
            </a:r>
          </a:p>
          <a:p>
            <a:pPr marL="273050" lvl="1" indent="-107950">
              <a:spcBef>
                <a:spcPts val="0"/>
              </a:spcBef>
              <a:spcAft>
                <a:spcPts val="200"/>
              </a:spcAft>
              <a:defRPr/>
            </a:pPr>
            <a:r>
              <a:rPr lang="fr-FR" sz="1200" dirty="0"/>
              <a:t>Mathématiques : 3 h</a:t>
            </a:r>
          </a:p>
          <a:p>
            <a:pPr marL="273050" lvl="1" indent="-107950">
              <a:spcBef>
                <a:spcPts val="0"/>
              </a:spcBef>
              <a:spcAft>
                <a:spcPts val="200"/>
              </a:spcAft>
              <a:defRPr/>
            </a:pPr>
            <a:r>
              <a:rPr lang="fr-FR" sz="1200" dirty="0"/>
              <a:t>EMC : 18 h/an</a:t>
            </a:r>
          </a:p>
          <a:p>
            <a:pPr>
              <a:spcBef>
                <a:spcPts val="1800"/>
              </a:spcBef>
              <a:spcAft>
                <a:spcPts val="200"/>
              </a:spcAft>
              <a:buClr>
                <a:srgbClr val="EE7444"/>
              </a:buClr>
              <a:defRPr/>
            </a:pPr>
            <a:r>
              <a:rPr lang="fr-FR" sz="1400" b="1" dirty="0">
                <a:solidFill>
                  <a:srgbClr val="EF7D05"/>
                </a:solidFill>
              </a:rPr>
              <a:t>2 enseignements optionnels au plus à choisir parmi :</a:t>
            </a:r>
          </a:p>
          <a:p>
            <a:pPr marL="267891" lvl="1" indent="-101204">
              <a:spcBef>
                <a:spcPts val="0"/>
              </a:spcBef>
              <a:spcAft>
                <a:spcPts val="200"/>
              </a:spcAft>
              <a:defRPr/>
            </a:pPr>
            <a:r>
              <a:rPr lang="fr-FR" sz="1200" dirty="0">
                <a:solidFill>
                  <a:srgbClr val="000000"/>
                </a:solidFill>
              </a:rPr>
              <a:t>LVC</a:t>
            </a:r>
          </a:p>
          <a:p>
            <a:pPr marL="267891" lvl="1" indent="-101204">
              <a:spcBef>
                <a:spcPts val="0"/>
              </a:spcBef>
              <a:spcAft>
                <a:spcPts val="200"/>
              </a:spcAft>
              <a:defRPr/>
            </a:pPr>
            <a:r>
              <a:rPr lang="fr-FR" sz="1200" dirty="0">
                <a:solidFill>
                  <a:srgbClr val="000000"/>
                </a:solidFill>
              </a:rPr>
              <a:t>LSF</a:t>
            </a:r>
          </a:p>
          <a:p>
            <a:pPr marL="267891" lvl="1" indent="-101204">
              <a:spcBef>
                <a:spcPts val="0"/>
              </a:spcBef>
              <a:spcAft>
                <a:spcPts val="200"/>
              </a:spcAft>
              <a:defRPr/>
            </a:pPr>
            <a:r>
              <a:rPr lang="fr-FR" sz="1200" dirty="0">
                <a:solidFill>
                  <a:srgbClr val="000000"/>
                </a:solidFill>
              </a:rPr>
              <a:t>Arts</a:t>
            </a:r>
          </a:p>
          <a:p>
            <a:pPr marL="267891" lvl="1" indent="-101204">
              <a:spcBef>
                <a:spcPts val="0"/>
              </a:spcBef>
              <a:spcAft>
                <a:spcPts val="200"/>
              </a:spcAft>
              <a:defRPr/>
            </a:pPr>
            <a:r>
              <a:rPr lang="fr-FR" sz="1200" dirty="0">
                <a:solidFill>
                  <a:srgbClr val="000000"/>
                </a:solidFill>
              </a:rPr>
              <a:t>EPS</a:t>
            </a:r>
          </a:p>
          <a:p>
            <a:pPr marL="273050" lvl="1" indent="-107950">
              <a:spcBef>
                <a:spcPts val="0"/>
              </a:spcBef>
              <a:spcAft>
                <a:spcPts val="200"/>
              </a:spcAft>
              <a:defRPr/>
            </a:pPr>
            <a:r>
              <a:rPr lang="fr-FR" sz="1200" dirty="0"/>
              <a:t>LCA*</a:t>
            </a:r>
          </a:p>
          <a:p>
            <a:pPr>
              <a:spcBef>
                <a:spcPts val="1800"/>
              </a:spcBef>
              <a:spcAft>
                <a:spcPts val="200"/>
              </a:spcAft>
              <a:buClr>
                <a:srgbClr val="EE7444"/>
              </a:buClr>
              <a:defRPr/>
            </a:pPr>
            <a:r>
              <a:rPr lang="fr-FR" altLang="fr-FR" sz="1400" b="1" dirty="0">
                <a:solidFill>
                  <a:srgbClr val="EF7D05"/>
                </a:solidFill>
              </a:rPr>
              <a:t>3 enseignements de spécialité </a:t>
            </a:r>
          </a:p>
          <a:p>
            <a:pPr marL="294296" lvl="1" indent="0">
              <a:spcBef>
                <a:spcPts val="0"/>
              </a:spcBef>
              <a:spcAft>
                <a:spcPts val="200"/>
              </a:spcAft>
              <a:buNone/>
              <a:defRPr/>
            </a:pPr>
            <a:r>
              <a:rPr lang="fr-FR" sz="1200" dirty="0"/>
              <a:t>déterminés par la série choisie</a:t>
            </a:r>
          </a:p>
          <a:p>
            <a:pPr marL="294296" lvl="1" indent="0">
              <a:spcBef>
                <a:spcPts val="0"/>
              </a:spcBef>
              <a:spcAft>
                <a:spcPts val="200"/>
              </a:spcAft>
              <a:buNone/>
              <a:defRPr/>
            </a:pPr>
            <a:r>
              <a:rPr lang="fr-FR" altLang="fr-FR" sz="1200" dirty="0"/>
              <a:t>4 h/semaine par spécialité </a:t>
            </a:r>
          </a:p>
          <a:p>
            <a:pPr marL="267891" lvl="1" indent="-101204">
              <a:spcBef>
                <a:spcPts val="0"/>
              </a:spcBef>
              <a:spcAft>
                <a:spcPts val="0"/>
              </a:spcAft>
              <a:defRPr/>
            </a:pPr>
            <a:endParaRPr lang="fr-FR" dirty="0">
              <a:solidFill>
                <a:srgbClr val="000000"/>
              </a:solidFill>
            </a:endParaRPr>
          </a:p>
          <a:p>
            <a:pPr marL="235744" lvl="1" indent="-101204">
              <a:defRPr/>
            </a:pPr>
            <a:endParaRPr lang="fr-FR" dirty="0"/>
          </a:p>
          <a:p>
            <a:pPr lvl="1">
              <a:defRPr/>
            </a:pPr>
            <a:endParaRPr lang="fr-FR" dirty="0"/>
          </a:p>
          <a:p>
            <a:pPr marL="342900" lvl="1" indent="0">
              <a:buNone/>
              <a:defRPr/>
            </a:pPr>
            <a:endParaRPr lang="fr-FR" dirty="0"/>
          </a:p>
          <a:p>
            <a:pPr lvl="1">
              <a:defRPr/>
            </a:pPr>
            <a:endParaRPr lang="fr-FR" dirty="0"/>
          </a:p>
          <a:p>
            <a:endParaRPr lang="fr-FR" dirty="0"/>
          </a:p>
        </p:txBody>
      </p:sp>
      <p:sp>
        <p:nvSpPr>
          <p:cNvPr id="7" name="Rectangle 6">
            <a:extLst>
              <a:ext uri="{FF2B5EF4-FFF2-40B4-BE49-F238E27FC236}">
                <a16:creationId xmlns:a16="http://schemas.microsoft.com/office/drawing/2014/main" id="{001E6789-8B62-7744-8B15-9DC52329193C}"/>
              </a:ext>
            </a:extLst>
          </p:cNvPr>
          <p:cNvSpPr/>
          <p:nvPr/>
        </p:nvSpPr>
        <p:spPr>
          <a:xfrm>
            <a:off x="6571421" y="4346902"/>
            <a:ext cx="2085158" cy="769441"/>
          </a:xfrm>
          <a:prstGeom prst="rect">
            <a:avLst/>
          </a:prstGeom>
          <a:solidFill>
            <a:srgbClr val="F5F2F0"/>
          </a:solidFill>
        </p:spPr>
        <p:txBody>
          <a:bodyPr wrap="square">
            <a:spAutoFit/>
          </a:bodyPr>
          <a:lstStyle/>
          <a:p>
            <a:pPr algn="ctr">
              <a:spcBef>
                <a:spcPct val="0"/>
              </a:spcBef>
            </a:pPr>
            <a:r>
              <a:rPr lang="fr-FR" altLang="fr-FR" sz="1100" b="1" dirty="0">
                <a:solidFill>
                  <a:srgbClr val="000000"/>
                </a:solidFill>
                <a:latin typeface="Arial"/>
              </a:rPr>
              <a:t>* Exception : </a:t>
            </a:r>
            <a:r>
              <a:rPr lang="fr-FR" altLang="fr-FR" sz="1100" dirty="0">
                <a:solidFill>
                  <a:srgbClr val="000000"/>
                </a:solidFill>
                <a:latin typeface="Arial"/>
              </a:rPr>
              <a:t>Les enseignements optionnels de LCA latin et grec peuvent être choisis en supplément.</a:t>
            </a:r>
          </a:p>
        </p:txBody>
      </p:sp>
      <p:sp>
        <p:nvSpPr>
          <p:cNvPr id="8" name="Espace réservé du texte 4">
            <a:extLst>
              <a:ext uri="{FF2B5EF4-FFF2-40B4-BE49-F238E27FC236}">
                <a16:creationId xmlns:a16="http://schemas.microsoft.com/office/drawing/2014/main" id="{BA2B232C-E10A-7645-8213-75859B5A830B}"/>
              </a:ext>
            </a:extLst>
          </p:cNvPr>
          <p:cNvSpPr txBox="1">
            <a:spLocks/>
          </p:cNvSpPr>
          <p:nvPr/>
        </p:nvSpPr>
        <p:spPr bwMode="gray">
          <a:xfrm>
            <a:off x="6371353" y="2184040"/>
            <a:ext cx="2665143" cy="864096"/>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EF7D05"/>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EF7D05"/>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00"/>
              </a:spcAft>
              <a:defRPr/>
            </a:pPr>
            <a:endParaRPr lang="fr-FR" altLang="fr-FR" sz="1200" dirty="0"/>
          </a:p>
        </p:txBody>
      </p:sp>
    </p:spTree>
    <p:extLst>
      <p:ext uri="{BB962C8B-B14F-4D97-AF65-F5344CB8AC3E}">
        <p14:creationId xmlns:p14="http://schemas.microsoft.com/office/powerpoint/2010/main" val="36184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563210-C712-AD47-B371-252111F74E8F}"/>
              </a:ext>
            </a:extLst>
          </p:cNvPr>
          <p:cNvSpPr>
            <a:spLocks noGrp="1"/>
          </p:cNvSpPr>
          <p:nvPr>
            <p:ph type="title"/>
          </p:nvPr>
        </p:nvSpPr>
        <p:spPr>
          <a:xfrm>
            <a:off x="359999" y="1525675"/>
            <a:ext cx="8424000" cy="480000"/>
          </a:xfrm>
        </p:spPr>
        <p:txBody>
          <a:bodyPr/>
          <a:lstStyle/>
          <a:p>
            <a:r>
              <a:rPr lang="fr-FR" dirty="0"/>
              <a:t>En terminale de la voie générale</a:t>
            </a:r>
          </a:p>
        </p:txBody>
      </p:sp>
      <p:sp>
        <p:nvSpPr>
          <p:cNvPr id="3" name="Espace réservé de la date 2">
            <a:extLst>
              <a:ext uri="{FF2B5EF4-FFF2-40B4-BE49-F238E27FC236}">
                <a16:creationId xmlns:a16="http://schemas.microsoft.com/office/drawing/2014/main" id="{31400772-6C04-1E40-9E7D-3294ACB73FB7}"/>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316B1350-D486-384F-A5D6-1297C3641312}"/>
              </a:ext>
            </a:extLst>
          </p:cNvPr>
          <p:cNvSpPr>
            <a:spLocks noGrp="1"/>
          </p:cNvSpPr>
          <p:nvPr>
            <p:ph type="ftr" sz="quarter" idx="11"/>
          </p:nvPr>
        </p:nvSpPr>
        <p:spPr/>
        <p:txBody>
          <a:bodyPr/>
          <a:lstStyle/>
          <a:p>
            <a:r>
              <a:rPr lang="fr-FR" dirty="0"/>
              <a:t>Délégation à la communication</a:t>
            </a:r>
          </a:p>
        </p:txBody>
      </p:sp>
      <p:sp>
        <p:nvSpPr>
          <p:cNvPr id="5" name="Espace réservé du numéro de diapositive 4">
            <a:extLst>
              <a:ext uri="{FF2B5EF4-FFF2-40B4-BE49-F238E27FC236}">
                <a16:creationId xmlns:a16="http://schemas.microsoft.com/office/drawing/2014/main" id="{0D54B4A8-F30F-C340-A56F-CF686CDC40F4}"/>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6" name="Espace réservé du texte 5">
            <a:extLst>
              <a:ext uri="{FF2B5EF4-FFF2-40B4-BE49-F238E27FC236}">
                <a16:creationId xmlns:a16="http://schemas.microsoft.com/office/drawing/2014/main" id="{407D901F-4227-D148-95CF-CFCF5E1F1B3C}"/>
              </a:ext>
            </a:extLst>
          </p:cNvPr>
          <p:cNvSpPr>
            <a:spLocks noGrp="1"/>
          </p:cNvSpPr>
          <p:nvPr>
            <p:ph type="body" sz="quarter" idx="13"/>
          </p:nvPr>
        </p:nvSpPr>
        <p:spPr>
          <a:xfrm>
            <a:off x="359997" y="1988840"/>
            <a:ext cx="4212003" cy="4389160"/>
          </a:xfrm>
        </p:spPr>
        <p:txBody>
          <a:bodyPr numCol="1"/>
          <a:lstStyle/>
          <a:p>
            <a:pPr>
              <a:spcAft>
                <a:spcPts val="200"/>
              </a:spcAft>
              <a:buClr>
                <a:srgbClr val="7AB1E1"/>
              </a:buClr>
              <a:defRPr/>
            </a:pPr>
            <a:r>
              <a:rPr lang="fr-FR" sz="1400" b="1" dirty="0">
                <a:solidFill>
                  <a:srgbClr val="7AB1E1"/>
                </a:solidFill>
              </a:rPr>
              <a:t>Enseignements communs</a:t>
            </a:r>
          </a:p>
          <a:p>
            <a:pPr marL="360363" lvl="1" indent="-180975">
              <a:spcBef>
                <a:spcPts val="0"/>
              </a:spcBef>
              <a:spcAft>
                <a:spcPts val="200"/>
              </a:spcAft>
              <a:buClr>
                <a:srgbClr val="7AB1E1"/>
              </a:buClr>
              <a:defRPr/>
            </a:pPr>
            <a:r>
              <a:rPr lang="fr-FR" sz="1200" dirty="0"/>
              <a:t>Philosophie : 4 h</a:t>
            </a:r>
          </a:p>
          <a:p>
            <a:pPr marL="360363" lvl="1" indent="-180975">
              <a:spcBef>
                <a:spcPts val="0"/>
              </a:spcBef>
              <a:spcAft>
                <a:spcPts val="200"/>
              </a:spcAft>
              <a:buClr>
                <a:srgbClr val="7AB1E1"/>
              </a:buClr>
              <a:defRPr/>
            </a:pPr>
            <a:r>
              <a:rPr lang="fr-FR" sz="1200" dirty="0"/>
              <a:t>Histoire-géographie : 3 h</a:t>
            </a:r>
          </a:p>
          <a:p>
            <a:pPr marL="360363" lvl="1" indent="-180975">
              <a:spcBef>
                <a:spcPts val="0"/>
              </a:spcBef>
              <a:spcAft>
                <a:spcPts val="200"/>
              </a:spcAft>
              <a:buClr>
                <a:srgbClr val="7AB1E1"/>
              </a:buClr>
              <a:defRPr/>
            </a:pPr>
            <a:r>
              <a:rPr lang="fr-FR" sz="1200" dirty="0"/>
              <a:t>LVA et LVB : 4 h</a:t>
            </a:r>
          </a:p>
          <a:p>
            <a:pPr marL="360363" lvl="1" indent="-180975">
              <a:spcBef>
                <a:spcPts val="0"/>
              </a:spcBef>
              <a:spcAft>
                <a:spcPts val="200"/>
              </a:spcAft>
              <a:buClr>
                <a:srgbClr val="7AB1E1"/>
              </a:buClr>
              <a:defRPr/>
            </a:pPr>
            <a:r>
              <a:rPr lang="fr-FR" sz="1200" dirty="0"/>
              <a:t>EPS : 2 h</a:t>
            </a:r>
          </a:p>
          <a:p>
            <a:pPr marL="360363" lvl="1" indent="-180975">
              <a:spcBef>
                <a:spcPts val="0"/>
              </a:spcBef>
              <a:spcAft>
                <a:spcPts val="200"/>
              </a:spcAft>
              <a:buClr>
                <a:srgbClr val="7AB1E1"/>
              </a:buClr>
              <a:defRPr/>
            </a:pPr>
            <a:r>
              <a:rPr lang="fr-FR" sz="1200" dirty="0"/>
              <a:t>Enseignement scientifique : 2 h</a:t>
            </a:r>
          </a:p>
          <a:p>
            <a:pPr marL="360363" lvl="1" indent="-180975">
              <a:spcBef>
                <a:spcPts val="0"/>
              </a:spcBef>
              <a:spcAft>
                <a:spcPts val="200"/>
              </a:spcAft>
              <a:buClr>
                <a:srgbClr val="7AB1E1"/>
              </a:buClr>
              <a:defRPr/>
            </a:pPr>
            <a:r>
              <a:rPr lang="fr-FR" sz="1200" dirty="0"/>
              <a:t>EMC : 18 h/an</a:t>
            </a:r>
          </a:p>
          <a:p>
            <a:pPr>
              <a:spcAft>
                <a:spcPts val="200"/>
              </a:spcAft>
              <a:buClr>
                <a:srgbClr val="7AB1E1"/>
              </a:buClr>
              <a:defRPr/>
            </a:pPr>
            <a:r>
              <a:rPr lang="fr-FR" sz="1400" b="1" dirty="0">
                <a:solidFill>
                  <a:srgbClr val="7AB1E1"/>
                </a:solidFill>
              </a:rPr>
              <a:t>1 enseignement optionnel au plus*</a:t>
            </a:r>
            <a:r>
              <a:rPr lang="fr-FR" sz="1200" b="1" dirty="0">
                <a:solidFill>
                  <a:srgbClr val="EF7D05"/>
                </a:solidFill>
              </a:rPr>
              <a:t/>
            </a:r>
            <a:br>
              <a:rPr lang="fr-FR" sz="1200" b="1" dirty="0">
                <a:solidFill>
                  <a:srgbClr val="EF7D05"/>
                </a:solidFill>
              </a:rPr>
            </a:br>
            <a:r>
              <a:rPr lang="fr-FR" sz="1200" b="1" dirty="0"/>
              <a:t>(3 h/semaine par option) à choisir parmi : </a:t>
            </a:r>
          </a:p>
          <a:p>
            <a:pPr marL="360363" lvl="1" indent="-180975">
              <a:spcBef>
                <a:spcPts val="0"/>
              </a:spcBef>
              <a:spcAft>
                <a:spcPts val="200"/>
              </a:spcAft>
              <a:buClr>
                <a:srgbClr val="7AB1E1"/>
              </a:buClr>
              <a:defRPr/>
            </a:pPr>
            <a:r>
              <a:rPr lang="fr-FR" sz="1200" dirty="0"/>
              <a:t>Langue vivante C</a:t>
            </a:r>
          </a:p>
          <a:p>
            <a:pPr marL="360363" lvl="1" indent="-180975">
              <a:spcBef>
                <a:spcPts val="0"/>
              </a:spcBef>
              <a:spcAft>
                <a:spcPts val="200"/>
              </a:spcAft>
              <a:buClr>
                <a:srgbClr val="7AB1E1"/>
              </a:buClr>
              <a:defRPr/>
            </a:pPr>
            <a:r>
              <a:rPr lang="fr-FR" sz="1200" dirty="0"/>
              <a:t>Langue des signes française (LSF)</a:t>
            </a:r>
          </a:p>
          <a:p>
            <a:pPr marL="360363" lvl="1" indent="-180975">
              <a:spcBef>
                <a:spcPts val="0"/>
              </a:spcBef>
              <a:spcAft>
                <a:spcPts val="200"/>
              </a:spcAft>
              <a:buClr>
                <a:srgbClr val="7AB1E1"/>
              </a:buClr>
              <a:defRPr/>
            </a:pPr>
            <a:r>
              <a:rPr lang="fr-FR" sz="1200" dirty="0"/>
              <a:t>Arts</a:t>
            </a:r>
          </a:p>
          <a:p>
            <a:pPr marL="360363" lvl="1" indent="-180975">
              <a:spcBef>
                <a:spcPts val="0"/>
              </a:spcBef>
              <a:spcAft>
                <a:spcPts val="200"/>
              </a:spcAft>
              <a:buClr>
                <a:srgbClr val="7AB1E1"/>
              </a:buClr>
              <a:defRPr/>
            </a:pPr>
            <a:r>
              <a:rPr lang="fr-FR" sz="1200" dirty="0"/>
              <a:t>Education physique et sportive</a:t>
            </a:r>
          </a:p>
          <a:p>
            <a:pPr marL="360363" lvl="1" indent="-180975">
              <a:spcBef>
                <a:spcPts val="0"/>
              </a:spcBef>
              <a:spcAft>
                <a:spcPts val="200"/>
              </a:spcAft>
              <a:buClr>
                <a:srgbClr val="7AB1E1"/>
              </a:buClr>
              <a:defRPr/>
            </a:pPr>
            <a:r>
              <a:rPr lang="fr-FR" sz="1200" dirty="0"/>
              <a:t>Langues et cultures de l’antiquité (LCA)*</a:t>
            </a:r>
          </a:p>
          <a:p>
            <a:pPr>
              <a:spcAft>
                <a:spcPts val="200"/>
              </a:spcAft>
              <a:buClr>
                <a:srgbClr val="7AB1E1"/>
              </a:buClr>
              <a:defRPr/>
            </a:pPr>
            <a:r>
              <a:rPr lang="fr-FR" sz="1400" b="1" dirty="0" smtClean="0">
                <a:solidFill>
                  <a:srgbClr val="7AB1E1"/>
                </a:solidFill>
              </a:rPr>
              <a:t>1 </a:t>
            </a:r>
            <a:r>
              <a:rPr lang="fr-FR" sz="1400" b="1" dirty="0">
                <a:solidFill>
                  <a:srgbClr val="7AB1E1"/>
                </a:solidFill>
              </a:rPr>
              <a:t>enseignement optionnel de terminale au plus*</a:t>
            </a:r>
            <a:br>
              <a:rPr lang="fr-FR" sz="1400" b="1" dirty="0">
                <a:solidFill>
                  <a:srgbClr val="7AB1E1"/>
                </a:solidFill>
              </a:rPr>
            </a:br>
            <a:r>
              <a:rPr lang="fr-FR" sz="1200" b="1" dirty="0"/>
              <a:t>(3 h/semaine par option) à choisir parmi : </a:t>
            </a:r>
          </a:p>
          <a:p>
            <a:pPr marL="360363" lvl="1" indent="-180975">
              <a:spcBef>
                <a:spcPts val="0"/>
              </a:spcBef>
              <a:spcAft>
                <a:spcPts val="200"/>
              </a:spcAft>
              <a:buClr>
                <a:srgbClr val="7AB1E1"/>
              </a:buClr>
              <a:defRPr/>
            </a:pPr>
            <a:r>
              <a:rPr lang="fr-FR" sz="1200" dirty="0"/>
              <a:t>Mathématiques complémentaires</a:t>
            </a:r>
          </a:p>
          <a:p>
            <a:pPr marL="360363" lvl="1" indent="-180975">
              <a:spcBef>
                <a:spcPts val="0"/>
              </a:spcBef>
              <a:spcAft>
                <a:spcPts val="200"/>
              </a:spcAft>
              <a:buClr>
                <a:srgbClr val="7AB1E1"/>
              </a:buClr>
              <a:defRPr/>
            </a:pPr>
            <a:r>
              <a:rPr lang="fr-FR" sz="1200" dirty="0"/>
              <a:t>Mathématiques expertes</a:t>
            </a:r>
          </a:p>
          <a:p>
            <a:pPr marL="360363" lvl="1" indent="-180975">
              <a:spcBef>
                <a:spcPts val="0"/>
              </a:spcBef>
              <a:spcAft>
                <a:spcPts val="200"/>
              </a:spcAft>
              <a:buClr>
                <a:srgbClr val="7AB1E1"/>
              </a:buClr>
              <a:defRPr/>
            </a:pPr>
            <a:r>
              <a:rPr lang="fr-FR" sz="1200" dirty="0"/>
              <a:t>Droit et grands enjeux du monde contemporain (DGEMC)</a:t>
            </a:r>
            <a:endParaRPr lang="fr-FR" dirty="0"/>
          </a:p>
        </p:txBody>
      </p:sp>
      <p:sp>
        <p:nvSpPr>
          <p:cNvPr id="7" name="Rectangle 6">
            <a:extLst>
              <a:ext uri="{FF2B5EF4-FFF2-40B4-BE49-F238E27FC236}">
                <a16:creationId xmlns:a16="http://schemas.microsoft.com/office/drawing/2014/main" id="{F376AF14-4083-AB43-B0B5-F0EBCABF0129}"/>
              </a:ext>
            </a:extLst>
          </p:cNvPr>
          <p:cNvSpPr/>
          <p:nvPr/>
        </p:nvSpPr>
        <p:spPr>
          <a:xfrm>
            <a:off x="4716017" y="5685304"/>
            <a:ext cx="3851958" cy="430887"/>
          </a:xfrm>
          <a:prstGeom prst="rect">
            <a:avLst/>
          </a:prstGeom>
          <a:solidFill>
            <a:srgbClr val="F5F2F0"/>
          </a:solidFill>
        </p:spPr>
        <p:txBody>
          <a:bodyPr wrap="square">
            <a:spAutoFit/>
          </a:bodyPr>
          <a:lstStyle/>
          <a:p>
            <a:pPr algn="ctr">
              <a:spcBef>
                <a:spcPct val="0"/>
              </a:spcBef>
            </a:pPr>
            <a:r>
              <a:rPr lang="fr-FR" altLang="fr-FR" sz="1100" b="1" dirty="0"/>
              <a:t>* Exception : </a:t>
            </a:r>
            <a:r>
              <a:rPr lang="fr-FR" altLang="fr-FR" sz="1100" dirty="0"/>
              <a:t>Les enseignements optionnels de LCA </a:t>
            </a:r>
            <a:br>
              <a:rPr lang="fr-FR" altLang="fr-FR" sz="1100" dirty="0"/>
            </a:br>
            <a:r>
              <a:rPr lang="fr-FR" altLang="fr-FR" sz="1100" dirty="0"/>
              <a:t>latin et grec peuvent être choisis en supplément.</a:t>
            </a:r>
          </a:p>
        </p:txBody>
      </p:sp>
      <p:sp>
        <p:nvSpPr>
          <p:cNvPr id="8" name="Espace réservé du texte 5">
            <a:extLst>
              <a:ext uri="{FF2B5EF4-FFF2-40B4-BE49-F238E27FC236}">
                <a16:creationId xmlns:a16="http://schemas.microsoft.com/office/drawing/2014/main" id="{1653ECE0-833A-B741-8069-6675D844D12C}"/>
              </a:ext>
            </a:extLst>
          </p:cNvPr>
          <p:cNvSpPr txBox="1">
            <a:spLocks/>
          </p:cNvSpPr>
          <p:nvPr/>
        </p:nvSpPr>
        <p:spPr bwMode="gray">
          <a:xfrm>
            <a:off x="4499992" y="1988840"/>
            <a:ext cx="4398487" cy="3567071"/>
          </a:xfrm>
          <a:prstGeom prst="rect">
            <a:avLst/>
          </a:prstGeom>
        </p:spPr>
        <p:txBody>
          <a:bodyPr vert="horz" lIns="0" tIns="0" rIns="0" bIns="0" numCol="1"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spcAft>
                <a:spcPts val="200"/>
              </a:spcAft>
              <a:buClr>
                <a:srgbClr val="7AB1E1"/>
              </a:buClr>
              <a:defRPr/>
            </a:pPr>
            <a:r>
              <a:rPr lang="fr-FR" altLang="fr-FR" sz="1400" b="1" dirty="0">
                <a:solidFill>
                  <a:srgbClr val="7AB1E1"/>
                </a:solidFill>
              </a:rPr>
              <a:t>2 enseignements de spécialité </a:t>
            </a:r>
            <a:r>
              <a:rPr lang="fr-FR" altLang="fr-FR" sz="1200" b="1" dirty="0">
                <a:solidFill>
                  <a:srgbClr val="EF7D05"/>
                </a:solidFill>
              </a:rPr>
              <a:t/>
            </a:r>
            <a:br>
              <a:rPr lang="fr-FR" altLang="fr-FR" sz="1200" b="1" dirty="0">
                <a:solidFill>
                  <a:srgbClr val="EF7D05"/>
                </a:solidFill>
              </a:rPr>
            </a:br>
            <a:r>
              <a:rPr lang="fr-FR" altLang="fr-FR" sz="1200" b="1" dirty="0"/>
              <a:t>(6 h/semaine par spécialité) à choisir parmi : </a:t>
            </a:r>
          </a:p>
          <a:p>
            <a:pPr marL="360363" lvl="1" indent="-180975">
              <a:spcBef>
                <a:spcPts val="0"/>
              </a:spcBef>
              <a:spcAft>
                <a:spcPts val="200"/>
              </a:spcAft>
              <a:buClr>
                <a:srgbClr val="7AB1E1"/>
              </a:buClr>
              <a:defRPr/>
            </a:pPr>
            <a:r>
              <a:rPr lang="fr-FR" altLang="fr-FR" sz="1200" dirty="0"/>
              <a:t>Arts (arts plastiques, arts du cirque, musique, théâtre, cinéma-audiovisuel, danse ou histoire des arts)</a:t>
            </a:r>
          </a:p>
          <a:p>
            <a:pPr marL="360363" lvl="1" indent="-180975">
              <a:spcBef>
                <a:spcPts val="0"/>
              </a:spcBef>
              <a:spcAft>
                <a:spcPts val="200"/>
              </a:spcAft>
              <a:buClr>
                <a:srgbClr val="7AB1E1"/>
              </a:buClr>
              <a:defRPr/>
            </a:pPr>
            <a:r>
              <a:rPr lang="fr-FR" altLang="fr-FR" sz="1200" dirty="0"/>
              <a:t>Biologie-écologie (dans les lycées agricoles uniquement)</a:t>
            </a:r>
          </a:p>
          <a:p>
            <a:pPr marL="360363" lvl="1" indent="-180975">
              <a:spcBef>
                <a:spcPts val="0"/>
              </a:spcBef>
              <a:spcAft>
                <a:spcPts val="200"/>
              </a:spcAft>
              <a:buClr>
                <a:srgbClr val="7AB1E1"/>
              </a:buClr>
              <a:defRPr/>
            </a:pPr>
            <a:r>
              <a:rPr lang="fr-FR" altLang="fr-FR" sz="1200" dirty="0"/>
              <a:t>Éducation physique, pratiques et culture sportives</a:t>
            </a:r>
          </a:p>
          <a:p>
            <a:pPr marL="360363" lvl="1" indent="-180975">
              <a:spcBef>
                <a:spcPts val="0"/>
              </a:spcBef>
              <a:spcAft>
                <a:spcPts val="200"/>
              </a:spcAft>
              <a:buClr>
                <a:srgbClr val="7AB1E1"/>
              </a:buClr>
              <a:defRPr/>
            </a:pPr>
            <a:r>
              <a:rPr lang="fr-FR" altLang="fr-FR" sz="1200" dirty="0"/>
              <a:t>Histoire-géographie, géopolitique et sciences politiques</a:t>
            </a:r>
          </a:p>
          <a:p>
            <a:pPr marL="360363" lvl="1" indent="-180975">
              <a:spcBef>
                <a:spcPts val="0"/>
              </a:spcBef>
              <a:spcAft>
                <a:spcPts val="200"/>
              </a:spcAft>
              <a:buClr>
                <a:srgbClr val="7AB1E1"/>
              </a:buClr>
              <a:defRPr/>
            </a:pPr>
            <a:r>
              <a:rPr lang="fr-FR" altLang="fr-FR" sz="1200" dirty="0"/>
              <a:t>Humanités, littérature et philosophie</a:t>
            </a:r>
          </a:p>
          <a:p>
            <a:pPr marL="360363" lvl="1" indent="-180975">
              <a:spcBef>
                <a:spcPts val="0"/>
              </a:spcBef>
              <a:spcAft>
                <a:spcPts val="200"/>
              </a:spcAft>
              <a:buClr>
                <a:srgbClr val="7AB1E1"/>
              </a:buClr>
              <a:defRPr/>
            </a:pPr>
            <a:r>
              <a:rPr lang="fr-FR" altLang="fr-FR" sz="1200" dirty="0"/>
              <a:t>Langues, littératures et cultures étrangères et régionales</a:t>
            </a:r>
          </a:p>
          <a:p>
            <a:pPr marL="360363" lvl="1" indent="-180975">
              <a:spcBef>
                <a:spcPts val="0"/>
              </a:spcBef>
              <a:spcAft>
                <a:spcPts val="200"/>
              </a:spcAft>
              <a:buClr>
                <a:srgbClr val="7AB1E1"/>
              </a:buClr>
              <a:defRPr/>
            </a:pPr>
            <a:r>
              <a:rPr lang="fr-FR" altLang="fr-FR" sz="1200" dirty="0"/>
              <a:t>Littérature, langues et cultures de l’Antiquité </a:t>
            </a:r>
          </a:p>
          <a:p>
            <a:pPr marL="360363" lvl="1" indent="-180975">
              <a:spcBef>
                <a:spcPts val="0"/>
              </a:spcBef>
              <a:spcAft>
                <a:spcPts val="200"/>
              </a:spcAft>
              <a:buClr>
                <a:srgbClr val="7AB1E1"/>
              </a:buClr>
              <a:defRPr/>
            </a:pPr>
            <a:r>
              <a:rPr lang="fr-FR" altLang="fr-FR" sz="1200" dirty="0"/>
              <a:t>Mathématiques</a:t>
            </a:r>
          </a:p>
          <a:p>
            <a:pPr marL="360363" lvl="1" indent="-180975">
              <a:spcBef>
                <a:spcPts val="0"/>
              </a:spcBef>
              <a:spcAft>
                <a:spcPts val="200"/>
              </a:spcAft>
              <a:buClr>
                <a:srgbClr val="7AB1E1"/>
              </a:buClr>
              <a:defRPr/>
            </a:pPr>
            <a:r>
              <a:rPr lang="fr-FR" altLang="fr-FR" sz="1200" dirty="0"/>
              <a:t>Numérique et sciences informatiques</a:t>
            </a:r>
          </a:p>
          <a:p>
            <a:pPr marL="360363" lvl="1" indent="-180975">
              <a:spcBef>
                <a:spcPts val="0"/>
              </a:spcBef>
              <a:spcAft>
                <a:spcPts val="200"/>
              </a:spcAft>
              <a:buClr>
                <a:srgbClr val="7AB1E1"/>
              </a:buClr>
              <a:defRPr/>
            </a:pPr>
            <a:r>
              <a:rPr lang="fr-FR" altLang="fr-FR" sz="1200" dirty="0"/>
              <a:t>Physique-chimie</a:t>
            </a:r>
          </a:p>
          <a:p>
            <a:pPr marL="360363" lvl="1" indent="-180975">
              <a:spcBef>
                <a:spcPts val="0"/>
              </a:spcBef>
              <a:spcAft>
                <a:spcPts val="200"/>
              </a:spcAft>
              <a:buClr>
                <a:srgbClr val="7AB1E1"/>
              </a:buClr>
              <a:defRPr/>
            </a:pPr>
            <a:r>
              <a:rPr lang="fr-FR" altLang="fr-FR" sz="1200" dirty="0"/>
              <a:t>Sciences de la vie et de la Terre</a:t>
            </a:r>
          </a:p>
          <a:p>
            <a:pPr marL="360363" lvl="1" indent="-180975">
              <a:spcBef>
                <a:spcPts val="0"/>
              </a:spcBef>
              <a:spcAft>
                <a:spcPts val="200"/>
              </a:spcAft>
              <a:buClr>
                <a:srgbClr val="7AB1E1"/>
              </a:buClr>
              <a:defRPr/>
            </a:pPr>
            <a:r>
              <a:rPr lang="fr-FR" altLang="fr-FR" sz="1200" dirty="0"/>
              <a:t>Sciences de l’ingénieur </a:t>
            </a:r>
          </a:p>
          <a:p>
            <a:pPr marL="360363" lvl="1" indent="-180975">
              <a:spcBef>
                <a:spcPts val="0"/>
              </a:spcBef>
              <a:spcAft>
                <a:spcPts val="200"/>
              </a:spcAft>
              <a:buClr>
                <a:srgbClr val="7AB1E1"/>
              </a:buClr>
              <a:defRPr/>
            </a:pPr>
            <a:r>
              <a:rPr lang="fr-FR" altLang="fr-FR" sz="1200" dirty="0"/>
              <a:t>Sciences économiques et sociales</a:t>
            </a:r>
            <a:endParaRPr lang="fr-FR" dirty="0"/>
          </a:p>
        </p:txBody>
      </p:sp>
    </p:spTree>
    <p:extLst>
      <p:ext uri="{BB962C8B-B14F-4D97-AF65-F5344CB8AC3E}">
        <p14:creationId xmlns:p14="http://schemas.microsoft.com/office/powerpoint/2010/main" val="429297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4920E-DB92-7F4D-8C12-3FB80211BA79}"/>
              </a:ext>
            </a:extLst>
          </p:cNvPr>
          <p:cNvSpPr>
            <a:spLocks noGrp="1"/>
          </p:cNvSpPr>
          <p:nvPr>
            <p:ph type="title"/>
          </p:nvPr>
        </p:nvSpPr>
        <p:spPr>
          <a:xfrm>
            <a:off x="359999" y="1525675"/>
            <a:ext cx="8424000" cy="480000"/>
          </a:xfrm>
        </p:spPr>
        <p:txBody>
          <a:bodyPr/>
          <a:lstStyle/>
          <a:p>
            <a:r>
              <a:rPr lang="fr-FR" dirty="0"/>
              <a:t>En terminale de la voie technologique</a:t>
            </a:r>
          </a:p>
        </p:txBody>
      </p:sp>
      <p:sp>
        <p:nvSpPr>
          <p:cNvPr id="3" name="Espace réservé de la date 2">
            <a:extLst>
              <a:ext uri="{FF2B5EF4-FFF2-40B4-BE49-F238E27FC236}">
                <a16:creationId xmlns:a16="http://schemas.microsoft.com/office/drawing/2014/main" id="{AA78FED0-25C2-4E49-9CF2-6A7F2DC41EF4}"/>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1E279473-C585-D247-B081-5EEAD5499CA4}"/>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AA06210-8FA2-524C-B1B9-377980485102}"/>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u texte 5">
            <a:extLst>
              <a:ext uri="{FF2B5EF4-FFF2-40B4-BE49-F238E27FC236}">
                <a16:creationId xmlns:a16="http://schemas.microsoft.com/office/drawing/2014/main" id="{DA66D6AF-414C-3441-84D8-34B1004CC87E}"/>
              </a:ext>
            </a:extLst>
          </p:cNvPr>
          <p:cNvSpPr>
            <a:spLocks noGrp="1"/>
          </p:cNvSpPr>
          <p:nvPr>
            <p:ph type="body" sz="quarter" idx="13"/>
          </p:nvPr>
        </p:nvSpPr>
        <p:spPr>
          <a:xfrm>
            <a:off x="359998" y="2132856"/>
            <a:ext cx="8424000" cy="3960440"/>
          </a:xfrm>
        </p:spPr>
        <p:txBody>
          <a:bodyPr/>
          <a:lstStyle/>
          <a:p>
            <a:pPr>
              <a:spcAft>
                <a:spcPts val="200"/>
              </a:spcAft>
              <a:defRPr/>
            </a:pPr>
            <a:r>
              <a:rPr lang="fr-FR" sz="1400" b="1" dirty="0">
                <a:solidFill>
                  <a:srgbClr val="EF7D05"/>
                </a:solidFill>
              </a:rPr>
              <a:t>Enseignements communs à toutes les séries </a:t>
            </a:r>
          </a:p>
          <a:p>
            <a:pPr marL="360363" lvl="1" indent="-180975">
              <a:spcBef>
                <a:spcPts val="0"/>
              </a:spcBef>
              <a:spcAft>
                <a:spcPts val="200"/>
              </a:spcAft>
              <a:defRPr/>
            </a:pPr>
            <a:r>
              <a:rPr lang="fr-FR" sz="1200" dirty="0"/>
              <a:t>Philosophie : 2 h</a:t>
            </a:r>
          </a:p>
          <a:p>
            <a:pPr marL="360363" lvl="1" indent="-180975">
              <a:spcBef>
                <a:spcPts val="0"/>
              </a:spcBef>
              <a:spcAft>
                <a:spcPts val="200"/>
              </a:spcAft>
              <a:defRPr/>
            </a:pPr>
            <a:r>
              <a:rPr lang="fr-FR" sz="1200" dirty="0"/>
              <a:t>Histoire-géographie : 1 h 30</a:t>
            </a:r>
          </a:p>
          <a:p>
            <a:pPr marL="360363" lvl="1" indent="-180975">
              <a:spcBef>
                <a:spcPts val="0"/>
              </a:spcBef>
              <a:spcAft>
                <a:spcPts val="200"/>
              </a:spcAft>
              <a:defRPr/>
            </a:pPr>
            <a:r>
              <a:rPr lang="fr-FR" sz="1200" dirty="0"/>
              <a:t>LVA ou LVB (+ ETLV) : 4 h (dont 1 h d’ETLV)</a:t>
            </a:r>
          </a:p>
          <a:p>
            <a:pPr marL="360363" lvl="1" indent="-180975">
              <a:spcBef>
                <a:spcPts val="0"/>
              </a:spcBef>
              <a:spcAft>
                <a:spcPts val="200"/>
              </a:spcAft>
              <a:defRPr/>
            </a:pPr>
            <a:r>
              <a:rPr lang="fr-FR" sz="1200" dirty="0"/>
              <a:t>EPS : 2 h</a:t>
            </a:r>
          </a:p>
          <a:p>
            <a:pPr marL="360363" lvl="1" indent="-180975">
              <a:spcBef>
                <a:spcPts val="0"/>
              </a:spcBef>
              <a:spcAft>
                <a:spcPts val="200"/>
              </a:spcAft>
              <a:defRPr/>
            </a:pPr>
            <a:r>
              <a:rPr lang="fr-FR" sz="1200" dirty="0"/>
              <a:t>Mathématiques : 3 h</a:t>
            </a:r>
          </a:p>
          <a:p>
            <a:pPr marL="360363" lvl="1" indent="-180975">
              <a:spcBef>
                <a:spcPts val="0"/>
              </a:spcBef>
              <a:spcAft>
                <a:spcPts val="200"/>
              </a:spcAft>
              <a:defRPr/>
            </a:pPr>
            <a:r>
              <a:rPr lang="fr-FR" sz="1200" dirty="0"/>
              <a:t>EMC : 18 h/an</a:t>
            </a:r>
          </a:p>
          <a:p>
            <a:pPr marL="184150" lvl="1" indent="-184150">
              <a:spcBef>
                <a:spcPts val="1400"/>
              </a:spcBef>
              <a:spcAft>
                <a:spcPts val="1000"/>
              </a:spcAft>
              <a:buSzPct val="100000"/>
              <a:defRPr/>
            </a:pPr>
            <a:r>
              <a:rPr lang="fr-FR" b="1" dirty="0">
                <a:solidFill>
                  <a:srgbClr val="EF7D05"/>
                </a:solidFill>
              </a:rPr>
              <a:t>2 enseignements de spécialité déterminés par la série choisie</a:t>
            </a:r>
          </a:p>
          <a:p>
            <a:pPr>
              <a:spcAft>
                <a:spcPts val="200"/>
              </a:spcAft>
              <a:defRPr/>
            </a:pPr>
            <a:r>
              <a:rPr lang="fr-FR" sz="1400" b="1" dirty="0">
                <a:solidFill>
                  <a:srgbClr val="EF7D05"/>
                </a:solidFill>
              </a:rPr>
              <a:t>2 enseignements optionnels au plus à choisir parmi :</a:t>
            </a:r>
          </a:p>
          <a:p>
            <a:pPr marL="360363" lvl="1" indent="-180975">
              <a:spcBef>
                <a:spcPts val="0"/>
              </a:spcBef>
              <a:spcAft>
                <a:spcPts val="200"/>
              </a:spcAft>
              <a:defRPr/>
            </a:pPr>
            <a:r>
              <a:rPr lang="fr-FR" sz="1200" dirty="0"/>
              <a:t>Langue vivante C</a:t>
            </a:r>
          </a:p>
          <a:p>
            <a:pPr marL="360363" lvl="1" indent="-180975">
              <a:spcBef>
                <a:spcPts val="0"/>
              </a:spcBef>
              <a:spcAft>
                <a:spcPts val="200"/>
              </a:spcAft>
              <a:defRPr/>
            </a:pPr>
            <a:r>
              <a:rPr lang="fr-FR" sz="1200" dirty="0"/>
              <a:t>Langue des signes française (LSF)</a:t>
            </a:r>
          </a:p>
          <a:p>
            <a:pPr marL="360363" lvl="1" indent="-180975">
              <a:spcBef>
                <a:spcPts val="0"/>
              </a:spcBef>
              <a:spcAft>
                <a:spcPts val="200"/>
              </a:spcAft>
              <a:defRPr/>
            </a:pPr>
            <a:r>
              <a:rPr lang="fr-FR" sz="1200" dirty="0"/>
              <a:t>Arts</a:t>
            </a:r>
          </a:p>
          <a:p>
            <a:pPr marL="360363" lvl="1" indent="-180975">
              <a:spcBef>
                <a:spcPts val="0"/>
              </a:spcBef>
              <a:spcAft>
                <a:spcPts val="200"/>
              </a:spcAft>
              <a:defRPr/>
            </a:pPr>
            <a:r>
              <a:rPr lang="fr-FR" sz="1200" dirty="0"/>
              <a:t>Éducation physique et sportive</a:t>
            </a:r>
          </a:p>
          <a:p>
            <a:pPr marL="360363" lvl="1" indent="-180975">
              <a:spcBef>
                <a:spcPts val="0"/>
              </a:spcBef>
              <a:spcAft>
                <a:spcPts val="200"/>
              </a:spcAft>
              <a:defRPr/>
            </a:pPr>
            <a:r>
              <a:rPr lang="fr-FR" sz="1200" dirty="0"/>
              <a:t>Langues et cultures de l’antiquité (LCA)*</a:t>
            </a:r>
          </a:p>
          <a:p>
            <a:pPr marL="360363" lvl="1" indent="-180975">
              <a:spcBef>
                <a:spcPts val="0"/>
              </a:spcBef>
              <a:spcAft>
                <a:spcPts val="200"/>
              </a:spcAft>
              <a:defRPr/>
            </a:pPr>
            <a:r>
              <a:rPr lang="fr-FR" sz="1200" dirty="0"/>
              <a:t>Droit et grands enjeux du monde contemporain (DGEMC)</a:t>
            </a:r>
          </a:p>
          <a:p>
            <a:endParaRPr lang="fr-FR" dirty="0"/>
          </a:p>
        </p:txBody>
      </p:sp>
      <p:sp>
        <p:nvSpPr>
          <p:cNvPr id="7" name="Rectangle 6">
            <a:extLst>
              <a:ext uri="{FF2B5EF4-FFF2-40B4-BE49-F238E27FC236}">
                <a16:creationId xmlns:a16="http://schemas.microsoft.com/office/drawing/2014/main" id="{0E36362C-3230-0B44-B954-77D45FE7C159}"/>
              </a:ext>
            </a:extLst>
          </p:cNvPr>
          <p:cNvSpPr/>
          <p:nvPr/>
        </p:nvSpPr>
        <p:spPr>
          <a:xfrm>
            <a:off x="5575480" y="5085184"/>
            <a:ext cx="2727040" cy="600164"/>
          </a:xfrm>
          <a:prstGeom prst="rect">
            <a:avLst/>
          </a:prstGeom>
          <a:solidFill>
            <a:srgbClr val="F5F2F0"/>
          </a:solidFill>
        </p:spPr>
        <p:txBody>
          <a:bodyPr wrap="square">
            <a:spAutoFit/>
          </a:bodyPr>
          <a:lstStyle/>
          <a:p>
            <a:pPr algn="ctr">
              <a:spcBef>
                <a:spcPct val="0"/>
              </a:spcBef>
            </a:pPr>
            <a:r>
              <a:rPr lang="fr-FR" altLang="fr-FR" sz="1100" b="1" dirty="0"/>
              <a:t>* Exception : </a:t>
            </a:r>
            <a:r>
              <a:rPr lang="fr-FR" altLang="fr-FR" sz="1100" dirty="0"/>
              <a:t>Les enseignements optionnels de LCA latin et grec </a:t>
            </a:r>
            <a:br>
              <a:rPr lang="fr-FR" altLang="fr-FR" sz="1100" dirty="0"/>
            </a:br>
            <a:r>
              <a:rPr lang="fr-FR" altLang="fr-FR" sz="1100" dirty="0"/>
              <a:t>peuvent être choisis en supplément.</a:t>
            </a:r>
          </a:p>
        </p:txBody>
      </p:sp>
    </p:spTree>
    <p:extLst>
      <p:ext uri="{BB962C8B-B14F-4D97-AF65-F5344CB8AC3E}">
        <p14:creationId xmlns:p14="http://schemas.microsoft.com/office/powerpoint/2010/main" val="7421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E01BD-7078-B646-9181-93FCA3D4FDFF}"/>
              </a:ext>
            </a:extLst>
          </p:cNvPr>
          <p:cNvSpPr>
            <a:spLocks noGrp="1"/>
          </p:cNvSpPr>
          <p:nvPr>
            <p:ph type="title"/>
          </p:nvPr>
        </p:nvSpPr>
        <p:spPr>
          <a:xfrm>
            <a:off x="362549" y="1530689"/>
            <a:ext cx="8424000" cy="480000"/>
          </a:xfrm>
        </p:spPr>
        <p:txBody>
          <a:bodyPr/>
          <a:lstStyle/>
          <a:p>
            <a:r>
              <a:rPr lang="fr-FR" dirty="0"/>
              <a:t>Calendrier de la classe de première </a:t>
            </a:r>
          </a:p>
        </p:txBody>
      </p:sp>
      <p:sp>
        <p:nvSpPr>
          <p:cNvPr id="3" name="Espace réservé de la date 2">
            <a:extLst>
              <a:ext uri="{FF2B5EF4-FFF2-40B4-BE49-F238E27FC236}">
                <a16:creationId xmlns:a16="http://schemas.microsoft.com/office/drawing/2014/main" id="{2459B291-B96B-F54A-9F18-59175077BCD8}"/>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EE43E3AA-3453-314B-A9B1-D0E924D4B2A5}"/>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E840569-6506-774E-95CB-858CC24387B2}"/>
              </a:ext>
            </a:extLst>
          </p:cNvPr>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Espace réservé du texte 5">
            <a:extLst>
              <a:ext uri="{FF2B5EF4-FFF2-40B4-BE49-F238E27FC236}">
                <a16:creationId xmlns:a16="http://schemas.microsoft.com/office/drawing/2014/main" id="{9039508A-83C9-B349-A1E2-50652091AFB7}"/>
              </a:ext>
            </a:extLst>
          </p:cNvPr>
          <p:cNvSpPr>
            <a:spLocks noGrp="1"/>
          </p:cNvSpPr>
          <p:nvPr>
            <p:ph type="body" sz="quarter" idx="13"/>
          </p:nvPr>
        </p:nvSpPr>
        <p:spPr>
          <a:xfrm>
            <a:off x="683568" y="1988840"/>
            <a:ext cx="8119610" cy="2088232"/>
          </a:xfrm>
        </p:spPr>
        <p:txBody>
          <a:bodyPr/>
          <a:lstStyle/>
          <a:p>
            <a:pPr marL="0" indent="0">
              <a:spcBef>
                <a:spcPts val="0"/>
              </a:spcBef>
              <a:spcAft>
                <a:spcPts val="200"/>
              </a:spcAft>
              <a:buNone/>
              <a:defRPr/>
            </a:pPr>
            <a:r>
              <a:rPr lang="fr-FR" sz="1200" b="1" dirty="0"/>
              <a:t>1</a:t>
            </a:r>
            <a:r>
              <a:rPr lang="fr-FR" sz="1200" b="1" baseline="30000" dirty="0"/>
              <a:t>er</a:t>
            </a:r>
            <a:r>
              <a:rPr lang="fr-FR" sz="1200" b="1" dirty="0"/>
              <a:t> trimestre </a:t>
            </a:r>
          </a:p>
          <a:p>
            <a:pPr marL="319088" lvl="1" indent="-139700">
              <a:spcBef>
                <a:spcPts val="0"/>
              </a:spcBef>
              <a:spcAft>
                <a:spcPts val="600"/>
              </a:spcAft>
              <a:defRPr/>
            </a:pPr>
            <a:r>
              <a:rPr lang="fr-FR" sz="1200" dirty="0"/>
              <a:t>Novembre : 1</a:t>
            </a:r>
            <a:r>
              <a:rPr lang="fr-FR" sz="1200" baseline="30000" dirty="0"/>
              <a:t>re</a:t>
            </a:r>
            <a:r>
              <a:rPr lang="fr-FR" sz="1200" dirty="0"/>
              <a:t> semaine de l’orientation </a:t>
            </a:r>
          </a:p>
          <a:p>
            <a:pPr marL="0" indent="0">
              <a:spcBef>
                <a:spcPts val="0"/>
              </a:spcBef>
              <a:spcAft>
                <a:spcPts val="200"/>
              </a:spcAft>
              <a:buNone/>
              <a:defRPr/>
            </a:pPr>
            <a:r>
              <a:rPr lang="fr-FR" sz="1200" b="1" dirty="0"/>
              <a:t>2</a:t>
            </a:r>
            <a:r>
              <a:rPr lang="fr-FR" sz="1200" b="1" baseline="30000" dirty="0"/>
              <a:t>e</a:t>
            </a:r>
            <a:r>
              <a:rPr lang="fr-FR" sz="1200" b="1" dirty="0"/>
              <a:t> trimestre </a:t>
            </a:r>
          </a:p>
          <a:p>
            <a:pPr marL="319088" lvl="1" indent="-139700">
              <a:spcBef>
                <a:spcPts val="0"/>
              </a:spcBef>
              <a:spcAft>
                <a:spcPts val="600"/>
              </a:spcAft>
              <a:defRPr/>
            </a:pPr>
            <a:r>
              <a:rPr lang="fr-FR" sz="1200" dirty="0"/>
              <a:t>Février : 2</a:t>
            </a:r>
            <a:r>
              <a:rPr lang="fr-FR" sz="1200" baseline="30000" dirty="0"/>
              <a:t>e</a:t>
            </a:r>
            <a:r>
              <a:rPr lang="fr-FR" sz="1200" dirty="0"/>
              <a:t> semaine de l’orientation</a:t>
            </a:r>
          </a:p>
          <a:p>
            <a:pPr marL="0" indent="0">
              <a:spcBef>
                <a:spcPts val="0"/>
              </a:spcBef>
              <a:spcAft>
                <a:spcPts val="300"/>
              </a:spcAft>
              <a:buNone/>
              <a:defRPr/>
            </a:pPr>
            <a:r>
              <a:rPr lang="fr-FR" sz="1200" b="1" dirty="0"/>
              <a:t>3</a:t>
            </a:r>
            <a:r>
              <a:rPr lang="fr-FR" sz="1200" b="1" baseline="30000" dirty="0"/>
              <a:t>e</a:t>
            </a:r>
            <a:r>
              <a:rPr lang="fr-FR" sz="1200" b="1" dirty="0"/>
              <a:t> trimestre </a:t>
            </a:r>
          </a:p>
          <a:p>
            <a:pPr marL="319088" lvl="1" indent="-139700">
              <a:spcBef>
                <a:spcPts val="0"/>
              </a:spcBef>
              <a:spcAft>
                <a:spcPts val="300"/>
              </a:spcAft>
              <a:defRPr/>
            </a:pPr>
            <a:r>
              <a:rPr lang="fr-FR" sz="1200" dirty="0"/>
              <a:t>Voie générale : l’élève de première indique l’enseignement de spécialité qu’il ne souhaite pas poursuivre en terminale</a:t>
            </a:r>
          </a:p>
          <a:p>
            <a:pPr marL="319088" lvl="1" indent="-139700">
              <a:spcBef>
                <a:spcPts val="0"/>
              </a:spcBef>
              <a:spcAft>
                <a:spcPts val="300"/>
              </a:spcAft>
              <a:defRPr/>
            </a:pPr>
            <a:r>
              <a:rPr lang="fr-FR" sz="1200" dirty="0"/>
              <a:t>Épreuves anticipées de français (oral, écrit)</a:t>
            </a:r>
          </a:p>
          <a:p>
            <a:pPr marL="319088" lvl="1" indent="-139700">
              <a:spcBef>
                <a:spcPts val="0"/>
              </a:spcBef>
              <a:defRPr/>
            </a:pPr>
            <a:r>
              <a:rPr lang="fr-FR" sz="1200" dirty="0"/>
              <a:t>Commission d’harmonisation de première</a:t>
            </a:r>
          </a:p>
          <a:p>
            <a:endParaRPr lang="fr-FR" dirty="0"/>
          </a:p>
        </p:txBody>
      </p:sp>
      <p:sp>
        <p:nvSpPr>
          <p:cNvPr id="8" name="Espace réservé du texte 5">
            <a:extLst>
              <a:ext uri="{FF2B5EF4-FFF2-40B4-BE49-F238E27FC236}">
                <a16:creationId xmlns:a16="http://schemas.microsoft.com/office/drawing/2014/main" id="{9039508A-83C9-B349-A1E2-50652091AFB7}"/>
              </a:ext>
            </a:extLst>
          </p:cNvPr>
          <p:cNvSpPr txBox="1">
            <a:spLocks/>
          </p:cNvSpPr>
          <p:nvPr/>
        </p:nvSpPr>
        <p:spPr bwMode="gray">
          <a:xfrm>
            <a:off x="683568" y="4746688"/>
            <a:ext cx="8279984" cy="1490624"/>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600"/>
              </a:spcBef>
              <a:spcAft>
                <a:spcPts val="200"/>
              </a:spcAft>
              <a:buFont typeface="Arial" panose="020B0604020202020204" pitchFamily="34" charset="0"/>
              <a:buNone/>
              <a:defRPr/>
            </a:pPr>
            <a:r>
              <a:rPr lang="fr-FR" sz="1200" b="1" dirty="0"/>
              <a:t>2</a:t>
            </a:r>
            <a:r>
              <a:rPr lang="fr-FR" sz="1200" b="1" baseline="30000" dirty="0"/>
              <a:t>e</a:t>
            </a:r>
            <a:r>
              <a:rPr lang="fr-FR" sz="1200" b="1" dirty="0"/>
              <a:t> trimestre </a:t>
            </a:r>
          </a:p>
          <a:p>
            <a:pPr marL="319088" lvl="1" indent="-139700">
              <a:spcBef>
                <a:spcPts val="0"/>
              </a:spcBef>
              <a:spcAft>
                <a:spcPts val="0"/>
              </a:spcAft>
              <a:defRPr/>
            </a:pPr>
            <a:r>
              <a:rPr lang="fr-FR" sz="1200" dirty="0"/>
              <a:t>Procédure Parcoursup à compléter par les élèves, l’équipe pédagogique de l’élève</a:t>
            </a:r>
          </a:p>
          <a:p>
            <a:pPr marL="0" indent="0">
              <a:spcBef>
                <a:spcPts val="600"/>
              </a:spcBef>
              <a:spcAft>
                <a:spcPts val="300"/>
              </a:spcAft>
              <a:buFont typeface="Arial" panose="020B0604020202020204" pitchFamily="34" charset="0"/>
              <a:buNone/>
              <a:defRPr/>
            </a:pPr>
            <a:r>
              <a:rPr lang="fr-FR" sz="1200" b="1" dirty="0"/>
              <a:t>3</a:t>
            </a:r>
            <a:r>
              <a:rPr lang="fr-FR" sz="1200" b="1" baseline="30000" dirty="0"/>
              <a:t>e</a:t>
            </a:r>
            <a:r>
              <a:rPr lang="fr-FR" sz="1200" b="1" dirty="0"/>
              <a:t> trimestre </a:t>
            </a:r>
          </a:p>
          <a:p>
            <a:pPr marL="319088" lvl="1" indent="-139700">
              <a:spcBef>
                <a:spcPts val="0"/>
              </a:spcBef>
              <a:spcAft>
                <a:spcPts val="300"/>
              </a:spcAft>
              <a:defRPr/>
            </a:pPr>
            <a:r>
              <a:rPr lang="fr-FR" sz="1200" dirty="0"/>
              <a:t>Épreuves terminales de philosophie, d’enseignements de spécialité et de Grand oral</a:t>
            </a:r>
          </a:p>
          <a:p>
            <a:pPr marL="319088" lvl="1" indent="-139700">
              <a:spcBef>
                <a:spcPts val="0"/>
              </a:spcBef>
              <a:spcAft>
                <a:spcPts val="300"/>
              </a:spcAft>
              <a:defRPr/>
            </a:pPr>
            <a:r>
              <a:rPr lang="fr-FR" sz="1200" dirty="0"/>
              <a:t>Commission d’harmonisation de terminale, jury de délibération du baccalauréat, épreuves de second groupe</a:t>
            </a:r>
          </a:p>
          <a:p>
            <a:pPr marL="319088" lvl="1" indent="-139700">
              <a:spcBef>
                <a:spcPts val="0"/>
              </a:spcBef>
              <a:spcAft>
                <a:spcPts val="300"/>
              </a:spcAft>
              <a:defRPr/>
            </a:pPr>
            <a:r>
              <a:rPr lang="fr-FR" sz="1200" dirty="0"/>
              <a:t>Proclamation des résultats</a:t>
            </a:r>
          </a:p>
          <a:p>
            <a:endParaRPr lang="fr-FR" dirty="0"/>
          </a:p>
        </p:txBody>
      </p:sp>
      <p:sp>
        <p:nvSpPr>
          <p:cNvPr id="9" name="Titre 1">
            <a:extLst>
              <a:ext uri="{FF2B5EF4-FFF2-40B4-BE49-F238E27FC236}">
                <a16:creationId xmlns:a16="http://schemas.microsoft.com/office/drawing/2014/main" id="{FAAE01BD-7078-B646-9181-93FCA3D4FDFF}"/>
              </a:ext>
            </a:extLst>
          </p:cNvPr>
          <p:cNvSpPr txBox="1">
            <a:spLocks/>
          </p:cNvSpPr>
          <p:nvPr/>
        </p:nvSpPr>
        <p:spPr bwMode="gray">
          <a:xfrm>
            <a:off x="379178" y="4304273"/>
            <a:ext cx="8424000" cy="48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latin typeface="Arial" panose="020B0604020202020204" pitchFamily="34" charset="0"/>
                <a:cs typeface="Arial" panose="020B0604020202020204" pitchFamily="34" charset="0"/>
              </a:rPr>
              <a:t>Calendrier de la classe de terminale</a:t>
            </a:r>
          </a:p>
        </p:txBody>
      </p:sp>
    </p:spTree>
    <p:extLst>
      <p:ext uri="{BB962C8B-B14F-4D97-AF65-F5344CB8AC3E}">
        <p14:creationId xmlns:p14="http://schemas.microsoft.com/office/powerpoint/2010/main" val="3350087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0A0DDE-00E5-9547-812E-2FAA41D96E70}"/>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CFAD461A-8BE1-6F4F-A163-B00A178AD9B4}"/>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953A3FC-6924-F540-80AE-6F8B8B3CFBEF}"/>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5" name="Titre 4">
            <a:extLst>
              <a:ext uri="{FF2B5EF4-FFF2-40B4-BE49-F238E27FC236}">
                <a16:creationId xmlns:a16="http://schemas.microsoft.com/office/drawing/2014/main" id="{3A46A780-5E6F-3F4B-999D-170614600554}"/>
              </a:ext>
            </a:extLst>
          </p:cNvPr>
          <p:cNvSpPr txBox="1">
            <a:spLocks/>
          </p:cNvSpPr>
          <p:nvPr/>
        </p:nvSpPr>
        <p:spPr bwMode="auto">
          <a:xfrm>
            <a:off x="4499992" y="2204864"/>
            <a:ext cx="431539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ea typeface="Roboto" pitchFamily="2"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Roboto" pitchFamily="2" charset="0"/>
                <a:cs typeface="Roboto" pitchFamily="2"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Roboto" pitchFamily="2" charset="0"/>
                <a:cs typeface="Roboto" pitchFamily="2"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9pPr>
          </a:lstStyle>
          <a:p>
            <a:pPr>
              <a:spcBef>
                <a:spcPct val="0"/>
              </a:spcBef>
              <a:buFontTx/>
              <a:buNone/>
            </a:pPr>
            <a:r>
              <a:rPr lang="fr-FR" altLang="fr-FR" sz="2400" b="1" cap="all" dirty="0">
                <a:latin typeface="Arial Black" panose="020B0604020202020204" pitchFamily="34" charset="0"/>
                <a:cs typeface="Arial Black" panose="020B0604020202020204" pitchFamily="34" charset="0"/>
              </a:rPr>
              <a:t>Le baccalauréat général et technologique</a:t>
            </a:r>
          </a:p>
          <a:p>
            <a:pPr>
              <a:spcBef>
                <a:spcPct val="0"/>
              </a:spcBef>
              <a:buFontTx/>
              <a:buNone/>
            </a:pPr>
            <a:endParaRPr lang="fr-FR" altLang="fr-FR" sz="1600" b="1" cap="all" dirty="0">
              <a:solidFill>
                <a:srgbClr val="FF0000"/>
              </a:solidFill>
              <a:latin typeface="Arial Black" panose="020B0A04020102020204" pitchFamily="34" charset="0"/>
              <a:ea typeface="+mn-ea"/>
              <a:cs typeface="+mn-cs"/>
            </a:endParaRPr>
          </a:p>
          <a:p>
            <a:pPr lvl="0">
              <a:spcBef>
                <a:spcPct val="0"/>
              </a:spcBef>
            </a:pPr>
            <a:r>
              <a:rPr lang="fr-FR" altLang="fr-FR" sz="1600" b="1" dirty="0">
                <a:latin typeface="Arial Black" panose="020B0A04020102020204" pitchFamily="34" charset="0"/>
                <a:ea typeface="+mn-ea"/>
                <a:cs typeface="+mn-cs"/>
              </a:rPr>
              <a:t>Contrôle continu </a:t>
            </a:r>
          </a:p>
          <a:p>
            <a:pPr lvl="0">
              <a:spcBef>
                <a:spcPct val="0"/>
              </a:spcBef>
            </a:pPr>
            <a:r>
              <a:rPr lang="fr-FR" altLang="fr-FR" sz="1600" b="1" dirty="0">
                <a:latin typeface="Arial Black" panose="020B0A04020102020204" pitchFamily="34" charset="0"/>
                <a:ea typeface="+mn-ea"/>
                <a:cs typeface="+mn-cs"/>
              </a:rPr>
              <a:t>Épreuves terminales</a:t>
            </a:r>
          </a:p>
          <a:p>
            <a:pPr lvl="0">
              <a:spcBef>
                <a:spcPct val="0"/>
              </a:spcBef>
            </a:pPr>
            <a:r>
              <a:rPr lang="fr-FR" altLang="fr-FR" sz="1600" b="1" dirty="0">
                <a:latin typeface="Arial Black" panose="020B0A04020102020204" pitchFamily="34" charset="0"/>
                <a:ea typeface="+mn-ea"/>
                <a:cs typeface="+mn-cs"/>
              </a:rPr>
              <a:t>Valorisation dans Parcoursup</a:t>
            </a:r>
          </a:p>
        </p:txBody>
      </p:sp>
    </p:spTree>
    <p:extLst>
      <p:ext uri="{BB962C8B-B14F-4D97-AF65-F5344CB8AC3E}">
        <p14:creationId xmlns:p14="http://schemas.microsoft.com/office/powerpoint/2010/main" val="258248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A78FED0-25C2-4E49-9CF2-6A7F2DC41EF4}"/>
              </a:ext>
            </a:extLst>
          </p:cNvPr>
          <p:cNvSpPr>
            <a:spLocks noGrp="1"/>
          </p:cNvSpPr>
          <p:nvPr>
            <p:ph type="dt" sz="half" idx="10"/>
          </p:nvPr>
        </p:nvSpPr>
        <p:spPr/>
        <p:txBody>
          <a:bodyPr/>
          <a:lstStyle/>
          <a:p>
            <a:pPr algn="r"/>
            <a:r>
              <a:rPr lang="fr-FR" dirty="0"/>
              <a:t>Novembre 2023 </a:t>
            </a:r>
            <a:endParaRPr lang="fr-FR" cap="all" dirty="0"/>
          </a:p>
        </p:txBody>
      </p:sp>
      <p:sp>
        <p:nvSpPr>
          <p:cNvPr id="4" name="Espace réservé du pied de page 3">
            <a:extLst>
              <a:ext uri="{FF2B5EF4-FFF2-40B4-BE49-F238E27FC236}">
                <a16:creationId xmlns:a16="http://schemas.microsoft.com/office/drawing/2014/main" id="{1E279473-C585-D247-B081-5EEAD5499CA4}"/>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AA06210-8FA2-524C-B1B9-377980485102}"/>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6" name="Espace réservé du texte 5">
            <a:extLst>
              <a:ext uri="{FF2B5EF4-FFF2-40B4-BE49-F238E27FC236}">
                <a16:creationId xmlns:a16="http://schemas.microsoft.com/office/drawing/2014/main" id="{DA66D6AF-414C-3441-84D8-34B1004CC87E}"/>
              </a:ext>
            </a:extLst>
          </p:cNvPr>
          <p:cNvSpPr>
            <a:spLocks noGrp="1"/>
          </p:cNvSpPr>
          <p:nvPr>
            <p:ph type="body" sz="quarter" idx="13"/>
          </p:nvPr>
        </p:nvSpPr>
        <p:spPr>
          <a:xfrm>
            <a:off x="360000" y="2174099"/>
            <a:ext cx="8424000" cy="4032448"/>
          </a:xfrm>
        </p:spPr>
        <p:txBody>
          <a:bodyPr/>
          <a:lstStyle/>
          <a:p>
            <a:pPr>
              <a:spcAft>
                <a:spcPts val="200"/>
              </a:spcAft>
              <a:defRPr/>
            </a:pPr>
            <a:r>
              <a:rPr lang="fr-FR" b="1" dirty="0"/>
              <a:t>Des enseignements évalués par une épreuve terminale nationale</a:t>
            </a:r>
          </a:p>
          <a:p>
            <a:pPr marL="177800" indent="0">
              <a:spcAft>
                <a:spcPts val="200"/>
              </a:spcAft>
              <a:buNone/>
              <a:defRPr/>
            </a:pPr>
            <a:r>
              <a:rPr lang="fr-FR" sz="1200" dirty="0"/>
              <a:t>comptant pour 60 % des coefficients du baccalauréat</a:t>
            </a:r>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Bef>
                <a:spcPts val="1500"/>
              </a:spcBef>
              <a:spcAft>
                <a:spcPts val="200"/>
              </a:spcAft>
              <a:buNone/>
              <a:defRPr/>
            </a:pPr>
            <a:r>
              <a:rPr lang="fr-FR" altLang="fr-FR" sz="1200" dirty="0">
                <a:latin typeface="Arial" panose="020B0604020202020204" pitchFamily="34" charset="0"/>
                <a:cs typeface="Arial" panose="020B0604020202020204" pitchFamily="34" charset="0"/>
              </a:rPr>
              <a:t>Les copies des épreuves terminales sont corrigées de manière dématérialisée et sont consultables par le candidat </a:t>
            </a:r>
            <a:br>
              <a:rPr lang="fr-FR" altLang="fr-FR" sz="1200" dirty="0">
                <a:latin typeface="Arial" panose="020B0604020202020204" pitchFamily="34" charset="0"/>
                <a:cs typeface="Arial" panose="020B0604020202020204" pitchFamily="34" charset="0"/>
              </a:rPr>
            </a:br>
            <a:r>
              <a:rPr lang="fr-FR" altLang="fr-FR" sz="1200" dirty="0">
                <a:latin typeface="Arial" panose="020B0604020202020204" pitchFamily="34" charset="0"/>
                <a:cs typeface="Arial" panose="020B0604020202020204" pitchFamily="34" charset="0"/>
              </a:rPr>
              <a:t>dans son espace à l’issue des commissions d’harmonisation.</a:t>
            </a:r>
            <a:endParaRPr lang="fr-FR" sz="1200" b="1" dirty="0"/>
          </a:p>
        </p:txBody>
      </p:sp>
      <p:graphicFrame>
        <p:nvGraphicFramePr>
          <p:cNvPr id="9" name="Tableau 8"/>
          <p:cNvGraphicFramePr>
            <a:graphicFrameLocks noGrp="1"/>
          </p:cNvGraphicFramePr>
          <p:nvPr>
            <p:extLst>
              <p:ext uri="{D42A27DB-BD31-4B8C-83A1-F6EECF244321}">
                <p14:modId xmlns:p14="http://schemas.microsoft.com/office/powerpoint/2010/main" val="608215616"/>
              </p:ext>
            </p:extLst>
          </p:nvPr>
        </p:nvGraphicFramePr>
        <p:xfrm>
          <a:off x="360000" y="2912410"/>
          <a:ext cx="7884409" cy="2010338"/>
        </p:xfrm>
        <a:graphic>
          <a:graphicData uri="http://schemas.openxmlformats.org/drawingml/2006/table">
            <a:tbl>
              <a:tblPr firstRow="1" bandRow="1">
                <a:tableStyleId>{5C22544A-7EE6-4342-B048-85BDC9FD1C3A}</a:tableStyleId>
              </a:tblPr>
              <a:tblGrid>
                <a:gridCol w="4500032">
                  <a:extLst>
                    <a:ext uri="{9D8B030D-6E8A-4147-A177-3AD203B41FA5}">
                      <a16:colId xmlns:a16="http://schemas.microsoft.com/office/drawing/2014/main" val="1641475170"/>
                    </a:ext>
                  </a:extLst>
                </a:gridCol>
                <a:gridCol w="1296144">
                  <a:extLst>
                    <a:ext uri="{9D8B030D-6E8A-4147-A177-3AD203B41FA5}">
                      <a16:colId xmlns:a16="http://schemas.microsoft.com/office/drawing/2014/main" val="4065215641"/>
                    </a:ext>
                  </a:extLst>
                </a:gridCol>
                <a:gridCol w="2088233">
                  <a:extLst>
                    <a:ext uri="{9D8B030D-6E8A-4147-A177-3AD203B41FA5}">
                      <a16:colId xmlns:a16="http://schemas.microsoft.com/office/drawing/2014/main" val="4252592494"/>
                    </a:ext>
                  </a:extLst>
                </a:gridCol>
              </a:tblGrid>
              <a:tr h="349271">
                <a:tc>
                  <a:txBody>
                    <a:bodyPr/>
                    <a:lstStyle/>
                    <a:p>
                      <a:pPr algn="l"/>
                      <a:r>
                        <a:rPr lang="fr-FR" sz="1050" dirty="0">
                          <a:solidFill>
                            <a:schemeClr val="tx1"/>
                          </a:solidFill>
                        </a:rPr>
                        <a:t>Enseignements évalués par une épreuve terminale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a:t>
                      </a:r>
                      <a:r>
                        <a:rPr lang="fr-FR" sz="1050" baseline="0" dirty="0">
                          <a:solidFill>
                            <a:schemeClr val="tx1"/>
                          </a:solidFill>
                        </a:rPr>
                        <a:t> en </a:t>
                      </a:r>
                      <a:r>
                        <a:rPr lang="fr-FR" sz="1050" dirty="0">
                          <a:solidFill>
                            <a:schemeClr val="tx1"/>
                          </a:solidFill>
                        </a:rPr>
                        <a:t>première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 en</a:t>
                      </a:r>
                      <a:r>
                        <a:rPr lang="fr-FR" sz="1050" baseline="0" dirty="0">
                          <a:solidFill>
                            <a:schemeClr val="tx1"/>
                          </a:solidFill>
                        </a:rPr>
                        <a:t> terminale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714438091"/>
                  </a:ext>
                </a:extLst>
              </a:tr>
              <a:tr h="29880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Français (écrit</a:t>
                      </a:r>
                      <a:r>
                        <a:rPr lang="fr-FR" sz="900" baseline="0" dirty="0"/>
                        <a:t> et oral)</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5 + 5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92943"/>
                  </a:ext>
                </a:extLst>
              </a:tr>
              <a:tr h="214217">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Philosophie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8 en voie générale</a:t>
                      </a:r>
                    </a:p>
                    <a:p>
                      <a:pPr algn="ctr"/>
                      <a:r>
                        <a:rPr lang="fr-FR" sz="900" dirty="0"/>
                        <a:t>4 en</a:t>
                      </a:r>
                      <a:r>
                        <a:rPr lang="fr-FR" sz="900" baseline="0" dirty="0"/>
                        <a:t> voie technologique</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06863"/>
                  </a:ext>
                </a:extLst>
              </a:tr>
              <a:tr h="28050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a:t>
                      </a:r>
                      <a:r>
                        <a:rPr lang="fr-FR" sz="900" baseline="0" dirty="0"/>
                        <a:t> de spécialité 1</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682655"/>
                  </a:ext>
                </a:extLst>
              </a:tr>
              <a:tr h="288032">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a:t>
                      </a:r>
                      <a:r>
                        <a:rPr lang="fr-FR" sz="900" baseline="0" dirty="0"/>
                        <a:t> de spécialité 2</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1604085"/>
                  </a:ext>
                </a:extLst>
              </a:tr>
              <a:tr h="218294">
                <a:tc>
                  <a:txBody>
                    <a:bodyPr/>
                    <a:lstStyle/>
                    <a:p>
                      <a:pPr algn="l"/>
                      <a:r>
                        <a:rPr lang="fr-FR" sz="900" dirty="0"/>
                        <a:t>Grand oral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10 en voie générale</a:t>
                      </a:r>
                    </a:p>
                    <a:p>
                      <a:pPr algn="ctr"/>
                      <a:r>
                        <a:rPr lang="fr-FR" sz="900" dirty="0"/>
                        <a:t>14 en</a:t>
                      </a:r>
                      <a:r>
                        <a:rPr lang="fr-FR" sz="900" baseline="0" dirty="0"/>
                        <a:t> voie technologique</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426770"/>
                  </a:ext>
                </a:extLst>
              </a:tr>
            </a:tbl>
          </a:graphicData>
        </a:graphic>
      </p:graphicFrame>
      <p:sp>
        <p:nvSpPr>
          <p:cNvPr id="10" name="Titre 1">
            <a:extLst>
              <a:ext uri="{FF2B5EF4-FFF2-40B4-BE49-F238E27FC236}">
                <a16:creationId xmlns:a16="http://schemas.microsoft.com/office/drawing/2014/main" id="{1F64920E-DB92-7F4D-8C12-3FB80211BA79}"/>
              </a:ext>
            </a:extLst>
          </p:cNvPr>
          <p:cNvSpPr>
            <a:spLocks noGrp="1"/>
          </p:cNvSpPr>
          <p:nvPr>
            <p:ph type="title"/>
          </p:nvPr>
        </p:nvSpPr>
        <p:spPr>
          <a:xfrm>
            <a:off x="362552" y="1525675"/>
            <a:ext cx="8601935" cy="480000"/>
          </a:xfrm>
        </p:spPr>
        <p:txBody>
          <a:bodyPr/>
          <a:lstStyle/>
          <a:p>
            <a:r>
              <a:rPr lang="fr-FR" sz="2500" dirty="0"/>
              <a:t>Les notes retenues au baccalauréat et leurs coefficients</a:t>
            </a:r>
          </a:p>
        </p:txBody>
      </p:sp>
    </p:spTree>
    <p:extLst>
      <p:ext uri="{BB962C8B-B14F-4D97-AF65-F5344CB8AC3E}">
        <p14:creationId xmlns:p14="http://schemas.microsoft.com/office/powerpoint/2010/main" val="307211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A78FED0-25C2-4E49-9CF2-6A7F2DC41EF4}"/>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1E279473-C585-D247-B081-5EEAD5499CA4}"/>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AA06210-8FA2-524C-B1B9-377980485102}"/>
              </a:ext>
            </a:extLst>
          </p:cNvPr>
          <p:cNvSpPr>
            <a:spLocks noGrp="1"/>
          </p:cNvSpPr>
          <p:nvPr>
            <p:ph type="sldNum" sz="quarter" idx="12"/>
          </p:nvPr>
        </p:nvSpPr>
        <p:spPr/>
        <p:txBody>
          <a:bodyPr/>
          <a:lstStyle/>
          <a:p>
            <a:fld id="{733122C9-A0B9-462F-8757-0847AD287B63}" type="slidenum">
              <a:rPr lang="fr-FR" smtClean="0"/>
              <a:pPr/>
              <a:t>26</a:t>
            </a:fld>
            <a:endParaRPr lang="fr-FR" dirty="0"/>
          </a:p>
        </p:txBody>
      </p:sp>
      <p:sp>
        <p:nvSpPr>
          <p:cNvPr id="6" name="Espace réservé du texte 5">
            <a:extLst>
              <a:ext uri="{FF2B5EF4-FFF2-40B4-BE49-F238E27FC236}">
                <a16:creationId xmlns:a16="http://schemas.microsoft.com/office/drawing/2014/main" id="{DA66D6AF-414C-3441-84D8-34B1004CC87E}"/>
              </a:ext>
            </a:extLst>
          </p:cNvPr>
          <p:cNvSpPr>
            <a:spLocks noGrp="1"/>
          </p:cNvSpPr>
          <p:nvPr>
            <p:ph type="body" sz="quarter" idx="13"/>
          </p:nvPr>
        </p:nvSpPr>
        <p:spPr>
          <a:xfrm>
            <a:off x="323528" y="1888286"/>
            <a:ext cx="8424000" cy="4349026"/>
          </a:xfrm>
        </p:spPr>
        <p:txBody>
          <a:bodyPr/>
          <a:lstStyle/>
          <a:p>
            <a:pPr>
              <a:spcAft>
                <a:spcPts val="200"/>
              </a:spcAft>
              <a:defRPr/>
            </a:pPr>
            <a:r>
              <a:rPr lang="fr-FR" b="1" dirty="0"/>
              <a:t>Des enseignements évalués par le contrôle continu</a:t>
            </a:r>
          </a:p>
          <a:p>
            <a:pPr marL="185738" indent="0">
              <a:spcAft>
                <a:spcPts val="200"/>
              </a:spcAft>
              <a:buNone/>
              <a:defRPr/>
            </a:pPr>
            <a:r>
              <a:rPr lang="fr-FR" sz="1200" dirty="0"/>
              <a:t>comptant pour 40 % des coefficients auxquels s’ajoutent les coefficients des enseignements optionnels</a:t>
            </a:r>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Bef>
                <a:spcPts val="1000"/>
              </a:spcBef>
              <a:spcAft>
                <a:spcPts val="200"/>
              </a:spcAft>
              <a:defRPr/>
            </a:pPr>
            <a:r>
              <a:rPr lang="fr-FR" sz="1200" dirty="0"/>
              <a:t>Les notes sont calculées à partir des résultats obtenus en classe pendant les deux années du cycle terminal.</a:t>
            </a:r>
          </a:p>
          <a:p>
            <a:pPr>
              <a:spcAft>
                <a:spcPts val="200"/>
              </a:spcAft>
              <a:defRPr/>
            </a:pPr>
            <a:r>
              <a:rPr lang="fr-FR" sz="1200" dirty="0"/>
              <a:t>Dans la voie technologique, la moyenne annuelle des résultats en ETLV est intégrée au calcul de la moyenne annuelle de terminale dans la langue vivante concernée.</a:t>
            </a:r>
          </a:p>
          <a:p>
            <a:pPr>
              <a:spcAft>
                <a:spcPts val="200"/>
              </a:spcAft>
              <a:defRPr/>
            </a:pPr>
            <a:r>
              <a:rPr lang="fr-FR" sz="1200" dirty="0"/>
              <a:t>En première de la voie générale, la moyenne annuelle de première en enseignement scientifique intègre l’enseignement de mathématiques spécifiques quand l’élève ne suit pas l’enseignement de spécialité mathématiques.</a:t>
            </a:r>
            <a:br>
              <a:rPr lang="fr-FR" sz="1200" dirty="0"/>
            </a:br>
            <a:endParaRPr lang="fr-FR" sz="1200" b="1" dirty="0"/>
          </a:p>
        </p:txBody>
      </p:sp>
      <p:graphicFrame>
        <p:nvGraphicFramePr>
          <p:cNvPr id="9" name="Tableau 8"/>
          <p:cNvGraphicFramePr>
            <a:graphicFrameLocks noGrp="1"/>
          </p:cNvGraphicFramePr>
          <p:nvPr>
            <p:extLst>
              <p:ext uri="{D42A27DB-BD31-4B8C-83A1-F6EECF244321}">
                <p14:modId xmlns:p14="http://schemas.microsoft.com/office/powerpoint/2010/main" val="3640732150"/>
              </p:ext>
            </p:extLst>
          </p:nvPr>
        </p:nvGraphicFramePr>
        <p:xfrm>
          <a:off x="359997" y="2564904"/>
          <a:ext cx="8387531" cy="2361309"/>
        </p:xfrm>
        <a:graphic>
          <a:graphicData uri="http://schemas.openxmlformats.org/drawingml/2006/table">
            <a:tbl>
              <a:tblPr firstRow="1" bandRow="1">
                <a:tableStyleId>{5C22544A-7EE6-4342-B048-85BDC9FD1C3A}</a:tableStyleId>
              </a:tblPr>
              <a:tblGrid>
                <a:gridCol w="4644050">
                  <a:extLst>
                    <a:ext uri="{9D8B030D-6E8A-4147-A177-3AD203B41FA5}">
                      <a16:colId xmlns:a16="http://schemas.microsoft.com/office/drawing/2014/main" val="1641475170"/>
                    </a:ext>
                  </a:extLst>
                </a:gridCol>
                <a:gridCol w="1944216">
                  <a:extLst>
                    <a:ext uri="{9D8B030D-6E8A-4147-A177-3AD203B41FA5}">
                      <a16:colId xmlns:a16="http://schemas.microsoft.com/office/drawing/2014/main" val="4065215641"/>
                    </a:ext>
                  </a:extLst>
                </a:gridCol>
                <a:gridCol w="1799265">
                  <a:extLst>
                    <a:ext uri="{9D8B030D-6E8A-4147-A177-3AD203B41FA5}">
                      <a16:colId xmlns:a16="http://schemas.microsoft.com/office/drawing/2014/main" val="4252592494"/>
                    </a:ext>
                  </a:extLst>
                </a:gridCol>
              </a:tblGrid>
              <a:tr h="216024">
                <a:tc>
                  <a:txBody>
                    <a:bodyPr/>
                    <a:lstStyle/>
                    <a:p>
                      <a:r>
                        <a:rPr lang="fr-FR" sz="1050" dirty="0">
                          <a:solidFill>
                            <a:schemeClr val="tx1"/>
                          </a:solidFill>
                        </a:rPr>
                        <a:t>Enseignements évalués par le contrôle continu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a:t>
                      </a:r>
                      <a:r>
                        <a:rPr lang="fr-FR" sz="1050" baseline="0" dirty="0">
                          <a:solidFill>
                            <a:schemeClr val="tx1"/>
                          </a:solidFill>
                        </a:rPr>
                        <a:t> en première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 en</a:t>
                      </a:r>
                      <a:r>
                        <a:rPr lang="fr-FR" sz="1050" baseline="0" dirty="0">
                          <a:solidFill>
                            <a:schemeClr val="tx1"/>
                          </a:solidFill>
                        </a:rPr>
                        <a:t> terminale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714438091"/>
                  </a:ext>
                </a:extLst>
              </a:tr>
              <a:tr h="22679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 de spécialité suivi uniquement en classe de première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612779"/>
                  </a:ext>
                </a:extLst>
              </a:tr>
              <a:tr h="2182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Histoire-géographie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92943"/>
                  </a:ext>
                </a:extLst>
              </a:tr>
              <a:tr h="34927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 scientifique dans la voie générale</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Mathématiques dans la voie technologique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06863"/>
                  </a:ext>
                </a:extLst>
              </a:tr>
              <a:tr h="2182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LVA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682655"/>
                  </a:ext>
                </a:extLst>
              </a:tr>
              <a:tr h="2182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LVB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1604085"/>
                  </a:ext>
                </a:extLst>
              </a:tr>
              <a:tr h="218294">
                <a:tc>
                  <a:txBody>
                    <a:bodyPr/>
                    <a:lstStyle/>
                    <a:p>
                      <a:r>
                        <a:rPr lang="fr-FR" sz="900" dirty="0"/>
                        <a:t>EPS</a:t>
                      </a:r>
                      <a:r>
                        <a:rPr lang="fr-FR" sz="900" baseline="0" dirty="0"/>
                        <a:t> évaluée en </a:t>
                      </a:r>
                      <a:r>
                        <a:rPr lang="fr-FR" sz="900" dirty="0"/>
                        <a:t>contrôle en cours de formation (CCF)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426770"/>
                  </a:ext>
                </a:extLst>
              </a:tr>
              <a:tr h="235329">
                <a:tc>
                  <a:txBody>
                    <a:bodyPr/>
                    <a:lstStyle/>
                    <a:p>
                      <a:r>
                        <a:rPr lang="fr-FR" sz="900" dirty="0"/>
                        <a:t>EMC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904138"/>
                  </a:ext>
                </a:extLst>
              </a:tr>
              <a:tr h="235329">
                <a:tc>
                  <a:txBody>
                    <a:bodyPr/>
                    <a:lstStyle/>
                    <a:p>
                      <a:r>
                        <a:rPr lang="fr-FR" sz="900" dirty="0"/>
                        <a:t>Enseignements</a:t>
                      </a:r>
                      <a:r>
                        <a:rPr lang="fr-FR" sz="900" baseline="0" dirty="0"/>
                        <a:t> optionnels</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2 par enseignement </a:t>
                      </a:r>
                      <a:br>
                        <a:rPr lang="fr-FR" sz="900" dirty="0"/>
                      </a:br>
                      <a:r>
                        <a:rPr lang="fr-FR" sz="900" dirty="0"/>
                        <a:t>en plus des 40 %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2 par enseignement </a:t>
                      </a:r>
                      <a:br>
                        <a:rPr lang="fr-FR" sz="900" dirty="0"/>
                      </a:br>
                      <a:r>
                        <a:rPr lang="fr-FR" sz="900" dirty="0"/>
                        <a:t>en plus des 40 %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083612"/>
                  </a:ext>
                </a:extLst>
              </a:tr>
            </a:tbl>
          </a:graphicData>
        </a:graphic>
      </p:graphicFrame>
      <p:sp>
        <p:nvSpPr>
          <p:cNvPr id="10" name="Titre 1">
            <a:extLst>
              <a:ext uri="{FF2B5EF4-FFF2-40B4-BE49-F238E27FC236}">
                <a16:creationId xmlns:a16="http://schemas.microsoft.com/office/drawing/2014/main" id="{1F64920E-DB92-7F4D-8C12-3FB80211BA79}"/>
              </a:ext>
            </a:extLst>
          </p:cNvPr>
          <p:cNvSpPr txBox="1">
            <a:spLocks/>
          </p:cNvSpPr>
          <p:nvPr/>
        </p:nvSpPr>
        <p:spPr bwMode="gray">
          <a:xfrm>
            <a:off x="362552" y="1438496"/>
            <a:ext cx="8673943" cy="48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500" dirty="0"/>
              <a:t>Les notes retenues au baccalauréat et leurs coefficients</a:t>
            </a:r>
          </a:p>
        </p:txBody>
      </p:sp>
    </p:spTree>
    <p:extLst>
      <p:ext uri="{BB962C8B-B14F-4D97-AF65-F5344CB8AC3E}">
        <p14:creationId xmlns:p14="http://schemas.microsoft.com/office/powerpoint/2010/main" val="70098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E0C2F34-8FB6-2B48-A613-FE173AA062AA}"/>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E40BD403-FBDC-794D-A7CF-D2823A33AE75}"/>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5B52EBF2-C5A4-AE4E-825C-AD902B94F82C}"/>
              </a:ext>
            </a:extLst>
          </p:cNvPr>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8" name="Image 7">
            <a:extLst>
              <a:ext uri="{FF2B5EF4-FFF2-40B4-BE49-F238E27FC236}">
                <a16:creationId xmlns:a16="http://schemas.microsoft.com/office/drawing/2014/main" id="{43E5DAA0-DD02-C348-83E8-012D4AD759DC}"/>
              </a:ext>
            </a:extLst>
          </p:cNvPr>
          <p:cNvPicPr>
            <a:picLocks noChangeAspect="1"/>
          </p:cNvPicPr>
          <p:nvPr/>
        </p:nvPicPr>
        <p:blipFill>
          <a:blip r:embed="rId2"/>
          <a:stretch>
            <a:fillRect/>
          </a:stretch>
        </p:blipFill>
        <p:spPr>
          <a:xfrm>
            <a:off x="1979712" y="1398015"/>
            <a:ext cx="5447752" cy="4968552"/>
          </a:xfrm>
          <a:prstGeom prst="rect">
            <a:avLst/>
          </a:prstGeom>
        </p:spPr>
      </p:pic>
    </p:spTree>
    <p:extLst>
      <p:ext uri="{BB962C8B-B14F-4D97-AF65-F5344CB8AC3E}">
        <p14:creationId xmlns:p14="http://schemas.microsoft.com/office/powerpoint/2010/main" val="3323273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8F838-5C12-9C48-91B5-66329FD179BD}"/>
              </a:ext>
            </a:extLst>
          </p:cNvPr>
          <p:cNvSpPr>
            <a:spLocks noGrp="1"/>
          </p:cNvSpPr>
          <p:nvPr>
            <p:ph type="title"/>
          </p:nvPr>
        </p:nvSpPr>
        <p:spPr>
          <a:xfrm>
            <a:off x="360000" y="1525675"/>
            <a:ext cx="8424000" cy="480000"/>
          </a:xfrm>
        </p:spPr>
        <p:txBody>
          <a:bodyPr/>
          <a:lstStyle/>
          <a:p>
            <a:r>
              <a:rPr lang="fr-FR" dirty="0"/>
              <a:t>La qualité du contrôle continu</a:t>
            </a:r>
          </a:p>
        </p:txBody>
      </p:sp>
      <p:sp>
        <p:nvSpPr>
          <p:cNvPr id="3" name="Espace réservé de la date 2">
            <a:extLst>
              <a:ext uri="{FF2B5EF4-FFF2-40B4-BE49-F238E27FC236}">
                <a16:creationId xmlns:a16="http://schemas.microsoft.com/office/drawing/2014/main" id="{E3225E1F-C5F2-DC49-932C-C81E2392BC6A}"/>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CA7ECC6D-5A3E-EA4E-8ED5-382F3A0B98A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422E154-084A-7B47-A8C0-BB3C95CFF0A9}"/>
              </a:ext>
            </a:extLst>
          </p:cNvPr>
          <p:cNvSpPr>
            <a:spLocks noGrp="1"/>
          </p:cNvSpPr>
          <p:nvPr>
            <p:ph type="sldNum" sz="quarter" idx="12"/>
          </p:nvPr>
        </p:nvSpPr>
        <p:spPr/>
        <p:txBody>
          <a:bodyPr/>
          <a:lstStyle/>
          <a:p>
            <a:fld id="{733122C9-A0B9-462F-8757-0847AD287B63}" type="slidenum">
              <a:rPr lang="fr-FR" smtClean="0"/>
              <a:pPr/>
              <a:t>28</a:t>
            </a:fld>
            <a:endParaRPr lang="fr-FR" dirty="0"/>
          </a:p>
        </p:txBody>
      </p:sp>
      <p:sp>
        <p:nvSpPr>
          <p:cNvPr id="6" name="Espace réservé du texte 5">
            <a:extLst>
              <a:ext uri="{FF2B5EF4-FFF2-40B4-BE49-F238E27FC236}">
                <a16:creationId xmlns:a16="http://schemas.microsoft.com/office/drawing/2014/main" id="{D1864342-07AF-D94E-88FC-A32C629E533B}"/>
              </a:ext>
            </a:extLst>
          </p:cNvPr>
          <p:cNvSpPr>
            <a:spLocks noGrp="1"/>
          </p:cNvSpPr>
          <p:nvPr>
            <p:ph type="body" sz="quarter" idx="13"/>
          </p:nvPr>
        </p:nvSpPr>
        <p:spPr>
          <a:xfrm>
            <a:off x="350038" y="2113857"/>
            <a:ext cx="8532480" cy="2340848"/>
          </a:xfrm>
        </p:spPr>
        <p:txBody>
          <a:bodyPr/>
          <a:lstStyle/>
          <a:p>
            <a:pPr marL="0" indent="0">
              <a:spcAft>
                <a:spcPts val="400"/>
              </a:spcAft>
              <a:buNone/>
              <a:defRPr/>
            </a:pPr>
            <a:r>
              <a:rPr lang="fr-FR" sz="1400" b="1" dirty="0">
                <a:solidFill>
                  <a:srgbClr val="EF7D05"/>
                </a:solidFill>
              </a:rPr>
              <a:t>Le projet d’évaluation de l’établissement</a:t>
            </a:r>
            <a:r>
              <a:rPr lang="fr-FR" sz="1400" dirty="0">
                <a:solidFill>
                  <a:srgbClr val="EF7D05"/>
                </a:solidFill>
              </a:rPr>
              <a:t> </a:t>
            </a:r>
          </a:p>
          <a:p>
            <a:pPr marL="0" indent="0">
              <a:spcAft>
                <a:spcPts val="0"/>
              </a:spcAft>
              <a:buNone/>
              <a:defRPr/>
            </a:pPr>
            <a:r>
              <a:rPr lang="fr-FR" sz="1200" dirty="0"/>
              <a:t>Élaboré par la communauté éducative et transmis aux élèves et à leur famille, il permet de disposer :</a:t>
            </a:r>
          </a:p>
          <a:p>
            <a:pPr>
              <a:spcAft>
                <a:spcPts val="0"/>
              </a:spcAft>
              <a:defRPr/>
            </a:pPr>
            <a:r>
              <a:rPr lang="fr-FR" sz="1200" dirty="0"/>
              <a:t>de principes communs et partagés sur l’évaluation des élèves :</a:t>
            </a:r>
          </a:p>
          <a:p>
            <a:pPr marL="715963" indent="-149225">
              <a:spcBef>
                <a:spcPts val="300"/>
              </a:spcBef>
              <a:spcAft>
                <a:spcPts val="0"/>
              </a:spcAft>
              <a:defRPr/>
            </a:pPr>
            <a:r>
              <a:rPr lang="fr-FR" sz="1200" dirty="0"/>
              <a:t>évaluations prises en compte dans le calcul de la moyenne </a:t>
            </a:r>
            <a:r>
              <a:rPr lang="fr-FR" sz="1200" dirty="0" smtClean="0"/>
              <a:t>périodique</a:t>
            </a:r>
            <a:endParaRPr lang="fr-FR" sz="1200" dirty="0"/>
          </a:p>
          <a:p>
            <a:pPr marL="715963" indent="-149225">
              <a:spcBef>
                <a:spcPts val="300"/>
              </a:spcBef>
              <a:spcAft>
                <a:spcPts val="0"/>
              </a:spcAft>
              <a:defRPr/>
            </a:pPr>
            <a:r>
              <a:rPr lang="fr-FR" sz="1200" dirty="0"/>
              <a:t>condition pour que les moyennes périodiques et annuelle soient </a:t>
            </a:r>
            <a:r>
              <a:rPr lang="fr-FR" sz="1200" dirty="0" smtClean="0"/>
              <a:t>significatives</a:t>
            </a:r>
            <a:endParaRPr lang="fr-FR" sz="1200" dirty="0"/>
          </a:p>
          <a:p>
            <a:pPr marL="715963" indent="-149225">
              <a:spcBef>
                <a:spcPts val="300"/>
              </a:spcBef>
              <a:spcAft>
                <a:spcPts val="300"/>
              </a:spcAft>
              <a:defRPr/>
            </a:pPr>
            <a:r>
              <a:rPr lang="fr-FR" sz="1200" dirty="0"/>
              <a:t>modalité de la remédiation en cas </a:t>
            </a:r>
            <a:r>
              <a:rPr lang="fr-FR" sz="1200" dirty="0" smtClean="0"/>
              <a:t>d’absence</a:t>
            </a:r>
            <a:endParaRPr lang="fr-FR" sz="1200" dirty="0"/>
          </a:p>
          <a:p>
            <a:pPr>
              <a:spcAft>
                <a:spcPts val="400"/>
              </a:spcAft>
              <a:defRPr/>
            </a:pPr>
            <a:r>
              <a:rPr lang="fr-FR" sz="1200" dirty="0"/>
              <a:t>de garanties d’égalité de traitement des élèves pour le baccalauréat et pour le dossier </a:t>
            </a:r>
            <a:r>
              <a:rPr lang="fr-FR" sz="1200" dirty="0" smtClean="0"/>
              <a:t>Parcoursup</a:t>
            </a:r>
            <a:endParaRPr lang="fr-FR" sz="1200" dirty="0"/>
          </a:p>
          <a:p>
            <a:pPr>
              <a:spcAft>
                <a:spcPts val="400"/>
              </a:spcAft>
              <a:defRPr/>
            </a:pPr>
            <a:r>
              <a:rPr lang="fr-FR" sz="1200" dirty="0"/>
              <a:t>d’un support pour un dialogue serein entre l’équipe pédagogique, les élèves et leur </a:t>
            </a:r>
            <a:r>
              <a:rPr lang="fr-FR" sz="1200" dirty="0" smtClean="0"/>
              <a:t>famille</a:t>
            </a:r>
            <a:endParaRPr lang="fr-FR" sz="1200" dirty="0"/>
          </a:p>
          <a:p>
            <a:pPr marL="0" indent="0">
              <a:buNone/>
            </a:pPr>
            <a:endParaRPr lang="fr-FR" sz="1400" dirty="0"/>
          </a:p>
        </p:txBody>
      </p:sp>
      <p:sp>
        <p:nvSpPr>
          <p:cNvPr id="7" name="Espace réservé du texte 5">
            <a:extLst>
              <a:ext uri="{FF2B5EF4-FFF2-40B4-BE49-F238E27FC236}">
                <a16:creationId xmlns:a16="http://schemas.microsoft.com/office/drawing/2014/main" id="{D1864342-07AF-D94E-88FC-A32C629E533B}"/>
              </a:ext>
            </a:extLst>
          </p:cNvPr>
          <p:cNvSpPr txBox="1">
            <a:spLocks/>
          </p:cNvSpPr>
          <p:nvPr/>
        </p:nvSpPr>
        <p:spPr bwMode="gray">
          <a:xfrm>
            <a:off x="350038" y="4562888"/>
            <a:ext cx="8424000" cy="1819411"/>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400"/>
              </a:spcAft>
              <a:buFont typeface="Arial" panose="020B0604020202020204" pitchFamily="34" charset="0"/>
              <a:buNone/>
              <a:defRPr/>
            </a:pPr>
            <a:r>
              <a:rPr lang="fr-FR" sz="1400" b="1" dirty="0">
                <a:solidFill>
                  <a:srgbClr val="EF7D05"/>
                </a:solidFill>
              </a:rPr>
              <a:t>La validation des moyennes périodiques par le conseil de classe</a:t>
            </a:r>
            <a:endParaRPr lang="fr-FR" sz="1400" dirty="0">
              <a:solidFill>
                <a:srgbClr val="EF7D05"/>
              </a:solidFill>
            </a:endParaRPr>
          </a:p>
          <a:p>
            <a:pPr marL="0" indent="0">
              <a:spcAft>
                <a:spcPts val="300"/>
              </a:spcAft>
              <a:buNone/>
              <a:defRPr/>
            </a:pPr>
            <a:r>
              <a:rPr lang="fr-FR" sz="1200" dirty="0"/>
              <a:t>Attribuées par les professeurs, les moyennes périodiques et la moyenne annuelle sont : </a:t>
            </a:r>
          </a:p>
          <a:p>
            <a:pPr>
              <a:spcAft>
                <a:spcPts val="400"/>
              </a:spcAft>
              <a:defRPr/>
            </a:pPr>
            <a:r>
              <a:rPr lang="fr-FR" sz="1200" dirty="0"/>
              <a:t>entérinées en conseil de </a:t>
            </a:r>
            <a:r>
              <a:rPr lang="fr-FR" sz="1200" dirty="0" smtClean="0"/>
              <a:t>classe</a:t>
            </a:r>
            <a:endParaRPr lang="fr-FR" sz="1200" dirty="0"/>
          </a:p>
          <a:p>
            <a:pPr>
              <a:spcAft>
                <a:spcPts val="400"/>
              </a:spcAft>
              <a:defRPr/>
            </a:pPr>
            <a:r>
              <a:rPr lang="fr-FR" sz="1200" dirty="0"/>
              <a:t>inscrites dans les bulletins scolaires </a:t>
            </a:r>
            <a:r>
              <a:rPr lang="fr-FR" sz="1200" dirty="0" smtClean="0"/>
              <a:t>périodiques</a:t>
            </a:r>
            <a:endParaRPr lang="fr-FR" sz="1200" dirty="0"/>
          </a:p>
          <a:p>
            <a:pPr>
              <a:spcAft>
                <a:spcPts val="400"/>
              </a:spcAft>
              <a:defRPr/>
            </a:pPr>
            <a:r>
              <a:rPr lang="fr-FR" sz="1200" dirty="0"/>
              <a:t>renseignées dans le livret scolaire de l’élève, consultable en ligne par l’élève et sa famille avant transmission au jury du baccalauréat (téléservice </a:t>
            </a:r>
            <a:r>
              <a:rPr lang="fr-FR" sz="1200" dirty="0" err="1"/>
              <a:t>ÉduConnect</a:t>
            </a:r>
            <a:r>
              <a:rPr lang="fr-FR" sz="1200" dirty="0" smtClean="0"/>
              <a:t>)</a:t>
            </a:r>
            <a:endParaRPr lang="fr-FR" sz="1200" dirty="0"/>
          </a:p>
        </p:txBody>
      </p:sp>
    </p:spTree>
    <p:extLst>
      <p:ext uri="{BB962C8B-B14F-4D97-AF65-F5344CB8AC3E}">
        <p14:creationId xmlns:p14="http://schemas.microsoft.com/office/powerpoint/2010/main" val="3228975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3225E1F-C5F2-DC49-932C-C81E2392BC6A}"/>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CA7ECC6D-5A3E-EA4E-8ED5-382F3A0B98A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422E154-084A-7B47-A8C0-BB3C95CFF0A9}"/>
              </a:ext>
            </a:extLst>
          </p:cNvPr>
          <p:cNvSpPr>
            <a:spLocks noGrp="1"/>
          </p:cNvSpPr>
          <p:nvPr>
            <p:ph type="sldNum" sz="quarter" idx="12"/>
          </p:nvPr>
        </p:nvSpPr>
        <p:spPr/>
        <p:txBody>
          <a:bodyPr/>
          <a:lstStyle/>
          <a:p>
            <a:fld id="{733122C9-A0B9-462F-8757-0847AD287B63}" type="slidenum">
              <a:rPr lang="fr-FR" smtClean="0"/>
              <a:pPr/>
              <a:t>29</a:t>
            </a:fld>
            <a:endParaRPr lang="fr-FR" dirty="0"/>
          </a:p>
        </p:txBody>
      </p:sp>
      <p:sp>
        <p:nvSpPr>
          <p:cNvPr id="6" name="Espace réservé du texte 5">
            <a:extLst>
              <a:ext uri="{FF2B5EF4-FFF2-40B4-BE49-F238E27FC236}">
                <a16:creationId xmlns:a16="http://schemas.microsoft.com/office/drawing/2014/main" id="{D1864342-07AF-D94E-88FC-A32C629E533B}"/>
              </a:ext>
            </a:extLst>
          </p:cNvPr>
          <p:cNvSpPr>
            <a:spLocks noGrp="1"/>
          </p:cNvSpPr>
          <p:nvPr>
            <p:ph type="body" sz="quarter" idx="13"/>
          </p:nvPr>
        </p:nvSpPr>
        <p:spPr>
          <a:xfrm>
            <a:off x="359999" y="2132856"/>
            <a:ext cx="8656093" cy="1656184"/>
          </a:xfrm>
        </p:spPr>
        <p:txBody>
          <a:bodyPr/>
          <a:lstStyle/>
          <a:p>
            <a:pPr marL="0" indent="0">
              <a:buNone/>
            </a:pPr>
            <a:r>
              <a:rPr lang="fr-FR" sz="1400" b="1" dirty="0">
                <a:solidFill>
                  <a:srgbClr val="EF7D05"/>
                </a:solidFill>
              </a:rPr>
              <a:t>Les évaluations de remplacement des candidats scolaires sans moyenne annuelle</a:t>
            </a:r>
            <a:endParaRPr lang="fr-FR" sz="1400" dirty="0">
              <a:solidFill>
                <a:srgbClr val="EF7D05"/>
              </a:solidFill>
            </a:endParaRPr>
          </a:p>
          <a:p>
            <a:pPr marL="0" indent="0">
              <a:spcAft>
                <a:spcPts val="0"/>
              </a:spcAft>
              <a:buNone/>
              <a:defRPr/>
            </a:pPr>
            <a:r>
              <a:rPr lang="fr-FR" sz="1200" dirty="0"/>
              <a:t>En cas de moyenne annuelle non certificative dans un ou des enseignements relevant du contrôle continu :</a:t>
            </a:r>
          </a:p>
          <a:p>
            <a:pPr marL="534988">
              <a:spcAft>
                <a:spcPts val="0"/>
              </a:spcAft>
              <a:defRPr/>
            </a:pPr>
            <a:r>
              <a:rPr lang="fr-FR" sz="1200" dirty="0"/>
              <a:t>l’élève est convoqué par le proviseur à une épreuve de remplacement dans les enseignements </a:t>
            </a:r>
            <a:r>
              <a:rPr lang="fr-FR" sz="1200" dirty="0" smtClean="0"/>
              <a:t>concernés</a:t>
            </a:r>
            <a:endParaRPr lang="fr-FR" sz="1200" dirty="0"/>
          </a:p>
          <a:p>
            <a:pPr marL="534988">
              <a:spcAft>
                <a:spcPts val="400"/>
              </a:spcAft>
              <a:defRPr/>
            </a:pPr>
            <a:r>
              <a:rPr lang="fr-FR" sz="1200" dirty="0"/>
              <a:t>la note obtenue à l’épreuve de remplacement remplace la moyenne annuelle dans ces </a:t>
            </a:r>
            <a:r>
              <a:rPr lang="fr-FR" sz="1200" dirty="0" smtClean="0"/>
              <a:t>enseignements </a:t>
            </a:r>
            <a:endParaRPr lang="fr-FR" sz="1200" dirty="0"/>
          </a:p>
          <a:p>
            <a:pPr marL="0" indent="0">
              <a:spcBef>
                <a:spcPts val="1200"/>
              </a:spcBef>
              <a:spcAft>
                <a:spcPts val="600"/>
              </a:spcAft>
              <a:buNone/>
            </a:pPr>
            <a:r>
              <a:rPr lang="fr-FR" sz="1200" dirty="0"/>
              <a:t>L’épreuve de remplacement est organisée par le recteur d’académie, si l’enseignement est suivi au Centre national d’enseignement à distance (</a:t>
            </a:r>
            <a:r>
              <a:rPr lang="fr-FR" sz="1200" dirty="0" err="1"/>
              <a:t>Cned</a:t>
            </a:r>
            <a:r>
              <a:rPr lang="fr-FR" sz="1200" dirty="0"/>
              <a:t>).</a:t>
            </a:r>
          </a:p>
        </p:txBody>
      </p:sp>
      <p:sp>
        <p:nvSpPr>
          <p:cNvPr id="7" name="Espace réservé du texte 5">
            <a:extLst>
              <a:ext uri="{FF2B5EF4-FFF2-40B4-BE49-F238E27FC236}">
                <a16:creationId xmlns:a16="http://schemas.microsoft.com/office/drawing/2014/main" id="{D1864342-07AF-D94E-88FC-A32C629E533B}"/>
              </a:ext>
            </a:extLst>
          </p:cNvPr>
          <p:cNvSpPr txBox="1">
            <a:spLocks/>
          </p:cNvSpPr>
          <p:nvPr/>
        </p:nvSpPr>
        <p:spPr bwMode="gray">
          <a:xfrm>
            <a:off x="359999" y="4077072"/>
            <a:ext cx="8615350" cy="1944215"/>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defRPr/>
            </a:pPr>
            <a:r>
              <a:rPr lang="fr-FR" sz="1400" b="1" dirty="0">
                <a:solidFill>
                  <a:srgbClr val="EF7D05"/>
                </a:solidFill>
              </a:rPr>
              <a:t>La commission d’harmonisation des notes de contrôle continu</a:t>
            </a:r>
            <a:endParaRPr lang="fr-FR" sz="1400" dirty="0">
              <a:solidFill>
                <a:srgbClr val="EF7D05"/>
              </a:solidFill>
            </a:endParaRPr>
          </a:p>
          <a:p>
            <a:pPr>
              <a:spcBef>
                <a:spcPts val="600"/>
              </a:spcBef>
              <a:spcAft>
                <a:spcPts val="0"/>
              </a:spcAft>
              <a:defRPr/>
            </a:pPr>
            <a:r>
              <a:rPr lang="fr-FR" sz="1200" dirty="0"/>
              <a:t>est présidée par le recteur d’académie et se réunit à la fin de chaque année du cycle </a:t>
            </a:r>
            <a:r>
              <a:rPr lang="fr-FR" sz="1200" dirty="0" smtClean="0"/>
              <a:t>terminal</a:t>
            </a:r>
            <a:endParaRPr lang="fr-FR" sz="1200" dirty="0"/>
          </a:p>
          <a:p>
            <a:pPr>
              <a:spcBef>
                <a:spcPts val="600"/>
              </a:spcBef>
              <a:spcAft>
                <a:spcPts val="0"/>
              </a:spcAft>
              <a:defRPr/>
            </a:pPr>
            <a:r>
              <a:rPr lang="fr-FR" sz="1200" dirty="0"/>
              <a:t>a la possibilité de monter ou baisser les notes des enseignements relevant du contrôle </a:t>
            </a:r>
            <a:r>
              <a:rPr lang="fr-FR" sz="1200" dirty="0" smtClean="0"/>
              <a:t>continu</a:t>
            </a:r>
            <a:endParaRPr lang="fr-FR" sz="1200" dirty="0"/>
          </a:p>
          <a:p>
            <a:pPr>
              <a:spcBef>
                <a:spcPts val="600"/>
              </a:spcBef>
              <a:spcAft>
                <a:spcPts val="0"/>
              </a:spcAft>
              <a:defRPr/>
            </a:pPr>
            <a:r>
              <a:rPr lang="fr-FR" sz="1200" dirty="0"/>
              <a:t>est attentive notamment aux cas de discordance manifeste entre la moyenne d’un établissement et celle de l’académie (statistique des deux années précédentes disponibles</a:t>
            </a:r>
            <a:r>
              <a:rPr lang="fr-FR" sz="1200" dirty="0" smtClean="0"/>
              <a:t>)</a:t>
            </a:r>
            <a:endParaRPr lang="fr-FR" sz="1200" dirty="0"/>
          </a:p>
          <a:p>
            <a:pPr>
              <a:spcBef>
                <a:spcPts val="600"/>
              </a:spcBef>
              <a:spcAft>
                <a:spcPts val="600"/>
              </a:spcAft>
              <a:defRPr/>
            </a:pPr>
            <a:r>
              <a:rPr lang="fr-FR" sz="1200" dirty="0"/>
              <a:t>transmet ses résultats au jury de délibération du </a:t>
            </a:r>
            <a:r>
              <a:rPr lang="fr-FR" sz="1200" dirty="0" smtClean="0"/>
              <a:t>baccalauréat</a:t>
            </a:r>
            <a:endParaRPr lang="fr-FR" sz="1200" dirty="0"/>
          </a:p>
          <a:p>
            <a:pPr>
              <a:spcAft>
                <a:spcPts val="400"/>
              </a:spcAft>
              <a:defRPr/>
            </a:pPr>
            <a:endParaRPr lang="fr-FR" sz="1400" dirty="0"/>
          </a:p>
        </p:txBody>
      </p:sp>
      <p:sp>
        <p:nvSpPr>
          <p:cNvPr id="9" name="Titre 1">
            <a:extLst>
              <a:ext uri="{FF2B5EF4-FFF2-40B4-BE49-F238E27FC236}">
                <a16:creationId xmlns:a16="http://schemas.microsoft.com/office/drawing/2014/main" id="{50D8F838-5C12-9C48-91B5-66329FD179BD}"/>
              </a:ext>
            </a:extLst>
          </p:cNvPr>
          <p:cNvSpPr>
            <a:spLocks noGrp="1"/>
          </p:cNvSpPr>
          <p:nvPr>
            <p:ph type="title"/>
          </p:nvPr>
        </p:nvSpPr>
        <p:spPr>
          <a:xfrm>
            <a:off x="360000" y="1525675"/>
            <a:ext cx="8424000" cy="480000"/>
          </a:xfrm>
        </p:spPr>
        <p:txBody>
          <a:bodyPr/>
          <a:lstStyle/>
          <a:p>
            <a:r>
              <a:rPr lang="fr-FR" dirty="0"/>
              <a:t>La qualité du contrôle continu</a:t>
            </a:r>
          </a:p>
        </p:txBody>
      </p:sp>
    </p:spTree>
    <p:extLst>
      <p:ext uri="{BB962C8B-B14F-4D97-AF65-F5344CB8AC3E}">
        <p14:creationId xmlns:p14="http://schemas.microsoft.com/office/powerpoint/2010/main" val="375256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E48D96C-E404-E24A-9DC7-F9FE46FA9E60}"/>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A1D109F9-0320-3E4B-ABB2-6976CF5F567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47C8852-750B-BE46-A8B3-C63DE3609AC4}"/>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9" name="Titre 4">
            <a:extLst>
              <a:ext uri="{FF2B5EF4-FFF2-40B4-BE49-F238E27FC236}">
                <a16:creationId xmlns:a16="http://schemas.microsoft.com/office/drawing/2014/main" id="{C22A88B2-DFB4-1841-855A-9CC0EFA0598B}"/>
              </a:ext>
            </a:extLst>
          </p:cNvPr>
          <p:cNvSpPr txBox="1">
            <a:spLocks/>
          </p:cNvSpPr>
          <p:nvPr/>
        </p:nvSpPr>
        <p:spPr>
          <a:xfrm>
            <a:off x="4751388" y="2552933"/>
            <a:ext cx="4392612" cy="1812171"/>
          </a:xfrm>
          <a:prstGeom prst="rect">
            <a:avLst/>
          </a:prstGeom>
        </p:spPr>
        <p:txBody>
          <a:bodyPr anchor="t"/>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altLang="fr-FR" sz="2400" dirty="0">
                <a:latin typeface="Arial Black" panose="020B0604020202020204" pitchFamily="34" charset="0"/>
                <a:ea typeface="Arial Black" panose="020B0A04020102020204" pitchFamily="34" charset="0"/>
                <a:cs typeface="Arial Black" panose="020B0604020202020204" pitchFamily="34" charset="0"/>
              </a:rPr>
              <a:t>RAPPEL DES </a:t>
            </a:r>
            <a:br>
              <a:rPr lang="fr-FR" altLang="fr-FR" sz="2400" dirty="0">
                <a:latin typeface="Arial Black" panose="020B0604020202020204" pitchFamily="34" charset="0"/>
                <a:ea typeface="Arial Black" panose="020B0A04020102020204" pitchFamily="34" charset="0"/>
                <a:cs typeface="Arial Black" panose="020B0604020202020204" pitchFamily="34" charset="0"/>
              </a:rPr>
            </a:br>
            <a:r>
              <a:rPr lang="fr-FR" altLang="fr-FR" sz="2400" dirty="0">
                <a:latin typeface="Arial Black" panose="020B0604020202020204" pitchFamily="34" charset="0"/>
                <a:ea typeface="Arial Black" panose="020B0A04020102020204" pitchFamily="34" charset="0"/>
                <a:cs typeface="Arial Black" panose="020B0604020202020204" pitchFamily="34" charset="0"/>
              </a:rPr>
              <a:t>AMBITIONS DU LYCÉE D’ENSEIGNEMENT GÉNÉRAL ET TECHNOLOGIQUE</a:t>
            </a:r>
          </a:p>
        </p:txBody>
      </p:sp>
    </p:spTree>
    <p:extLst>
      <p:ext uri="{BB962C8B-B14F-4D97-AF65-F5344CB8AC3E}">
        <p14:creationId xmlns:p14="http://schemas.microsoft.com/office/powerpoint/2010/main" val="118449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2269D9B-B470-3245-9005-7F4508EED35F}"/>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AB2F7118-7E3F-AA45-A55C-AF44E67C5E11}"/>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99EBE513-C724-E440-9013-6A75724C94C0}"/>
              </a:ext>
            </a:extLst>
          </p:cNvPr>
          <p:cNvSpPr>
            <a:spLocks noGrp="1"/>
          </p:cNvSpPr>
          <p:nvPr>
            <p:ph type="sldNum" sz="quarter" idx="12"/>
          </p:nvPr>
        </p:nvSpPr>
        <p:spPr/>
        <p:txBody>
          <a:bodyPr/>
          <a:lstStyle/>
          <a:p>
            <a:fld id="{733122C9-A0B9-462F-8757-0847AD287B63}" type="slidenum">
              <a:rPr lang="fr-FR" smtClean="0"/>
              <a:pPr/>
              <a:t>30</a:t>
            </a:fld>
            <a:endParaRPr lang="fr-FR" dirty="0"/>
          </a:p>
        </p:txBody>
      </p:sp>
      <p:sp>
        <p:nvSpPr>
          <p:cNvPr id="7" name="Espace réservé du texte 4">
            <a:extLst>
              <a:ext uri="{FF2B5EF4-FFF2-40B4-BE49-F238E27FC236}">
                <a16:creationId xmlns:a16="http://schemas.microsoft.com/office/drawing/2014/main" id="{C2AB24BF-79C1-BD42-8184-1A06CF6E5866}"/>
              </a:ext>
            </a:extLst>
          </p:cNvPr>
          <p:cNvSpPr>
            <a:spLocks noGrp="1"/>
          </p:cNvSpPr>
          <p:nvPr>
            <p:ph type="body" sz="quarter" idx="13"/>
          </p:nvPr>
        </p:nvSpPr>
        <p:spPr>
          <a:xfrm>
            <a:off x="359998" y="2461884"/>
            <a:ext cx="8424000" cy="576064"/>
          </a:xfrm>
        </p:spPr>
        <p:txBody>
          <a:bodyPr/>
          <a:lstStyle/>
          <a:p>
            <a:r>
              <a:rPr lang="fr-FR" altLang="fr-FR" sz="1200" b="1" dirty="0">
                <a:latin typeface="Arial" panose="020B0604020202020204" pitchFamily="34" charset="0"/>
                <a:cs typeface="Arial" panose="020B0604020202020204" pitchFamily="34" charset="0"/>
              </a:rPr>
              <a:t>Seule épreuve terminale en classe de première, elle est composée d’une partie écrite et d’une partie orale.</a:t>
            </a:r>
          </a:p>
          <a:p>
            <a:pPr marL="0" indent="0">
              <a:buNone/>
            </a:pPr>
            <a:endParaRPr lang="fr-FR" dirty="0"/>
          </a:p>
        </p:txBody>
      </p:sp>
      <p:sp>
        <p:nvSpPr>
          <p:cNvPr id="9" name="ZoneTexte 4">
            <a:extLst>
              <a:ext uri="{FF2B5EF4-FFF2-40B4-BE49-F238E27FC236}">
                <a16:creationId xmlns:a16="http://schemas.microsoft.com/office/drawing/2014/main" id="{FBD134BD-A075-9945-B2E6-3658C1DB0347}"/>
              </a:ext>
            </a:extLst>
          </p:cNvPr>
          <p:cNvSpPr txBox="1">
            <a:spLocks noChangeArrowheads="1"/>
          </p:cNvSpPr>
          <p:nvPr/>
        </p:nvSpPr>
        <p:spPr bwMode="auto">
          <a:xfrm>
            <a:off x="874205" y="4170415"/>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10" name="ZoneTexte 5">
            <a:extLst>
              <a:ext uri="{FF2B5EF4-FFF2-40B4-BE49-F238E27FC236}">
                <a16:creationId xmlns:a16="http://schemas.microsoft.com/office/drawing/2014/main" id="{941CEECA-AF0A-D841-A93A-A6224BDA24B6}"/>
              </a:ext>
            </a:extLst>
          </p:cNvPr>
          <p:cNvSpPr txBox="1">
            <a:spLocks noChangeArrowheads="1"/>
          </p:cNvSpPr>
          <p:nvPr/>
        </p:nvSpPr>
        <p:spPr bwMode="auto">
          <a:xfrm>
            <a:off x="4855654" y="4172003"/>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11" name="ZoneTexte 6">
            <a:extLst>
              <a:ext uri="{FF2B5EF4-FFF2-40B4-BE49-F238E27FC236}">
                <a16:creationId xmlns:a16="http://schemas.microsoft.com/office/drawing/2014/main" id="{775B8D58-AEC5-6F49-BC4B-36A4175F65E8}"/>
              </a:ext>
            </a:extLst>
          </p:cNvPr>
          <p:cNvSpPr txBox="1">
            <a:spLocks noChangeArrowheads="1"/>
          </p:cNvSpPr>
          <p:nvPr/>
        </p:nvSpPr>
        <p:spPr bwMode="auto">
          <a:xfrm>
            <a:off x="874205" y="4581128"/>
            <a:ext cx="3714750" cy="1415772"/>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pPr>
            <a:endParaRPr lang="fr-FR" altLang="fr-FR" sz="1000" dirty="0">
              <a:solidFill>
                <a:schemeClr val="tx1"/>
              </a:solidFill>
            </a:endParaRPr>
          </a:p>
          <a:p>
            <a:pPr algn="ctr">
              <a:spcBef>
                <a:spcPct val="0"/>
              </a:spcBef>
              <a:buClrTx/>
              <a:buSzTx/>
              <a:buNone/>
            </a:pPr>
            <a:r>
              <a:rPr lang="fr-FR" altLang="fr-FR" sz="1400" dirty="0">
                <a:solidFill>
                  <a:schemeClr val="tx1"/>
                </a:solidFill>
              </a:rPr>
              <a:t>Un commentaire</a:t>
            </a:r>
          </a:p>
          <a:p>
            <a:pPr algn="ctr">
              <a:spcBef>
                <a:spcPct val="0"/>
              </a:spcBef>
              <a:buClrTx/>
              <a:buSzTx/>
              <a:buNone/>
            </a:pPr>
            <a:r>
              <a:rPr lang="fr-FR" altLang="fr-FR" sz="1400" b="1" dirty="0">
                <a:solidFill>
                  <a:schemeClr val="tx1"/>
                </a:solidFill>
              </a:rPr>
              <a:t>OU </a:t>
            </a:r>
          </a:p>
          <a:p>
            <a:pPr algn="ctr">
              <a:spcBef>
                <a:spcPct val="0"/>
              </a:spcBef>
              <a:buClrTx/>
              <a:buSzTx/>
              <a:buNone/>
            </a:pPr>
            <a:r>
              <a:rPr lang="fr-FR" altLang="fr-FR" sz="1400" dirty="0">
                <a:solidFill>
                  <a:schemeClr val="tx1"/>
                </a:solidFill>
              </a:rPr>
              <a:t>Une dissertation</a:t>
            </a:r>
          </a:p>
          <a:p>
            <a:pPr algn="ctr">
              <a:spcBef>
                <a:spcPct val="0"/>
              </a:spcBef>
              <a:buClrTx/>
              <a:buSzTx/>
              <a:buNone/>
            </a:pPr>
            <a:endParaRPr lang="fr-FR" altLang="fr-FR" sz="1400" dirty="0">
              <a:solidFill>
                <a:schemeClr val="tx1"/>
              </a:solidFill>
            </a:endParaRPr>
          </a:p>
          <a:p>
            <a:pPr algn="ctr">
              <a:spcBef>
                <a:spcPct val="0"/>
              </a:spcBef>
              <a:buClrTx/>
              <a:buSzTx/>
              <a:buNone/>
            </a:pPr>
            <a:r>
              <a:rPr lang="fr-FR" altLang="fr-FR" sz="1400" b="1" dirty="0">
                <a:solidFill>
                  <a:schemeClr val="tx1"/>
                </a:solidFill>
              </a:rPr>
              <a:t>Note sur 20</a:t>
            </a:r>
          </a:p>
          <a:p>
            <a:pPr algn="ctr">
              <a:spcBef>
                <a:spcPct val="0"/>
              </a:spcBef>
              <a:buClrTx/>
              <a:buSzTx/>
              <a:buNone/>
            </a:pPr>
            <a:endParaRPr lang="fr-FR" altLang="fr-FR" sz="600" b="1" dirty="0">
              <a:solidFill>
                <a:schemeClr val="tx1"/>
              </a:solidFill>
            </a:endParaRPr>
          </a:p>
        </p:txBody>
      </p:sp>
      <p:sp>
        <p:nvSpPr>
          <p:cNvPr id="12"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4855655" y="4577953"/>
            <a:ext cx="3714750" cy="1415772"/>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Un commentaire</a:t>
            </a:r>
          </a:p>
          <a:p>
            <a:pPr algn="ctr" eaLnBrk="1" hangingPunct="1">
              <a:spcBef>
                <a:spcPct val="0"/>
              </a:spcBef>
              <a:buClrTx/>
              <a:buSzTx/>
              <a:buFontTx/>
              <a:buNone/>
              <a:defRPr/>
            </a:pPr>
            <a:r>
              <a:rPr lang="fr-FR" altLang="fr-FR" sz="1400" b="1" dirty="0"/>
              <a:t>OU </a:t>
            </a:r>
          </a:p>
          <a:p>
            <a:pPr algn="ctr" eaLnBrk="1" hangingPunct="1">
              <a:spcBef>
                <a:spcPct val="0"/>
              </a:spcBef>
              <a:buClrTx/>
              <a:buSzTx/>
              <a:buFontTx/>
              <a:buNone/>
              <a:defRPr/>
            </a:pPr>
            <a:r>
              <a:rPr lang="fr-FR" altLang="fr-FR" sz="1400" dirty="0"/>
              <a:t>Une contraction de texte suivie d’un essai</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
        <p:nvSpPr>
          <p:cNvPr id="13" name="Espace réservé du texte 4">
            <a:extLst>
              <a:ext uri="{FF2B5EF4-FFF2-40B4-BE49-F238E27FC236}">
                <a16:creationId xmlns:a16="http://schemas.microsoft.com/office/drawing/2014/main" id="{92514A8F-8BFE-3644-8F83-A2D9C3D745A0}"/>
              </a:ext>
            </a:extLst>
          </p:cNvPr>
          <p:cNvSpPr txBox="1">
            <a:spLocks/>
          </p:cNvSpPr>
          <p:nvPr/>
        </p:nvSpPr>
        <p:spPr bwMode="gray">
          <a:xfrm>
            <a:off x="359998" y="3212976"/>
            <a:ext cx="8424000" cy="661077"/>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7AB1E1"/>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7AB1E1"/>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600"/>
              </a:spcBef>
              <a:spcAft>
                <a:spcPts val="200"/>
              </a:spcAft>
              <a:buFont typeface="Arial" panose="020B0604020202020204" pitchFamily="34" charset="0"/>
              <a:buNone/>
            </a:pPr>
            <a:r>
              <a:rPr lang="fr-FR" altLang="fr-FR" b="1" dirty="0"/>
              <a:t>Épreuve écrite</a:t>
            </a:r>
          </a:p>
          <a:p>
            <a:pPr marL="0" indent="0" algn="ctr">
              <a:spcAft>
                <a:spcPts val="200"/>
              </a:spcAft>
              <a:buFont typeface="Arial" panose="020B0604020202020204" pitchFamily="34" charset="0"/>
              <a:buNone/>
            </a:pPr>
            <a:r>
              <a:rPr lang="fr-FR" altLang="fr-FR" dirty="0"/>
              <a:t>4 h, coefficient 5</a:t>
            </a:r>
          </a:p>
          <a:p>
            <a:endParaRPr lang="fr-FR" altLang="fr-FR" b="1" dirty="0">
              <a:solidFill>
                <a:srgbClr val="000000"/>
              </a:solidFill>
              <a:latin typeface="Arial" panose="020B0604020202020204" pitchFamily="34" charset="0"/>
              <a:cs typeface="Arial" panose="020B0604020202020204" pitchFamily="34" charset="0"/>
            </a:endParaRPr>
          </a:p>
          <a:p>
            <a:endParaRPr lang="fr-FR" dirty="0"/>
          </a:p>
        </p:txBody>
      </p:sp>
      <p:sp>
        <p:nvSpPr>
          <p:cNvPr id="14" name="Titre 5">
            <a:extLst>
              <a:ext uri="{FF2B5EF4-FFF2-40B4-BE49-F238E27FC236}">
                <a16:creationId xmlns:a16="http://schemas.microsoft.com/office/drawing/2014/main" id="{B33F2956-6ADE-CD44-A713-5DCD66168C31}"/>
              </a:ext>
            </a:extLst>
          </p:cNvPr>
          <p:cNvSpPr txBox="1">
            <a:spLocks/>
          </p:cNvSpPr>
          <p:nvPr/>
        </p:nvSpPr>
        <p:spPr bwMode="gray">
          <a:xfrm>
            <a:off x="215514" y="1678075"/>
            <a:ext cx="8712967" cy="744932"/>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L’ épreuve terminale anticipée de français</a:t>
            </a:r>
          </a:p>
          <a:p>
            <a:pPr algn="ctr"/>
            <a:r>
              <a:rPr lang="fr-FR" sz="1800" b="0" dirty="0"/>
              <a:t>juin - première</a:t>
            </a:r>
          </a:p>
        </p:txBody>
      </p:sp>
    </p:spTree>
    <p:extLst>
      <p:ext uri="{BB962C8B-B14F-4D97-AF65-F5344CB8AC3E}">
        <p14:creationId xmlns:p14="http://schemas.microsoft.com/office/powerpoint/2010/main" val="1616508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044D455-6986-A642-AD57-C405150D1CD4}"/>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A82FD7EB-F2D4-434B-912D-235E157B36D6}"/>
              </a:ext>
            </a:extLst>
          </p:cNvPr>
          <p:cNvSpPr>
            <a:spLocks noGrp="1"/>
          </p:cNvSpPr>
          <p:nvPr>
            <p:ph type="ftr" sz="quarter" idx="11"/>
          </p:nvPr>
        </p:nvSpPr>
        <p:spPr/>
        <p:txBody>
          <a:bodyPr/>
          <a:lstStyle/>
          <a:p>
            <a:r>
              <a:rPr lang="fr-FR" dirty="0"/>
              <a:t>Délégation à la communication</a:t>
            </a:r>
          </a:p>
        </p:txBody>
      </p:sp>
      <p:sp>
        <p:nvSpPr>
          <p:cNvPr id="5" name="Espace réservé du numéro de diapositive 4">
            <a:extLst>
              <a:ext uri="{FF2B5EF4-FFF2-40B4-BE49-F238E27FC236}">
                <a16:creationId xmlns:a16="http://schemas.microsoft.com/office/drawing/2014/main" id="{06C259DE-C78D-854E-8EE6-1F182BB18D71}"/>
              </a:ext>
            </a:extLst>
          </p:cNvPr>
          <p:cNvSpPr>
            <a:spLocks noGrp="1"/>
          </p:cNvSpPr>
          <p:nvPr>
            <p:ph type="sldNum" sz="quarter" idx="12"/>
          </p:nvPr>
        </p:nvSpPr>
        <p:spPr/>
        <p:txBody>
          <a:bodyPr/>
          <a:lstStyle/>
          <a:p>
            <a:fld id="{733122C9-A0B9-462F-8757-0847AD287B63}" type="slidenum">
              <a:rPr lang="fr-FR" smtClean="0"/>
              <a:pPr/>
              <a:t>31</a:t>
            </a:fld>
            <a:endParaRPr lang="fr-FR" dirty="0"/>
          </a:p>
        </p:txBody>
      </p:sp>
      <p:sp>
        <p:nvSpPr>
          <p:cNvPr id="7" name="Espace réservé du texte 4">
            <a:extLst>
              <a:ext uri="{FF2B5EF4-FFF2-40B4-BE49-F238E27FC236}">
                <a16:creationId xmlns:a16="http://schemas.microsoft.com/office/drawing/2014/main" id="{51680EB0-F363-D045-9C67-7A924D969DB0}"/>
              </a:ext>
            </a:extLst>
          </p:cNvPr>
          <p:cNvSpPr>
            <a:spLocks noGrp="1"/>
          </p:cNvSpPr>
          <p:nvPr>
            <p:ph type="body" sz="quarter" idx="13"/>
          </p:nvPr>
        </p:nvSpPr>
        <p:spPr>
          <a:xfrm>
            <a:off x="360000" y="2492895"/>
            <a:ext cx="8426553" cy="1584177"/>
          </a:xfrm>
        </p:spPr>
        <p:txBody>
          <a:bodyPr/>
          <a:lstStyle/>
          <a:p>
            <a:pPr marL="0" lvl="1" indent="0" algn="ctr">
              <a:spcBef>
                <a:spcPts val="1600"/>
              </a:spcBef>
              <a:spcAft>
                <a:spcPts val="200"/>
              </a:spcAft>
              <a:buNone/>
              <a:defRPr/>
            </a:pPr>
            <a:r>
              <a:rPr lang="fr-FR" sz="1800" b="1" dirty="0"/>
              <a:t>Épreuve orale </a:t>
            </a:r>
          </a:p>
          <a:p>
            <a:pPr marL="0" lvl="1" indent="0" algn="ctr">
              <a:spcBef>
                <a:spcPts val="400"/>
              </a:spcBef>
              <a:spcAft>
                <a:spcPts val="0"/>
              </a:spcAft>
              <a:buNone/>
              <a:defRPr/>
            </a:pPr>
            <a:r>
              <a:rPr lang="fr-FR" sz="1800" dirty="0"/>
              <a:t>30 min de préparation puis 20 min d’exposé</a:t>
            </a:r>
          </a:p>
          <a:p>
            <a:pPr marL="0" lvl="1" indent="0" algn="ctr">
              <a:spcBef>
                <a:spcPts val="400"/>
              </a:spcBef>
              <a:spcAft>
                <a:spcPts val="2000"/>
              </a:spcAft>
              <a:buNone/>
              <a:defRPr/>
            </a:pPr>
            <a:r>
              <a:rPr lang="fr-FR" sz="1800" dirty="0"/>
              <a:t>Coefficient 5</a:t>
            </a:r>
          </a:p>
          <a:p>
            <a:pPr marL="0" lvl="1" indent="0" algn="ctr">
              <a:spcBef>
                <a:spcPts val="400"/>
              </a:spcBef>
              <a:spcAft>
                <a:spcPts val="0"/>
              </a:spcAft>
              <a:buNone/>
              <a:defRPr/>
            </a:pPr>
            <a:r>
              <a:rPr lang="fr-FR" dirty="0"/>
              <a:t>En voie générale et en voie technologique :</a:t>
            </a:r>
          </a:p>
          <a:p>
            <a:pPr marL="0" lvl="1" indent="0" algn="ctr">
              <a:spcBef>
                <a:spcPts val="400"/>
              </a:spcBef>
              <a:spcAft>
                <a:spcPts val="0"/>
              </a:spcAft>
              <a:buNone/>
              <a:defRPr/>
            </a:pPr>
            <a:endParaRPr lang="fr-FR" dirty="0"/>
          </a:p>
        </p:txBody>
      </p:sp>
      <p:sp>
        <p:nvSpPr>
          <p:cNvPr id="9" name="ZoneTexte 8">
            <a:extLst>
              <a:ext uri="{FF2B5EF4-FFF2-40B4-BE49-F238E27FC236}">
                <a16:creationId xmlns:a16="http://schemas.microsoft.com/office/drawing/2014/main" id="{862246C1-81D3-F04A-91B8-B3112A677AD2}"/>
              </a:ext>
            </a:extLst>
          </p:cNvPr>
          <p:cNvSpPr txBox="1">
            <a:spLocks noChangeArrowheads="1"/>
          </p:cNvSpPr>
          <p:nvPr/>
        </p:nvSpPr>
        <p:spPr bwMode="auto">
          <a:xfrm>
            <a:off x="611561" y="4130998"/>
            <a:ext cx="3672408" cy="1723549"/>
          </a:xfrm>
          <a:prstGeom prst="rect">
            <a:avLst/>
          </a:prstGeom>
          <a:solidFill>
            <a:schemeClr val="bg1"/>
          </a:solidFill>
          <a:ln w="38100">
            <a:solidFill>
              <a:srgbClr val="EF7D05"/>
            </a:solidFill>
            <a:miter lim="800000"/>
            <a:headEnd/>
            <a:tailEnd/>
          </a:ln>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buClr>
                <a:schemeClr val="bg2"/>
              </a:buClr>
              <a:buNone/>
              <a:defRPr/>
            </a:pPr>
            <a:endParaRPr lang="fr-FR" altLang="fr-FR" sz="600" b="1" dirty="0">
              <a:solidFill>
                <a:schemeClr val="tx1"/>
              </a:solidFill>
              <a:ea typeface="Roboto" pitchFamily="2" charset="0"/>
            </a:endParaRPr>
          </a:p>
          <a:p>
            <a:pPr algn="ctr">
              <a:buClr>
                <a:schemeClr val="bg2"/>
              </a:buClr>
              <a:buNone/>
              <a:defRPr/>
            </a:pPr>
            <a:r>
              <a:rPr lang="fr-FR" altLang="fr-FR" sz="1400" b="1" dirty="0">
                <a:solidFill>
                  <a:schemeClr val="tx1"/>
                </a:solidFill>
                <a:ea typeface="Roboto" pitchFamily="2" charset="0"/>
              </a:rPr>
              <a:t>1</a:t>
            </a:r>
            <a:r>
              <a:rPr lang="fr-FR" altLang="fr-FR" sz="1400" b="1" baseline="30000" dirty="0">
                <a:solidFill>
                  <a:schemeClr val="tx1"/>
                </a:solidFill>
                <a:ea typeface="Roboto" pitchFamily="2" charset="0"/>
              </a:rPr>
              <a:t>re</a:t>
            </a:r>
            <a:r>
              <a:rPr lang="fr-FR" altLang="fr-FR" sz="1400" b="1" dirty="0">
                <a:solidFill>
                  <a:schemeClr val="tx1"/>
                </a:solidFill>
                <a:ea typeface="Roboto" pitchFamily="2" charset="0"/>
              </a:rPr>
              <a:t> partie de l’épreuve : </a:t>
            </a:r>
          </a:p>
          <a:p>
            <a:pPr marL="136525" indent="-136525">
              <a:buClr>
                <a:schemeClr val="tx1"/>
              </a:buClr>
              <a:buFont typeface="Police système Courant"/>
              <a:buChar char="-"/>
              <a:defRPr/>
            </a:pPr>
            <a:r>
              <a:rPr lang="fr-FR" altLang="fr-FR" sz="1400" dirty="0">
                <a:solidFill>
                  <a:schemeClr val="tx1"/>
                </a:solidFill>
                <a:ea typeface="Roboto" pitchFamily="2" charset="0"/>
              </a:rPr>
              <a:t>exposé sur un des textes du descriptif</a:t>
            </a:r>
          </a:p>
          <a:p>
            <a:pPr algn="ctr">
              <a:spcBef>
                <a:spcPct val="0"/>
              </a:spcBef>
              <a:buClrTx/>
              <a:buSzTx/>
              <a:buNone/>
              <a:defRPr/>
            </a:pPr>
            <a:endParaRPr lang="fr-FR" altLang="fr-FR" sz="1400" dirty="0">
              <a:solidFill>
                <a:schemeClr val="tx1"/>
              </a:solidFill>
            </a:endParaRPr>
          </a:p>
          <a:p>
            <a:pPr algn="ctr">
              <a:spcBef>
                <a:spcPct val="0"/>
              </a:spcBef>
              <a:buClrTx/>
              <a:buSzTx/>
              <a:buNone/>
              <a:defRPr/>
            </a:pPr>
            <a:endParaRPr lang="fr-FR" altLang="fr-FR" sz="1400" dirty="0">
              <a:solidFill>
                <a:schemeClr val="tx1"/>
              </a:solidFill>
            </a:endParaRPr>
          </a:p>
          <a:p>
            <a:pPr algn="ctr">
              <a:buClr>
                <a:schemeClr val="bg2"/>
              </a:buClr>
              <a:buNone/>
              <a:defRPr/>
            </a:pPr>
            <a:r>
              <a:rPr lang="fr-FR" altLang="fr-FR" sz="1400" b="1" dirty="0">
                <a:solidFill>
                  <a:schemeClr val="tx1"/>
                </a:solidFill>
                <a:ea typeface="Roboto" pitchFamily="2" charset="0"/>
              </a:rPr>
              <a:t>12 min</a:t>
            </a:r>
          </a:p>
          <a:p>
            <a:pPr algn="ctr">
              <a:buClr>
                <a:schemeClr val="bg2"/>
              </a:buClr>
              <a:buNone/>
              <a:defRPr/>
            </a:pPr>
            <a:r>
              <a:rPr lang="fr-FR" altLang="fr-FR" sz="1400" b="1" dirty="0">
                <a:solidFill>
                  <a:schemeClr val="tx1"/>
                </a:solidFill>
                <a:ea typeface="Roboto" pitchFamily="2" charset="0"/>
              </a:rPr>
              <a:t>Note sur 12</a:t>
            </a:r>
            <a:endParaRPr lang="fr-FR" altLang="fr-FR" sz="600" b="1" dirty="0">
              <a:solidFill>
                <a:schemeClr val="tx1"/>
              </a:solidFill>
              <a:ea typeface="Roboto" pitchFamily="2" charset="0"/>
            </a:endParaRPr>
          </a:p>
          <a:p>
            <a:pPr algn="ctr">
              <a:buClr>
                <a:schemeClr val="bg2"/>
              </a:buClr>
              <a:buNone/>
              <a:defRPr/>
            </a:pPr>
            <a:endParaRPr lang="fr-FR" altLang="fr-FR" sz="400" b="1" dirty="0">
              <a:solidFill>
                <a:schemeClr val="tx1"/>
              </a:solidFill>
              <a:ea typeface="Roboto" pitchFamily="2" charset="0"/>
            </a:endParaRPr>
          </a:p>
        </p:txBody>
      </p:sp>
      <p:sp>
        <p:nvSpPr>
          <p:cNvPr id="10" name="ZoneTexte 9">
            <a:extLst>
              <a:ext uri="{FF2B5EF4-FFF2-40B4-BE49-F238E27FC236}">
                <a16:creationId xmlns:a16="http://schemas.microsoft.com/office/drawing/2014/main" id="{8170F614-77EE-5344-8788-38C1EE8C7E05}"/>
              </a:ext>
            </a:extLst>
          </p:cNvPr>
          <p:cNvSpPr txBox="1">
            <a:spLocks noChangeArrowheads="1"/>
          </p:cNvSpPr>
          <p:nvPr/>
        </p:nvSpPr>
        <p:spPr bwMode="auto">
          <a:xfrm>
            <a:off x="4572000" y="4127823"/>
            <a:ext cx="4197927" cy="1778949"/>
          </a:xfrm>
          <a:prstGeom prst="rect">
            <a:avLst/>
          </a:prstGeom>
          <a:solidFill>
            <a:schemeClr val="bg1"/>
          </a:solidFill>
          <a:ln w="38100">
            <a:solidFill>
              <a:srgbClr val="EF7D05"/>
            </a:solidFill>
            <a:miter lim="800000"/>
            <a:headEnd/>
            <a:tailEnd/>
          </a:ln>
        </p:spPr>
        <p:txBody>
          <a:bodyPr wrap="square">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buNone/>
              <a:defRPr/>
            </a:pPr>
            <a:endParaRPr lang="fr-FR" altLang="fr-FR" sz="800" b="1" dirty="0"/>
          </a:p>
          <a:p>
            <a:pPr algn="ctr" eaLnBrk="1" hangingPunct="1">
              <a:buNone/>
              <a:defRPr/>
            </a:pPr>
            <a:r>
              <a:rPr lang="fr-FR" sz="1400" b="1" dirty="0"/>
              <a:t>2</a:t>
            </a:r>
            <a:r>
              <a:rPr lang="fr-FR" sz="1400" b="1" baseline="30000" dirty="0"/>
              <a:t>e</a:t>
            </a:r>
            <a:r>
              <a:rPr lang="fr-FR" sz="1400" b="1" dirty="0"/>
              <a:t> partie de l’épreuve : </a:t>
            </a:r>
          </a:p>
          <a:p>
            <a:pPr marL="136525" indent="-136525" eaLnBrk="1" hangingPunct="1">
              <a:buClr>
                <a:schemeClr val="tx1"/>
              </a:buClr>
              <a:buFont typeface="Police système Courant"/>
              <a:buChar char="-"/>
              <a:defRPr/>
            </a:pPr>
            <a:r>
              <a:rPr lang="fr-FR" sz="1400" dirty="0"/>
              <a:t>présentation d’une œuvre choisie par le candidat parmi celles qui ont été étudiées en classe </a:t>
            </a:r>
          </a:p>
          <a:p>
            <a:pPr marL="136525" indent="-136525" eaLnBrk="1" hangingPunct="1">
              <a:buClr>
                <a:schemeClr val="tx1"/>
              </a:buClr>
              <a:buFont typeface="Police système Courant"/>
              <a:buChar char="-"/>
              <a:defRPr/>
            </a:pPr>
            <a:r>
              <a:rPr lang="fr-FR" sz="1400" dirty="0"/>
              <a:t>entretien avec l’examinateur </a:t>
            </a:r>
          </a:p>
          <a:p>
            <a:pPr algn="ctr" eaLnBrk="1" hangingPunct="1">
              <a:buNone/>
              <a:defRPr/>
            </a:pPr>
            <a:r>
              <a:rPr lang="fr-FR" sz="1400" b="1"/>
              <a:t>8 min</a:t>
            </a:r>
            <a:endParaRPr lang="fr-FR" sz="1400" b="1" dirty="0"/>
          </a:p>
          <a:p>
            <a:pPr algn="ctr" eaLnBrk="1" hangingPunct="1">
              <a:buNone/>
              <a:defRPr/>
            </a:pPr>
            <a:r>
              <a:rPr lang="fr-FR" sz="1400" b="1" dirty="0"/>
              <a:t>Note sur 8</a:t>
            </a:r>
          </a:p>
          <a:p>
            <a:pPr algn="ctr" eaLnBrk="1" hangingPunct="1">
              <a:buNone/>
              <a:defRPr/>
            </a:pPr>
            <a:endParaRPr lang="fr-FR" sz="300" b="1" dirty="0"/>
          </a:p>
        </p:txBody>
      </p:sp>
      <p:sp>
        <p:nvSpPr>
          <p:cNvPr id="11" name="Titre 5">
            <a:extLst>
              <a:ext uri="{FF2B5EF4-FFF2-40B4-BE49-F238E27FC236}">
                <a16:creationId xmlns:a16="http://schemas.microsoft.com/office/drawing/2014/main" id="{B33F2956-6ADE-CD44-A713-5DCD66168C31}"/>
              </a:ext>
            </a:extLst>
          </p:cNvPr>
          <p:cNvSpPr txBox="1">
            <a:spLocks/>
          </p:cNvSpPr>
          <p:nvPr/>
        </p:nvSpPr>
        <p:spPr bwMode="gray">
          <a:xfrm>
            <a:off x="215514" y="1678075"/>
            <a:ext cx="8712967" cy="744932"/>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L’ épreuve terminale anticipée de français</a:t>
            </a:r>
          </a:p>
          <a:p>
            <a:pPr algn="ctr"/>
            <a:r>
              <a:rPr lang="fr-FR" sz="1800" b="0" dirty="0"/>
              <a:t>juin - première</a:t>
            </a:r>
          </a:p>
        </p:txBody>
      </p:sp>
    </p:spTree>
    <p:extLst>
      <p:ext uri="{BB962C8B-B14F-4D97-AF65-F5344CB8AC3E}">
        <p14:creationId xmlns:p14="http://schemas.microsoft.com/office/powerpoint/2010/main" val="269025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15BB8-517E-7A41-9991-AA24838E8872}"/>
              </a:ext>
            </a:extLst>
          </p:cNvPr>
          <p:cNvSpPr>
            <a:spLocks noGrp="1"/>
          </p:cNvSpPr>
          <p:nvPr>
            <p:ph type="title"/>
          </p:nvPr>
        </p:nvSpPr>
        <p:spPr>
          <a:xfrm>
            <a:off x="275062" y="1678075"/>
            <a:ext cx="8532479" cy="648072"/>
          </a:xfrm>
        </p:spPr>
        <p:txBody>
          <a:bodyPr/>
          <a:lstStyle/>
          <a:p>
            <a:pPr algn="ctr"/>
            <a:r>
              <a:rPr lang="fr-FR" dirty="0"/>
              <a:t>L’épreuve terminale de philosophie</a:t>
            </a:r>
            <a:r>
              <a:rPr lang="fr-FR" sz="2400" dirty="0"/>
              <a:t/>
            </a:r>
            <a:br>
              <a:rPr lang="fr-FR" sz="2400" dirty="0"/>
            </a:br>
            <a:r>
              <a:rPr lang="fr-FR" sz="1800" b="0" dirty="0"/>
              <a:t>juin - terminale</a:t>
            </a:r>
          </a:p>
        </p:txBody>
      </p:sp>
      <p:sp>
        <p:nvSpPr>
          <p:cNvPr id="3" name="Espace réservé de la date 2">
            <a:extLst>
              <a:ext uri="{FF2B5EF4-FFF2-40B4-BE49-F238E27FC236}">
                <a16:creationId xmlns:a16="http://schemas.microsoft.com/office/drawing/2014/main" id="{65C51D02-B631-A149-B318-15DC0B8C1B1D}"/>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7D6E6E0C-1350-6A43-A3C0-687F3882949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137902B-C726-F344-94AD-9E0E01D815A5}"/>
              </a:ext>
            </a:extLst>
          </p:cNvPr>
          <p:cNvSpPr>
            <a:spLocks noGrp="1"/>
          </p:cNvSpPr>
          <p:nvPr>
            <p:ph type="sldNum" sz="quarter" idx="12"/>
          </p:nvPr>
        </p:nvSpPr>
        <p:spPr/>
        <p:txBody>
          <a:bodyPr/>
          <a:lstStyle/>
          <a:p>
            <a:fld id="{733122C9-A0B9-462F-8757-0847AD287B63}" type="slidenum">
              <a:rPr lang="fr-FR" smtClean="0"/>
              <a:pPr/>
              <a:t>32</a:t>
            </a:fld>
            <a:endParaRPr lang="fr-FR" dirty="0"/>
          </a:p>
        </p:txBody>
      </p:sp>
      <p:sp>
        <p:nvSpPr>
          <p:cNvPr id="6" name="Espace réservé du texte 5">
            <a:extLst>
              <a:ext uri="{FF2B5EF4-FFF2-40B4-BE49-F238E27FC236}">
                <a16:creationId xmlns:a16="http://schemas.microsoft.com/office/drawing/2014/main" id="{58731CB8-D369-FE4C-81AB-9B5905419CE3}"/>
              </a:ext>
            </a:extLst>
          </p:cNvPr>
          <p:cNvSpPr>
            <a:spLocks noGrp="1"/>
          </p:cNvSpPr>
          <p:nvPr>
            <p:ph type="body" sz="quarter" idx="13"/>
          </p:nvPr>
        </p:nvSpPr>
        <p:spPr>
          <a:xfrm>
            <a:off x="360000" y="4365103"/>
            <a:ext cx="8424000" cy="1979259"/>
          </a:xfrm>
        </p:spPr>
        <p:txBody>
          <a:bodyPr/>
          <a:lstStyle/>
          <a:p>
            <a:pPr fontAlgn="base">
              <a:spcBef>
                <a:spcPts val="1600"/>
              </a:spcBef>
              <a:spcAft>
                <a:spcPct val="0"/>
              </a:spcAft>
              <a:buClr>
                <a:srgbClr val="FF6C1A"/>
              </a:buClr>
            </a:pPr>
            <a:r>
              <a:rPr lang="fr-FR" altLang="fr-FR" sz="1200" dirty="0">
                <a:latin typeface="Arial" panose="020B0604020202020204" pitchFamily="34" charset="0"/>
                <a:cs typeface="Arial" panose="020B0604020202020204" pitchFamily="34" charset="0"/>
              </a:rPr>
              <a:t>Il s’agit d’évaluer l’aptitude du candidat à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construire une réflexion à partir des connaissances et des savoir-faire acquis en classe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identifier, poser et formuler un problème lié à une ou à plusieurs notions du programme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lire avec attention et expliquer avec précision un texte proposé à l’étude ;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conduire un raisonnement de manière rigoureuse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composer avec méthode un travail écrit : poser et formuler un problème, organiser sa réflexion </a:t>
            </a:r>
            <a:br>
              <a:rPr lang="fr-FR" altLang="fr-FR" sz="1200" dirty="0">
                <a:latin typeface="Arial" panose="020B0604020202020204" pitchFamily="34" charset="0"/>
                <a:cs typeface="Arial" panose="020B0604020202020204" pitchFamily="34" charset="0"/>
              </a:rPr>
            </a:br>
            <a:r>
              <a:rPr lang="fr-FR" altLang="fr-FR" sz="1200" dirty="0">
                <a:latin typeface="Arial" panose="020B0604020202020204" pitchFamily="34" charset="0"/>
                <a:cs typeface="Arial" panose="020B0604020202020204" pitchFamily="34" charset="0"/>
              </a:rPr>
              <a:t>en étapes différenciées, enchaîner logiquement ses idées en établissant une transition entre elles, argumenter sur la base de raisons explicites, proposer et justifier une conclusion.</a:t>
            </a:r>
          </a:p>
          <a:p>
            <a:pPr lvl="1" fontAlgn="base">
              <a:spcAft>
                <a:spcPct val="0"/>
              </a:spcAft>
            </a:pPr>
            <a:endParaRPr lang="fr-FR" altLang="fr-FR" dirty="0">
              <a:latin typeface="Arial" panose="020B0604020202020204" pitchFamily="34" charset="0"/>
              <a:cs typeface="Arial" panose="020B0604020202020204" pitchFamily="34" charset="0"/>
            </a:endParaRPr>
          </a:p>
          <a:p>
            <a:endParaRPr lang="fr-FR" dirty="0"/>
          </a:p>
        </p:txBody>
      </p:sp>
      <p:sp>
        <p:nvSpPr>
          <p:cNvPr id="7"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2549250" y="2455931"/>
            <a:ext cx="3714750" cy="1569660"/>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spcAft>
                <a:spcPts val="600"/>
              </a:spcAft>
              <a:buClrTx/>
              <a:buSzTx/>
              <a:buFontTx/>
              <a:buNone/>
              <a:defRPr/>
            </a:pPr>
            <a:r>
              <a:rPr lang="fr-FR" altLang="fr-FR" sz="1400" dirty="0"/>
              <a:t>Dissertation (2 sujets proposés)</a:t>
            </a:r>
          </a:p>
          <a:p>
            <a:pPr algn="ctr" eaLnBrk="1" hangingPunct="1">
              <a:spcBef>
                <a:spcPct val="0"/>
              </a:spcBef>
              <a:spcAft>
                <a:spcPts val="600"/>
              </a:spcAft>
              <a:buClrTx/>
              <a:buSzTx/>
              <a:buFontTx/>
              <a:buNone/>
              <a:defRPr/>
            </a:pPr>
            <a:r>
              <a:rPr lang="fr-FR" altLang="fr-FR" sz="1400" dirty="0"/>
              <a:t> </a:t>
            </a:r>
            <a:r>
              <a:rPr lang="fr-FR" altLang="fr-FR" sz="1400" b="1" dirty="0"/>
              <a:t>OU </a:t>
            </a:r>
          </a:p>
          <a:p>
            <a:pPr algn="ctr" eaLnBrk="1" hangingPunct="1">
              <a:spcBef>
                <a:spcPct val="0"/>
              </a:spcBef>
              <a:buClrTx/>
              <a:buSzTx/>
              <a:buFontTx/>
              <a:buNone/>
              <a:defRPr/>
            </a:pPr>
            <a:r>
              <a:rPr lang="fr-FR" altLang="fr-FR" sz="1400" dirty="0"/>
              <a:t> Explication de texte (1 sujet proposé)</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Tree>
    <p:extLst>
      <p:ext uri="{BB962C8B-B14F-4D97-AF65-F5344CB8AC3E}">
        <p14:creationId xmlns:p14="http://schemas.microsoft.com/office/powerpoint/2010/main" val="1153153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15BB8-517E-7A41-9991-AA24838E8872}"/>
              </a:ext>
            </a:extLst>
          </p:cNvPr>
          <p:cNvSpPr>
            <a:spLocks noGrp="1"/>
          </p:cNvSpPr>
          <p:nvPr>
            <p:ph type="title"/>
          </p:nvPr>
        </p:nvSpPr>
        <p:spPr>
          <a:xfrm>
            <a:off x="107504" y="1678075"/>
            <a:ext cx="8856984" cy="1364920"/>
          </a:xfrm>
        </p:spPr>
        <p:txBody>
          <a:bodyPr/>
          <a:lstStyle/>
          <a:p>
            <a:pPr algn="ctr"/>
            <a:r>
              <a:rPr lang="fr-FR" dirty="0"/>
              <a:t>Les épreuves terminales de spécialité</a:t>
            </a:r>
            <a:r>
              <a:rPr lang="fr-FR" sz="2400" dirty="0"/>
              <a:t/>
            </a:r>
            <a:br>
              <a:rPr lang="fr-FR" sz="2400" dirty="0"/>
            </a:br>
            <a:r>
              <a:rPr lang="fr-FR" sz="1800" b="0" dirty="0"/>
              <a:t>juin - terminale</a:t>
            </a:r>
            <a:br>
              <a:rPr lang="fr-FR" sz="1800" b="0" dirty="0"/>
            </a:br>
            <a:r>
              <a:rPr lang="fr-FR" sz="1800" b="0" dirty="0"/>
              <a:t/>
            </a:r>
            <a:br>
              <a:rPr lang="fr-FR" sz="1800" b="0" dirty="0"/>
            </a:br>
            <a:r>
              <a:rPr lang="fr-FR" sz="1800" b="0" dirty="0"/>
              <a:t>1 épreuve par jour</a:t>
            </a:r>
          </a:p>
        </p:txBody>
      </p:sp>
      <p:sp>
        <p:nvSpPr>
          <p:cNvPr id="3" name="Espace réservé de la date 2">
            <a:extLst>
              <a:ext uri="{FF2B5EF4-FFF2-40B4-BE49-F238E27FC236}">
                <a16:creationId xmlns:a16="http://schemas.microsoft.com/office/drawing/2014/main" id="{65C51D02-B631-A149-B318-15DC0B8C1B1D}"/>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7D6E6E0C-1350-6A43-A3C0-687F3882949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137902B-C726-F344-94AD-9E0E01D815A5}"/>
              </a:ext>
            </a:extLst>
          </p:cNvPr>
          <p:cNvSpPr>
            <a:spLocks noGrp="1"/>
          </p:cNvSpPr>
          <p:nvPr>
            <p:ph type="sldNum" sz="quarter" idx="12"/>
          </p:nvPr>
        </p:nvSpPr>
        <p:spPr/>
        <p:txBody>
          <a:bodyPr/>
          <a:lstStyle/>
          <a:p>
            <a:fld id="{733122C9-A0B9-462F-8757-0847AD287B63}" type="slidenum">
              <a:rPr lang="fr-FR" smtClean="0"/>
              <a:pPr/>
              <a:t>33</a:t>
            </a:fld>
            <a:endParaRPr lang="fr-FR" dirty="0"/>
          </a:p>
        </p:txBody>
      </p:sp>
      <p:sp>
        <p:nvSpPr>
          <p:cNvPr id="7"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611560" y="3645325"/>
            <a:ext cx="3714750" cy="1631216"/>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Enseignement de spécialité 1</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dirty="0"/>
              <a:t>Épreuve écrite qui peut aussi comprendre une partie pratique ou une partie orale </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
        <p:nvSpPr>
          <p:cNvPr id="8"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4716016" y="3645325"/>
            <a:ext cx="3714750" cy="1631216"/>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Enseignement de spécialité 2</a:t>
            </a:r>
          </a:p>
          <a:p>
            <a:pPr algn="ctr" eaLnBrk="1" hangingPunct="1">
              <a:spcBef>
                <a:spcPct val="0"/>
              </a:spcBef>
              <a:buClrTx/>
              <a:buSzTx/>
              <a:buFontTx/>
              <a:buNone/>
              <a:defRPr/>
            </a:pPr>
            <a:endParaRPr lang="fr-FR" altLang="fr-FR" sz="1400" dirty="0"/>
          </a:p>
          <a:p>
            <a:pPr algn="ctr" eaLnBrk="1" hangingPunct="1">
              <a:spcBef>
                <a:spcPct val="0"/>
              </a:spcBef>
              <a:buClrTx/>
              <a:buSzTx/>
              <a:buNone/>
              <a:defRPr/>
            </a:pPr>
            <a:r>
              <a:rPr lang="fr-FR" altLang="fr-FR" sz="1400" dirty="0"/>
              <a:t>Épreuve écrite qui peut aussi comprendre une partie pratique ou une partie orale </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Tree>
    <p:extLst>
      <p:ext uri="{BB962C8B-B14F-4D97-AF65-F5344CB8AC3E}">
        <p14:creationId xmlns:p14="http://schemas.microsoft.com/office/powerpoint/2010/main" val="120751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0CE80-74F8-FB4C-A115-893E39BD9926}"/>
              </a:ext>
            </a:extLst>
          </p:cNvPr>
          <p:cNvSpPr>
            <a:spLocks noGrp="1"/>
          </p:cNvSpPr>
          <p:nvPr>
            <p:ph type="title"/>
          </p:nvPr>
        </p:nvSpPr>
        <p:spPr>
          <a:xfrm>
            <a:off x="323528" y="1678075"/>
            <a:ext cx="8496944" cy="721562"/>
          </a:xfrm>
        </p:spPr>
        <p:txBody>
          <a:bodyPr/>
          <a:lstStyle/>
          <a:p>
            <a:pPr algn="ctr"/>
            <a:r>
              <a:rPr lang="fr-FR" dirty="0"/>
              <a:t>L’épreuve terminale orale : le Grand oral</a:t>
            </a:r>
            <a:r>
              <a:rPr lang="fr-FR" sz="2400" dirty="0"/>
              <a:t/>
            </a:r>
            <a:br>
              <a:rPr lang="fr-FR" sz="2400" dirty="0"/>
            </a:br>
            <a:r>
              <a:rPr lang="fr-FR" sz="1800" b="0" dirty="0"/>
              <a:t>juin - terminale</a:t>
            </a:r>
            <a:endParaRPr lang="fr-FR" sz="1800" dirty="0"/>
          </a:p>
        </p:txBody>
      </p:sp>
      <p:sp>
        <p:nvSpPr>
          <p:cNvPr id="3" name="Espace réservé de la date 2">
            <a:extLst>
              <a:ext uri="{FF2B5EF4-FFF2-40B4-BE49-F238E27FC236}">
                <a16:creationId xmlns:a16="http://schemas.microsoft.com/office/drawing/2014/main" id="{541B6416-A988-914F-892D-F3D1E056D790}"/>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69BCCE26-ECBA-FB48-820E-65401B0BC5A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F7A4330C-DD4F-8949-BFDC-BBE53664047B}"/>
              </a:ext>
            </a:extLst>
          </p:cNvPr>
          <p:cNvSpPr>
            <a:spLocks noGrp="1"/>
          </p:cNvSpPr>
          <p:nvPr>
            <p:ph type="sldNum" sz="quarter" idx="12"/>
          </p:nvPr>
        </p:nvSpPr>
        <p:spPr/>
        <p:txBody>
          <a:bodyPr/>
          <a:lstStyle/>
          <a:p>
            <a:fld id="{733122C9-A0B9-462F-8757-0847AD287B63}" type="slidenum">
              <a:rPr lang="fr-FR" smtClean="0"/>
              <a:pPr/>
              <a:t>34</a:t>
            </a:fld>
            <a:endParaRPr lang="fr-FR" dirty="0"/>
          </a:p>
        </p:txBody>
      </p:sp>
      <p:sp>
        <p:nvSpPr>
          <p:cNvPr id="12" name="Espace réservé du texte 4">
            <a:extLst>
              <a:ext uri="{FF2B5EF4-FFF2-40B4-BE49-F238E27FC236}">
                <a16:creationId xmlns:a16="http://schemas.microsoft.com/office/drawing/2014/main" id="{821AD808-D76A-0848-AFA1-2A4CBD06F785}"/>
              </a:ext>
            </a:extLst>
          </p:cNvPr>
          <p:cNvSpPr>
            <a:spLocks noGrp="1"/>
          </p:cNvSpPr>
          <p:nvPr>
            <p:ph type="body" sz="quarter" idx="13"/>
          </p:nvPr>
        </p:nvSpPr>
        <p:spPr>
          <a:xfrm>
            <a:off x="530288" y="3504395"/>
            <a:ext cx="6408712" cy="1334607"/>
          </a:xfrm>
        </p:spPr>
        <p:txBody>
          <a:bodyPr/>
          <a:lstStyle/>
          <a:p>
            <a:pPr marL="223838" lvl="1" indent="-177800">
              <a:spcBef>
                <a:spcPct val="0"/>
              </a:spcBef>
              <a:spcAft>
                <a:spcPts val="1200"/>
              </a:spcAft>
              <a:buClrTx/>
              <a:buNone/>
              <a:defRPr/>
            </a:pPr>
            <a:r>
              <a:rPr lang="fr-FR" altLang="fr-FR" sz="1200" b="1" dirty="0">
                <a:latin typeface="Arial" panose="020B0604020202020204" pitchFamily="34" charset="0"/>
                <a:cs typeface="Arial" panose="020B0604020202020204" pitchFamily="34" charset="0"/>
              </a:rPr>
              <a:t>20 minutes de préparation sur la question retenue</a:t>
            </a:r>
            <a:endParaRPr lang="fr-FR" altLang="fr-FR" sz="1200" dirty="0">
              <a:latin typeface="Arial" panose="020B0604020202020204" pitchFamily="34" charset="0"/>
              <a:cs typeface="Arial" panose="020B0604020202020204" pitchFamily="34" charset="0"/>
            </a:endParaRPr>
          </a:p>
          <a:p>
            <a:pPr marL="223838" lvl="1" indent="-177800">
              <a:spcBef>
                <a:spcPct val="0"/>
              </a:spcBef>
              <a:spcAft>
                <a:spcPts val="300"/>
              </a:spcAft>
              <a:buClrTx/>
              <a:buNone/>
              <a:defRPr/>
            </a:pPr>
            <a:r>
              <a:rPr lang="fr-FR" altLang="fr-FR" sz="1200" b="1" dirty="0">
                <a:latin typeface="Arial" panose="020B0604020202020204" pitchFamily="34" charset="0"/>
                <a:cs typeface="Arial" panose="020B0604020202020204" pitchFamily="34" charset="0"/>
              </a:rPr>
              <a:t>20 minutes d’oral découpé </a:t>
            </a:r>
            <a:r>
              <a:rPr lang="fr-FR" altLang="fr-FR" sz="1200" b="1">
                <a:latin typeface="Arial" panose="020B0604020202020204" pitchFamily="34" charset="0"/>
                <a:cs typeface="Arial" panose="020B0604020202020204" pitchFamily="34" charset="0"/>
              </a:rPr>
              <a:t>en deux </a:t>
            </a:r>
            <a:r>
              <a:rPr lang="fr-FR" altLang="fr-FR" sz="1200" b="1" dirty="0">
                <a:latin typeface="Arial" panose="020B0604020202020204" pitchFamily="34" charset="0"/>
                <a:cs typeface="Arial" panose="020B0604020202020204" pitchFamily="34" charset="0"/>
              </a:rPr>
              <a:t>temps </a:t>
            </a:r>
            <a:r>
              <a:rPr lang="fr-FR" altLang="fr-FR" sz="1200" dirty="0">
                <a:latin typeface="Arial" panose="020B0604020202020204" pitchFamily="34" charset="0"/>
                <a:cs typeface="Arial" panose="020B0604020202020204" pitchFamily="34" charset="0"/>
              </a:rPr>
              <a:t>:</a:t>
            </a:r>
          </a:p>
          <a:p>
            <a:pPr marL="223838" lvl="1" indent="-177800">
              <a:spcBef>
                <a:spcPct val="0"/>
              </a:spcBef>
              <a:spcAft>
                <a:spcPts val="300"/>
              </a:spcAft>
              <a:buClr>
                <a:srgbClr val="E46C0A"/>
              </a:buClr>
              <a:defRPr/>
            </a:pPr>
            <a:r>
              <a:rPr lang="fr-FR" altLang="fr-FR" sz="1200" dirty="0">
                <a:latin typeface="Arial" panose="020B0604020202020204" pitchFamily="34" charset="0"/>
                <a:cs typeface="Arial" panose="020B0604020202020204" pitchFamily="34" charset="0"/>
              </a:rPr>
              <a:t>10 minutes de présentation et de réponse à la question préparée</a:t>
            </a:r>
          </a:p>
          <a:p>
            <a:pPr marL="223838" lvl="1" indent="-177800">
              <a:spcBef>
                <a:spcPct val="0"/>
              </a:spcBef>
              <a:spcAft>
                <a:spcPts val="200"/>
              </a:spcAft>
              <a:buClr>
                <a:srgbClr val="E46C0A"/>
              </a:buClr>
              <a:defRPr/>
            </a:pPr>
            <a:r>
              <a:rPr lang="fr-FR" altLang="fr-FR" sz="1200" dirty="0">
                <a:latin typeface="Arial" panose="020B0604020202020204" pitchFamily="34" charset="0"/>
                <a:cs typeface="Arial" panose="020B0604020202020204" pitchFamily="34" charset="0"/>
              </a:rPr>
              <a:t>10 minutes d’échange avec le jury afin d’approfondir la présentation </a:t>
            </a:r>
          </a:p>
          <a:p>
            <a:pPr marL="0" indent="0" algn="ctr">
              <a:buNone/>
            </a:pPr>
            <a:endParaRPr lang="fr-FR" altLang="fr-FR" b="1" dirty="0">
              <a:latin typeface="Arial" panose="020B0604020202020204" pitchFamily="34" charset="0"/>
              <a:cs typeface="Arial" panose="020B0604020202020204" pitchFamily="34" charset="0"/>
            </a:endParaRPr>
          </a:p>
          <a:p>
            <a:endParaRPr lang="fr-FR" dirty="0"/>
          </a:p>
        </p:txBody>
      </p:sp>
      <p:sp>
        <p:nvSpPr>
          <p:cNvPr id="13" name="ZoneTexte 4">
            <a:extLst>
              <a:ext uri="{FF2B5EF4-FFF2-40B4-BE49-F238E27FC236}">
                <a16:creationId xmlns:a16="http://schemas.microsoft.com/office/drawing/2014/main" id="{7A23EA57-D324-0F42-8C1B-361E792E1B44}"/>
              </a:ext>
            </a:extLst>
          </p:cNvPr>
          <p:cNvSpPr txBox="1">
            <a:spLocks noChangeArrowheads="1"/>
          </p:cNvSpPr>
          <p:nvPr/>
        </p:nvSpPr>
        <p:spPr bwMode="auto">
          <a:xfrm>
            <a:off x="553293" y="5158779"/>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14" name="ZoneTexte 5">
            <a:extLst>
              <a:ext uri="{FF2B5EF4-FFF2-40B4-BE49-F238E27FC236}">
                <a16:creationId xmlns:a16="http://schemas.microsoft.com/office/drawing/2014/main" id="{A5183AF2-BAE2-EF4F-97AA-9E06FC70E373}"/>
              </a:ext>
            </a:extLst>
          </p:cNvPr>
          <p:cNvSpPr txBox="1">
            <a:spLocks noChangeArrowheads="1"/>
          </p:cNvSpPr>
          <p:nvPr/>
        </p:nvSpPr>
        <p:spPr bwMode="auto">
          <a:xfrm>
            <a:off x="4534742" y="5160367"/>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15" name="ZoneTexte 6">
            <a:extLst>
              <a:ext uri="{FF2B5EF4-FFF2-40B4-BE49-F238E27FC236}">
                <a16:creationId xmlns:a16="http://schemas.microsoft.com/office/drawing/2014/main" id="{A8FCE2D8-F25D-7D41-A48F-C13BEA6A7DD9}"/>
              </a:ext>
            </a:extLst>
          </p:cNvPr>
          <p:cNvSpPr txBox="1">
            <a:spLocks noChangeArrowheads="1"/>
          </p:cNvSpPr>
          <p:nvPr/>
        </p:nvSpPr>
        <p:spPr bwMode="auto">
          <a:xfrm>
            <a:off x="553293" y="5520407"/>
            <a:ext cx="3714750" cy="307777"/>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dirty="0">
                <a:solidFill>
                  <a:schemeClr val="tx1"/>
                </a:solidFill>
              </a:rPr>
              <a:t>Coefficient 10</a:t>
            </a:r>
          </a:p>
        </p:txBody>
      </p:sp>
      <p:sp>
        <p:nvSpPr>
          <p:cNvPr id="16" name="ZoneTexte 7">
            <a:extLst>
              <a:ext uri="{FF2B5EF4-FFF2-40B4-BE49-F238E27FC236}">
                <a16:creationId xmlns:a16="http://schemas.microsoft.com/office/drawing/2014/main" id="{7AD74173-7CDD-F045-8DA1-7A77E623E635}"/>
              </a:ext>
            </a:extLst>
          </p:cNvPr>
          <p:cNvSpPr txBox="1">
            <a:spLocks noChangeArrowheads="1"/>
          </p:cNvSpPr>
          <p:nvPr/>
        </p:nvSpPr>
        <p:spPr bwMode="auto">
          <a:xfrm>
            <a:off x="4534743" y="5517232"/>
            <a:ext cx="3714750" cy="307777"/>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r>
              <a:rPr lang="fr-FR" altLang="fr-FR" sz="1400" dirty="0"/>
              <a:t>Coefficient 14</a:t>
            </a:r>
          </a:p>
        </p:txBody>
      </p:sp>
      <p:sp>
        <p:nvSpPr>
          <p:cNvPr id="11" name="Espace réservé du texte 4">
            <a:extLst>
              <a:ext uri="{FF2B5EF4-FFF2-40B4-BE49-F238E27FC236}">
                <a16:creationId xmlns:a16="http://schemas.microsoft.com/office/drawing/2014/main" id="{821AD808-D76A-0848-AFA1-2A4CBD06F785}"/>
              </a:ext>
            </a:extLst>
          </p:cNvPr>
          <p:cNvSpPr txBox="1">
            <a:spLocks/>
          </p:cNvSpPr>
          <p:nvPr/>
        </p:nvSpPr>
        <p:spPr bwMode="gray">
          <a:xfrm>
            <a:off x="360000" y="2637528"/>
            <a:ext cx="8100432" cy="697597"/>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996" lvl="1" indent="0">
              <a:spcBef>
                <a:spcPct val="0"/>
              </a:spcBef>
              <a:spcAft>
                <a:spcPts val="200"/>
              </a:spcAft>
              <a:buClrTx/>
              <a:buFont typeface="Arial" panose="020B0604020202020204" pitchFamily="34" charset="0"/>
              <a:buNone/>
              <a:defRPr/>
            </a:pPr>
            <a:r>
              <a:rPr lang="fr-FR" altLang="fr-FR" sz="1200" dirty="0">
                <a:latin typeface="Arial" panose="020B0604020202020204" pitchFamily="34" charset="0"/>
                <a:cs typeface="Arial" panose="020B0604020202020204" pitchFamily="34" charset="0"/>
              </a:rPr>
              <a:t>Le candidat propose deux questions en lien avec les deux enseignements de spécialité qu’il a suivis, pris séparément ou de manière transversale.</a:t>
            </a:r>
          </a:p>
          <a:p>
            <a:pPr marL="179996" lvl="1" indent="0">
              <a:spcBef>
                <a:spcPct val="0"/>
              </a:spcBef>
              <a:spcAft>
                <a:spcPts val="200"/>
              </a:spcAft>
              <a:buClrTx/>
              <a:buFont typeface="Arial" panose="020B0604020202020204" pitchFamily="34" charset="0"/>
              <a:buNone/>
              <a:defRPr/>
            </a:pPr>
            <a:r>
              <a:rPr lang="fr-FR" altLang="fr-FR" sz="1200" dirty="0">
                <a:latin typeface="Arial" panose="020B0604020202020204" pitchFamily="34" charset="0"/>
                <a:cs typeface="Arial" panose="020B0604020202020204" pitchFamily="34" charset="0"/>
              </a:rPr>
              <a:t>Le jury choisit une des deux questions proposées par le candidat.</a:t>
            </a:r>
          </a:p>
          <a:p>
            <a:pPr marL="0" indent="0">
              <a:buNone/>
            </a:pPr>
            <a:endParaRPr lang="fr-FR" dirty="0"/>
          </a:p>
        </p:txBody>
      </p:sp>
    </p:spTree>
    <p:extLst>
      <p:ext uri="{BB962C8B-B14F-4D97-AF65-F5344CB8AC3E}">
        <p14:creationId xmlns:p14="http://schemas.microsoft.com/office/powerpoint/2010/main" val="1312323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29158-9EA4-9340-90D5-9E8DCE5C8BA5}"/>
              </a:ext>
            </a:extLst>
          </p:cNvPr>
          <p:cNvSpPr>
            <a:spLocks noGrp="1"/>
          </p:cNvSpPr>
          <p:nvPr>
            <p:ph type="title"/>
          </p:nvPr>
        </p:nvSpPr>
        <p:spPr/>
        <p:txBody>
          <a:bodyPr/>
          <a:lstStyle/>
          <a:p>
            <a:r>
              <a:rPr lang="fr-FR" dirty="0"/>
              <a:t>Le baccalauréat valorisé sur </a:t>
            </a:r>
            <a:r>
              <a:rPr lang="fr-FR" dirty="0" err="1"/>
              <a:t>Parcoursup</a:t>
            </a:r>
            <a:r>
              <a:rPr lang="fr-FR" dirty="0"/>
              <a:t> </a:t>
            </a:r>
          </a:p>
        </p:txBody>
      </p:sp>
      <p:sp>
        <p:nvSpPr>
          <p:cNvPr id="3" name="Espace réservé de la date 2">
            <a:extLst>
              <a:ext uri="{FF2B5EF4-FFF2-40B4-BE49-F238E27FC236}">
                <a16:creationId xmlns:a16="http://schemas.microsoft.com/office/drawing/2014/main" id="{AA38DE8A-9405-7D4A-A01A-98AD3844E910}"/>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240621E2-EA77-4047-AE58-AB3F6572AFEA}"/>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42711FA2-D7AB-594A-A12B-07F5DB8C3441}"/>
              </a:ext>
            </a:extLst>
          </p:cNvPr>
          <p:cNvSpPr>
            <a:spLocks noGrp="1"/>
          </p:cNvSpPr>
          <p:nvPr>
            <p:ph type="sldNum" sz="quarter" idx="12"/>
          </p:nvPr>
        </p:nvSpPr>
        <p:spPr/>
        <p:txBody>
          <a:bodyPr/>
          <a:lstStyle/>
          <a:p>
            <a:fld id="{733122C9-A0B9-462F-8757-0847AD287B63}" type="slidenum">
              <a:rPr lang="fr-FR" smtClean="0"/>
              <a:pPr/>
              <a:t>35</a:t>
            </a:fld>
            <a:endParaRPr lang="fr-FR" dirty="0"/>
          </a:p>
        </p:txBody>
      </p:sp>
      <p:sp>
        <p:nvSpPr>
          <p:cNvPr id="6" name="Espace réservé du texte 5">
            <a:extLst>
              <a:ext uri="{FF2B5EF4-FFF2-40B4-BE49-F238E27FC236}">
                <a16:creationId xmlns:a16="http://schemas.microsoft.com/office/drawing/2014/main" id="{D5B352EC-6C45-A749-A7AE-B4903949AAE4}"/>
              </a:ext>
            </a:extLst>
          </p:cNvPr>
          <p:cNvSpPr>
            <a:spLocks noGrp="1"/>
          </p:cNvSpPr>
          <p:nvPr>
            <p:ph type="body" sz="quarter" idx="13"/>
          </p:nvPr>
        </p:nvSpPr>
        <p:spPr/>
        <p:txBody>
          <a:bodyPr/>
          <a:lstStyle/>
          <a:p>
            <a:r>
              <a:rPr lang="fr-FR" altLang="fr-FR" sz="1200" dirty="0">
                <a:latin typeface="Arial" panose="020B0604020202020204" pitchFamily="34" charset="0"/>
                <a:cs typeface="Arial" panose="020B0604020202020204" pitchFamily="34" charset="0"/>
              </a:rPr>
              <a:t>Pendant l’année de terminale, les élèves finalisent leur projet d’orientation post-baccalauréat et formulent leurs vœux d’études supérieures sur Parcoursup. </a:t>
            </a:r>
          </a:p>
          <a:p>
            <a:pPr>
              <a:spcAft>
                <a:spcPts val="400"/>
              </a:spcAft>
              <a:buClr>
                <a:srgbClr val="EE7444"/>
              </a:buClr>
            </a:pPr>
            <a:r>
              <a:rPr lang="fr-FR" altLang="fr-FR" sz="1200" dirty="0">
                <a:latin typeface="Arial" panose="020B0604020202020204" pitchFamily="34" charset="0"/>
                <a:cs typeface="Arial" panose="020B0604020202020204" pitchFamily="34" charset="0"/>
              </a:rPr>
              <a:t>Éléments du dossier transmis à chaque formation demandée par le lycéen : </a:t>
            </a:r>
          </a:p>
          <a:p>
            <a:pPr marL="363538" lvl="1" indent="-185738">
              <a:spcBef>
                <a:spcPts val="400"/>
              </a:spcBef>
              <a:spcAft>
                <a:spcPts val="400"/>
              </a:spcAft>
              <a:buClr>
                <a:srgbClr val="EE7444"/>
              </a:buClr>
            </a:pPr>
            <a:r>
              <a:rPr lang="fr-FR" altLang="fr-FR" sz="1200" dirty="0">
                <a:latin typeface="Arial" panose="020B0604020202020204" pitchFamily="34" charset="0"/>
                <a:cs typeface="Arial" panose="020B0604020202020204" pitchFamily="34" charset="0"/>
              </a:rPr>
              <a:t>les bulletins scolaires et notes du baccalauréat : </a:t>
            </a:r>
          </a:p>
          <a:p>
            <a:pPr marL="715963" lvl="1" indent="-144463">
              <a:spcBef>
                <a:spcPts val="0"/>
              </a:spcBef>
              <a:buClr>
                <a:schemeClr val="tx1"/>
              </a:buClr>
              <a:buFont typeface="Police système Courant"/>
              <a:buChar char="-"/>
              <a:defRPr/>
            </a:pPr>
            <a:r>
              <a:rPr lang="fr-FR" altLang="fr-FR" sz="1200" dirty="0"/>
              <a:t>année de première : les bulletins scolaires, les notes du contrôle continu de première harmonisées par la commission et les notes des épreuves anticipées de français</a:t>
            </a:r>
          </a:p>
          <a:p>
            <a:pPr marL="715963" lvl="1" indent="-144463">
              <a:spcBef>
                <a:spcPts val="0"/>
              </a:spcBef>
              <a:buClr>
                <a:schemeClr val="tx1"/>
              </a:buClr>
              <a:buFont typeface="Police système Courant"/>
              <a:buChar char="-"/>
              <a:defRPr/>
            </a:pPr>
            <a:r>
              <a:rPr lang="fr-FR" altLang="fr-FR" sz="1200" dirty="0"/>
              <a:t>année de terminale : les bulletins scolaires des 1</a:t>
            </a:r>
            <a:r>
              <a:rPr lang="fr-FR" altLang="fr-FR" sz="1200" baseline="30000" dirty="0"/>
              <a:t>er</a:t>
            </a:r>
            <a:r>
              <a:rPr lang="fr-FR" altLang="fr-FR" sz="1200" dirty="0"/>
              <a:t> et 2</a:t>
            </a:r>
            <a:r>
              <a:rPr lang="fr-FR" altLang="fr-FR" sz="1200" baseline="30000" dirty="0"/>
              <a:t>e</a:t>
            </a:r>
            <a:r>
              <a:rPr lang="fr-FR" altLang="fr-FR" sz="1200" dirty="0"/>
              <a:t> trimestres ou du 1</a:t>
            </a:r>
            <a:r>
              <a:rPr lang="fr-FR" altLang="fr-FR" sz="1200" baseline="30000" dirty="0"/>
              <a:t>er</a:t>
            </a:r>
            <a:r>
              <a:rPr lang="fr-FR" altLang="fr-FR" sz="1200" dirty="0"/>
              <a:t> semestre</a:t>
            </a:r>
            <a:endParaRPr lang="fr-FR" altLang="fr-FR" sz="1200" strike="sngStrike" dirty="0"/>
          </a:p>
          <a:p>
            <a:pPr marL="363538" lvl="1" indent="-185738">
              <a:spcBef>
                <a:spcPts val="400"/>
              </a:spcBef>
              <a:spcAft>
                <a:spcPts val="200"/>
              </a:spcAft>
              <a:buClr>
                <a:srgbClr val="EE7444"/>
              </a:buClr>
            </a:pPr>
            <a:r>
              <a:rPr lang="fr-FR" altLang="fr-FR" sz="1200" dirty="0">
                <a:latin typeface="Arial" panose="020B0604020202020204" pitchFamily="34" charset="0"/>
                <a:cs typeface="Arial" panose="020B0604020202020204" pitchFamily="34" charset="0"/>
              </a:rPr>
              <a:t>la fiche Avenir renseignée par le lycée</a:t>
            </a:r>
          </a:p>
          <a:p>
            <a:pPr marL="363538" lvl="1" indent="-185738">
              <a:spcBef>
                <a:spcPts val="400"/>
              </a:spcBef>
              <a:spcAft>
                <a:spcPts val="200"/>
              </a:spcAft>
              <a:buClr>
                <a:srgbClr val="EE7444"/>
              </a:buClr>
            </a:pPr>
            <a:r>
              <a:rPr lang="fr-FR" altLang="fr-FR" sz="1200" dirty="0">
                <a:latin typeface="Arial" panose="020B0604020202020204" pitchFamily="34" charset="0"/>
                <a:cs typeface="Arial" panose="020B0604020202020204" pitchFamily="34" charset="0"/>
              </a:rPr>
              <a:t>le projet de formation motivé</a:t>
            </a:r>
          </a:p>
          <a:p>
            <a:pPr marL="363538" lvl="1" indent="-185738">
              <a:spcBef>
                <a:spcPts val="400"/>
              </a:spcBef>
              <a:spcAft>
                <a:spcPts val="200"/>
              </a:spcAft>
              <a:buClr>
                <a:srgbClr val="EE7444"/>
              </a:buClr>
            </a:pPr>
            <a:r>
              <a:rPr lang="fr-FR" altLang="fr-FR" sz="1200" dirty="0">
                <a:latin typeface="Arial" panose="020B0604020202020204" pitchFamily="34" charset="0"/>
                <a:cs typeface="Arial" panose="020B0604020202020204" pitchFamily="34" charset="0"/>
              </a:rPr>
              <a:t>les pièces complémentaires demandées par certaines formations</a:t>
            </a:r>
          </a:p>
          <a:p>
            <a:pPr marL="363538" lvl="1" indent="-185738">
              <a:spcBef>
                <a:spcPts val="400"/>
              </a:spcBef>
              <a:spcAft>
                <a:spcPts val="200"/>
              </a:spcAft>
              <a:buClr>
                <a:srgbClr val="EE7444"/>
              </a:buClr>
            </a:pPr>
            <a:r>
              <a:rPr lang="fr-FR" altLang="fr-FR" sz="1200" dirty="0">
                <a:latin typeface="Arial" panose="020B0604020202020204" pitchFamily="34" charset="0"/>
                <a:cs typeface="Arial" panose="020B0604020202020204" pitchFamily="34" charset="0"/>
              </a:rPr>
              <a:t>la rubrique Activités et centres d’intérêt, si elle a été renseignée </a:t>
            </a:r>
            <a:r>
              <a:rPr lang="fr-FR" altLang="fr-FR" sz="1200" dirty="0" smtClean="0">
                <a:latin typeface="Arial" panose="020B0604020202020204" pitchFamily="34" charset="0"/>
                <a:cs typeface="Arial" panose="020B0604020202020204" pitchFamily="34" charset="0"/>
              </a:rPr>
              <a:t>par l’élève (facultative</a:t>
            </a:r>
            <a:r>
              <a:rPr lang="fr-FR" altLang="fr-FR" sz="1200" dirty="0">
                <a:latin typeface="Arial" panose="020B0604020202020204" pitchFamily="34" charset="0"/>
                <a:cs typeface="Arial" panose="020B0604020202020204" pitchFamily="34" charset="0"/>
              </a:rPr>
              <a:t>)</a:t>
            </a:r>
          </a:p>
          <a:p>
            <a:endParaRPr lang="fr-FR" sz="1400" dirty="0"/>
          </a:p>
        </p:txBody>
      </p:sp>
    </p:spTree>
    <p:extLst>
      <p:ext uri="{BB962C8B-B14F-4D97-AF65-F5344CB8AC3E}">
        <p14:creationId xmlns:p14="http://schemas.microsoft.com/office/powerpoint/2010/main" val="253714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2DD01-0947-9F4F-9BF5-82C243C32B03}"/>
              </a:ext>
            </a:extLst>
          </p:cNvPr>
          <p:cNvSpPr>
            <a:spLocks noGrp="1"/>
          </p:cNvSpPr>
          <p:nvPr>
            <p:ph type="title"/>
          </p:nvPr>
        </p:nvSpPr>
        <p:spPr/>
        <p:txBody>
          <a:bodyPr/>
          <a:lstStyle/>
          <a:p>
            <a:r>
              <a:rPr lang="fr-FR" dirty="0"/>
              <a:t>Des ressources à disposition des familles </a:t>
            </a:r>
          </a:p>
        </p:txBody>
      </p:sp>
      <p:sp>
        <p:nvSpPr>
          <p:cNvPr id="3" name="Espace réservé de la date 2">
            <a:extLst>
              <a:ext uri="{FF2B5EF4-FFF2-40B4-BE49-F238E27FC236}">
                <a16:creationId xmlns:a16="http://schemas.microsoft.com/office/drawing/2014/main" id="{FF9B8130-D95F-5546-B15F-F09E427EAFFC}"/>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12E0E580-BE3E-F846-A4E8-33AAAB40E40E}"/>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CD99319-17AB-E644-97F6-3A46EC2AF094}"/>
              </a:ext>
            </a:extLst>
          </p:cNvPr>
          <p:cNvSpPr>
            <a:spLocks noGrp="1"/>
          </p:cNvSpPr>
          <p:nvPr>
            <p:ph type="sldNum" sz="quarter" idx="12"/>
          </p:nvPr>
        </p:nvSpPr>
        <p:spPr/>
        <p:txBody>
          <a:bodyPr/>
          <a:lstStyle/>
          <a:p>
            <a:fld id="{733122C9-A0B9-462F-8757-0847AD287B63}" type="slidenum">
              <a:rPr lang="fr-FR" smtClean="0"/>
              <a:pPr/>
              <a:t>36</a:t>
            </a:fld>
            <a:endParaRPr lang="fr-FR" dirty="0"/>
          </a:p>
        </p:txBody>
      </p:sp>
      <p:sp>
        <p:nvSpPr>
          <p:cNvPr id="6" name="Espace réservé du texte 5">
            <a:extLst>
              <a:ext uri="{FF2B5EF4-FFF2-40B4-BE49-F238E27FC236}">
                <a16:creationId xmlns:a16="http://schemas.microsoft.com/office/drawing/2014/main" id="{A1178F40-9C69-F34E-BBEC-95B8E50700E6}"/>
              </a:ext>
            </a:extLst>
          </p:cNvPr>
          <p:cNvSpPr>
            <a:spLocks noGrp="1"/>
          </p:cNvSpPr>
          <p:nvPr>
            <p:ph type="body" sz="quarter" idx="13"/>
          </p:nvPr>
        </p:nvSpPr>
        <p:spPr>
          <a:xfrm>
            <a:off x="359998" y="3645024"/>
            <a:ext cx="8424000" cy="2252000"/>
          </a:xfrm>
        </p:spPr>
        <p:txBody>
          <a:bodyPr/>
          <a:lstStyle/>
          <a:p>
            <a:pPr marL="0" indent="0" algn="ctr">
              <a:buNone/>
            </a:pPr>
            <a:r>
              <a:rPr lang="fr-FR" altLang="fr-FR" dirty="0">
                <a:latin typeface="Arial" panose="020B0604020202020204" pitchFamily="34" charset="0"/>
                <a:cs typeface="Arial" panose="020B0604020202020204" pitchFamily="34" charset="0"/>
              </a:rPr>
              <a:t>Le site </a:t>
            </a:r>
            <a:r>
              <a:rPr lang="fr-FR" altLang="fr-FR" dirty="0">
                <a:latin typeface="Arial" panose="020B0604020202020204" pitchFamily="34" charset="0"/>
                <a:cs typeface="Arial" panose="020B0604020202020204" pitchFamily="34" charset="0"/>
                <a:hlinkClick r:id="rId2"/>
              </a:rPr>
              <a:t>education.gouv.fr/</a:t>
            </a:r>
            <a:r>
              <a:rPr lang="fr-FR" altLang="fr-FR" dirty="0" err="1">
                <a:latin typeface="Arial" panose="020B0604020202020204" pitchFamily="34" charset="0"/>
                <a:cs typeface="Arial" panose="020B0604020202020204" pitchFamily="34" charset="0"/>
                <a:hlinkClick r:id="rId2"/>
              </a:rPr>
              <a:t>reussir</a:t>
            </a:r>
            <a:r>
              <a:rPr lang="fr-FR" altLang="fr-FR" dirty="0">
                <a:latin typeface="Arial" panose="020B0604020202020204" pitchFamily="34" charset="0"/>
                <a:cs typeface="Arial" panose="020B0604020202020204" pitchFamily="34" charset="0"/>
                <a:hlinkClick r:id="rId2"/>
              </a:rPr>
              <a:t>-au-</a:t>
            </a:r>
            <a:r>
              <a:rPr lang="fr-FR" altLang="fr-FR" dirty="0" err="1">
                <a:latin typeface="Arial" panose="020B0604020202020204" pitchFamily="34" charset="0"/>
                <a:cs typeface="Arial" panose="020B0604020202020204" pitchFamily="34" charset="0"/>
                <a:hlinkClick r:id="rId2"/>
              </a:rPr>
              <a:t>lycee</a:t>
            </a:r>
            <a:r>
              <a:rPr lang="fr-FR" altLang="fr-FR" dirty="0">
                <a:latin typeface="Arial" panose="020B0604020202020204" pitchFamily="34" charset="0"/>
                <a:cs typeface="Arial" panose="020B0604020202020204" pitchFamily="34" charset="0"/>
              </a:rPr>
              <a:t>.</a:t>
            </a:r>
          </a:p>
          <a:p>
            <a:endParaRPr lang="fr-FR" dirty="0"/>
          </a:p>
        </p:txBody>
      </p:sp>
    </p:spTree>
    <p:extLst>
      <p:ext uri="{BB962C8B-B14F-4D97-AF65-F5344CB8AC3E}">
        <p14:creationId xmlns:p14="http://schemas.microsoft.com/office/powerpoint/2010/main" val="260031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4D3A3-D3D5-C541-89DC-0EE30EA45075}"/>
              </a:ext>
            </a:extLst>
          </p:cNvPr>
          <p:cNvSpPr>
            <a:spLocks noGrp="1"/>
          </p:cNvSpPr>
          <p:nvPr>
            <p:ph type="title"/>
          </p:nvPr>
        </p:nvSpPr>
        <p:spPr/>
        <p:txBody>
          <a:bodyPr/>
          <a:lstStyle/>
          <a:p>
            <a:r>
              <a:rPr lang="fr-FR" dirty="0"/>
              <a:t>Information sur les lycées agricoles </a:t>
            </a:r>
          </a:p>
        </p:txBody>
      </p:sp>
      <p:sp>
        <p:nvSpPr>
          <p:cNvPr id="3" name="Espace réservé de la date 2">
            <a:extLst>
              <a:ext uri="{FF2B5EF4-FFF2-40B4-BE49-F238E27FC236}">
                <a16:creationId xmlns:a16="http://schemas.microsoft.com/office/drawing/2014/main" id="{9A9CBB3F-5DA9-8A49-B7B1-FBCDF5AC748C}"/>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A5F96C72-87A3-2940-B5B7-2B1CDD38797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6F8A8597-8650-874C-8445-583C3823AAAD}"/>
              </a:ext>
            </a:extLst>
          </p:cNvPr>
          <p:cNvSpPr>
            <a:spLocks noGrp="1"/>
          </p:cNvSpPr>
          <p:nvPr>
            <p:ph type="sldNum" sz="quarter" idx="12"/>
          </p:nvPr>
        </p:nvSpPr>
        <p:spPr/>
        <p:txBody>
          <a:bodyPr/>
          <a:lstStyle/>
          <a:p>
            <a:fld id="{733122C9-A0B9-462F-8757-0847AD287B63}" type="slidenum">
              <a:rPr lang="fr-FR" smtClean="0"/>
              <a:pPr/>
              <a:t>37</a:t>
            </a:fld>
            <a:endParaRPr lang="fr-FR" dirty="0"/>
          </a:p>
        </p:txBody>
      </p:sp>
      <p:sp>
        <p:nvSpPr>
          <p:cNvPr id="6" name="Espace réservé du texte 5">
            <a:extLst>
              <a:ext uri="{FF2B5EF4-FFF2-40B4-BE49-F238E27FC236}">
                <a16:creationId xmlns:a16="http://schemas.microsoft.com/office/drawing/2014/main" id="{DE81B88C-701D-9240-81C8-7FD808C86684}"/>
              </a:ext>
            </a:extLst>
          </p:cNvPr>
          <p:cNvSpPr>
            <a:spLocks noGrp="1"/>
          </p:cNvSpPr>
          <p:nvPr>
            <p:ph type="body" sz="quarter" idx="13"/>
          </p:nvPr>
        </p:nvSpPr>
        <p:spPr>
          <a:xfrm>
            <a:off x="359998" y="2348880"/>
            <a:ext cx="8424000" cy="3960440"/>
          </a:xfrm>
        </p:spPr>
        <p:txBody>
          <a:bodyPr/>
          <a:lstStyle/>
          <a:p>
            <a:pPr>
              <a:spcBef>
                <a:spcPts val="600"/>
              </a:spcBef>
              <a:spcAft>
                <a:spcPts val="600"/>
              </a:spcAft>
              <a:buClr>
                <a:srgbClr val="FF6C1A"/>
              </a:buClr>
              <a:defRPr/>
            </a:pPr>
            <a:r>
              <a:rPr lang="fr-FR" sz="1200" b="1" dirty="0"/>
              <a:t>L’ enseignement de spécialité biologie-écologie </a:t>
            </a:r>
            <a:r>
              <a:rPr lang="fr-FR" sz="1200" dirty="0"/>
              <a:t>est proposé uniquement dans les lycées d’enseignement général et technologique agricole (LEGTA).</a:t>
            </a:r>
          </a:p>
          <a:p>
            <a:pPr>
              <a:spcBef>
                <a:spcPts val="600"/>
              </a:spcBef>
              <a:spcAft>
                <a:spcPts val="0"/>
              </a:spcAft>
              <a:buClr>
                <a:srgbClr val="FF6C1A"/>
              </a:buClr>
              <a:defRPr/>
            </a:pPr>
            <a:r>
              <a:rPr lang="fr-FR" sz="1200" b="1" dirty="0"/>
              <a:t>Les enseignements optionnels </a:t>
            </a:r>
            <a:r>
              <a:rPr lang="fr-FR" sz="1200" dirty="0"/>
              <a:t>propres aux lycées d’enseignement général et technologique agricole :</a:t>
            </a:r>
          </a:p>
          <a:p>
            <a:pPr marL="311150" lvl="1" indent="-131763">
              <a:spcBef>
                <a:spcPts val="300"/>
              </a:spcBef>
              <a:spcAft>
                <a:spcPts val="0"/>
              </a:spcAft>
              <a:buClr>
                <a:srgbClr val="EE7444"/>
              </a:buClr>
              <a:defRPr/>
            </a:pPr>
            <a:r>
              <a:rPr lang="fr-FR" sz="1200" dirty="0">
                <a:latin typeface="Arial" panose="020B0604020202020204" pitchFamily="34" charset="0"/>
                <a:cs typeface="Arial" panose="020B0604020202020204" pitchFamily="34" charset="0"/>
              </a:rPr>
              <a:t>En seconde générale :</a:t>
            </a:r>
          </a:p>
          <a:p>
            <a:pPr marL="311150" lvl="1" indent="0">
              <a:spcBef>
                <a:spcPts val="300"/>
              </a:spcBef>
              <a:spcAft>
                <a:spcPts val="600"/>
              </a:spcAft>
              <a:buClr>
                <a:schemeClr val="tx1"/>
              </a:buClr>
              <a:buNone/>
              <a:defRPr/>
            </a:pPr>
            <a:r>
              <a:rPr lang="fr-FR" sz="1200" dirty="0"/>
              <a:t>Écologie-agronomie-territoires-développement durable </a:t>
            </a:r>
          </a:p>
          <a:p>
            <a:pPr marL="311150" lvl="1" indent="-133350">
              <a:spcBef>
                <a:spcPts val="1200"/>
              </a:spcBef>
              <a:spcAft>
                <a:spcPts val="0"/>
              </a:spcAft>
              <a:buClr>
                <a:srgbClr val="EE7444"/>
              </a:buClr>
              <a:defRPr/>
            </a:pPr>
            <a:r>
              <a:rPr lang="fr-FR" sz="1200" dirty="0">
                <a:latin typeface="Arial" panose="020B0604020202020204" pitchFamily="34" charset="0"/>
                <a:cs typeface="Arial" panose="020B0604020202020204" pitchFamily="34" charset="0"/>
              </a:rPr>
              <a:t>En cycle terminal de la voie générale :</a:t>
            </a:r>
          </a:p>
          <a:p>
            <a:pPr marL="447675" lvl="1" indent="-149225">
              <a:spcBef>
                <a:spcPts val="300"/>
              </a:spcBef>
              <a:spcAft>
                <a:spcPts val="0"/>
              </a:spcAft>
              <a:defRPr/>
            </a:pPr>
            <a:r>
              <a:rPr lang="fr-FR" sz="1200" dirty="0"/>
              <a:t>Hippologie et équitation</a:t>
            </a:r>
          </a:p>
          <a:p>
            <a:pPr marL="447675" lvl="1" indent="-149225">
              <a:spcBef>
                <a:spcPts val="300"/>
              </a:spcBef>
              <a:spcAft>
                <a:spcPts val="0"/>
              </a:spcAft>
              <a:defRPr/>
            </a:pPr>
            <a:r>
              <a:rPr lang="fr-FR" sz="1200" dirty="0"/>
              <a:t>Agronomie-économie-territoires</a:t>
            </a:r>
          </a:p>
          <a:p>
            <a:pPr marL="447675" lvl="1" indent="-149225">
              <a:spcBef>
                <a:spcPts val="300"/>
              </a:spcBef>
              <a:spcAft>
                <a:spcPts val="600"/>
              </a:spcAft>
              <a:defRPr/>
            </a:pPr>
            <a:r>
              <a:rPr lang="fr-FR" sz="1200" dirty="0"/>
              <a:t>Pratiques sociales et culturelles</a:t>
            </a:r>
          </a:p>
          <a:p>
            <a:pPr marL="311150" lvl="1" indent="-133350">
              <a:spcBef>
                <a:spcPts val="1200"/>
              </a:spcBef>
              <a:spcAft>
                <a:spcPts val="0"/>
              </a:spcAft>
              <a:buClr>
                <a:srgbClr val="EE7444"/>
              </a:buClr>
              <a:defRPr/>
            </a:pPr>
            <a:r>
              <a:rPr lang="fr-FR" sz="1200" dirty="0">
                <a:latin typeface="Arial" panose="020B0604020202020204" pitchFamily="34" charset="0"/>
                <a:cs typeface="Arial" panose="020B0604020202020204" pitchFamily="34" charset="0"/>
              </a:rPr>
              <a:t>En seconde et en cycle terminal de la voie technologique :</a:t>
            </a:r>
          </a:p>
          <a:p>
            <a:pPr marL="447675" lvl="1" indent="-149225">
              <a:spcBef>
                <a:spcPts val="300"/>
              </a:spcBef>
              <a:spcAft>
                <a:spcPts val="0"/>
              </a:spcAft>
              <a:defRPr/>
            </a:pPr>
            <a:r>
              <a:rPr lang="fr-FR" sz="1200" dirty="0"/>
              <a:t>Hippologie et équitation ou autres pratiques sportives</a:t>
            </a:r>
          </a:p>
          <a:p>
            <a:pPr marL="447675" lvl="1" indent="-149225">
              <a:spcBef>
                <a:spcPts val="300"/>
              </a:spcBef>
              <a:spcAft>
                <a:spcPts val="0"/>
              </a:spcAft>
              <a:defRPr/>
            </a:pPr>
            <a:r>
              <a:rPr lang="fr-FR" sz="1200" dirty="0"/>
              <a:t>Pratiques sociales et culturelles</a:t>
            </a:r>
          </a:p>
          <a:p>
            <a:pPr marL="447675" lvl="1" indent="-149225">
              <a:spcBef>
                <a:spcPts val="300"/>
              </a:spcBef>
              <a:spcAft>
                <a:spcPts val="0"/>
              </a:spcAft>
              <a:defRPr/>
            </a:pPr>
            <a:r>
              <a:rPr lang="fr-FR" sz="1200" dirty="0"/>
              <a:t>Pratiques professionnelles</a:t>
            </a:r>
          </a:p>
          <a:p>
            <a:endParaRPr lang="fr-FR" sz="1400" dirty="0"/>
          </a:p>
        </p:txBody>
      </p:sp>
    </p:spTree>
    <p:extLst>
      <p:ext uri="{BB962C8B-B14F-4D97-AF65-F5344CB8AC3E}">
        <p14:creationId xmlns:p14="http://schemas.microsoft.com/office/powerpoint/2010/main" val="271403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11AE84-897A-674D-8411-A087CE0C9116}"/>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499E0AE0-B146-C340-9512-0041F800A754}"/>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960BE9D2-DC1B-4C4B-8C5A-F3D0F8DF92F2}"/>
              </a:ext>
            </a:extLst>
          </p:cNvPr>
          <p:cNvSpPr>
            <a:spLocks noGrp="1"/>
          </p:cNvSpPr>
          <p:nvPr>
            <p:ph type="sldNum" sz="quarter" idx="12"/>
          </p:nvPr>
        </p:nvSpPr>
        <p:spPr/>
        <p:txBody>
          <a:bodyPr/>
          <a:lstStyle/>
          <a:p>
            <a:fld id="{733122C9-A0B9-462F-8757-0847AD287B63}" type="slidenum">
              <a:rPr lang="fr-FR" smtClean="0"/>
              <a:pPr/>
              <a:t>38</a:t>
            </a:fld>
            <a:endParaRPr lang="fr-FR" dirty="0"/>
          </a:p>
        </p:txBody>
      </p:sp>
    </p:spTree>
    <p:extLst>
      <p:ext uri="{BB962C8B-B14F-4D97-AF65-F5344CB8AC3E}">
        <p14:creationId xmlns:p14="http://schemas.microsoft.com/office/powerpoint/2010/main" val="419306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6B882-DF13-7643-BD53-3F730482B602}"/>
              </a:ext>
            </a:extLst>
          </p:cNvPr>
          <p:cNvSpPr>
            <a:spLocks noGrp="1"/>
          </p:cNvSpPr>
          <p:nvPr>
            <p:ph type="title"/>
          </p:nvPr>
        </p:nvSpPr>
        <p:spPr>
          <a:xfrm>
            <a:off x="359999" y="1525675"/>
            <a:ext cx="8424000" cy="480000"/>
          </a:xfrm>
        </p:spPr>
        <p:txBody>
          <a:bodyPr/>
          <a:lstStyle/>
          <a:p>
            <a:r>
              <a:rPr lang="fr-FR" dirty="0"/>
              <a:t>Ambitions du lycée GT</a:t>
            </a:r>
          </a:p>
        </p:txBody>
      </p:sp>
      <p:sp>
        <p:nvSpPr>
          <p:cNvPr id="3" name="Espace réservé de la date 2">
            <a:extLst>
              <a:ext uri="{FF2B5EF4-FFF2-40B4-BE49-F238E27FC236}">
                <a16:creationId xmlns:a16="http://schemas.microsoft.com/office/drawing/2014/main" id="{57151310-A3B0-C249-9C97-64C4E06A58CF}"/>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4BDE9E87-1EA0-B143-8D72-A0E13DBF1813}"/>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7400A450-C2A2-594B-B836-BBBBFD07B2C7}"/>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Espace réservé du texte 5">
            <a:extLst>
              <a:ext uri="{FF2B5EF4-FFF2-40B4-BE49-F238E27FC236}">
                <a16:creationId xmlns:a16="http://schemas.microsoft.com/office/drawing/2014/main" id="{DDE313E3-F47B-3E4F-A776-F0E85CCAF1C0}"/>
              </a:ext>
            </a:extLst>
          </p:cNvPr>
          <p:cNvSpPr>
            <a:spLocks noGrp="1"/>
          </p:cNvSpPr>
          <p:nvPr>
            <p:ph type="body" sz="quarter" idx="13"/>
          </p:nvPr>
        </p:nvSpPr>
        <p:spPr>
          <a:xfrm>
            <a:off x="359998" y="2201536"/>
            <a:ext cx="8424000" cy="4176464"/>
          </a:xfrm>
        </p:spPr>
        <p:txBody>
          <a:bodyPr/>
          <a:lstStyle/>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Les objectifs du baccalauréat GT</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Valoriser le travail et la régularité des lycéens</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Accompagner les élèves dans la conception de leur projet d’orientation</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Servir de tremplin vers la réussite dans le supérieur par une personnalisation des parcours des élèves</a:t>
            </a:r>
          </a:p>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La scolarité et l’évaluation en LEGT au service de ces objectifs</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Des tests de positionnement au début de l’année de seconde (français et mathématiques)</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 accompagnement personnalisé en fonction des besoins de l’élève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 temps dédié à l’aide aux choix d’orientation dès le début de la seconde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Une intervention de deux professeurs principaux en terminale et la possibilité de mettre en place des professeurs référents de groupes d’élèves (PRE) en première et en terminale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Des enseignements communs aux 2 voies permettant l’acquisition d’une culture commune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Des enseignements de spécialité en cycle terminal : trois en première, deux en terminale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Une offre d’enseignements optionnels</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Une part de contrôle continu dans la note finale du baccalauréat</a:t>
            </a:r>
            <a:endParaRPr lang="fr-FR" dirty="0"/>
          </a:p>
        </p:txBody>
      </p:sp>
    </p:spTree>
    <p:extLst>
      <p:ext uri="{BB962C8B-B14F-4D97-AF65-F5344CB8AC3E}">
        <p14:creationId xmlns:p14="http://schemas.microsoft.com/office/powerpoint/2010/main" val="177849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FADC8-0A84-477F-20C1-5D6DFAFD270F}"/>
              </a:ext>
            </a:extLst>
          </p:cNvPr>
          <p:cNvSpPr>
            <a:spLocks noGrp="1"/>
          </p:cNvSpPr>
          <p:nvPr>
            <p:ph type="title"/>
          </p:nvPr>
        </p:nvSpPr>
        <p:spPr>
          <a:xfrm>
            <a:off x="281733" y="1525675"/>
            <a:ext cx="8682755" cy="936104"/>
          </a:xfrm>
        </p:spPr>
        <p:txBody>
          <a:bodyPr/>
          <a:lstStyle/>
          <a:p>
            <a:pPr algn="ctr"/>
            <a:r>
              <a:rPr lang="fr-FR" dirty="0"/>
              <a:t>La scolarité au lycée d’enseignement </a:t>
            </a:r>
            <a:br>
              <a:rPr lang="fr-FR" dirty="0"/>
            </a:br>
            <a:r>
              <a:rPr lang="fr-FR" dirty="0"/>
              <a:t>général et technologique</a:t>
            </a:r>
          </a:p>
        </p:txBody>
      </p:sp>
      <p:sp>
        <p:nvSpPr>
          <p:cNvPr id="3" name="Espace réservé de la date 2">
            <a:extLst>
              <a:ext uri="{FF2B5EF4-FFF2-40B4-BE49-F238E27FC236}">
                <a16:creationId xmlns:a16="http://schemas.microsoft.com/office/drawing/2014/main" id="{9E0CE029-8572-D4B7-FD0B-DE4F5EA0D092}"/>
              </a:ext>
            </a:extLst>
          </p:cNvPr>
          <p:cNvSpPr>
            <a:spLocks noGrp="1"/>
          </p:cNvSpPr>
          <p:nvPr>
            <p:ph type="dt" sz="half" idx="10"/>
          </p:nvPr>
        </p:nvSpPr>
        <p:spPr/>
        <p:txBody>
          <a:bodyPr/>
          <a:lstStyle/>
          <a:p>
            <a:pPr algn="r"/>
            <a:r>
              <a:rPr lang="fr-FR" dirty="0"/>
              <a:t>Novembre 2023</a:t>
            </a:r>
          </a:p>
        </p:txBody>
      </p:sp>
      <p:sp>
        <p:nvSpPr>
          <p:cNvPr id="4" name="Espace réservé du pied de page 3">
            <a:extLst>
              <a:ext uri="{FF2B5EF4-FFF2-40B4-BE49-F238E27FC236}">
                <a16:creationId xmlns:a16="http://schemas.microsoft.com/office/drawing/2014/main" id="{CEF2739D-E146-0556-1EF1-BFE7E7D62E97}"/>
              </a:ext>
            </a:extLst>
          </p:cNvPr>
          <p:cNvSpPr>
            <a:spLocks noGrp="1"/>
          </p:cNvSpPr>
          <p:nvPr>
            <p:ph type="ftr" sz="quarter" idx="11"/>
          </p:nvPr>
        </p:nvSpPr>
        <p:spPr/>
        <p:txBody>
          <a:bodyPr/>
          <a:lstStyle/>
          <a:p>
            <a:r>
              <a:rPr lang="fr-FR" dirty="0"/>
              <a:t>Délégation à la communication</a:t>
            </a:r>
          </a:p>
        </p:txBody>
      </p:sp>
      <p:sp>
        <p:nvSpPr>
          <p:cNvPr id="5" name="Espace réservé du numéro de diapositive 4">
            <a:extLst>
              <a:ext uri="{FF2B5EF4-FFF2-40B4-BE49-F238E27FC236}">
                <a16:creationId xmlns:a16="http://schemas.microsoft.com/office/drawing/2014/main" id="{EE5B784F-104B-A96D-FBEF-01D41B435C59}"/>
              </a:ext>
            </a:extLst>
          </p:cNvPr>
          <p:cNvSpPr>
            <a:spLocks noGrp="1"/>
          </p:cNvSpPr>
          <p:nvPr>
            <p:ph type="sldNum" sz="quarter" idx="12"/>
          </p:nvPr>
        </p:nvSpPr>
        <p:spPr/>
        <p:txBody>
          <a:bodyPr/>
          <a:lstStyle/>
          <a:p>
            <a:fld id="{733122C9-A0B9-462F-8757-0847AD287B63}" type="slidenum">
              <a:rPr lang="fr-FR" smtClean="0"/>
              <a:pPr/>
              <a:t>5</a:t>
            </a:fld>
            <a:endParaRPr lang="fr-FR" dirty="0"/>
          </a:p>
        </p:txBody>
      </p:sp>
      <p:grpSp>
        <p:nvGrpSpPr>
          <p:cNvPr id="27" name="Groupe 26"/>
          <p:cNvGrpSpPr/>
          <p:nvPr/>
        </p:nvGrpSpPr>
        <p:grpSpPr>
          <a:xfrm>
            <a:off x="405153" y="4005064"/>
            <a:ext cx="8348843" cy="923621"/>
            <a:chOff x="405153" y="4069930"/>
            <a:chExt cx="8348843" cy="923621"/>
          </a:xfrm>
        </p:grpSpPr>
        <p:sp>
          <p:nvSpPr>
            <p:cNvPr id="8" name="Rectangle 7"/>
            <p:cNvSpPr/>
            <p:nvPr/>
          </p:nvSpPr>
          <p:spPr>
            <a:xfrm>
              <a:off x="405153" y="4322649"/>
              <a:ext cx="1358535"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tronc commun</a:t>
              </a:r>
              <a:endParaRPr lang="fr-FR" sz="1400" dirty="0">
                <a:solidFill>
                  <a:schemeClr val="tx1"/>
                </a:solidFill>
              </a:endParaRPr>
            </a:p>
          </p:txBody>
        </p:sp>
        <p:sp>
          <p:nvSpPr>
            <p:cNvPr id="13" name="Rectangle 12"/>
            <p:cNvSpPr/>
            <p:nvPr/>
          </p:nvSpPr>
          <p:spPr>
            <a:xfrm>
              <a:off x="5536686" y="4335022"/>
              <a:ext cx="1631032"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accompagnement personnalisé (AP)</a:t>
              </a:r>
              <a:endParaRPr lang="fr-FR" sz="1400" dirty="0">
                <a:solidFill>
                  <a:schemeClr val="tx1"/>
                </a:solidFill>
              </a:endParaRPr>
            </a:p>
          </p:txBody>
        </p:sp>
        <p:sp>
          <p:nvSpPr>
            <p:cNvPr id="16" name="Rectangle 15"/>
            <p:cNvSpPr/>
            <p:nvPr/>
          </p:nvSpPr>
          <p:spPr>
            <a:xfrm>
              <a:off x="3545537" y="4333138"/>
              <a:ext cx="1880280"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1 option (voie G)</a:t>
              </a:r>
            </a:p>
            <a:p>
              <a:pPr lvl="0" algn="ctr"/>
              <a:r>
                <a:rPr lang="fr-FR" sz="1400" dirty="0">
                  <a:solidFill>
                    <a:schemeClr val="tx1"/>
                  </a:solidFill>
                </a:rPr>
                <a:t>2 options </a:t>
              </a:r>
              <a:r>
                <a:rPr lang="fr-FR" altLang="fr-FR" sz="1400" dirty="0">
                  <a:solidFill>
                    <a:srgbClr val="000000"/>
                  </a:solidFill>
                </a:rPr>
                <a:t>(voie T)</a:t>
              </a:r>
            </a:p>
          </p:txBody>
        </p:sp>
        <p:sp>
          <p:nvSpPr>
            <p:cNvPr id="19" name="Rectangle 18"/>
            <p:cNvSpPr/>
            <p:nvPr/>
          </p:nvSpPr>
          <p:spPr>
            <a:xfrm>
              <a:off x="7278587" y="4345479"/>
              <a:ext cx="1475409"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54 h dédiées </a:t>
              </a:r>
              <a:br>
                <a:rPr lang="fr-FR" altLang="fr-FR" sz="1400" dirty="0">
                  <a:solidFill>
                    <a:schemeClr val="tx1"/>
                  </a:solidFill>
                </a:rPr>
              </a:br>
              <a:r>
                <a:rPr lang="fr-FR" altLang="fr-FR" sz="1400" dirty="0">
                  <a:solidFill>
                    <a:schemeClr val="tx1"/>
                  </a:solidFill>
                </a:rPr>
                <a:t>à l’orientation</a:t>
              </a:r>
              <a:endParaRPr lang="fr-FR" sz="1400" dirty="0">
                <a:solidFill>
                  <a:schemeClr val="tx1"/>
                </a:solidFill>
              </a:endParaRPr>
            </a:p>
          </p:txBody>
        </p:sp>
        <p:sp>
          <p:nvSpPr>
            <p:cNvPr id="20" name="Rectangle 19"/>
            <p:cNvSpPr/>
            <p:nvPr/>
          </p:nvSpPr>
          <p:spPr>
            <a:xfrm>
              <a:off x="1849506" y="4319460"/>
              <a:ext cx="1570367"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 spécialités</a:t>
              </a:r>
            </a:p>
          </p:txBody>
        </p:sp>
        <p:sp>
          <p:nvSpPr>
            <p:cNvPr id="23" name="Espace réservé du texte 5">
              <a:extLst>
                <a:ext uri="{FF2B5EF4-FFF2-40B4-BE49-F238E27FC236}">
                  <a16:creationId xmlns:a16="http://schemas.microsoft.com/office/drawing/2014/main" id="{97112390-F79C-2EF3-9BCD-81C2923FE801}"/>
                </a:ext>
              </a:extLst>
            </p:cNvPr>
            <p:cNvSpPr txBox="1">
              <a:spLocks/>
            </p:cNvSpPr>
            <p:nvPr/>
          </p:nvSpPr>
          <p:spPr bwMode="gray">
            <a:xfrm>
              <a:off x="426172" y="4069930"/>
              <a:ext cx="6700069" cy="395284"/>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300"/>
                </a:spcBef>
                <a:spcAft>
                  <a:spcPts val="1200"/>
                </a:spcAft>
                <a:defRPr/>
              </a:pPr>
              <a:r>
                <a:rPr lang="fr-FR" altLang="fr-FR" sz="1400" b="1" dirty="0"/>
                <a:t>En première générale ou première technologique</a:t>
              </a:r>
              <a:r>
                <a:rPr lang="fr-FR" altLang="fr-FR" sz="1400" dirty="0"/>
                <a:t>  </a:t>
              </a:r>
            </a:p>
            <a:p>
              <a:pPr marL="0" indent="0" fontAlgn="base">
                <a:spcBef>
                  <a:spcPts val="300"/>
                </a:spcBef>
                <a:spcAft>
                  <a:spcPts val="1200"/>
                </a:spcAft>
                <a:buNone/>
                <a:defRPr/>
              </a:pPr>
              <a:endParaRPr lang="fr-FR" dirty="0"/>
            </a:p>
          </p:txBody>
        </p:sp>
      </p:grpSp>
      <p:grpSp>
        <p:nvGrpSpPr>
          <p:cNvPr id="26" name="Groupe 25"/>
          <p:cNvGrpSpPr/>
          <p:nvPr/>
        </p:nvGrpSpPr>
        <p:grpSpPr>
          <a:xfrm>
            <a:off x="422801" y="2647458"/>
            <a:ext cx="8331194" cy="919755"/>
            <a:chOff x="422801" y="2742082"/>
            <a:chExt cx="8331194" cy="919755"/>
          </a:xfrm>
        </p:grpSpPr>
        <p:sp>
          <p:nvSpPr>
            <p:cNvPr id="7" name="Rectangle 6"/>
            <p:cNvSpPr/>
            <p:nvPr/>
          </p:nvSpPr>
          <p:spPr>
            <a:xfrm>
              <a:off x="422801" y="3009932"/>
              <a:ext cx="2997072"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enseignements obligatoires</a:t>
              </a:r>
              <a:endParaRPr lang="fr-FR" sz="1400" dirty="0">
                <a:solidFill>
                  <a:schemeClr val="tx1"/>
                </a:solidFill>
              </a:endParaRPr>
            </a:p>
          </p:txBody>
        </p:sp>
        <p:sp>
          <p:nvSpPr>
            <p:cNvPr id="10" name="Rectangle 9"/>
            <p:cNvSpPr/>
            <p:nvPr/>
          </p:nvSpPr>
          <p:spPr>
            <a:xfrm>
              <a:off x="5521890" y="3013765"/>
              <a:ext cx="1631032"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accompagnement personnalisé (AP)</a:t>
              </a:r>
              <a:endParaRPr lang="fr-FR" sz="1400" dirty="0">
                <a:solidFill>
                  <a:schemeClr val="tx1"/>
                </a:solidFill>
              </a:endParaRPr>
            </a:p>
          </p:txBody>
        </p:sp>
        <p:sp>
          <p:nvSpPr>
            <p:cNvPr id="14" name="Rectangle 13"/>
            <p:cNvSpPr/>
            <p:nvPr/>
          </p:nvSpPr>
          <p:spPr>
            <a:xfrm>
              <a:off x="3545537" y="3007044"/>
              <a:ext cx="1880280"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2 options</a:t>
              </a:r>
              <a:endParaRPr lang="fr-FR" sz="1400" dirty="0">
                <a:solidFill>
                  <a:schemeClr val="tx1"/>
                </a:solidFill>
              </a:endParaRPr>
            </a:p>
          </p:txBody>
        </p:sp>
        <p:sp>
          <p:nvSpPr>
            <p:cNvPr id="17" name="Rectangle 16"/>
            <p:cNvSpPr/>
            <p:nvPr/>
          </p:nvSpPr>
          <p:spPr>
            <a:xfrm>
              <a:off x="7278586" y="3013765"/>
              <a:ext cx="1475409"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54 h dédiées </a:t>
              </a:r>
              <a:br>
                <a:rPr lang="fr-FR" altLang="fr-FR" sz="1400" dirty="0">
                  <a:solidFill>
                    <a:schemeClr val="tx1"/>
                  </a:solidFill>
                </a:rPr>
              </a:br>
              <a:r>
                <a:rPr lang="fr-FR" altLang="fr-FR" sz="1400" dirty="0">
                  <a:solidFill>
                    <a:schemeClr val="tx1"/>
                  </a:solidFill>
                </a:rPr>
                <a:t>à l’orientation</a:t>
              </a:r>
              <a:endParaRPr lang="fr-FR" sz="1400" dirty="0">
                <a:solidFill>
                  <a:schemeClr val="tx1"/>
                </a:solidFill>
              </a:endParaRPr>
            </a:p>
          </p:txBody>
        </p:sp>
        <p:sp>
          <p:nvSpPr>
            <p:cNvPr id="24" name="Espace réservé du texte 5">
              <a:extLst>
                <a:ext uri="{FF2B5EF4-FFF2-40B4-BE49-F238E27FC236}">
                  <a16:creationId xmlns:a16="http://schemas.microsoft.com/office/drawing/2014/main" id="{97112390-F79C-2EF3-9BCD-81C2923FE801}"/>
                </a:ext>
              </a:extLst>
            </p:cNvPr>
            <p:cNvSpPr txBox="1">
              <a:spLocks/>
            </p:cNvSpPr>
            <p:nvPr/>
          </p:nvSpPr>
          <p:spPr bwMode="gray">
            <a:xfrm>
              <a:off x="422801" y="2742082"/>
              <a:ext cx="7962252" cy="277486"/>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300"/>
                </a:spcBef>
                <a:spcAft>
                  <a:spcPts val="1200"/>
                </a:spcAft>
                <a:tabLst>
                  <a:tab pos="360000" algn="l"/>
                </a:tabLst>
                <a:defRPr/>
              </a:pPr>
              <a:r>
                <a:rPr lang="fr-FR" altLang="fr-FR" sz="1400" b="1" dirty="0"/>
                <a:t>En seconde générale et technologique hors seconde spécifique STHR</a:t>
              </a:r>
              <a:endParaRPr lang="fr-FR" altLang="fr-FR" sz="1400" dirty="0"/>
            </a:p>
          </p:txBody>
        </p:sp>
      </p:grpSp>
      <p:grpSp>
        <p:nvGrpSpPr>
          <p:cNvPr id="28" name="Groupe 27"/>
          <p:cNvGrpSpPr/>
          <p:nvPr/>
        </p:nvGrpSpPr>
        <p:grpSpPr>
          <a:xfrm>
            <a:off x="405153" y="5374365"/>
            <a:ext cx="8348843" cy="887574"/>
            <a:chOff x="405153" y="5374365"/>
            <a:chExt cx="8348843" cy="887574"/>
          </a:xfrm>
        </p:grpSpPr>
        <p:sp>
          <p:nvSpPr>
            <p:cNvPr id="9" name="Rectangle 8"/>
            <p:cNvSpPr/>
            <p:nvPr/>
          </p:nvSpPr>
          <p:spPr>
            <a:xfrm>
              <a:off x="405153" y="5605148"/>
              <a:ext cx="1358535"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tronc commun</a:t>
              </a:r>
              <a:endParaRPr lang="fr-FR" sz="1400" dirty="0">
                <a:solidFill>
                  <a:schemeClr val="tx1"/>
                </a:solidFill>
              </a:endParaRPr>
            </a:p>
          </p:txBody>
        </p:sp>
        <p:sp>
          <p:nvSpPr>
            <p:cNvPr id="12" name="Rectangle 11"/>
            <p:cNvSpPr/>
            <p:nvPr/>
          </p:nvSpPr>
          <p:spPr>
            <a:xfrm>
              <a:off x="5495209" y="5607693"/>
              <a:ext cx="1631032"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accompagnement personnalisé (AP)</a:t>
              </a:r>
              <a:endParaRPr lang="fr-FR" sz="1400" dirty="0">
                <a:solidFill>
                  <a:schemeClr val="tx1"/>
                </a:solidFill>
              </a:endParaRPr>
            </a:p>
          </p:txBody>
        </p:sp>
        <p:sp>
          <p:nvSpPr>
            <p:cNvPr id="15" name="Rectangle 14"/>
            <p:cNvSpPr/>
            <p:nvPr/>
          </p:nvSpPr>
          <p:spPr>
            <a:xfrm>
              <a:off x="3545537" y="5605148"/>
              <a:ext cx="1880280"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2 options</a:t>
              </a:r>
              <a:endParaRPr lang="fr-FR" sz="1400" dirty="0">
                <a:solidFill>
                  <a:schemeClr val="tx1"/>
                </a:solidFill>
              </a:endParaRPr>
            </a:p>
          </p:txBody>
        </p:sp>
        <p:sp>
          <p:nvSpPr>
            <p:cNvPr id="18" name="Rectangle 17"/>
            <p:cNvSpPr/>
            <p:nvPr/>
          </p:nvSpPr>
          <p:spPr>
            <a:xfrm>
              <a:off x="7278587" y="5613867"/>
              <a:ext cx="1475409"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400" dirty="0">
                  <a:solidFill>
                    <a:schemeClr val="tx1"/>
                  </a:solidFill>
                </a:rPr>
                <a:t>54 h dédiées </a:t>
              </a:r>
              <a:br>
                <a:rPr lang="fr-FR" altLang="fr-FR" sz="1400" dirty="0">
                  <a:solidFill>
                    <a:schemeClr val="tx1"/>
                  </a:solidFill>
                </a:rPr>
              </a:br>
              <a:r>
                <a:rPr lang="fr-FR" altLang="fr-FR" sz="1400" dirty="0">
                  <a:solidFill>
                    <a:schemeClr val="tx1"/>
                  </a:solidFill>
                </a:rPr>
                <a:t>à l’orientation</a:t>
              </a:r>
              <a:endParaRPr lang="fr-FR" sz="1400" dirty="0">
                <a:solidFill>
                  <a:schemeClr val="tx1"/>
                </a:solidFill>
              </a:endParaRPr>
            </a:p>
          </p:txBody>
        </p:sp>
        <p:sp>
          <p:nvSpPr>
            <p:cNvPr id="21" name="Rectangle 20"/>
            <p:cNvSpPr/>
            <p:nvPr/>
          </p:nvSpPr>
          <p:spPr>
            <a:xfrm>
              <a:off x="1850795" y="5613867"/>
              <a:ext cx="1569078" cy="648072"/>
            </a:xfrm>
            <a:prstGeom prst="rect">
              <a:avLst/>
            </a:prstGeom>
            <a:solidFill>
              <a:srgbClr val="7AB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 spécialités</a:t>
              </a:r>
            </a:p>
          </p:txBody>
        </p:sp>
        <p:sp>
          <p:nvSpPr>
            <p:cNvPr id="25" name="Espace réservé du texte 5">
              <a:extLst>
                <a:ext uri="{FF2B5EF4-FFF2-40B4-BE49-F238E27FC236}">
                  <a16:creationId xmlns:a16="http://schemas.microsoft.com/office/drawing/2014/main" id="{97112390-F79C-2EF3-9BCD-81C2923FE801}"/>
                </a:ext>
              </a:extLst>
            </p:cNvPr>
            <p:cNvSpPr txBox="1">
              <a:spLocks/>
            </p:cNvSpPr>
            <p:nvPr/>
          </p:nvSpPr>
          <p:spPr bwMode="gray">
            <a:xfrm>
              <a:off x="405153" y="5374365"/>
              <a:ext cx="7530627" cy="278977"/>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300"/>
                </a:spcBef>
                <a:spcAft>
                  <a:spcPts val="1200"/>
                </a:spcAft>
                <a:tabLst>
                  <a:tab pos="360000" algn="l"/>
                </a:tabLst>
                <a:defRPr/>
              </a:pPr>
              <a:r>
                <a:rPr lang="fr-FR" altLang="fr-FR" sz="1400" b="1" dirty="0"/>
                <a:t>En terminale générale ou terminale technologique</a:t>
              </a:r>
              <a:r>
                <a:rPr lang="fr-FR" altLang="fr-FR" sz="1400" dirty="0"/>
                <a:t> </a:t>
              </a:r>
            </a:p>
          </p:txBody>
        </p:sp>
      </p:grpSp>
    </p:spTree>
    <p:extLst>
      <p:ext uri="{BB962C8B-B14F-4D97-AF65-F5344CB8AC3E}">
        <p14:creationId xmlns:p14="http://schemas.microsoft.com/office/powerpoint/2010/main" val="33611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BB2082-1FE1-0941-B83E-CBB5784C83EE}"/>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A194B34D-B5C3-0E42-8762-E7B3C87679DC}"/>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6578AC77-4039-6547-98F2-1C3B19B1B758}"/>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5" name="Titre 4">
            <a:extLst>
              <a:ext uri="{FF2B5EF4-FFF2-40B4-BE49-F238E27FC236}">
                <a16:creationId xmlns:a16="http://schemas.microsoft.com/office/drawing/2014/main" id="{38DD00AA-B999-4844-BB8B-4157603151EC}"/>
              </a:ext>
            </a:extLst>
          </p:cNvPr>
          <p:cNvSpPr txBox="1">
            <a:spLocks/>
          </p:cNvSpPr>
          <p:nvPr/>
        </p:nvSpPr>
        <p:spPr>
          <a:xfrm>
            <a:off x="4751388" y="2552933"/>
            <a:ext cx="4141092" cy="1812171"/>
          </a:xfrm>
          <a:prstGeom prst="rect">
            <a:avLst/>
          </a:prstGeom>
        </p:spPr>
        <p:txBody>
          <a:bodyPr anchor="t"/>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altLang="fr-FR" sz="2400" dirty="0">
                <a:latin typeface="Arial Black" panose="020B0604020202020204" pitchFamily="34" charset="0"/>
                <a:cs typeface="Arial Black" panose="020B0604020202020204" pitchFamily="34" charset="0"/>
              </a:rPr>
              <a:t>L’ACCOMPAGNEMENT                    ET L’ORIENTATION</a:t>
            </a:r>
            <a:br>
              <a:rPr lang="fr-FR" altLang="fr-FR" sz="2400" dirty="0">
                <a:latin typeface="Arial Black" panose="020B0604020202020204" pitchFamily="34" charset="0"/>
                <a:cs typeface="Arial Black" panose="020B0604020202020204" pitchFamily="34" charset="0"/>
              </a:rPr>
            </a:br>
            <a:r>
              <a:rPr lang="fr-FR" altLang="fr-FR" sz="2400" dirty="0">
                <a:latin typeface="Arial Black" panose="020B0604020202020204" pitchFamily="34" charset="0"/>
                <a:cs typeface="Arial Black" panose="020B0604020202020204" pitchFamily="34" charset="0"/>
              </a:rPr>
              <a:t>PENDANT L’ANNÉE</a:t>
            </a:r>
          </a:p>
        </p:txBody>
      </p:sp>
    </p:spTree>
    <p:extLst>
      <p:ext uri="{BB962C8B-B14F-4D97-AF65-F5344CB8AC3E}">
        <p14:creationId xmlns:p14="http://schemas.microsoft.com/office/powerpoint/2010/main" val="175958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16515-E66E-9A46-8D85-D8B17E9A0899}"/>
              </a:ext>
            </a:extLst>
          </p:cNvPr>
          <p:cNvSpPr>
            <a:spLocks noGrp="1"/>
          </p:cNvSpPr>
          <p:nvPr>
            <p:ph type="title"/>
          </p:nvPr>
        </p:nvSpPr>
        <p:spPr>
          <a:xfrm>
            <a:off x="359999" y="1525675"/>
            <a:ext cx="8424000" cy="500824"/>
          </a:xfrm>
        </p:spPr>
        <p:txBody>
          <a:bodyPr/>
          <a:lstStyle/>
          <a:p>
            <a:r>
              <a:rPr lang="fr-FR" dirty="0"/>
              <a:t>En seconde : le test de positionnement</a:t>
            </a:r>
          </a:p>
        </p:txBody>
      </p:sp>
      <p:sp>
        <p:nvSpPr>
          <p:cNvPr id="3" name="Espace réservé de la date 2">
            <a:extLst>
              <a:ext uri="{FF2B5EF4-FFF2-40B4-BE49-F238E27FC236}">
                <a16:creationId xmlns:a16="http://schemas.microsoft.com/office/drawing/2014/main" id="{D8802723-531E-2D47-AC5B-8B5A9FB64950}"/>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053ED4D5-646E-9B42-A50A-B1702C95035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F26148D6-9DA2-E948-B647-BA1BB5EC1F13}"/>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u texte 5">
            <a:extLst>
              <a:ext uri="{FF2B5EF4-FFF2-40B4-BE49-F238E27FC236}">
                <a16:creationId xmlns:a16="http://schemas.microsoft.com/office/drawing/2014/main" id="{53DD6A43-1586-1A4D-AF7A-7B9DC1882EA5}"/>
              </a:ext>
            </a:extLst>
          </p:cNvPr>
          <p:cNvSpPr>
            <a:spLocks noGrp="1"/>
          </p:cNvSpPr>
          <p:nvPr>
            <p:ph type="body" sz="quarter" idx="13"/>
          </p:nvPr>
        </p:nvSpPr>
        <p:spPr>
          <a:xfrm>
            <a:off x="359999" y="2204864"/>
            <a:ext cx="8424000" cy="3240360"/>
          </a:xfrm>
        </p:spPr>
        <p:txBody>
          <a:bodyPr/>
          <a:lstStyle/>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Des tests numériques de 50 minutes en mathématiques et français (à la rentrée scolaire)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La correction est automatisée.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La communication des résultats aux familles est essentielle et est organisée avant les congés de la Toussaint (résultats anonymes partagés entre l’élève, sa famille et ses enseignants).</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La mise en place de l’accompagnement personnalisé se fait à la lumière des résultats des tests.</a:t>
            </a:r>
          </a:p>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L’exploitation des résultats</a:t>
            </a:r>
            <a:endParaRPr lang="fr-FR" altLang="fr-FR" sz="1400" b="1" strike="sngStrike" dirty="0">
              <a:solidFill>
                <a:srgbClr val="FF0000"/>
              </a:solidFill>
              <a:latin typeface="Arial" panose="020B0604020202020204" pitchFamily="34" charset="0"/>
              <a:cs typeface="Arial" panose="020B0604020202020204" pitchFamily="34" charset="0"/>
            </a:endParaRP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 profil des acquis et des besoins de chaque élève est dressé pour les différentes compétences. L’analyse des résultats des élèves se fait sur la base de six groupes pour offrir des bilans individuels précis.</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 rendu par classe selon les degrés de maîtrise est immédiatement disponible.</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Une mise à disposition ultérieure des consolidations à différents niveaux (classe, lycée, département, académie, etc.) est effectuée avec des repères nationaux.</a:t>
            </a:r>
          </a:p>
          <a:p>
            <a:pPr marL="358775" lvl="1" indent="-179388" fontAlgn="base">
              <a:spcBef>
                <a:spcPts val="0"/>
              </a:spcBef>
              <a:spcAft>
                <a:spcPts val="600"/>
              </a:spcAft>
              <a:defRPr/>
            </a:pPr>
            <a:r>
              <a:rPr lang="fr-FR" altLang="fr-FR" sz="1200" dirty="0">
                <a:latin typeface="Arial" panose="020B0604020202020204" pitchFamily="34" charset="0"/>
                <a:cs typeface="Arial" panose="020B0604020202020204" pitchFamily="34" charset="0"/>
              </a:rPr>
              <a:t>Dès le début des passations, un document présentant la moitié des exercices passés par les élèves est mis à disposition des équipes pédagogiques. </a:t>
            </a:r>
          </a:p>
          <a:p>
            <a:endParaRPr lang="fr-FR" dirty="0"/>
          </a:p>
        </p:txBody>
      </p:sp>
      <p:sp>
        <p:nvSpPr>
          <p:cNvPr id="7" name="Rectangle 6">
            <a:extLst>
              <a:ext uri="{FF2B5EF4-FFF2-40B4-BE49-F238E27FC236}">
                <a16:creationId xmlns:a16="http://schemas.microsoft.com/office/drawing/2014/main" id="{573949B7-5249-9140-9347-2109E8CCCF6F}"/>
              </a:ext>
            </a:extLst>
          </p:cNvPr>
          <p:cNvSpPr/>
          <p:nvPr/>
        </p:nvSpPr>
        <p:spPr>
          <a:xfrm>
            <a:off x="3707904" y="5517232"/>
            <a:ext cx="2292846" cy="646331"/>
          </a:xfrm>
          <a:prstGeom prst="rect">
            <a:avLst/>
          </a:prstGeom>
          <a:ln w="15875">
            <a:solidFill>
              <a:srgbClr val="F79646"/>
            </a:solidFill>
          </a:ln>
        </p:spPr>
        <p:txBody>
          <a:bodyPr wrap="square">
            <a:spAutoFit/>
          </a:bodyPr>
          <a:lstStyle/>
          <a:p>
            <a:pPr algn="ctr" defTabSz="914400" eaLnBrk="1" fontAlgn="auto" hangingPunct="1">
              <a:spcBef>
                <a:spcPts val="0"/>
              </a:spcBef>
              <a:spcAft>
                <a:spcPts val="0"/>
              </a:spcAft>
              <a:defRPr/>
            </a:pPr>
            <a:endParaRPr lang="fr-FR" sz="600" b="1" kern="0" dirty="0">
              <a:solidFill>
                <a:srgbClr val="F79646">
                  <a:lumMod val="75000"/>
                </a:srgbClr>
              </a:solidFill>
              <a:latin typeface="Arial" panose="020B0604020202020204" pitchFamily="34" charset="0"/>
            </a:endParaRPr>
          </a:p>
          <a:p>
            <a:pPr algn="ctr" defTabSz="914400" eaLnBrk="1" fontAlgn="auto" hangingPunct="1">
              <a:spcBef>
                <a:spcPts val="0"/>
              </a:spcBef>
              <a:spcAft>
                <a:spcPts val="0"/>
              </a:spcAft>
              <a:defRPr/>
            </a:pPr>
            <a:r>
              <a:rPr lang="fr-FR" sz="1200" b="1" kern="0" dirty="0">
                <a:solidFill>
                  <a:srgbClr val="F79646">
                    <a:lumMod val="75000"/>
                  </a:srgbClr>
                </a:solidFill>
                <a:latin typeface="Arial" panose="020B0604020202020204" pitchFamily="34" charset="0"/>
              </a:rPr>
              <a:t>Outils à disposition</a:t>
            </a:r>
          </a:p>
          <a:p>
            <a:pPr algn="ctr">
              <a:defRPr/>
            </a:pPr>
            <a:r>
              <a:rPr lang="fr-FR" sz="1200" kern="0" dirty="0">
                <a:latin typeface="Arial" panose="020B0604020202020204" pitchFamily="34" charset="0"/>
                <a:hlinkClick r:id="rId2"/>
              </a:rPr>
              <a:t>Une page dédiée sur </a:t>
            </a:r>
            <a:r>
              <a:rPr lang="fr-FR" sz="1200" kern="0" dirty="0" err="1">
                <a:latin typeface="Arial" panose="020B0604020202020204" pitchFamily="34" charset="0"/>
                <a:hlinkClick r:id="rId2"/>
              </a:rPr>
              <a:t>Éduscol</a:t>
            </a:r>
            <a:endParaRPr lang="fr-FR" sz="1200" b="1" kern="0" dirty="0">
              <a:solidFill>
                <a:srgbClr val="F79646">
                  <a:lumMod val="75000"/>
                </a:srgbClr>
              </a:solidFill>
              <a:latin typeface="Arial" panose="020B0604020202020204" pitchFamily="34" charset="0"/>
            </a:endParaRPr>
          </a:p>
          <a:p>
            <a:pPr algn="ctr" defTabSz="914400" eaLnBrk="1" fontAlgn="auto" hangingPunct="1">
              <a:spcBef>
                <a:spcPts val="0"/>
              </a:spcBef>
              <a:spcAft>
                <a:spcPts val="0"/>
              </a:spcAft>
              <a:defRPr/>
            </a:pPr>
            <a:endParaRPr lang="fr-FR" altLang="fr-FR" sz="600" b="1" kern="0" dirty="0">
              <a:solidFill>
                <a:srgbClr val="F79646">
                  <a:lumMod val="75000"/>
                </a:srgbClr>
              </a:solidFill>
              <a:latin typeface="Arial" panose="020B0604020202020204" pitchFamily="34" charset="0"/>
            </a:endParaRPr>
          </a:p>
        </p:txBody>
      </p:sp>
    </p:spTree>
    <p:extLst>
      <p:ext uri="{BB962C8B-B14F-4D97-AF65-F5344CB8AC3E}">
        <p14:creationId xmlns:p14="http://schemas.microsoft.com/office/powerpoint/2010/main" val="356311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962A8-8537-5C43-8160-F93098538CE0}"/>
              </a:ext>
            </a:extLst>
          </p:cNvPr>
          <p:cNvSpPr>
            <a:spLocks noGrp="1"/>
          </p:cNvSpPr>
          <p:nvPr>
            <p:ph type="title"/>
          </p:nvPr>
        </p:nvSpPr>
        <p:spPr>
          <a:xfrm>
            <a:off x="359999" y="1525675"/>
            <a:ext cx="8424000" cy="480000"/>
          </a:xfrm>
        </p:spPr>
        <p:txBody>
          <a:bodyPr/>
          <a:lstStyle/>
          <a:p>
            <a:r>
              <a:rPr lang="fr-FR" dirty="0"/>
              <a:t>L’accompagnement personnalisé</a:t>
            </a:r>
          </a:p>
        </p:txBody>
      </p:sp>
      <p:sp>
        <p:nvSpPr>
          <p:cNvPr id="3" name="Espace réservé de la date 2">
            <a:extLst>
              <a:ext uri="{FF2B5EF4-FFF2-40B4-BE49-F238E27FC236}">
                <a16:creationId xmlns:a16="http://schemas.microsoft.com/office/drawing/2014/main" id="{CC053649-BD4C-3D4E-BBA6-083D7CC46AEA}"/>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2A1A126D-1F5C-4340-86E6-43305513D0DD}"/>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57B2F358-BCE0-8942-814A-CA754FE0284C}"/>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u texte 5">
            <a:extLst>
              <a:ext uri="{FF2B5EF4-FFF2-40B4-BE49-F238E27FC236}">
                <a16:creationId xmlns:a16="http://schemas.microsoft.com/office/drawing/2014/main" id="{47D3C723-5B07-1042-AB89-B20862B58610}"/>
              </a:ext>
            </a:extLst>
          </p:cNvPr>
          <p:cNvSpPr>
            <a:spLocks noGrp="1"/>
          </p:cNvSpPr>
          <p:nvPr>
            <p:ph type="body" sz="quarter" idx="13"/>
          </p:nvPr>
        </p:nvSpPr>
        <p:spPr>
          <a:xfrm>
            <a:off x="359998" y="2204864"/>
            <a:ext cx="8604490" cy="3548144"/>
          </a:xfrm>
        </p:spPr>
        <p:txBody>
          <a:bodyPr/>
          <a:lstStyle/>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Deux volets</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Le soutien de l’élève dans sa progression, en fonction de ses besoins identifiés lors des tests de positionnement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de seconde</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L’accompagnement du lycéen dans ses choix d’orientation et dans son projet d’études supérieures</a:t>
            </a:r>
          </a:p>
          <a:p>
            <a:pPr fontAlgn="base">
              <a:spcBef>
                <a:spcPts val="1600"/>
              </a:spcBef>
              <a:spcAft>
                <a:spcPts val="300"/>
              </a:spcAft>
              <a:defRPr/>
            </a:pPr>
            <a:r>
              <a:rPr lang="fr-FR" sz="1400" b="1" dirty="0">
                <a:solidFill>
                  <a:srgbClr val="EF7D05"/>
                </a:solidFill>
                <a:latin typeface="Arial" panose="020B0604020202020204" pitchFamily="34" charset="0"/>
                <a:cs typeface="Arial" panose="020B0604020202020204" pitchFamily="34" charset="0"/>
              </a:rPr>
              <a:t>Une organisation</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Un projet de l’équipe pédagogique coordonné par le professeur principal de la classe ou les professeurs référents </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Une mise en œuvre possible par tous les enseignants, dans le cadre de leur service ou en heures supplémentaires </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L’appui des conseillers principaux d’éducation, professeurs documentalistes et psychologues de l’éducation nationale</a:t>
            </a:r>
          </a:p>
          <a:p>
            <a:endParaRPr lang="fr-FR" dirty="0"/>
          </a:p>
        </p:txBody>
      </p:sp>
    </p:spTree>
    <p:extLst>
      <p:ext uri="{BB962C8B-B14F-4D97-AF65-F5344CB8AC3E}">
        <p14:creationId xmlns:p14="http://schemas.microsoft.com/office/powerpoint/2010/main" val="95199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A1C85-5F50-AC4C-86F7-14865BFBF810}"/>
              </a:ext>
            </a:extLst>
          </p:cNvPr>
          <p:cNvSpPr>
            <a:spLocks noGrp="1"/>
          </p:cNvSpPr>
          <p:nvPr>
            <p:ph type="title"/>
          </p:nvPr>
        </p:nvSpPr>
        <p:spPr>
          <a:xfrm>
            <a:off x="374939" y="1508840"/>
            <a:ext cx="8424000" cy="480000"/>
          </a:xfrm>
        </p:spPr>
        <p:txBody>
          <a:bodyPr/>
          <a:lstStyle/>
          <a:p>
            <a:r>
              <a:rPr lang="fr-FR" dirty="0"/>
              <a:t>Accompagnement au choix d’orientation au lycée</a:t>
            </a:r>
          </a:p>
        </p:txBody>
      </p:sp>
      <p:sp>
        <p:nvSpPr>
          <p:cNvPr id="3" name="Espace réservé de la date 2">
            <a:extLst>
              <a:ext uri="{FF2B5EF4-FFF2-40B4-BE49-F238E27FC236}">
                <a16:creationId xmlns:a16="http://schemas.microsoft.com/office/drawing/2014/main" id="{CDDFFF73-9E23-2342-BD12-F12606E848A8}"/>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F7E44C79-AC70-7048-B106-E9FF47DB5102}"/>
              </a:ext>
            </a:extLst>
          </p:cNvPr>
          <p:cNvSpPr>
            <a:spLocks noGrp="1"/>
          </p:cNvSpPr>
          <p:nvPr>
            <p:ph type="ftr" sz="quarter" idx="11"/>
          </p:nvPr>
        </p:nvSpPr>
        <p:spPr/>
        <p:txBody>
          <a:bodyPr/>
          <a:lstStyle/>
          <a:p>
            <a:r>
              <a:rPr lang="fr-FR" dirty="0"/>
              <a:t>Délégation à la communication</a:t>
            </a:r>
          </a:p>
        </p:txBody>
      </p:sp>
      <p:sp>
        <p:nvSpPr>
          <p:cNvPr id="5" name="Espace réservé du numéro de diapositive 4">
            <a:extLst>
              <a:ext uri="{FF2B5EF4-FFF2-40B4-BE49-F238E27FC236}">
                <a16:creationId xmlns:a16="http://schemas.microsoft.com/office/drawing/2014/main" id="{7BA09D37-2D14-9349-B06A-206EAAD75313}"/>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texte 5">
            <a:extLst>
              <a:ext uri="{FF2B5EF4-FFF2-40B4-BE49-F238E27FC236}">
                <a16:creationId xmlns:a16="http://schemas.microsoft.com/office/drawing/2014/main" id="{31B05090-7C98-9642-9643-1099F4F08C81}"/>
              </a:ext>
            </a:extLst>
          </p:cNvPr>
          <p:cNvSpPr>
            <a:spLocks noGrp="1"/>
          </p:cNvSpPr>
          <p:nvPr>
            <p:ph type="body" sz="quarter" idx="13"/>
          </p:nvPr>
        </p:nvSpPr>
        <p:spPr>
          <a:xfrm>
            <a:off x="378942" y="2060848"/>
            <a:ext cx="8424000" cy="4608512"/>
          </a:xfrm>
        </p:spPr>
        <p:txBody>
          <a:bodyPr/>
          <a:lstStyle/>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Les trois objectifs</a:t>
            </a:r>
          </a:p>
          <a:p>
            <a:pPr marL="358775" lvl="1" indent="-179388" fontAlgn="base">
              <a:spcBef>
                <a:spcPts val="0"/>
              </a:spcBef>
              <a:spcAft>
                <a:spcPts val="300"/>
              </a:spcAft>
              <a:defRPr/>
            </a:pPr>
            <a:r>
              <a:rPr lang="fr-FR" sz="1200" dirty="0">
                <a:latin typeface="Arial" panose="020B0604020202020204" pitchFamily="34" charset="0"/>
                <a:cs typeface="Arial" panose="020B0604020202020204" pitchFamily="34" charset="0"/>
              </a:rPr>
              <a:t>Affiner progressivement son projet d’études : aide au choix de la voie, des spécialités, etc.</a:t>
            </a:r>
          </a:p>
          <a:p>
            <a:pPr marL="358775" lvl="1" indent="-179388" fontAlgn="base">
              <a:spcBef>
                <a:spcPts val="0"/>
              </a:spcBef>
              <a:spcAft>
                <a:spcPts val="300"/>
              </a:spcAft>
              <a:buSzPct val="100000"/>
              <a:defRPr/>
            </a:pPr>
            <a:r>
              <a:rPr lang="fr-FR" sz="1200" dirty="0">
                <a:latin typeface="Arial" panose="020B0604020202020204" pitchFamily="34" charset="0"/>
                <a:cs typeface="Arial" panose="020B0604020202020204" pitchFamily="34" charset="0"/>
              </a:rPr>
              <a:t>Connaître les formations et les débouchés de l’enseignement supérieur : accompagnement dans la conception d’une orientation post-baccalauréat</a:t>
            </a:r>
          </a:p>
          <a:p>
            <a:pPr marL="358775" lvl="1" indent="-179388" fontAlgn="base">
              <a:spcBef>
                <a:spcPts val="0"/>
              </a:spcBef>
              <a:spcAft>
                <a:spcPts val="600"/>
              </a:spcAft>
              <a:buSzPct val="100000"/>
              <a:defRPr/>
            </a:pPr>
            <a:r>
              <a:rPr lang="fr-FR" sz="1200" dirty="0">
                <a:latin typeface="Arial" panose="020B0604020202020204" pitchFamily="34" charset="0"/>
                <a:cs typeface="Arial" panose="020B0604020202020204" pitchFamily="34" charset="0"/>
              </a:rPr>
              <a:t>Découvrir le monde professionnel et s’y repérer : organisation de visites d’entreprises, de conférences, de journées portes ouvertes </a:t>
            </a:r>
          </a:p>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Les deux acteurs de l’orientation</a:t>
            </a:r>
          </a:p>
          <a:p>
            <a:pPr marL="358775" lvl="1" indent="-179388" fontAlgn="base">
              <a:spcBef>
                <a:spcPts val="0"/>
              </a:spcBef>
              <a:spcAft>
                <a:spcPts val="300"/>
              </a:spcAft>
              <a:defRPr/>
            </a:pPr>
            <a:r>
              <a:rPr lang="fr-FR" sz="1200" dirty="0">
                <a:latin typeface="Arial" panose="020B0604020202020204" pitchFamily="34" charset="0"/>
                <a:cs typeface="Arial" panose="020B0604020202020204" pitchFamily="34" charset="0"/>
              </a:rPr>
              <a:t>Les personnels de l’éducation nationale</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Les régions : participation à l’information sur les métiers et les formations (loi Pour la liberté de choisir son avenir professionnel)</a:t>
            </a:r>
          </a:p>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 Les modalités de mise en œuvre</a:t>
            </a:r>
          </a:p>
          <a:p>
            <a:pPr marL="358775" lvl="1" indent="-179388" fontAlgn="base">
              <a:spcBef>
                <a:spcPts val="0"/>
              </a:spcBef>
              <a:spcAft>
                <a:spcPts val="300"/>
              </a:spcAft>
              <a:defRPr/>
            </a:pPr>
            <a:r>
              <a:rPr lang="fr-FR" sz="1200" dirty="0">
                <a:latin typeface="Arial" panose="020B0604020202020204" pitchFamily="34" charset="0"/>
                <a:cs typeface="Arial" panose="020B0604020202020204" pitchFamily="34" charset="0"/>
              </a:rPr>
              <a:t>Une démarche active et de projet</a:t>
            </a:r>
          </a:p>
          <a:p>
            <a:pPr marL="358775" lvl="1" indent="-179388" fontAlgn="base">
              <a:spcBef>
                <a:spcPts val="0"/>
              </a:spcBef>
              <a:spcAft>
                <a:spcPts val="300"/>
              </a:spcAft>
              <a:defRPr/>
            </a:pPr>
            <a:r>
              <a:rPr lang="fr-FR" sz="1200" dirty="0">
                <a:latin typeface="Arial" panose="020B0604020202020204" pitchFamily="34" charset="0"/>
                <a:cs typeface="Arial" panose="020B0604020202020204" pitchFamily="34" charset="0"/>
              </a:rPr>
              <a:t>Une utilisation de cas concrets et de supports diversifiés </a:t>
            </a:r>
          </a:p>
          <a:p>
            <a:pPr marL="358775" lvl="1" indent="-179388" fontAlgn="base">
              <a:spcBef>
                <a:spcPts val="0"/>
              </a:spcBef>
              <a:spcAft>
                <a:spcPts val="300"/>
              </a:spcAft>
              <a:defRPr/>
            </a:pPr>
            <a:r>
              <a:rPr lang="fr-FR" sz="1200" dirty="0">
                <a:latin typeface="Arial" panose="020B0604020202020204" pitchFamily="34" charset="0"/>
                <a:cs typeface="Arial" panose="020B0604020202020204" pitchFamily="34" charset="0"/>
              </a:rPr>
              <a:t>Des activités en autonomie ou en groupe</a:t>
            </a:r>
          </a:p>
          <a:p>
            <a:pPr marL="358775" lvl="1" indent="-179388" fontAlgn="base">
              <a:spcBef>
                <a:spcPts val="0"/>
              </a:spcBef>
              <a:spcAft>
                <a:spcPts val="600"/>
              </a:spcAft>
              <a:defRPr/>
            </a:pPr>
            <a:r>
              <a:rPr lang="fr-FR" sz="1200" dirty="0">
                <a:latin typeface="Arial" panose="020B0604020202020204" pitchFamily="34" charset="0"/>
                <a:cs typeface="Arial" panose="020B0604020202020204" pitchFamily="34" charset="0"/>
              </a:rPr>
              <a:t>Des mises en perspective dans une grande variété de secteurs professionnels et de domaines de formation</a:t>
            </a:r>
          </a:p>
          <a:p>
            <a:pPr marL="0" indent="0" algn="ctr">
              <a:buNone/>
              <a:defRPr/>
            </a:pPr>
            <a:r>
              <a:rPr lang="fr-FR" sz="1400" b="1" dirty="0">
                <a:sym typeface="Wingdings" panose="05000000000000000000" pitchFamily="2" charset="2"/>
              </a:rPr>
              <a:t>L’accompagnement aux choix d’orientation est associé </a:t>
            </a:r>
            <a:r>
              <a:rPr lang="fr-FR" sz="1400" b="1" strike="sngStrike" dirty="0">
                <a:sym typeface="Wingdings" panose="05000000000000000000" pitchFamily="2" charset="2"/>
              </a:rPr>
              <a:t/>
            </a:r>
            <a:br>
              <a:rPr lang="fr-FR" sz="1400" b="1" strike="sngStrike" dirty="0">
                <a:sym typeface="Wingdings" panose="05000000000000000000" pitchFamily="2" charset="2"/>
              </a:rPr>
            </a:br>
            <a:r>
              <a:rPr lang="fr-FR" sz="1400" b="1" dirty="0">
                <a:sym typeface="Wingdings" panose="05000000000000000000" pitchFamily="2" charset="2"/>
              </a:rPr>
              <a:t>à un volume indicatif de 54 heures annuelles devant élèves.</a:t>
            </a:r>
          </a:p>
          <a:p>
            <a:endParaRPr lang="fr-FR" dirty="0"/>
          </a:p>
        </p:txBody>
      </p:sp>
    </p:spTree>
    <p:extLst>
      <p:ext uri="{BB962C8B-B14F-4D97-AF65-F5344CB8AC3E}">
        <p14:creationId xmlns:p14="http://schemas.microsoft.com/office/powerpoint/2010/main" val="1734266564"/>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2c7ddd52-0a06-43b1-a35c-dcb15ea2e3f4"/>
    <ds:schemaRef ds:uri="http://www.w3.org/XML/1998/namespace"/>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4667</TotalTime>
  <Words>3956</Words>
  <Application>Microsoft Office PowerPoint</Application>
  <PresentationFormat>Affichage à l'écran (4:3)</PresentationFormat>
  <Paragraphs>605</Paragraphs>
  <Slides>38</Slides>
  <Notes>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38</vt:i4>
      </vt:variant>
    </vt:vector>
  </HeadingPairs>
  <TitlesOfParts>
    <vt:vector size="51" baseType="lpstr">
      <vt:lpstr>Arial</vt:lpstr>
      <vt:lpstr>Arial </vt:lpstr>
      <vt:lpstr>Arial Black</vt:lpstr>
      <vt:lpstr>Arial Italic</vt:lpstr>
      <vt:lpstr>Calibri</vt:lpstr>
      <vt:lpstr>Calibri Light</vt:lpstr>
      <vt:lpstr>Police système Courant</vt:lpstr>
      <vt:lpstr>Roboto</vt:lpstr>
      <vt:lpstr>Wingdings</vt:lpstr>
      <vt:lpstr>MINISTÈRIEL</vt:lpstr>
      <vt:lpstr>1_Conception personnalisée</vt:lpstr>
      <vt:lpstr>Conception personnalisée</vt:lpstr>
      <vt:lpstr>1_MINISTÈRIEL</vt:lpstr>
      <vt:lpstr>Présentation PowerPoint</vt:lpstr>
      <vt:lpstr>Sommaire</vt:lpstr>
      <vt:lpstr>Présentation PowerPoint</vt:lpstr>
      <vt:lpstr>Ambitions du lycée GT</vt:lpstr>
      <vt:lpstr>La scolarité au lycée d’enseignement  général et technologique</vt:lpstr>
      <vt:lpstr>Présentation PowerPoint</vt:lpstr>
      <vt:lpstr>En seconde : le test de positionnement</vt:lpstr>
      <vt:lpstr>L’accompagnement personnalisé</vt:lpstr>
      <vt:lpstr>Accompagnement au choix d’orientation au lycée</vt:lpstr>
      <vt:lpstr>Outils d’accompagnement à l’orientation en seconde </vt:lpstr>
      <vt:lpstr>Présentation PowerPoint</vt:lpstr>
      <vt:lpstr>Les enseignements obligatoires de la seconde générale et technologique</vt:lpstr>
      <vt:lpstr>Les enseignements optionnels de la seconde générale et technologique </vt:lpstr>
      <vt:lpstr>Présentation PowerPoint</vt:lpstr>
      <vt:lpstr>Calendrier de la classe de seconde</vt:lpstr>
      <vt:lpstr>Présentation PowerPoint</vt:lpstr>
      <vt:lpstr>La structure de la scolarité en première et terminale générales et technologiques</vt:lpstr>
      <vt:lpstr>En première de la voie générale</vt:lpstr>
      <vt:lpstr>En première de la voie technologique</vt:lpstr>
      <vt:lpstr>En première de la voie technologique</vt:lpstr>
      <vt:lpstr>En terminale de la voie générale</vt:lpstr>
      <vt:lpstr>En terminale de la voie technologique</vt:lpstr>
      <vt:lpstr>Calendrier de la classe de première </vt:lpstr>
      <vt:lpstr>Présentation PowerPoint</vt:lpstr>
      <vt:lpstr>Les notes retenues au baccalauréat et leurs coefficients</vt:lpstr>
      <vt:lpstr>Présentation PowerPoint</vt:lpstr>
      <vt:lpstr>Présentation PowerPoint</vt:lpstr>
      <vt:lpstr>La qualité du contrôle continu</vt:lpstr>
      <vt:lpstr>La qualité du contrôle continu</vt:lpstr>
      <vt:lpstr>Présentation PowerPoint</vt:lpstr>
      <vt:lpstr>Présentation PowerPoint</vt:lpstr>
      <vt:lpstr>L’épreuve terminale de philosophie juin - terminale</vt:lpstr>
      <vt:lpstr>Les épreuves terminales de spécialité juin - terminale  1 épreuve par jour</vt:lpstr>
      <vt:lpstr>L’épreuve terminale orale : le Grand oral juin - terminale</vt:lpstr>
      <vt:lpstr>Le baccalauréat valorisé sur Parcoursup </vt:lpstr>
      <vt:lpstr>Des ressources à disposition des familles </vt:lpstr>
      <vt:lpstr>Information sur les lycées agricoles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ANNE-VEFA VITEL</cp:lastModifiedBy>
  <cp:revision>222</cp:revision>
  <dcterms:created xsi:type="dcterms:W3CDTF">2020-03-05T15:21:24Z</dcterms:created>
  <dcterms:modified xsi:type="dcterms:W3CDTF">2023-12-20T09:27:52Z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