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7" r:id="rId3"/>
    <p:sldId id="297" r:id="rId4"/>
    <p:sldId id="272" r:id="rId5"/>
    <p:sldId id="258" r:id="rId6"/>
    <p:sldId id="278" r:id="rId7"/>
    <p:sldId id="279" r:id="rId8"/>
    <p:sldId id="280" r:id="rId9"/>
    <p:sldId id="259" r:id="rId10"/>
    <p:sldId id="276" r:id="rId11"/>
    <p:sldId id="288" r:id="rId12"/>
    <p:sldId id="289" r:id="rId13"/>
    <p:sldId id="290" r:id="rId14"/>
    <p:sldId id="291" r:id="rId15"/>
    <p:sldId id="292" r:id="rId16"/>
    <p:sldId id="273" r:id="rId17"/>
    <p:sldId id="296" r:id="rId18"/>
    <p:sldId id="262" r:id="rId19"/>
    <p:sldId id="264" r:id="rId20"/>
    <p:sldId id="294" r:id="rId21"/>
    <p:sldId id="295" r:id="rId22"/>
    <p:sldId id="265" r:id="rId23"/>
    <p:sldId id="266" r:id="rId24"/>
    <p:sldId id="284" r:id="rId25"/>
    <p:sldId id="287" r:id="rId26"/>
    <p:sldId id="285" r:id="rId27"/>
    <p:sldId id="286" r:id="rId28"/>
    <p:sldId id="277" r:id="rId29"/>
    <p:sldId id="298" r:id="rId30"/>
    <p:sldId id="306" r:id="rId31"/>
    <p:sldId id="299" r:id="rId32"/>
    <p:sldId id="300" r:id="rId33"/>
    <p:sldId id="303" r:id="rId34"/>
    <p:sldId id="301" r:id="rId35"/>
    <p:sldId id="320" r:id="rId36"/>
    <p:sldId id="321" r:id="rId37"/>
    <p:sldId id="302" r:id="rId38"/>
    <p:sldId id="304" r:id="rId39"/>
    <p:sldId id="305" r:id="rId40"/>
    <p:sldId id="313" r:id="rId41"/>
    <p:sldId id="317" r:id="rId42"/>
    <p:sldId id="316" r:id="rId43"/>
    <p:sldId id="315" r:id="rId44"/>
    <p:sldId id="314" r:id="rId45"/>
    <p:sldId id="318" r:id="rId46"/>
    <p:sldId id="319" r:id="rId4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CCE9AD"/>
    <a:srgbClr val="2D8CCD"/>
    <a:srgbClr val="80B947"/>
    <a:srgbClr val="88CADC"/>
    <a:srgbClr val="D0F4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4" autoAdjust="0"/>
    <p:restoredTop sz="94585" autoAdjust="0"/>
  </p:normalViewPr>
  <p:slideViewPr>
    <p:cSldViewPr>
      <p:cViewPr>
        <p:scale>
          <a:sx n="66" d="100"/>
          <a:sy n="66" d="100"/>
        </p:scale>
        <p:origin x="-1272" y="-1038"/>
      </p:cViewPr>
      <p:guideLst>
        <p:guide orient="horz" pos="2160"/>
        <p:guide pos="2880"/>
      </p:guideLst>
    </p:cSldViewPr>
  </p:slideViewPr>
  <p:outlineViewPr>
    <p:cViewPr>
      <p:scale>
        <a:sx n="33" d="100"/>
        <a:sy n="33" d="100"/>
      </p:scale>
      <p:origin x="0" y="1518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181E47-3205-4F9C-A0D3-43BE2CF77F19}" type="datetimeFigureOut">
              <a:rPr lang="fr-FR" smtClean="0"/>
              <a:t>23/11/2016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444F2-8FA4-4872-8F33-935FC99539E0}" type="slidenum">
              <a:rPr lang="fr-FR" smtClean="0"/>
              <a:t>‹N°›</a:t>
            </a:fld>
            <a:endParaRPr lang="fr-FR"/>
          </a:p>
        </p:txBody>
      </p:sp>
    </p:spTree>
    <p:extLst>
      <p:ext uri="{BB962C8B-B14F-4D97-AF65-F5344CB8AC3E}">
        <p14:creationId xmlns:p14="http://schemas.microsoft.com/office/powerpoint/2010/main" val="273236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A444F2-8FA4-4872-8F33-935FC99539E0}" type="slidenum">
              <a:rPr lang="fr-FR" smtClean="0"/>
              <a:t>17</a:t>
            </a:fld>
            <a:endParaRPr lang="fr-FR"/>
          </a:p>
        </p:txBody>
      </p:sp>
    </p:spTree>
    <p:extLst>
      <p:ext uri="{BB962C8B-B14F-4D97-AF65-F5344CB8AC3E}">
        <p14:creationId xmlns:p14="http://schemas.microsoft.com/office/powerpoint/2010/main" val="318806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A444F2-8FA4-4872-8F33-935FC99539E0}" type="slidenum">
              <a:rPr lang="fr-FR" smtClean="0"/>
              <a:t>18</a:t>
            </a:fld>
            <a:endParaRPr lang="fr-FR"/>
          </a:p>
        </p:txBody>
      </p:sp>
    </p:spTree>
    <p:extLst>
      <p:ext uri="{BB962C8B-B14F-4D97-AF65-F5344CB8AC3E}">
        <p14:creationId xmlns:p14="http://schemas.microsoft.com/office/powerpoint/2010/main" val="118749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A444F2-8FA4-4872-8F33-935FC99539E0}" type="slidenum">
              <a:rPr lang="fr-FR" smtClean="0"/>
              <a:t>27</a:t>
            </a:fld>
            <a:endParaRPr lang="fr-FR"/>
          </a:p>
        </p:txBody>
      </p:sp>
    </p:spTree>
    <p:extLst>
      <p:ext uri="{BB962C8B-B14F-4D97-AF65-F5344CB8AC3E}">
        <p14:creationId xmlns:p14="http://schemas.microsoft.com/office/powerpoint/2010/main" val="79418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A444F2-8FA4-4872-8F33-935FC99539E0}" type="slidenum">
              <a:rPr lang="fr-FR" smtClean="0"/>
              <a:t>42</a:t>
            </a:fld>
            <a:endParaRPr lang="fr-FR"/>
          </a:p>
        </p:txBody>
      </p:sp>
    </p:spTree>
    <p:extLst>
      <p:ext uri="{BB962C8B-B14F-4D97-AF65-F5344CB8AC3E}">
        <p14:creationId xmlns:p14="http://schemas.microsoft.com/office/powerpoint/2010/main" val="97493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fr-FR" smtClean="0"/>
              <a:t>Modifiez le style du titre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5AC92C6-32E3-4E36-AB3F-E52492949784}" type="datetimeFigureOut">
              <a:rPr lang="fr-FR" smtClean="0"/>
              <a:t>23/11/2016</a:t>
            </a:fld>
            <a:endParaRPr lang="fr-FR"/>
          </a:p>
        </p:txBody>
      </p:sp>
      <p:sp>
        <p:nvSpPr>
          <p:cNvPr id="5" name="Footer Placeholder 4"/>
          <p:cNvSpPr>
            <a:spLocks noGrp="1"/>
          </p:cNvSpPr>
          <p:nvPr>
            <p:ph type="ftr" sz="quarter" idx="11"/>
          </p:nvPr>
        </p:nvSpPr>
        <p:spPr/>
        <p:txBody>
          <a:bodyPr/>
          <a:lstStyle/>
          <a:p>
            <a:endParaRPr lang="fr-F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88379F-C6BB-4643-9D88-F899757AD898}"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5AC92C6-32E3-4E36-AB3F-E52492949784}" type="datetimeFigureOut">
              <a:rPr lang="fr-FR" smtClean="0"/>
              <a:t>23/11/2016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88379F-C6BB-4643-9D88-F899757AD898}"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5AC92C6-32E3-4E36-AB3F-E52492949784}" type="datetimeFigureOut">
              <a:rPr lang="fr-FR" smtClean="0"/>
              <a:t>23/11/2016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88379F-C6BB-4643-9D88-F899757AD898}"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5AC92C6-32E3-4E36-AB3F-E52492949784}" type="datetimeFigureOut">
              <a:rPr lang="fr-FR" smtClean="0"/>
              <a:t>23/11/2016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88379F-C6BB-4643-9D88-F899757AD898}"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7" name="Date Placeholder 6"/>
          <p:cNvSpPr>
            <a:spLocks noGrp="1"/>
          </p:cNvSpPr>
          <p:nvPr>
            <p:ph type="dt" sz="half" idx="10"/>
          </p:nvPr>
        </p:nvSpPr>
        <p:spPr/>
        <p:txBody>
          <a:bodyPr/>
          <a:lstStyle/>
          <a:p>
            <a:fld id="{95AC92C6-32E3-4E36-AB3F-E52492949784}" type="datetimeFigureOut">
              <a:rPr lang="fr-FR" smtClean="0"/>
              <a:t>23/11/2016</a:t>
            </a:fld>
            <a:endParaRPr lang="fr-FR"/>
          </a:p>
        </p:txBody>
      </p:sp>
      <p:sp>
        <p:nvSpPr>
          <p:cNvPr id="8" name="Slide Number Placeholder 7"/>
          <p:cNvSpPr>
            <a:spLocks noGrp="1"/>
          </p:cNvSpPr>
          <p:nvPr>
            <p:ph type="sldNum" sz="quarter" idx="11"/>
          </p:nvPr>
        </p:nvSpPr>
        <p:spPr/>
        <p:txBody>
          <a:bodyPr/>
          <a:lstStyle/>
          <a:p>
            <a:fld id="{2B88379F-C6BB-4643-9D88-F899757AD898}" type="slidenum">
              <a:rPr lang="fr-FR" smtClean="0"/>
              <a:t>‹N°›</a:t>
            </a:fld>
            <a:endParaRPr lang="fr-FR"/>
          </a:p>
        </p:txBody>
      </p:sp>
      <p:sp>
        <p:nvSpPr>
          <p:cNvPr id="9" name="Footer Placeholder 8"/>
          <p:cNvSpPr>
            <a:spLocks noGrp="1"/>
          </p:cNvSpPr>
          <p:nvPr>
            <p:ph type="ftr" sz="quarter" idx="12"/>
          </p:nvPr>
        </p:nvSpPr>
        <p:spPr/>
        <p:txBody>
          <a:bodyPr/>
          <a:lstStyle/>
          <a:p>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5AC92C6-32E3-4E36-AB3F-E52492949784}" type="datetimeFigureOut">
              <a:rPr lang="fr-FR" smtClean="0"/>
              <a:t>23/11/2016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B88379F-C6BB-4643-9D88-F899757AD898}"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fr-FR" smtClean="0"/>
              <a:t>Modifiez les styles du texte du masque</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5AC92C6-32E3-4E36-AB3F-E52492949784}" type="datetimeFigureOut">
              <a:rPr lang="fr-FR" smtClean="0"/>
              <a:t>23/11/2016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B88379F-C6BB-4643-9D88-F899757AD898}"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95AC92C6-32E3-4E36-AB3F-E52492949784}" type="datetimeFigureOut">
              <a:rPr lang="fr-FR" smtClean="0"/>
              <a:t>23/11/2016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B88379F-C6BB-4643-9D88-F899757AD898}"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C92C6-32E3-4E36-AB3F-E52492949784}" type="datetimeFigureOut">
              <a:rPr lang="fr-FR" smtClean="0"/>
              <a:t>23/11/2016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B88379F-C6BB-4643-9D88-F899757AD898}"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5AC92C6-32E3-4E36-AB3F-E52492949784}" type="datetimeFigureOut">
              <a:rPr lang="fr-FR" smtClean="0"/>
              <a:t>23/11/2016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B88379F-C6BB-4643-9D88-F899757AD898}" type="slidenum">
              <a:rPr lang="fr-FR" smtClean="0"/>
              <a:t>‹N°›</a:t>
            </a:fld>
            <a:endParaRPr lang="fr-FR"/>
          </a:p>
        </p:txBody>
      </p:sp>
      <p:sp>
        <p:nvSpPr>
          <p:cNvPr id="8" name="Title 7"/>
          <p:cNvSpPr>
            <a:spLocks noGrp="1"/>
          </p:cNvSpPr>
          <p:nvPr>
            <p:ph type="title"/>
          </p:nvPr>
        </p:nvSpPr>
        <p:spPr/>
        <p:txBody>
          <a:bodyPr/>
          <a:lstStyle/>
          <a:p>
            <a:r>
              <a:rPr lang="fr-FR" smtClean="0"/>
              <a:t>Modifiez le style du titre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5AC92C6-32E3-4E36-AB3F-E52492949784}" type="datetimeFigureOut">
              <a:rPr lang="fr-FR" smtClean="0"/>
              <a:t>23/11/2016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2B88379F-C6BB-4643-9D88-F899757AD898}" type="slidenum">
              <a:rPr lang="fr-FR" smtClean="0"/>
              <a:t>‹N°›</a:t>
            </a:fld>
            <a:endParaRPr lang="fr-F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fr-FR" smtClean="0"/>
              <a:t>Modifiez le style du titre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95AC92C6-32E3-4E36-AB3F-E52492949784}" type="datetimeFigureOut">
              <a:rPr lang="fr-FR" smtClean="0"/>
              <a:t>23/11/2016</a:t>
            </a:fld>
            <a:endParaRPr lang="fr-F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2B88379F-C6BB-4643-9D88-F899757AD898}" type="slidenum">
              <a:rPr lang="fr-FR" smtClean="0"/>
              <a:t>‹N°›</a:t>
            </a:fld>
            <a:endParaRPr lang="fr-F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46179"/>
            <a:ext cx="8964488" cy="4893647"/>
          </a:xfrm>
          <a:prstGeom prst="rect">
            <a:avLst/>
          </a:prstGeom>
          <a:noFill/>
        </p:spPr>
        <p:txBody>
          <a:bodyPr wrap="square">
            <a:spAutoFit/>
          </a:bodyPr>
          <a:lstStyle/>
          <a:p>
            <a:pPr algn="ctr"/>
            <a:endParaRPr lang="fr-FR" sz="6000" b="1" cap="all" spc="-80" dirty="0" smtClean="0">
              <a:solidFill>
                <a:srgbClr val="C00000"/>
              </a:solidFill>
              <a:latin typeface="Times New Roman" panose="02020603050405020304" pitchFamily="18" charset="0"/>
              <a:ea typeface="Fedra Sans Std Demi" pitchFamily="34" charset="0"/>
              <a:cs typeface="Times New Roman" panose="02020603050405020304" pitchFamily="18" charset="0"/>
            </a:endParaRPr>
          </a:p>
          <a:p>
            <a:pPr algn="ctr"/>
            <a:endParaRPr lang="fr-FR" sz="6000" b="1" cap="all" spc="-80" dirty="0">
              <a:solidFill>
                <a:srgbClr val="C00000"/>
              </a:solidFill>
              <a:latin typeface="Times New Roman" panose="02020603050405020304" pitchFamily="18" charset="0"/>
              <a:ea typeface="Fedra Sans Std Demi" pitchFamily="34" charset="0"/>
              <a:cs typeface="Times New Roman" panose="02020603050405020304" pitchFamily="18" charset="0"/>
            </a:endParaRPr>
          </a:p>
          <a:p>
            <a:pPr algn="ctr"/>
            <a:r>
              <a:rPr lang="fr-FR" sz="6000" b="1" cap="all" spc="-80" dirty="0" smtClean="0">
                <a:solidFill>
                  <a:srgbClr val="C00000"/>
                </a:solidFill>
                <a:latin typeface="Times New Roman" panose="02020603050405020304" pitchFamily="18" charset="0"/>
                <a:ea typeface="Fedra Sans Std Demi" pitchFamily="34" charset="0"/>
                <a:cs typeface="Times New Roman" panose="02020603050405020304" pitchFamily="18" charset="0"/>
              </a:rPr>
              <a:t>La </a:t>
            </a:r>
            <a:r>
              <a:rPr lang="fr-FR" sz="6000" b="1" cap="all" spc="-80" dirty="0">
                <a:solidFill>
                  <a:srgbClr val="C00000"/>
                </a:solidFill>
                <a:latin typeface="Times New Roman" panose="02020603050405020304" pitchFamily="18" charset="0"/>
                <a:ea typeface="Fedra Sans Std Demi" pitchFamily="34" charset="0"/>
                <a:cs typeface="Times New Roman" panose="02020603050405020304" pitchFamily="18" charset="0"/>
              </a:rPr>
              <a:t>spirale </a:t>
            </a:r>
            <a:r>
              <a:rPr lang="fr-FR" sz="6000" b="1" cap="all" spc="-80" dirty="0" smtClean="0">
                <a:solidFill>
                  <a:srgbClr val="C00000"/>
                </a:solidFill>
                <a:latin typeface="Times New Roman" panose="02020603050405020304" pitchFamily="18" charset="0"/>
                <a:ea typeface="Fedra Sans Std Demi" pitchFamily="34" charset="0"/>
                <a:cs typeface="Times New Roman" panose="02020603050405020304" pitchFamily="18" charset="0"/>
              </a:rPr>
              <a:t>chronologique</a:t>
            </a:r>
            <a:r>
              <a:rPr lang="fr-FR" sz="6000" b="1" cap="all" spc="-80" dirty="0">
                <a:solidFill>
                  <a:srgbClr val="C00000"/>
                </a:solidFill>
                <a:latin typeface="Times New Roman" panose="02020603050405020304" pitchFamily="18" charset="0"/>
                <a:ea typeface="Fedra Sans Std Demi" pitchFamily="34" charset="0"/>
                <a:cs typeface="Times New Roman" panose="02020603050405020304" pitchFamily="18" charset="0"/>
              </a:rPr>
              <a:t/>
            </a:r>
            <a:br>
              <a:rPr lang="fr-FR" sz="6000" b="1" cap="all" spc="-80" dirty="0">
                <a:solidFill>
                  <a:srgbClr val="C00000"/>
                </a:solidFill>
                <a:latin typeface="Times New Roman" panose="02020603050405020304" pitchFamily="18" charset="0"/>
                <a:ea typeface="Fedra Sans Std Demi" pitchFamily="34" charset="0"/>
                <a:cs typeface="Times New Roman" panose="02020603050405020304" pitchFamily="18" charset="0"/>
              </a:rPr>
            </a:br>
            <a:r>
              <a:rPr lang="fr-FR" sz="3600" b="1" cap="all" spc="-80" dirty="0">
                <a:solidFill>
                  <a:srgbClr val="C00000"/>
                </a:solidFill>
                <a:latin typeface="Times New Roman" panose="02020603050405020304" pitchFamily="18" charset="0"/>
                <a:ea typeface="Fedra Sans Std Demi" pitchFamily="34" charset="0"/>
                <a:cs typeface="Times New Roman" panose="02020603050405020304" pitchFamily="18" charset="0"/>
              </a:rPr>
              <a:t>La sédimentation historique au château de Fontainebleau</a:t>
            </a:r>
            <a:endParaRPr lang="fr-FR" dirty="0">
              <a:solidFill>
                <a:srgbClr val="C00000"/>
              </a:solidFill>
            </a:endParaRPr>
          </a:p>
        </p:txBody>
      </p:sp>
      <p:sp>
        <p:nvSpPr>
          <p:cNvPr id="5" name="ZoneTexte 4"/>
          <p:cNvSpPr txBox="1"/>
          <p:nvPr/>
        </p:nvSpPr>
        <p:spPr>
          <a:xfrm>
            <a:off x="1947731" y="5811560"/>
            <a:ext cx="6984776" cy="954107"/>
          </a:xfrm>
          <a:prstGeom prst="rect">
            <a:avLst/>
          </a:prstGeom>
          <a:noFill/>
        </p:spPr>
        <p:txBody>
          <a:bodyPr wrap="square" rtlCol="0">
            <a:spAutoFit/>
          </a:bodyPr>
          <a:lstStyle/>
          <a:p>
            <a:pPr algn="r"/>
            <a:r>
              <a:rPr lang="fr-FR" sz="1400" dirty="0" smtClean="0">
                <a:solidFill>
                  <a:srgbClr val="002060"/>
                </a:solidFill>
              </a:rPr>
              <a:t>Diaporama réalisé par Jeanne Chevrier et David Millerou à partir d’une conférence de Vincent Cochet, conservateur en chef au château de Fontainebleau. </a:t>
            </a:r>
          </a:p>
          <a:p>
            <a:pPr algn="r"/>
            <a:r>
              <a:rPr lang="fr-FR" sz="1400" dirty="0" smtClean="0">
                <a:solidFill>
                  <a:srgbClr val="002060"/>
                </a:solidFill>
              </a:rPr>
              <a:t>Réflexions pédagogiques d’Olivier </a:t>
            </a:r>
            <a:r>
              <a:rPr lang="fr-FR" sz="1400" dirty="0">
                <a:solidFill>
                  <a:srgbClr val="002060"/>
                </a:solidFill>
              </a:rPr>
              <a:t>D</a:t>
            </a:r>
            <a:r>
              <a:rPr lang="fr-FR" sz="1400" dirty="0" smtClean="0">
                <a:solidFill>
                  <a:srgbClr val="002060"/>
                </a:solidFill>
              </a:rPr>
              <a:t>urieux, inspecteur de l’Education nationale et d’Anne-Marie Lescastreyres, professeur-relais </a:t>
            </a:r>
            <a:endParaRPr lang="fr-FR" sz="1400" dirty="0">
              <a:solidFill>
                <a:srgbClr val="002060"/>
              </a:solidFill>
            </a:endParaRPr>
          </a:p>
        </p:txBody>
      </p:sp>
    </p:spTree>
    <p:extLst>
      <p:ext uri="{BB962C8B-B14F-4D97-AF65-F5344CB8AC3E}">
        <p14:creationId xmlns:p14="http://schemas.microsoft.com/office/powerpoint/2010/main" val="65706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368208" cy="810344"/>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Fonction des pièces et récit</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3931975" y="1116740"/>
            <a:ext cx="4536504" cy="4320480"/>
          </a:xfrm>
        </p:spPr>
        <p:txBody>
          <a:bodyPr anchor="ctr">
            <a:noAutofit/>
          </a:bodyPr>
          <a:lstStyle/>
          <a:p>
            <a:pPr marL="0" lvl="0" indent="0" algn="just">
              <a:buNone/>
            </a:pPr>
            <a:r>
              <a:rPr lang="fr-FR" sz="2200" dirty="0" smtClean="0">
                <a:solidFill>
                  <a:prstClr val="black"/>
                </a:solidFill>
                <a:latin typeface="Times New Roman" panose="02020603050405020304" pitchFamily="18" charset="0"/>
                <a:ea typeface="Fedra Sans Std Light" pitchFamily="34" charset="0"/>
                <a:cs typeface="Times New Roman" panose="02020603050405020304" pitchFamily="18" charset="0"/>
              </a:rPr>
              <a:t>Les Petits Appartements permettent une cohérence synchronique dans la présentation d’un moment important de l’occupation du château: le Premier Empire.</a:t>
            </a:r>
          </a:p>
          <a:p>
            <a:pPr marL="0" lvl="0" indent="0" algn="just">
              <a:buNone/>
            </a:pPr>
            <a:endParaRPr lang="fr-FR" sz="2200" dirty="0" smtClean="0">
              <a:solidFill>
                <a:prstClr val="black"/>
              </a:solidFill>
              <a:latin typeface="Fedra Sans Std Light" pitchFamily="34" charset="0"/>
              <a:ea typeface="Fedra Sans Std Light" pitchFamily="34" charset="0"/>
            </a:endParaRPr>
          </a:p>
          <a:p>
            <a:pPr marL="0" lvl="0" indent="0" algn="just">
              <a:buNone/>
            </a:pPr>
            <a:r>
              <a:rPr lang="fr-FR" sz="2200" dirty="0" smtClean="0">
                <a:solidFill>
                  <a:prstClr val="black"/>
                </a:solidFill>
                <a:latin typeface="Times New Roman" panose="02020603050405020304" pitchFamily="18" charset="0"/>
                <a:ea typeface="Fedra Sans Std Light" pitchFamily="34" charset="0"/>
                <a:cs typeface="Times New Roman" panose="02020603050405020304" pitchFamily="18" charset="0"/>
              </a:rPr>
              <a:t>Les </a:t>
            </a:r>
            <a:r>
              <a:rPr lang="fr-FR" sz="2200" dirty="0">
                <a:solidFill>
                  <a:prstClr val="black"/>
                </a:solidFill>
                <a:latin typeface="Times New Roman" panose="02020603050405020304" pitchFamily="18" charset="0"/>
                <a:ea typeface="Fedra Sans Std Light" pitchFamily="34" charset="0"/>
                <a:cs typeface="Times New Roman" panose="02020603050405020304" pitchFamily="18" charset="0"/>
              </a:rPr>
              <a:t>appartements de </a:t>
            </a:r>
            <a:r>
              <a:rPr lang="fr-FR" sz="2200" dirty="0" smtClean="0">
                <a:solidFill>
                  <a:prstClr val="black"/>
                </a:solidFill>
                <a:latin typeface="Times New Roman" panose="02020603050405020304" pitchFamily="18" charset="0"/>
                <a:ea typeface="Fedra Sans Std Light" pitchFamily="34" charset="0"/>
                <a:cs typeface="Times New Roman" panose="02020603050405020304" pitchFamily="18" charset="0"/>
              </a:rPr>
              <a:t>l’Empereur </a:t>
            </a:r>
            <a:r>
              <a:rPr lang="fr-FR" sz="2200" dirty="0">
                <a:solidFill>
                  <a:prstClr val="black"/>
                </a:solidFill>
                <a:latin typeface="Times New Roman" panose="02020603050405020304" pitchFamily="18" charset="0"/>
                <a:ea typeface="Fedra Sans Std Light" pitchFamily="34" charset="0"/>
                <a:cs typeface="Times New Roman" panose="02020603050405020304" pitchFamily="18" charset="0"/>
              </a:rPr>
              <a:t>et de </a:t>
            </a:r>
            <a:r>
              <a:rPr lang="fr-FR" sz="2200" dirty="0" smtClean="0">
                <a:solidFill>
                  <a:prstClr val="black"/>
                </a:solidFill>
                <a:latin typeface="Times New Roman" panose="02020603050405020304" pitchFamily="18" charset="0"/>
                <a:ea typeface="Fedra Sans Std Light" pitchFamily="34" charset="0"/>
                <a:cs typeface="Times New Roman" panose="02020603050405020304" pitchFamily="18" charset="0"/>
              </a:rPr>
              <a:t>l’Impératrice </a:t>
            </a:r>
            <a:r>
              <a:rPr lang="fr-FR" sz="2200" dirty="0">
                <a:solidFill>
                  <a:prstClr val="black"/>
                </a:solidFill>
                <a:latin typeface="Times New Roman" panose="02020603050405020304" pitchFamily="18" charset="0"/>
                <a:ea typeface="Fedra Sans Std Light" pitchFamily="34" charset="0"/>
                <a:cs typeface="Times New Roman" panose="02020603050405020304" pitchFamily="18" charset="0"/>
              </a:rPr>
              <a:t>sont distincts. Tous deux comportent une antichambre où se tient un huissier, qui décide qui peut ou non entrer chez les souverains</a:t>
            </a:r>
            <a:r>
              <a:rPr lang="fr-FR" sz="2200" dirty="0" smtClean="0">
                <a:solidFill>
                  <a:prstClr val="black"/>
                </a:solidFill>
                <a:latin typeface="Times New Roman" panose="02020603050405020304" pitchFamily="18" charset="0"/>
                <a:ea typeface="Fedra Sans Std Light" pitchFamily="34" charset="0"/>
                <a:cs typeface="Times New Roman" panose="02020603050405020304" pitchFamily="18" charset="0"/>
              </a:rPr>
              <a:t>.</a:t>
            </a:r>
            <a:endParaRPr lang="fr-FR" sz="2200" dirty="0">
              <a:solidFill>
                <a:prstClr val="black"/>
              </a:solidFill>
              <a:latin typeface="Times New Roman" panose="02020603050405020304" pitchFamily="18" charset="0"/>
              <a:ea typeface="Fedra Sans Std Light" pitchFamily="34" charset="0"/>
              <a:cs typeface="Times New Roman" panose="02020603050405020304" pitchFamily="18"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1137320"/>
            <a:ext cx="3592827" cy="5389240"/>
          </a:xfrm>
          <a:prstGeom prst="rect">
            <a:avLst/>
          </a:prstGeom>
        </p:spPr>
      </p:pic>
      <p:sp>
        <p:nvSpPr>
          <p:cNvPr id="5" name="ZoneTexte 4"/>
          <p:cNvSpPr txBox="1"/>
          <p:nvPr/>
        </p:nvSpPr>
        <p:spPr>
          <a:xfrm>
            <a:off x="3912318" y="5794729"/>
            <a:ext cx="4464496"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Antichambre de l’Empereur (Petits Appartements)</a:t>
            </a:r>
            <a:endParaRPr lang="fr-FR" dirty="0">
              <a:latin typeface="Times New Roman" panose="02020603050405020304" pitchFamily="18" charset="0"/>
              <a:cs typeface="Times New Roman" panose="02020603050405020304" pitchFamily="18" charset="0"/>
            </a:endParaRPr>
          </a:p>
        </p:txBody>
      </p:sp>
      <p:sp>
        <p:nvSpPr>
          <p:cNvPr id="6" name="ZoneTexte 5"/>
          <p:cNvSpPr txBox="1"/>
          <p:nvPr/>
        </p:nvSpPr>
        <p:spPr>
          <a:xfrm>
            <a:off x="179510" y="6508730"/>
            <a:ext cx="3592827"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594147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368208" cy="810344"/>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Fonction des pièces et récit</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3491880" y="1916832"/>
            <a:ext cx="4464496" cy="1080119"/>
          </a:xfrm>
        </p:spPr>
        <p:txBody>
          <a:bodyPr anchor="ctr">
            <a:noAutofit/>
          </a:bodyPr>
          <a:lstStyle/>
          <a:p>
            <a:pPr algn="just"/>
            <a:r>
              <a:rPr lang="fr-FR" sz="2200" dirty="0">
                <a:latin typeface="Times New Roman" panose="02020603050405020304" pitchFamily="18" charset="0"/>
                <a:ea typeface="Fedra Sans Std Light" pitchFamily="34" charset="0"/>
                <a:cs typeface="Times New Roman" panose="02020603050405020304" pitchFamily="18" charset="0"/>
              </a:rPr>
              <a:t>Les visiteurs sont reçus dans des salons. Plusieurs pièces sont réservées à cet effet.</a:t>
            </a:r>
          </a:p>
        </p:txBody>
      </p:sp>
      <p:sp>
        <p:nvSpPr>
          <p:cNvPr id="5" name="ZoneTexte 4"/>
          <p:cNvSpPr txBox="1"/>
          <p:nvPr/>
        </p:nvSpPr>
        <p:spPr>
          <a:xfrm>
            <a:off x="3275856" y="973514"/>
            <a:ext cx="4104456"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Salon jaune de </a:t>
            </a:r>
            <a:r>
              <a:rPr lang="fr-FR" dirty="0" smtClean="0">
                <a:latin typeface="Times New Roman" panose="02020603050405020304" pitchFamily="18" charset="0"/>
                <a:ea typeface="Fedra Sans Std Light" pitchFamily="34" charset="0"/>
                <a:cs typeface="Times New Roman" panose="02020603050405020304" pitchFamily="18" charset="0"/>
              </a:rPr>
              <a:t>l’Impératrice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6" name="Rectangle 5"/>
          <p:cNvSpPr/>
          <p:nvPr/>
        </p:nvSpPr>
        <p:spPr>
          <a:xfrm>
            <a:off x="185138" y="5737149"/>
            <a:ext cx="374441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Second salon de </a:t>
            </a:r>
            <a:r>
              <a:rPr lang="fr-FR" dirty="0" smtClean="0">
                <a:latin typeface="Times New Roman" panose="02020603050405020304" pitchFamily="18" charset="0"/>
                <a:ea typeface="Fedra Sans Std Light" pitchFamily="34" charset="0"/>
                <a:cs typeface="Times New Roman" panose="02020603050405020304" pitchFamily="18" charset="0"/>
              </a:rPr>
              <a:t>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973514"/>
            <a:ext cx="2958656" cy="4437112"/>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137" y="3192070"/>
            <a:ext cx="4788065" cy="3191410"/>
          </a:xfrm>
          <a:prstGeom prst="rect">
            <a:avLst/>
          </a:prstGeom>
        </p:spPr>
      </p:pic>
      <p:sp>
        <p:nvSpPr>
          <p:cNvPr id="4" name="ZoneTexte 3"/>
          <p:cNvSpPr txBox="1"/>
          <p:nvPr/>
        </p:nvSpPr>
        <p:spPr>
          <a:xfrm>
            <a:off x="6662186" y="6383480"/>
            <a:ext cx="2250016"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9" name="ZoneTexte 8"/>
          <p:cNvSpPr txBox="1"/>
          <p:nvPr/>
        </p:nvSpPr>
        <p:spPr>
          <a:xfrm>
            <a:off x="180000" y="5410627"/>
            <a:ext cx="2958656" cy="251154"/>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4079316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368208" cy="810344"/>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Fonction des pièces et récit</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4345481" y="2204864"/>
            <a:ext cx="4485335" cy="1152128"/>
          </a:xfrm>
        </p:spPr>
        <p:txBody>
          <a:bodyPr>
            <a:noAutofit/>
          </a:bodyPr>
          <a:lstStyle/>
          <a:p>
            <a:pPr algn="just"/>
            <a:r>
              <a:rPr lang="fr-FR" sz="2200" dirty="0">
                <a:latin typeface="Times New Roman" panose="02020603050405020304" pitchFamily="18" charset="0"/>
                <a:ea typeface="Fedra Sans Std Light" pitchFamily="34" charset="0"/>
                <a:cs typeface="Times New Roman" panose="02020603050405020304" pitchFamily="18" charset="0"/>
              </a:rPr>
              <a:t>Napoléon </a:t>
            </a:r>
            <a:r>
              <a:rPr lang="fr-FR" sz="2200" dirty="0" smtClean="0">
                <a:latin typeface="Times New Roman" panose="02020603050405020304" pitchFamily="18" charset="0"/>
                <a:ea typeface="Fedra Sans Std Light" pitchFamily="34" charset="0"/>
                <a:cs typeface="Times New Roman" panose="02020603050405020304" pitchFamily="18" charset="0"/>
              </a:rPr>
              <a:t>dispose </a:t>
            </a:r>
            <a:r>
              <a:rPr lang="fr-FR" sz="2200" dirty="0">
                <a:latin typeface="Times New Roman" panose="02020603050405020304" pitchFamily="18" charset="0"/>
                <a:ea typeface="Fedra Sans Std Light" pitchFamily="34" charset="0"/>
                <a:cs typeface="Times New Roman" panose="02020603050405020304" pitchFamily="18" charset="0"/>
              </a:rPr>
              <a:t>de plusieurs pièces où il peut travailler à toute heure.</a:t>
            </a:r>
          </a:p>
        </p:txBody>
      </p:sp>
      <p:sp>
        <p:nvSpPr>
          <p:cNvPr id="5" name="ZoneTexte 4"/>
          <p:cNvSpPr txBox="1"/>
          <p:nvPr/>
        </p:nvSpPr>
        <p:spPr>
          <a:xfrm>
            <a:off x="395536" y="4869160"/>
            <a:ext cx="4104456"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Cabinet topographique de </a:t>
            </a:r>
            <a:r>
              <a:rPr lang="fr-FR" dirty="0" smtClean="0">
                <a:latin typeface="Times New Roman" panose="02020603050405020304" pitchFamily="18" charset="0"/>
                <a:ea typeface="Fedra Sans Std Light" pitchFamily="34" charset="0"/>
                <a:cs typeface="Times New Roman" panose="02020603050405020304" pitchFamily="18" charset="0"/>
              </a:rPr>
              <a:t>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6" name="Rectangle 5"/>
          <p:cNvSpPr/>
          <p:nvPr/>
        </p:nvSpPr>
        <p:spPr>
          <a:xfrm>
            <a:off x="4499992" y="1052736"/>
            <a:ext cx="405019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Bibliothèque de </a:t>
            </a:r>
            <a:r>
              <a:rPr lang="fr-FR" dirty="0" smtClean="0">
                <a:latin typeface="Times New Roman" panose="02020603050405020304" pitchFamily="18" charset="0"/>
                <a:ea typeface="Fedra Sans Std Light" pitchFamily="34" charset="0"/>
                <a:cs typeface="Times New Roman" panose="02020603050405020304" pitchFamily="18" charset="0"/>
              </a:rPr>
              <a:t>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1052736"/>
            <a:ext cx="4115274" cy="2646516"/>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761000"/>
            <a:ext cx="4114800" cy="2732964"/>
          </a:xfrm>
          <a:prstGeom prst="rect">
            <a:avLst/>
          </a:prstGeom>
        </p:spPr>
      </p:pic>
      <p:sp>
        <p:nvSpPr>
          <p:cNvPr id="10" name="ZoneTexte 9"/>
          <p:cNvSpPr txBox="1"/>
          <p:nvPr/>
        </p:nvSpPr>
        <p:spPr>
          <a:xfrm>
            <a:off x="180000" y="3699252"/>
            <a:ext cx="4115274"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Bernard Sarrazin</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11" name="ZoneTexte 10"/>
          <p:cNvSpPr txBox="1"/>
          <p:nvPr/>
        </p:nvSpPr>
        <p:spPr>
          <a:xfrm>
            <a:off x="7236296" y="6493257"/>
            <a:ext cx="1594520"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Bernard Sarrazin</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3456991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368208" cy="810344"/>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Fonction des pièces et récit</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64702" y="1412776"/>
            <a:ext cx="8704514" cy="1008112"/>
          </a:xfrm>
        </p:spPr>
        <p:txBody>
          <a:bodyPr anchor="ctr">
            <a:noAutofit/>
          </a:bodyPr>
          <a:lstStyle/>
          <a:p>
            <a:pPr algn="just"/>
            <a:r>
              <a:rPr lang="fr-FR" sz="2200" dirty="0">
                <a:latin typeface="Times New Roman" panose="02020603050405020304" pitchFamily="18" charset="0"/>
                <a:ea typeface="Fedra Sans Std Light" pitchFamily="34" charset="0"/>
                <a:cs typeface="Times New Roman" panose="02020603050405020304" pitchFamily="18" charset="0"/>
              </a:rPr>
              <a:t>Non loin de la chambre de </a:t>
            </a:r>
            <a:r>
              <a:rPr lang="fr-FR" sz="2200" dirty="0" smtClean="0">
                <a:latin typeface="Times New Roman" panose="02020603050405020304" pitchFamily="18" charset="0"/>
                <a:ea typeface="Fedra Sans Std Light" pitchFamily="34" charset="0"/>
                <a:cs typeface="Times New Roman" panose="02020603050405020304" pitchFamily="18" charset="0"/>
              </a:rPr>
              <a:t>l’Empereur </a:t>
            </a:r>
            <a:r>
              <a:rPr lang="fr-FR" sz="2200" dirty="0">
                <a:latin typeface="Times New Roman" panose="02020603050405020304" pitchFamily="18" charset="0"/>
                <a:ea typeface="Fedra Sans Std Light" pitchFamily="34" charset="0"/>
                <a:cs typeface="Times New Roman" panose="02020603050405020304" pitchFamily="18" charset="0"/>
              </a:rPr>
              <a:t>se trouve celle de son premier secrétaire </a:t>
            </a:r>
            <a:r>
              <a:rPr lang="fr-FR" sz="2200" dirty="0" smtClean="0">
                <a:latin typeface="Times New Roman" panose="02020603050405020304" pitchFamily="18" charset="0"/>
                <a:ea typeface="Fedra Sans Std Light" pitchFamily="34" charset="0"/>
                <a:cs typeface="Times New Roman" panose="02020603050405020304" pitchFamily="18" charset="0"/>
              </a:rPr>
              <a:t>Méneval. </a:t>
            </a:r>
            <a:r>
              <a:rPr lang="fr-FR" sz="2200" dirty="0">
                <a:latin typeface="Times New Roman" panose="02020603050405020304" pitchFamily="18" charset="0"/>
                <a:ea typeface="Fedra Sans Std Light" pitchFamily="34" charset="0"/>
                <a:cs typeface="Times New Roman" panose="02020603050405020304" pitchFamily="18" charset="0"/>
              </a:rPr>
              <a:t>Napoléon peut ainsi le faire appeler en toute circonstance pour travailler.</a:t>
            </a:r>
          </a:p>
        </p:txBody>
      </p:sp>
      <p:sp>
        <p:nvSpPr>
          <p:cNvPr id="6" name="Rectangle 5"/>
          <p:cNvSpPr/>
          <p:nvPr/>
        </p:nvSpPr>
        <p:spPr>
          <a:xfrm>
            <a:off x="5817772" y="4365104"/>
            <a:ext cx="310871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Chambre de </a:t>
            </a:r>
            <a:r>
              <a:rPr lang="fr-FR" dirty="0" smtClean="0">
                <a:latin typeface="Times New Roman" panose="02020603050405020304" pitchFamily="18" charset="0"/>
                <a:ea typeface="Fedra Sans Std Light" pitchFamily="34" charset="0"/>
                <a:cs typeface="Times New Roman" panose="02020603050405020304" pitchFamily="18" charset="0"/>
              </a:rPr>
              <a:t>Méneval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747376"/>
            <a:ext cx="5437649" cy="3651346"/>
          </a:xfrm>
          <a:prstGeom prst="rect">
            <a:avLst/>
          </a:prstGeom>
        </p:spPr>
      </p:pic>
      <p:sp>
        <p:nvSpPr>
          <p:cNvPr id="4" name="ZoneTexte 3"/>
          <p:cNvSpPr txBox="1"/>
          <p:nvPr/>
        </p:nvSpPr>
        <p:spPr>
          <a:xfrm>
            <a:off x="3782978" y="6370241"/>
            <a:ext cx="1834671"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2723017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368208" cy="810344"/>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Fonction des pièces et récit</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79512" y="1124744"/>
            <a:ext cx="8655326" cy="936104"/>
          </a:xfrm>
        </p:spPr>
        <p:txBody>
          <a:bodyPr>
            <a:noAutofit/>
          </a:bodyPr>
          <a:lstStyle/>
          <a:p>
            <a:pPr algn="just"/>
            <a:r>
              <a:rPr lang="fr-FR" sz="2200" dirty="0">
                <a:latin typeface="Times New Roman" panose="02020603050405020304" pitchFamily="18" charset="0"/>
                <a:ea typeface="Fedra Sans Std Light" pitchFamily="34" charset="0"/>
                <a:cs typeface="Times New Roman" panose="02020603050405020304" pitchFamily="18" charset="0"/>
              </a:rPr>
              <a:t>Le couple impérial reçoit parfois des invités pour des soirées de jeux, qui se déroulent dans les appartements de </a:t>
            </a:r>
            <a:r>
              <a:rPr lang="fr-FR" sz="2200" dirty="0" smtClean="0">
                <a:latin typeface="Times New Roman" panose="02020603050405020304" pitchFamily="18" charset="0"/>
                <a:ea typeface="Fedra Sans Std Light" pitchFamily="34" charset="0"/>
                <a:cs typeface="Times New Roman" panose="02020603050405020304" pitchFamily="18" charset="0"/>
              </a:rPr>
              <a:t>l’Impératrice.</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sp>
        <p:nvSpPr>
          <p:cNvPr id="6" name="Rectangle 5"/>
          <p:cNvSpPr/>
          <p:nvPr/>
        </p:nvSpPr>
        <p:spPr>
          <a:xfrm>
            <a:off x="6732239" y="3991495"/>
            <a:ext cx="2016561"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Salon de billard de </a:t>
            </a:r>
            <a:r>
              <a:rPr lang="fr-FR" dirty="0" smtClean="0">
                <a:latin typeface="Times New Roman" panose="02020603050405020304" pitchFamily="18" charset="0"/>
                <a:ea typeface="Fedra Sans Std Light" pitchFamily="34" charset="0"/>
                <a:cs typeface="Times New Roman" panose="02020603050405020304" pitchFamily="18" charset="0"/>
              </a:rPr>
              <a:t>l’Impératrice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179512" y="6352341"/>
            <a:ext cx="6403914"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Béatrice Lecuyer-Bibal</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319629"/>
            <a:ext cx="6403914" cy="4053512"/>
          </a:xfrm>
          <a:prstGeom prst="rect">
            <a:avLst/>
          </a:prstGeom>
        </p:spPr>
      </p:pic>
    </p:spTree>
    <p:extLst>
      <p:ext uri="{BB962C8B-B14F-4D97-AF65-F5344CB8AC3E}">
        <p14:creationId xmlns:p14="http://schemas.microsoft.com/office/powerpoint/2010/main" val="1869348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368208" cy="810344"/>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Fonction des pièces et récit</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80000" y="1268760"/>
            <a:ext cx="7992400" cy="720080"/>
          </a:xfrm>
        </p:spPr>
        <p:txBody>
          <a:bodyPr>
            <a:noAutofit/>
          </a:bodyPr>
          <a:lstStyle/>
          <a:p>
            <a:pPr algn="just"/>
            <a:r>
              <a:rPr lang="fr-FR" sz="2200" dirty="0">
                <a:latin typeface="Times New Roman" panose="02020603050405020304" pitchFamily="18" charset="0"/>
                <a:ea typeface="Fedra Sans Std Light" pitchFamily="34" charset="0"/>
                <a:cs typeface="Times New Roman" panose="02020603050405020304" pitchFamily="18" charset="0"/>
              </a:rPr>
              <a:t>Les souverains ont chacun leur chambre, dans leurs appartements respectifs.</a:t>
            </a:r>
          </a:p>
        </p:txBody>
      </p:sp>
      <p:sp>
        <p:nvSpPr>
          <p:cNvPr id="6" name="Rectangle 5"/>
          <p:cNvSpPr/>
          <p:nvPr/>
        </p:nvSpPr>
        <p:spPr>
          <a:xfrm>
            <a:off x="180000" y="5661248"/>
            <a:ext cx="406794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Chambre de </a:t>
            </a:r>
            <a:r>
              <a:rPr lang="fr-FR" dirty="0" smtClean="0">
                <a:latin typeface="Times New Roman" panose="02020603050405020304" pitchFamily="18" charset="0"/>
                <a:ea typeface="Fedra Sans Std Light" pitchFamily="34" charset="0"/>
                <a:cs typeface="Times New Roman" panose="02020603050405020304" pitchFamily="18" charset="0"/>
              </a:rPr>
              <a:t>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4" name="Rectangle 3"/>
          <p:cNvSpPr/>
          <p:nvPr/>
        </p:nvSpPr>
        <p:spPr>
          <a:xfrm>
            <a:off x="4715960" y="5661248"/>
            <a:ext cx="40680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Chambre de </a:t>
            </a:r>
            <a:r>
              <a:rPr lang="fr-FR" dirty="0" smtClean="0">
                <a:latin typeface="Times New Roman" panose="02020603050405020304" pitchFamily="18" charset="0"/>
                <a:ea typeface="Fedra Sans Std Light" pitchFamily="34" charset="0"/>
                <a:cs typeface="Times New Roman" panose="02020603050405020304" pitchFamily="18" charset="0"/>
              </a:rPr>
              <a:t>l’Impératrice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273" y="2473558"/>
            <a:ext cx="4067945" cy="2711421"/>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b="8777"/>
          <a:stretch/>
        </p:blipFill>
        <p:spPr>
          <a:xfrm>
            <a:off x="4740166" y="2492896"/>
            <a:ext cx="4068000" cy="2711420"/>
          </a:xfrm>
          <a:prstGeom prst="rect">
            <a:avLst/>
          </a:prstGeom>
        </p:spPr>
      </p:pic>
      <p:sp>
        <p:nvSpPr>
          <p:cNvPr id="5" name="ZoneTexte 4"/>
          <p:cNvSpPr txBox="1"/>
          <p:nvPr/>
        </p:nvSpPr>
        <p:spPr>
          <a:xfrm>
            <a:off x="185273" y="5178097"/>
            <a:ext cx="4067945"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8" name="ZoneTexte 7"/>
          <p:cNvSpPr txBox="1"/>
          <p:nvPr/>
        </p:nvSpPr>
        <p:spPr>
          <a:xfrm>
            <a:off x="4715960" y="5204316"/>
            <a:ext cx="4043794"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603575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2160000"/>
            <a:ext cx="8229600" cy="1287016"/>
          </a:xfrm>
        </p:spPr>
        <p:txBody>
          <a:bodyPr/>
          <a:lstStyle/>
          <a:p>
            <a:r>
              <a:rPr lang="fr-FR" dirty="0" smtClean="0">
                <a:solidFill>
                  <a:srgbClr val="C00000"/>
                </a:solidFill>
                <a:latin typeface="Times New Roman" panose="02020603050405020304" pitchFamily="18" charset="0"/>
                <a:ea typeface="Fedra Sans Std Demi" pitchFamily="34" charset="0"/>
                <a:cs typeface="Times New Roman" panose="02020603050405020304" pitchFamily="18" charset="0"/>
              </a:rPr>
              <a:t>II. Le tourbillon chronologique</a:t>
            </a:r>
            <a:endParaRPr lang="fr-FR" dirty="0">
              <a:solidFill>
                <a:srgbClr val="C00000"/>
              </a:solidFill>
              <a:latin typeface="Times New Roman" panose="02020603050405020304" pitchFamily="18" charset="0"/>
              <a:ea typeface="Fedra Sans Std Demi" pitchFamily="34" charset="0"/>
              <a:cs typeface="Times New Roman" panose="02020603050405020304" pitchFamily="18" charset="0"/>
            </a:endParaRPr>
          </a:p>
        </p:txBody>
      </p:sp>
    </p:spTree>
    <p:extLst>
      <p:ext uri="{BB962C8B-B14F-4D97-AF65-F5344CB8AC3E}">
        <p14:creationId xmlns:p14="http://schemas.microsoft.com/office/powerpoint/2010/main" val="336328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0000" y="692696"/>
            <a:ext cx="8409132" cy="2088232"/>
          </a:xfrm>
        </p:spPr>
        <p:txBody>
          <a:bodyPr>
            <a:normAutofit lnSpcReduction="10000"/>
          </a:bodyPr>
          <a:lstStyle/>
          <a:p>
            <a:pPr algn="just"/>
            <a:r>
              <a:rPr lang="fr-FR" sz="2200" dirty="0" smtClean="0">
                <a:latin typeface="Times New Roman" panose="02020603050405020304" pitchFamily="18" charset="0"/>
                <a:ea typeface="Fedra Sans Std Light" pitchFamily="34" charset="0"/>
                <a:cs typeface="Times New Roman" panose="02020603050405020304" pitchFamily="18" charset="0"/>
              </a:rPr>
              <a:t>« L’ état 1810 » est celui de l’année où l’ensemble des Petits Appartements est livré à Napoléon et son épouse Marie-Louise. Le choix de s’y tenir implique de bloquer le temps à cette année-là, et donc de masquer les états antérieurs et postérieurs. Pourtant, les Petits Appartements ont eu une vie avant et après le règne de Napoléon.</a:t>
            </a:r>
          </a:p>
        </p:txBody>
      </p:sp>
      <p:sp>
        <p:nvSpPr>
          <p:cNvPr id="4" name="Flèche droite 3"/>
          <p:cNvSpPr/>
          <p:nvPr/>
        </p:nvSpPr>
        <p:spPr>
          <a:xfrm>
            <a:off x="180000" y="2780928"/>
            <a:ext cx="8712480" cy="1584176"/>
          </a:xfrm>
          <a:prstGeom prst="rightArrow">
            <a:avLst/>
          </a:pr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7609018" y="2933096"/>
            <a:ext cx="648072" cy="246221"/>
          </a:xfrm>
          <a:prstGeom prst="rect">
            <a:avLst/>
          </a:prstGeom>
          <a:noFill/>
        </p:spPr>
        <p:txBody>
          <a:bodyPr wrap="square" rtlCol="0">
            <a:spAutoFit/>
          </a:bodyPr>
          <a:lstStyle/>
          <a:p>
            <a:pPr algn="ctr"/>
            <a:r>
              <a:rPr lang="fr-FR" sz="1000" dirty="0" smtClean="0">
                <a:latin typeface="Times New Roman" panose="02020603050405020304" pitchFamily="18" charset="0"/>
                <a:ea typeface="Fedra Sans Std Light" pitchFamily="34" charset="0"/>
                <a:cs typeface="Times New Roman" panose="02020603050405020304" pitchFamily="18" charset="0"/>
              </a:rPr>
              <a:t>2015</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12" name="Forme libre 11"/>
          <p:cNvSpPr/>
          <p:nvPr/>
        </p:nvSpPr>
        <p:spPr>
          <a:xfrm>
            <a:off x="2123728" y="3179316"/>
            <a:ext cx="510664" cy="787400"/>
          </a:xfrm>
          <a:custGeom>
            <a:avLst/>
            <a:gdLst>
              <a:gd name="connsiteX0" fmla="*/ 589280 w 589280"/>
              <a:gd name="connsiteY0" fmla="*/ 0 h 787400"/>
              <a:gd name="connsiteX1" fmla="*/ 584200 w 589280"/>
              <a:gd name="connsiteY1" fmla="*/ 787400 h 787400"/>
              <a:gd name="connsiteX2" fmla="*/ 0 w 589280"/>
              <a:gd name="connsiteY2" fmla="*/ 787400 h 787400"/>
              <a:gd name="connsiteX3" fmla="*/ 0 w 589280"/>
              <a:gd name="connsiteY3" fmla="*/ 0 h 787400"/>
              <a:gd name="connsiteX4" fmla="*/ 589280 w 589280"/>
              <a:gd name="connsiteY4" fmla="*/ 0 h 78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80" h="787400">
                <a:moveTo>
                  <a:pt x="589280" y="0"/>
                </a:moveTo>
                <a:cubicBezTo>
                  <a:pt x="587587" y="262467"/>
                  <a:pt x="585893" y="524933"/>
                  <a:pt x="584200" y="787400"/>
                </a:cubicBezTo>
                <a:lnTo>
                  <a:pt x="0" y="787400"/>
                </a:lnTo>
                <a:lnTo>
                  <a:pt x="0" y="0"/>
                </a:lnTo>
                <a:lnTo>
                  <a:pt x="589280" y="0"/>
                </a:lnTo>
                <a:close/>
              </a:path>
            </a:pathLst>
          </a:custGeom>
          <a:solidFill>
            <a:srgbClr val="66CC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flipV="1">
            <a:off x="2379060" y="2780928"/>
            <a:ext cx="0" cy="1584176"/>
          </a:xfrm>
          <a:prstGeom prst="line">
            <a:avLst/>
          </a:prstGeom>
          <a:ln>
            <a:solidFill>
              <a:srgbClr val="FF0000"/>
            </a:solidFill>
            <a:prstDash val="sysDash"/>
          </a:ln>
        </p:spPr>
        <p:style>
          <a:lnRef idx="1">
            <a:schemeClr val="accent5"/>
          </a:lnRef>
          <a:fillRef idx="0">
            <a:schemeClr val="accent5"/>
          </a:fillRef>
          <a:effectRef idx="0">
            <a:schemeClr val="accent5"/>
          </a:effectRef>
          <a:fontRef idx="minor">
            <a:schemeClr val="tx1"/>
          </a:fontRef>
        </p:style>
      </p:cxnSp>
      <p:sp>
        <p:nvSpPr>
          <p:cNvPr id="85" name="ZoneTexte 84"/>
          <p:cNvSpPr txBox="1"/>
          <p:nvPr/>
        </p:nvSpPr>
        <p:spPr>
          <a:xfrm>
            <a:off x="1926504" y="3939099"/>
            <a:ext cx="504056" cy="246221"/>
          </a:xfrm>
          <a:prstGeom prst="rect">
            <a:avLst/>
          </a:prstGeom>
          <a:noFill/>
        </p:spPr>
        <p:txBody>
          <a:bodyPr wrap="squar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1804</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86" name="ZoneTexte 85"/>
          <p:cNvSpPr txBox="1"/>
          <p:nvPr/>
        </p:nvSpPr>
        <p:spPr>
          <a:xfrm>
            <a:off x="2379060" y="3947791"/>
            <a:ext cx="701280" cy="246221"/>
          </a:xfrm>
          <a:prstGeom prst="rect">
            <a:avLst/>
          </a:prstGeom>
          <a:noFill/>
        </p:spPr>
        <p:txBody>
          <a:bodyPr wrap="squar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1814-15</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92" name="ZoneTexte 91"/>
          <p:cNvSpPr txBox="1"/>
          <p:nvPr/>
        </p:nvSpPr>
        <p:spPr>
          <a:xfrm>
            <a:off x="2130946" y="4344477"/>
            <a:ext cx="5609405" cy="246221"/>
          </a:xfrm>
          <a:prstGeom prst="rect">
            <a:avLst/>
          </a:prstGeom>
          <a:noFill/>
        </p:spPr>
        <p:txBody>
          <a:bodyPr wrap="square" rtlCol="0">
            <a:spAutoFit/>
          </a:bodyPr>
          <a:lstStyle/>
          <a:p>
            <a:r>
              <a:rPr lang="fr-FR" sz="1000" b="1" dirty="0" smtClean="0">
                <a:solidFill>
                  <a:srgbClr val="FF0000"/>
                </a:solidFill>
                <a:latin typeface="Times New Roman" panose="02020603050405020304" pitchFamily="18" charset="0"/>
                <a:ea typeface="Fedra Sans Std Light" pitchFamily="34" charset="0"/>
                <a:cs typeface="Times New Roman" panose="02020603050405020304" pitchFamily="18" charset="0"/>
              </a:rPr>
              <a:t>1810: fin des travaux d’aménagement des Petits Appartements</a:t>
            </a:r>
            <a:endParaRPr lang="fr-FR" sz="1000" b="1" dirty="0">
              <a:solidFill>
                <a:srgbClr val="FF0000"/>
              </a:solidFill>
              <a:latin typeface="Times New Roman" panose="02020603050405020304" pitchFamily="18" charset="0"/>
              <a:ea typeface="Fedra Sans Std Light" pitchFamily="34" charset="0"/>
              <a:cs typeface="Times New Roman" panose="02020603050405020304" pitchFamily="18" charset="0"/>
            </a:endParaRPr>
          </a:p>
        </p:txBody>
      </p:sp>
      <p:sp>
        <p:nvSpPr>
          <p:cNvPr id="6" name="ZoneTexte 5"/>
          <p:cNvSpPr txBox="1"/>
          <p:nvPr/>
        </p:nvSpPr>
        <p:spPr>
          <a:xfrm>
            <a:off x="5148064" y="3226990"/>
            <a:ext cx="540060" cy="646331"/>
          </a:xfrm>
          <a:prstGeom prst="rect">
            <a:avLst/>
          </a:prstGeom>
          <a:noFill/>
        </p:spPr>
        <p:txBody>
          <a:bodyPr wrap="square" rtlCol="0">
            <a:spAutoFit/>
          </a:bodyPr>
          <a:lstStyle/>
          <a:p>
            <a:r>
              <a:rPr lang="fr-FR" sz="36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a:t>
            </a:r>
            <a:endParaRPr lang="fr-FR" sz="36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sp>
        <p:nvSpPr>
          <p:cNvPr id="7" name="Rectangle 6"/>
          <p:cNvSpPr/>
          <p:nvPr/>
        </p:nvSpPr>
        <p:spPr>
          <a:xfrm>
            <a:off x="167571" y="3179317"/>
            <a:ext cx="1950946" cy="787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p:cNvCxnSpPr>
            <a:stCxn id="12" idx="3"/>
          </p:cNvCxnSpPr>
          <p:nvPr/>
        </p:nvCxnSpPr>
        <p:spPr>
          <a:xfrm flipH="1">
            <a:off x="2118517" y="3179316"/>
            <a:ext cx="5211" cy="7709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696547" y="3175418"/>
            <a:ext cx="1447378" cy="307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flipH="1">
            <a:off x="696547" y="3967956"/>
            <a:ext cx="1447378" cy="307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H="1">
            <a:off x="167571" y="3178495"/>
            <a:ext cx="528976"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flipH="1">
            <a:off x="167571" y="3971540"/>
            <a:ext cx="528976"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945022" y="3249850"/>
            <a:ext cx="396044" cy="646331"/>
          </a:xfrm>
          <a:prstGeom prst="rect">
            <a:avLst/>
          </a:prstGeom>
          <a:noFill/>
        </p:spPr>
        <p:txBody>
          <a:bodyPr wrap="square" rtlCol="0">
            <a:spAutoFit/>
          </a:bodyPr>
          <a:lstStyle/>
          <a:p>
            <a:r>
              <a:rPr lang="fr-FR" sz="36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a:t>
            </a:r>
            <a:endParaRPr lang="fr-FR" sz="36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sp>
        <p:nvSpPr>
          <p:cNvPr id="9" name="Rectangle 8"/>
          <p:cNvSpPr/>
          <p:nvPr/>
        </p:nvSpPr>
        <p:spPr>
          <a:xfrm>
            <a:off x="2634392" y="3175418"/>
            <a:ext cx="65400" cy="796122"/>
          </a:xfrm>
          <a:prstGeom prst="rect">
            <a:avLst/>
          </a:prstGeom>
          <a:pattFill prst="ltUpDiag">
            <a:fgClr>
              <a:srgbClr val="00B0F0"/>
            </a:fgClr>
            <a:bgClr>
              <a:srgbClr val="0070C0"/>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28717" y="5117175"/>
            <a:ext cx="8028373" cy="430887"/>
          </a:xfrm>
          <a:prstGeom prst="rect">
            <a:avLst/>
          </a:prstGeom>
          <a:noFill/>
        </p:spPr>
        <p:txBody>
          <a:bodyPr wrap="square" rtlCol="0">
            <a:spAutoFit/>
          </a:bodyPr>
          <a:lstStyle/>
          <a:p>
            <a:r>
              <a:rPr lang="fr-FR" sz="2200" b="1" dirty="0" smtClean="0">
                <a:latin typeface="Times New Roman" panose="02020603050405020304" pitchFamily="18" charset="0"/>
                <a:cs typeface="Times New Roman" panose="02020603050405020304" pitchFamily="18" charset="0"/>
              </a:rPr>
              <a:t>Une approche diachronique de cet espace s’impose.</a:t>
            </a:r>
            <a:endParaRPr lang="fr-FR"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699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necteur droit avec flèche 20"/>
          <p:cNvCxnSpPr/>
          <p:nvPr/>
        </p:nvCxnSpPr>
        <p:spPr>
          <a:xfrm>
            <a:off x="4788024" y="3946274"/>
            <a:ext cx="0" cy="2340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3709038" y="3969060"/>
            <a:ext cx="0" cy="141140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360000" y="144000"/>
            <a:ext cx="5791200" cy="687606"/>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L’héritage du passé</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 name="Espace réservé du contenu 2"/>
          <p:cNvSpPr>
            <a:spLocks noGrp="1"/>
          </p:cNvSpPr>
          <p:nvPr>
            <p:ph idx="1"/>
          </p:nvPr>
        </p:nvSpPr>
        <p:spPr>
          <a:xfrm>
            <a:off x="180000" y="764704"/>
            <a:ext cx="8136416" cy="1728193"/>
          </a:xfrm>
        </p:spPr>
        <p:txBody>
          <a:bodyPr>
            <a:normAutofit/>
          </a:bodyPr>
          <a:lstStyle/>
          <a:p>
            <a:pPr algn="just"/>
            <a:r>
              <a:rPr lang="fr-FR" sz="2200" dirty="0" smtClean="0">
                <a:latin typeface="Times New Roman" panose="02020603050405020304" pitchFamily="18" charset="0"/>
                <a:ea typeface="Fedra Sans Std Light" pitchFamily="34" charset="0"/>
                <a:cs typeface="Times New Roman" panose="02020603050405020304" pitchFamily="18" charset="0"/>
              </a:rPr>
              <a:t>Une trentaine de souverains de l’Ancien Régime précède Napoléon à Fontainebleau. Si le château est vidé à la Révolution, nombreux sont les décors qui demeurent, et, dans les Petits Appartements comme ailleurs, l’Empereur ne les met pas en reste.</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sp>
        <p:nvSpPr>
          <p:cNvPr id="4" name="Flèche droite 3"/>
          <p:cNvSpPr/>
          <p:nvPr/>
        </p:nvSpPr>
        <p:spPr>
          <a:xfrm>
            <a:off x="180000" y="2780928"/>
            <a:ext cx="8712480" cy="1584176"/>
          </a:xfrm>
          <a:prstGeom prst="rightArrow">
            <a:avLst/>
          </a:pr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180000" y="3176972"/>
            <a:ext cx="417597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084168" y="3176972"/>
            <a:ext cx="1872208" cy="792088"/>
          </a:xfrm>
          <a:prstGeom prst="rect">
            <a:avLst/>
          </a:prstGeom>
          <a:solidFill>
            <a:srgbClr val="66CC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flipH="1">
            <a:off x="2987823" y="3176972"/>
            <a:ext cx="1" cy="246221"/>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355976" y="3176972"/>
            <a:ext cx="1728192" cy="792088"/>
          </a:xfrm>
          <a:prstGeom prst="rect">
            <a:avLst/>
          </a:prstGeom>
          <a:solidFill>
            <a:srgbClr val="2D8CC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3280" y="3961812"/>
            <a:ext cx="720080" cy="307777"/>
          </a:xfrm>
          <a:prstGeom prst="rect">
            <a:avLst/>
          </a:prstGeom>
          <a:noFill/>
        </p:spPr>
        <p:txBody>
          <a:bodyPr wrap="square" rtlCol="0">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1715</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11" name="Rectangle 10"/>
          <p:cNvSpPr/>
          <p:nvPr/>
        </p:nvSpPr>
        <p:spPr>
          <a:xfrm>
            <a:off x="2729676" y="3953150"/>
            <a:ext cx="543739" cy="307777"/>
          </a:xfrm>
          <a:prstGeom prst="rect">
            <a:avLst/>
          </a:prstGeom>
        </p:spPr>
        <p:txBody>
          <a:bodyPr wrap="none">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1774</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12" name="Rectangle 11"/>
          <p:cNvSpPr/>
          <p:nvPr/>
        </p:nvSpPr>
        <p:spPr>
          <a:xfrm>
            <a:off x="5803482" y="3946273"/>
            <a:ext cx="561372" cy="307777"/>
          </a:xfrm>
          <a:prstGeom prst="rect">
            <a:avLst/>
          </a:prstGeom>
        </p:spPr>
        <p:txBody>
          <a:bodyPr wrap="none">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1804</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13" name="Rectangle 12"/>
          <p:cNvSpPr/>
          <p:nvPr/>
        </p:nvSpPr>
        <p:spPr>
          <a:xfrm>
            <a:off x="7317805" y="3946272"/>
            <a:ext cx="782587" cy="307777"/>
          </a:xfrm>
          <a:prstGeom prst="rect">
            <a:avLst/>
          </a:prstGeom>
        </p:spPr>
        <p:txBody>
          <a:bodyPr wrap="none">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1814-15</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14" name="Rectangle 13"/>
          <p:cNvSpPr/>
          <p:nvPr/>
        </p:nvSpPr>
        <p:spPr>
          <a:xfrm>
            <a:off x="4115043" y="3946274"/>
            <a:ext cx="543739" cy="307777"/>
          </a:xfrm>
          <a:prstGeom prst="rect">
            <a:avLst/>
          </a:prstGeom>
        </p:spPr>
        <p:txBody>
          <a:bodyPr wrap="none">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1789</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15" name="ZoneTexte 14"/>
          <p:cNvSpPr txBox="1"/>
          <p:nvPr/>
        </p:nvSpPr>
        <p:spPr>
          <a:xfrm>
            <a:off x="1859042" y="3645373"/>
            <a:ext cx="1386929" cy="307777"/>
          </a:xfrm>
          <a:prstGeom prst="rect">
            <a:avLst/>
          </a:prstGeom>
          <a:noFill/>
        </p:spPr>
        <p:txBody>
          <a:bodyPr wrap="square" rtlCol="0">
            <a:spAutoFit/>
          </a:bodyPr>
          <a:lstStyle/>
          <a:p>
            <a:r>
              <a:rPr lang="fr-FR" sz="14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Ancien régime</a:t>
            </a:r>
            <a:endParaRPr lang="fr-FR" sz="14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sp>
        <p:nvSpPr>
          <p:cNvPr id="16" name="Rectangle 15"/>
          <p:cNvSpPr/>
          <p:nvPr/>
        </p:nvSpPr>
        <p:spPr>
          <a:xfrm>
            <a:off x="3942657" y="2204864"/>
            <a:ext cx="3096343" cy="738664"/>
          </a:xfrm>
          <a:prstGeom prst="rect">
            <a:avLst/>
          </a:prstGeom>
          <a:ln w="12700">
            <a:solidFill>
              <a:srgbClr val="2D8CCD"/>
            </a:solidFill>
          </a:ln>
        </p:spPr>
        <p:txBody>
          <a:bodyPr wrap="square">
            <a:spAutoFit/>
          </a:bodyPr>
          <a:lstStyle/>
          <a:p>
            <a:pPr algn="ctr"/>
            <a:r>
              <a:rPr lang="fr-FR" sz="1400" dirty="0" smtClean="0">
                <a:latin typeface="Times New Roman" panose="02020603050405020304" pitchFamily="18" charset="0"/>
                <a:ea typeface="Fedra Sans Std Light" pitchFamily="34" charset="0"/>
                <a:cs typeface="Times New Roman" panose="02020603050405020304" pitchFamily="18" charset="0"/>
              </a:rPr>
              <a:t>Révolution Française (monarchie constitutionnelle, Ière République, Directoire) et Consulat</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18" name="ZoneTexte 17"/>
          <p:cNvSpPr txBox="1"/>
          <p:nvPr/>
        </p:nvSpPr>
        <p:spPr>
          <a:xfrm>
            <a:off x="6300192" y="3668106"/>
            <a:ext cx="1758076" cy="307777"/>
          </a:xfrm>
          <a:prstGeom prst="rect">
            <a:avLst/>
          </a:prstGeom>
          <a:noFill/>
        </p:spPr>
        <p:txBody>
          <a:bodyPr wrap="square" rtlCol="0">
            <a:spAutoFit/>
          </a:bodyPr>
          <a:lstStyle/>
          <a:p>
            <a:r>
              <a:rPr lang="fr-FR" sz="14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Premier Empire</a:t>
            </a:r>
            <a:endParaRPr lang="fr-FR" sz="14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sp>
        <p:nvSpPr>
          <p:cNvPr id="19" name="ZoneTexte 18"/>
          <p:cNvSpPr txBox="1"/>
          <p:nvPr/>
        </p:nvSpPr>
        <p:spPr>
          <a:xfrm>
            <a:off x="1151620" y="3176972"/>
            <a:ext cx="792088" cy="246221"/>
          </a:xfrm>
          <a:prstGeom prst="rect">
            <a:avLst/>
          </a:prstGeom>
          <a:noFill/>
        </p:spPr>
        <p:txBody>
          <a:bodyPr wrap="square" rtlCol="0">
            <a:spAutoFit/>
          </a:bodyPr>
          <a:lstStyle/>
          <a:p>
            <a:r>
              <a:rPr lang="fr-FR" sz="10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Louis XV</a:t>
            </a:r>
            <a:endParaRPr lang="fr-FR" sz="10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sp>
        <p:nvSpPr>
          <p:cNvPr id="20" name="ZoneTexte 19"/>
          <p:cNvSpPr txBox="1"/>
          <p:nvPr/>
        </p:nvSpPr>
        <p:spPr>
          <a:xfrm>
            <a:off x="3212691" y="3176972"/>
            <a:ext cx="948876" cy="246221"/>
          </a:xfrm>
          <a:prstGeom prst="rect">
            <a:avLst/>
          </a:prstGeom>
          <a:noFill/>
        </p:spPr>
        <p:txBody>
          <a:bodyPr wrap="square" rtlCol="0">
            <a:spAutoFit/>
          </a:bodyPr>
          <a:lstStyle/>
          <a:p>
            <a:pPr algn="ctr"/>
            <a:r>
              <a:rPr lang="fr-FR" sz="10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Louis XVI</a:t>
            </a:r>
            <a:endParaRPr lang="fr-FR" sz="10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cxnSp>
        <p:nvCxnSpPr>
          <p:cNvPr id="28" name="Connecteur droit 27"/>
          <p:cNvCxnSpPr/>
          <p:nvPr/>
        </p:nvCxnSpPr>
        <p:spPr>
          <a:xfrm flipH="1">
            <a:off x="827584" y="3176972"/>
            <a:ext cx="3528392"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850505" y="3969060"/>
            <a:ext cx="3528392"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180000" y="3176972"/>
            <a:ext cx="670505"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80000" y="3969060"/>
            <a:ext cx="670505"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1292369" y="4581128"/>
            <a:ext cx="5256584" cy="523220"/>
          </a:xfrm>
          <a:prstGeom prst="rect">
            <a:avLst/>
          </a:prstGeom>
          <a:solidFill>
            <a:schemeClr val="bg1"/>
          </a:solidFill>
        </p:spPr>
        <p:txBody>
          <a:bodyPr wrap="square" rtlCol="0">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Louis XV fait construire les Petits Appartements dans l’aile François Ier et les aménage pour la famille royale, notamment ses filles.</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41" name="ZoneTexte 40"/>
          <p:cNvSpPr txBox="1"/>
          <p:nvPr/>
        </p:nvSpPr>
        <p:spPr>
          <a:xfrm>
            <a:off x="3593290" y="5373216"/>
            <a:ext cx="5133343" cy="738664"/>
          </a:xfrm>
          <a:prstGeom prst="rect">
            <a:avLst/>
          </a:prstGeom>
          <a:solidFill>
            <a:schemeClr val="bg1"/>
          </a:solidFill>
        </p:spPr>
        <p:txBody>
          <a:bodyPr wrap="square" rtlCol="0">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Louis XVI fait doubler l’aile François Ier, agrandissant ainsi les Petits Appartements. Sa sœur ainsi que les petits enfants de France y vivent.</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cxnSp>
        <p:nvCxnSpPr>
          <p:cNvPr id="48" name="Connecteur droit avec flèche 47"/>
          <p:cNvCxnSpPr/>
          <p:nvPr/>
        </p:nvCxnSpPr>
        <p:spPr>
          <a:xfrm>
            <a:off x="1428076" y="3975883"/>
            <a:ext cx="0" cy="60524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V="1">
            <a:off x="5220072" y="2943528"/>
            <a:ext cx="0" cy="23344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956376" y="3176972"/>
            <a:ext cx="144016" cy="776178"/>
          </a:xfrm>
          <a:prstGeom prst="rect">
            <a:avLst/>
          </a:prstGeom>
          <a:pattFill prst="ltUpDiag">
            <a:fgClr>
              <a:srgbClr val="00B0F0"/>
            </a:fgClr>
            <a:bgClr>
              <a:srgbClr val="0070C0"/>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4658782" y="6286534"/>
            <a:ext cx="3126228" cy="307777"/>
          </a:xfrm>
          <a:prstGeom prst="rect">
            <a:avLst/>
          </a:prstGeom>
          <a:noFill/>
        </p:spPr>
        <p:txBody>
          <a:bodyPr wrap="square" rtlCol="0">
            <a:spAutoFit/>
          </a:bodyPr>
          <a:lstStyle/>
          <a:p>
            <a:r>
              <a:rPr lang="fr-FR" sz="1400" dirty="0" smtClean="0">
                <a:latin typeface="Times New Roman" panose="02020603050405020304" pitchFamily="18" charset="0"/>
                <a:cs typeface="Times New Roman" panose="02020603050405020304" pitchFamily="18" charset="0"/>
              </a:rPr>
              <a:t>Le château est vidé de son mobilier.</a:t>
            </a:r>
            <a:endParaRPr lang="fr-F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854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5791200" cy="687606"/>
          </a:xfrm>
        </p:spPr>
        <p:txBody>
          <a:bodyPr>
            <a:norm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A. L’héritage du passé</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93647" y="908720"/>
            <a:ext cx="8770841" cy="1368152"/>
          </a:xfrm>
        </p:spPr>
        <p:txBody>
          <a:bodyPr>
            <a:normAutofit/>
          </a:bodyPr>
          <a:lstStyle/>
          <a:p>
            <a:pPr marL="0" indent="0" algn="just">
              <a:spcBef>
                <a:spcPts val="0"/>
              </a:spcBef>
              <a:spcAft>
                <a:spcPts val="0"/>
              </a:spcAft>
              <a:buNone/>
            </a:pPr>
            <a:r>
              <a:rPr lang="fr-FR" sz="2200" dirty="0" smtClean="0">
                <a:latin typeface="Times New Roman" panose="02020603050405020304" pitchFamily="18" charset="0"/>
                <a:cs typeface="Times New Roman" panose="02020603050405020304" pitchFamily="18" charset="0"/>
              </a:rPr>
              <a:t>Certaines pièces des Petits Appartements sont encore décorées d’éléments datant des règnes antérieurs. A partir de vos repères en histoire de l’art, pouvez-vous identifier un de ces éléments ?</a:t>
            </a:r>
            <a:endParaRPr lang="fr-FR" sz="2200"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5796136" y="3717032"/>
            <a:ext cx="2937231"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C</a:t>
            </a:r>
            <a:r>
              <a:rPr lang="fr-FR" dirty="0" smtClean="0">
                <a:latin typeface="Times New Roman" panose="02020603050405020304" pitchFamily="18" charset="0"/>
                <a:ea typeface="Fedra Sans Std Light" pitchFamily="34" charset="0"/>
                <a:cs typeface="Times New Roman" panose="02020603050405020304" pitchFamily="18" charset="0"/>
              </a:rPr>
              <a:t>abinet topographique de 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6" name="ZoneTexte 5"/>
          <p:cNvSpPr txBox="1"/>
          <p:nvPr/>
        </p:nvSpPr>
        <p:spPr>
          <a:xfrm>
            <a:off x="2963955" y="6237312"/>
            <a:ext cx="2703262"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460242"/>
            <a:ext cx="5436096" cy="3777070"/>
          </a:xfrm>
          <a:prstGeom prst="rect">
            <a:avLst/>
          </a:prstGeom>
        </p:spPr>
      </p:pic>
      <p:sp>
        <p:nvSpPr>
          <p:cNvPr id="11" name="Forme libre 10"/>
          <p:cNvSpPr/>
          <p:nvPr/>
        </p:nvSpPr>
        <p:spPr>
          <a:xfrm>
            <a:off x="639551" y="2975764"/>
            <a:ext cx="1057110" cy="639552"/>
          </a:xfrm>
          <a:custGeom>
            <a:avLst/>
            <a:gdLst>
              <a:gd name="connsiteX0" fmla="*/ 36999 w 1057110"/>
              <a:gd name="connsiteY0" fmla="*/ 0 h 639552"/>
              <a:gd name="connsiteX1" fmla="*/ 1057110 w 1057110"/>
              <a:gd name="connsiteY1" fmla="*/ 237850 h 639552"/>
              <a:gd name="connsiteX2" fmla="*/ 1035968 w 1057110"/>
              <a:gd name="connsiteY2" fmla="*/ 639552 h 639552"/>
              <a:gd name="connsiteX3" fmla="*/ 0 w 1057110"/>
              <a:gd name="connsiteY3" fmla="*/ 470414 h 639552"/>
              <a:gd name="connsiteX4" fmla="*/ 36999 w 1057110"/>
              <a:gd name="connsiteY4" fmla="*/ 0 h 639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10" h="639552">
                <a:moveTo>
                  <a:pt x="36999" y="0"/>
                </a:moveTo>
                <a:lnTo>
                  <a:pt x="1057110" y="237850"/>
                </a:lnTo>
                <a:lnTo>
                  <a:pt x="1035968" y="639552"/>
                </a:lnTo>
                <a:lnTo>
                  <a:pt x="0" y="470414"/>
                </a:lnTo>
                <a:lnTo>
                  <a:pt x="36999"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9242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88024" y="1983904"/>
            <a:ext cx="4032448" cy="3029272"/>
          </a:xfrm>
        </p:spPr>
        <p:txBody>
          <a:bodyPr>
            <a:normAutofit lnSpcReduction="10000"/>
          </a:bodyPr>
          <a:lstStyle/>
          <a:p>
            <a:pPr marL="0" indent="0" algn="just">
              <a:buNone/>
            </a:pPr>
            <a:r>
              <a:rPr lang="fr-FR" sz="2200" dirty="0" smtClean="0">
                <a:latin typeface="Times New Roman" panose="02020603050405020304" pitchFamily="18" charset="0"/>
                <a:ea typeface="Fedra Sans Std Light" pitchFamily="34" charset="0"/>
                <a:cs typeface="Times New Roman" panose="02020603050405020304" pitchFamily="18" charset="0"/>
              </a:rPr>
              <a:t>Les Petits Appartements de Napoléon Ier sont un des circuits les plus appréciés par les visiteurs au château de Fontainebleau. Aménagés entre 1808 et 1810, ils sont un espace plus intime que les Grands Appartements qui se trouvent au premier étage.</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4572000" cy="6858000"/>
          </a:xfrm>
          <a:prstGeom prst="rect">
            <a:avLst/>
          </a:prstGeom>
        </p:spPr>
      </p:pic>
      <p:sp>
        <p:nvSpPr>
          <p:cNvPr id="4" name="ZoneTexte 3"/>
          <p:cNvSpPr txBox="1"/>
          <p:nvPr/>
        </p:nvSpPr>
        <p:spPr>
          <a:xfrm>
            <a:off x="4860032" y="548680"/>
            <a:ext cx="396044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Entrée des Petits Appartements de Napoléon Ier</a:t>
            </a:r>
            <a:endParaRPr lang="fr-FR"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4572001" y="6568157"/>
            <a:ext cx="2880319" cy="246221"/>
          </a:xfrm>
          <a:prstGeom prst="rect">
            <a:avLst/>
          </a:prstGeom>
          <a:noFill/>
        </p:spPr>
        <p:txBody>
          <a:bodyPr wrap="squar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2774139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5791200" cy="687606"/>
          </a:xfrm>
        </p:spPr>
        <p:txBody>
          <a:bodyPr>
            <a:norm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A. L’héritage du passé</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539552" y="836712"/>
            <a:ext cx="7743823" cy="1051940"/>
          </a:xfrm>
        </p:spPr>
        <p:txBody>
          <a:bodyPr>
            <a:normAutofit/>
          </a:bodyPr>
          <a:lstStyle/>
          <a:p>
            <a:pPr marL="0" indent="0" algn="just">
              <a:buNone/>
            </a:pPr>
            <a:r>
              <a:rPr lang="fr-FR" sz="2200" dirty="0" smtClean="0">
                <a:latin typeface="Times New Roman" panose="02020603050405020304" pitchFamily="18" charset="0"/>
                <a:cs typeface="Times New Roman" panose="02020603050405020304" pitchFamily="18" charset="0"/>
              </a:rPr>
              <a:t>Napoléon conserve les dessus de portes en grisaille datant du règne de Louis XVI. Il en fait faire d’autres dans le même style.</a:t>
            </a:r>
            <a:endParaRPr lang="fr-FR" sz="2200" dirty="0">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0" y="1933654"/>
            <a:ext cx="7743825" cy="2810860"/>
          </a:xfrm>
          <a:prstGeom prst="rect">
            <a:avLst/>
          </a:prstGeom>
        </p:spPr>
      </p:pic>
      <p:sp>
        <p:nvSpPr>
          <p:cNvPr id="5" name="ZoneTexte 4"/>
          <p:cNvSpPr txBox="1"/>
          <p:nvPr/>
        </p:nvSpPr>
        <p:spPr>
          <a:xfrm>
            <a:off x="539549" y="5085184"/>
            <a:ext cx="7743825"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Dessus de porte en grisaille réalisé par Sauvage pendant le règne de Louis XVI, cabinet topographique de 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6" name="ZoneTexte 5"/>
          <p:cNvSpPr txBox="1"/>
          <p:nvPr/>
        </p:nvSpPr>
        <p:spPr>
          <a:xfrm>
            <a:off x="5580112" y="4698986"/>
            <a:ext cx="2703262"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7" name="ZoneTexte 6"/>
          <p:cNvSpPr txBox="1"/>
          <p:nvPr/>
        </p:nvSpPr>
        <p:spPr>
          <a:xfrm>
            <a:off x="467544" y="5998377"/>
            <a:ext cx="7815831" cy="430887"/>
          </a:xfrm>
          <a:prstGeom prst="rect">
            <a:avLst/>
          </a:prstGeom>
          <a:noFill/>
        </p:spPr>
        <p:txBody>
          <a:bodyPr wrap="square" rtlCol="0">
            <a:spAutoFit/>
          </a:bodyPr>
          <a:lstStyle/>
          <a:p>
            <a:r>
              <a:rPr lang="fr-FR" sz="2200" b="1" dirty="0" smtClean="0">
                <a:latin typeface="Times New Roman" panose="02020603050405020304" pitchFamily="18" charset="0"/>
                <a:ea typeface="Fedra Sans Std Light" pitchFamily="34" charset="0"/>
                <a:cs typeface="Times New Roman" panose="02020603050405020304" pitchFamily="18" charset="0"/>
              </a:rPr>
              <a:t>Sous Louis XVI, cette salle sert de salle à manger.</a:t>
            </a:r>
            <a:endParaRPr lang="fr-FR" sz="2200" b="1"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96304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5791200" cy="692712"/>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A. L’héritage du passé</a:t>
            </a:r>
            <a:endParaRPr lang="fr-FR" sz="3200" b="1" cap="none" spc="0" dirty="0">
              <a:solidFill>
                <a:srgbClr val="C00000"/>
              </a:solidFill>
              <a:latin typeface="Times New Roman" panose="02020603050405020304" pitchFamily="18" charset="0"/>
              <a:cs typeface="Times New Roman" panose="02020603050405020304" pitchFamily="18" charset="0"/>
            </a:endParaRPr>
          </a:p>
        </p:txBody>
      </p:sp>
      <p:sp>
        <p:nvSpPr>
          <p:cNvPr id="5" name="ZoneTexte 4"/>
          <p:cNvSpPr txBox="1"/>
          <p:nvPr/>
        </p:nvSpPr>
        <p:spPr>
          <a:xfrm>
            <a:off x="5364088" y="1196752"/>
            <a:ext cx="45719" cy="369332"/>
          </a:xfrm>
          <a:prstGeom prst="rect">
            <a:avLst/>
          </a:prstGeom>
          <a:noFill/>
        </p:spPr>
        <p:txBody>
          <a:bodyPr wrap="square" rtlCol="0">
            <a:spAutoFit/>
          </a:bodyPr>
          <a:lstStyle/>
          <a:p>
            <a:endParaRPr lang="fr-FR"/>
          </a:p>
        </p:txBody>
      </p:sp>
      <p:sp>
        <p:nvSpPr>
          <p:cNvPr id="7" name="ZoneTexte 6"/>
          <p:cNvSpPr txBox="1"/>
          <p:nvPr/>
        </p:nvSpPr>
        <p:spPr>
          <a:xfrm>
            <a:off x="3995936" y="2102791"/>
            <a:ext cx="4909062" cy="1446550"/>
          </a:xfrm>
          <a:prstGeom prst="rect">
            <a:avLst/>
          </a:prstGeom>
          <a:noFill/>
        </p:spPr>
        <p:txBody>
          <a:bodyPr wrap="square" rtlCol="0">
            <a:spAutoFit/>
          </a:bodyPr>
          <a:lstStyle/>
          <a:p>
            <a:pPr algn="just"/>
            <a:r>
              <a:rPr lang="fr-FR" sz="2200" b="1" dirty="0" smtClean="0">
                <a:latin typeface="Times New Roman" panose="02020603050405020304" pitchFamily="18" charset="0"/>
                <a:ea typeface="Fedra Sans Std Light" pitchFamily="34" charset="0"/>
                <a:cs typeface="Times New Roman" panose="02020603050405020304" pitchFamily="18" charset="0"/>
              </a:rPr>
              <a:t>D’autres éléments datent ici du règne de Louis XV. A partir de vos connaissances en histoire de l’art, savez-vous de quels éléments il s’agit?</a:t>
            </a:r>
          </a:p>
        </p:txBody>
      </p:sp>
      <p:sp>
        <p:nvSpPr>
          <p:cNvPr id="8" name="ZoneTexte 7"/>
          <p:cNvSpPr txBox="1"/>
          <p:nvPr/>
        </p:nvSpPr>
        <p:spPr>
          <a:xfrm>
            <a:off x="3904225" y="4725144"/>
            <a:ext cx="5000773" cy="36933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P</a:t>
            </a:r>
            <a:r>
              <a:rPr lang="fr-FR" dirty="0" smtClean="0">
                <a:latin typeface="Times New Roman" panose="02020603050405020304" pitchFamily="18" charset="0"/>
                <a:ea typeface="Fedra Sans Std Light" pitchFamily="34" charset="0"/>
                <a:cs typeface="Times New Roman" panose="02020603050405020304" pitchFamily="18" charset="0"/>
              </a:rPr>
              <a:t>remier salon de 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3" name="ZoneTexte 2"/>
          <p:cNvSpPr txBox="1"/>
          <p:nvPr/>
        </p:nvSpPr>
        <p:spPr>
          <a:xfrm>
            <a:off x="1188303" y="6272811"/>
            <a:ext cx="2500386"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Jeanne Chevrier</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1009777"/>
            <a:ext cx="3508689" cy="5263034"/>
          </a:xfrm>
          <a:prstGeom prst="rect">
            <a:avLst/>
          </a:prstGeom>
        </p:spPr>
      </p:pic>
      <p:sp>
        <p:nvSpPr>
          <p:cNvPr id="9" name="Rectangle 8"/>
          <p:cNvSpPr/>
          <p:nvPr/>
        </p:nvSpPr>
        <p:spPr>
          <a:xfrm>
            <a:off x="323528" y="4077072"/>
            <a:ext cx="1008112" cy="360040"/>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ln>
                <a:solidFill>
                  <a:srgbClr val="C00000"/>
                </a:solidFill>
              </a:ln>
            </a:endParaRPr>
          </a:p>
        </p:txBody>
      </p:sp>
    </p:spTree>
    <p:extLst>
      <p:ext uri="{BB962C8B-B14F-4D97-AF65-F5344CB8AC3E}">
        <p14:creationId xmlns:p14="http://schemas.microsoft.com/office/powerpoint/2010/main" val="3727232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5791200" cy="692712"/>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A. L’héritage du passé</a:t>
            </a:r>
            <a:endParaRPr lang="fr-FR" sz="3200" b="1" cap="none" spc="0" dirty="0">
              <a:solidFill>
                <a:srgbClr val="C00000"/>
              </a:solidFill>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2054994"/>
            <a:ext cx="5261207" cy="3534246"/>
          </a:xfrm>
          <a:prstGeom prst="rect">
            <a:avLst/>
          </a:prstGeom>
        </p:spPr>
      </p:pic>
      <p:sp>
        <p:nvSpPr>
          <p:cNvPr id="5" name="ZoneTexte 4"/>
          <p:cNvSpPr txBox="1"/>
          <p:nvPr/>
        </p:nvSpPr>
        <p:spPr>
          <a:xfrm>
            <a:off x="5364088" y="1196752"/>
            <a:ext cx="45719" cy="369332"/>
          </a:xfrm>
          <a:prstGeom prst="rect">
            <a:avLst/>
          </a:prstGeom>
          <a:noFill/>
        </p:spPr>
        <p:txBody>
          <a:bodyPr wrap="square" rtlCol="0">
            <a:spAutoFit/>
          </a:bodyPr>
          <a:lstStyle/>
          <a:p>
            <a:endParaRPr lang="fr-FR"/>
          </a:p>
        </p:txBody>
      </p:sp>
      <p:sp>
        <p:nvSpPr>
          <p:cNvPr id="7" name="ZoneTexte 6"/>
          <p:cNvSpPr txBox="1"/>
          <p:nvPr/>
        </p:nvSpPr>
        <p:spPr>
          <a:xfrm>
            <a:off x="5652117" y="1658417"/>
            <a:ext cx="3131871" cy="4770537"/>
          </a:xfrm>
          <a:prstGeom prst="rect">
            <a:avLst/>
          </a:prstGeom>
          <a:noFill/>
        </p:spPr>
        <p:txBody>
          <a:bodyPr wrap="square" rtlCol="0">
            <a:spAutoFit/>
          </a:bodyPr>
          <a:lstStyle/>
          <a:p>
            <a:r>
              <a:rPr lang="fr-FR" sz="2200" b="1" dirty="0" smtClean="0">
                <a:latin typeface="Times New Roman" panose="02020603050405020304" pitchFamily="18" charset="0"/>
                <a:ea typeface="Fedra Sans Std Light" pitchFamily="34" charset="0"/>
                <a:cs typeface="Times New Roman" panose="02020603050405020304" pitchFamily="18" charset="0"/>
              </a:rPr>
              <a:t>Les </a:t>
            </a:r>
            <a:r>
              <a:rPr lang="fr-FR" sz="2200" b="1" dirty="0">
                <a:latin typeface="Times New Roman" panose="02020603050405020304" pitchFamily="18" charset="0"/>
                <a:ea typeface="Fedra Sans Std Light" pitchFamily="34" charset="0"/>
                <a:cs typeface="Times New Roman" panose="02020603050405020304" pitchFamily="18" charset="0"/>
              </a:rPr>
              <a:t>boiseries Louis XV du premier </a:t>
            </a:r>
            <a:r>
              <a:rPr lang="fr-FR" sz="2200" b="1" dirty="0" smtClean="0">
                <a:latin typeface="Times New Roman" panose="02020603050405020304" pitchFamily="18" charset="0"/>
                <a:ea typeface="Fedra Sans Std Light" pitchFamily="34" charset="0"/>
                <a:cs typeface="Times New Roman" panose="02020603050405020304" pitchFamily="18" charset="0"/>
              </a:rPr>
              <a:t>salon ont été posées </a:t>
            </a:r>
            <a:r>
              <a:rPr lang="fr-FR" sz="2200" b="1" dirty="0">
                <a:latin typeface="Times New Roman" panose="02020603050405020304" pitchFamily="18" charset="0"/>
                <a:ea typeface="Fedra Sans Std Light" pitchFamily="34" charset="0"/>
                <a:cs typeface="Times New Roman" panose="02020603050405020304" pitchFamily="18" charset="0"/>
              </a:rPr>
              <a:t>sous Louis-Philippe (1830-1848</a:t>
            </a:r>
            <a:r>
              <a:rPr lang="fr-FR" sz="2200" b="1" dirty="0" smtClean="0">
                <a:latin typeface="Times New Roman" panose="02020603050405020304" pitchFamily="18" charset="0"/>
                <a:ea typeface="Fedra Sans Std Light" pitchFamily="34" charset="0"/>
                <a:cs typeface="Times New Roman" panose="02020603050405020304" pitchFamily="18" charset="0"/>
              </a:rPr>
              <a:t>). Elles proviennent d’une autre salle du château. Napoléon Ier ne les a donc jamais admirées dans son premier salon.</a:t>
            </a:r>
          </a:p>
          <a:p>
            <a:r>
              <a:rPr lang="fr-FR" sz="2200" b="1" dirty="0" smtClean="0">
                <a:latin typeface="Times New Roman" panose="02020603050405020304" pitchFamily="18" charset="0"/>
                <a:ea typeface="Fedra Sans Std Light" pitchFamily="34" charset="0"/>
                <a:cs typeface="Times New Roman" panose="02020603050405020304" pitchFamily="18" charset="0"/>
              </a:rPr>
              <a:t>Cela montre que </a:t>
            </a:r>
            <a:r>
              <a:rPr lang="fr-FR" sz="2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la chronologie n’est pas toujours déterminée par l’histoire du style</a:t>
            </a:r>
            <a:r>
              <a:rPr lang="fr-FR" sz="2200" b="1" dirty="0" smtClean="0">
                <a:latin typeface="Times New Roman" panose="02020603050405020304" pitchFamily="18" charset="0"/>
                <a:ea typeface="Fedra Sans Std Light" pitchFamily="34" charset="0"/>
                <a:cs typeface="Times New Roman" panose="02020603050405020304" pitchFamily="18" charset="0"/>
              </a:rPr>
              <a:t>.</a:t>
            </a:r>
            <a:endParaRPr lang="fr-FR" sz="2200" b="1" dirty="0">
              <a:latin typeface="Times New Roman" panose="02020603050405020304" pitchFamily="18" charset="0"/>
              <a:ea typeface="Fedra Sans Std Light" pitchFamily="34" charset="0"/>
              <a:cs typeface="Times New Roman" panose="02020603050405020304" pitchFamily="18" charset="0"/>
            </a:endParaRPr>
          </a:p>
          <a:p>
            <a:endParaRPr lang="fr-FR" dirty="0"/>
          </a:p>
        </p:txBody>
      </p:sp>
      <p:sp>
        <p:nvSpPr>
          <p:cNvPr id="8" name="ZoneTexte 7"/>
          <p:cNvSpPr txBox="1"/>
          <p:nvPr/>
        </p:nvSpPr>
        <p:spPr>
          <a:xfrm>
            <a:off x="194589" y="5947538"/>
            <a:ext cx="5192358"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Détail des boiseries Louis XV, premier salon de 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3" name="ZoneTexte 2"/>
          <p:cNvSpPr txBox="1"/>
          <p:nvPr/>
        </p:nvSpPr>
        <p:spPr>
          <a:xfrm>
            <a:off x="2940332" y="5589240"/>
            <a:ext cx="2500386"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sym typeface="Symbol"/>
              </a:rPr>
              <a:t> Jeanne Chevrier</a:t>
            </a:r>
            <a:endParaRPr lang="fr-FR" sz="1000" dirty="0">
              <a:latin typeface="Times New Roman" panose="02020603050405020304" pitchFamily="18" charset="0"/>
              <a:cs typeface="Times New Roman" panose="02020603050405020304" pitchFamily="18" charset="0"/>
            </a:endParaRPr>
          </a:p>
        </p:txBody>
      </p:sp>
      <p:sp>
        <p:nvSpPr>
          <p:cNvPr id="6" name="ZoneTexte 5"/>
          <p:cNvSpPr txBox="1"/>
          <p:nvPr/>
        </p:nvSpPr>
        <p:spPr>
          <a:xfrm>
            <a:off x="194588" y="735087"/>
            <a:ext cx="8589399" cy="1107996"/>
          </a:xfrm>
          <a:prstGeom prst="rect">
            <a:avLst/>
          </a:prstGeom>
          <a:noFill/>
        </p:spPr>
        <p:txBody>
          <a:bodyPr wrap="square" rtlCol="0">
            <a:spAutoFit/>
          </a:bodyPr>
          <a:lstStyle/>
          <a:p>
            <a:r>
              <a:rPr lang="fr-FR" sz="2200" b="1" dirty="0" smtClean="0">
                <a:latin typeface="Times New Roman" panose="02020603050405020304" pitchFamily="18" charset="0"/>
                <a:ea typeface="Fedra Sans Std Light" pitchFamily="34" charset="0"/>
                <a:cs typeface="Times New Roman" panose="02020603050405020304" pitchFamily="18" charset="0"/>
              </a:rPr>
              <a:t>Attention! </a:t>
            </a:r>
            <a:r>
              <a:rPr lang="fr-FR" sz="2200" b="1" dirty="0">
                <a:latin typeface="Times New Roman" panose="02020603050405020304" pitchFamily="18" charset="0"/>
                <a:ea typeface="Fedra Sans Std Light" pitchFamily="34" charset="0"/>
                <a:cs typeface="Times New Roman" panose="02020603050405020304" pitchFamily="18" charset="0"/>
              </a:rPr>
              <a:t>I</a:t>
            </a:r>
            <a:r>
              <a:rPr lang="fr-FR" sz="2200" b="1" dirty="0" smtClean="0">
                <a:latin typeface="Times New Roman" panose="02020603050405020304" pitchFamily="18" charset="0"/>
                <a:ea typeface="Fedra Sans Std Light" pitchFamily="34" charset="0"/>
                <a:cs typeface="Times New Roman" panose="02020603050405020304" pitchFamily="18" charset="0"/>
              </a:rPr>
              <a:t>l </a:t>
            </a:r>
            <a:r>
              <a:rPr lang="fr-FR" sz="2200" b="1" dirty="0">
                <a:latin typeface="Times New Roman" panose="02020603050405020304" pitchFamily="18" charset="0"/>
                <a:ea typeface="Fedra Sans Std Light" pitchFamily="34" charset="0"/>
                <a:cs typeface="Times New Roman" panose="02020603050405020304" pitchFamily="18" charset="0"/>
              </a:rPr>
              <a:t>ne faut pas oublier que des décors antérieurs au Premier Empire peuvent avoir été </a:t>
            </a:r>
            <a:r>
              <a:rPr lang="fr-FR" sz="2200" b="1" dirty="0" smtClean="0">
                <a:latin typeface="Times New Roman" panose="02020603050405020304" pitchFamily="18" charset="0"/>
                <a:ea typeface="Fedra Sans Std Light" pitchFamily="34" charset="0"/>
                <a:cs typeface="Times New Roman" panose="02020603050405020304" pitchFamily="18" charset="0"/>
              </a:rPr>
              <a:t>installés postérieurement </a:t>
            </a:r>
            <a:r>
              <a:rPr lang="fr-FR" sz="2200" b="1" dirty="0">
                <a:latin typeface="Times New Roman" panose="02020603050405020304" pitchFamily="18" charset="0"/>
                <a:ea typeface="Fedra Sans Std Light" pitchFamily="34" charset="0"/>
                <a:cs typeface="Times New Roman" panose="02020603050405020304" pitchFamily="18" charset="0"/>
              </a:rPr>
              <a:t>à ce dernier dans les Petits Appartements.</a:t>
            </a:r>
            <a:endParaRPr lang="fr-FR"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547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Connecteur droit avec flèche 99"/>
          <p:cNvCxnSpPr/>
          <p:nvPr/>
        </p:nvCxnSpPr>
        <p:spPr>
          <a:xfrm flipV="1">
            <a:off x="2979342" y="2692875"/>
            <a:ext cx="0" cy="468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a:stCxn id="30" idx="0"/>
          </p:cNvCxnSpPr>
          <p:nvPr/>
        </p:nvCxnSpPr>
        <p:spPr>
          <a:xfrm flipV="1">
            <a:off x="1782080" y="2692875"/>
            <a:ext cx="0" cy="486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Connecteur droit avec flèche 86"/>
          <p:cNvCxnSpPr>
            <a:stCxn id="33" idx="2"/>
          </p:cNvCxnSpPr>
          <p:nvPr/>
        </p:nvCxnSpPr>
        <p:spPr>
          <a:xfrm>
            <a:off x="2699792" y="3971540"/>
            <a:ext cx="0" cy="17410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a:stCxn id="30" idx="2"/>
          </p:cNvCxnSpPr>
          <p:nvPr/>
        </p:nvCxnSpPr>
        <p:spPr>
          <a:xfrm flipH="1">
            <a:off x="1782079" y="3966717"/>
            <a:ext cx="1" cy="1190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360000" y="144000"/>
            <a:ext cx="8604488" cy="714974"/>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B. La tempête des anachronismes</a:t>
            </a:r>
            <a:endParaRPr lang="fr-FR" sz="3200" dirty="0">
              <a:latin typeface="Times New Roman" panose="02020603050405020304" pitchFamily="18" charset="0"/>
              <a:ea typeface="Fedra Sans Std Light" pitchFamily="34" charset="0"/>
              <a:cs typeface="Times New Roman" panose="02020603050405020304" pitchFamily="18" charset="0"/>
            </a:endParaRPr>
          </a:p>
        </p:txBody>
      </p:sp>
      <p:sp>
        <p:nvSpPr>
          <p:cNvPr id="3" name="Espace réservé du contenu 2"/>
          <p:cNvSpPr>
            <a:spLocks noGrp="1"/>
          </p:cNvSpPr>
          <p:nvPr>
            <p:ph idx="1"/>
          </p:nvPr>
        </p:nvSpPr>
        <p:spPr>
          <a:xfrm>
            <a:off x="167571" y="895669"/>
            <a:ext cx="7897200" cy="1584177"/>
          </a:xfrm>
        </p:spPr>
        <p:txBody>
          <a:bodyPr>
            <a:noAutofit/>
          </a:bodyPr>
          <a:lstStyle/>
          <a:p>
            <a:pPr algn="just"/>
            <a:r>
              <a:rPr lang="fr-FR" sz="2100" dirty="0" smtClean="0">
                <a:latin typeface="Times New Roman" panose="02020603050405020304" pitchFamily="18" charset="0"/>
                <a:ea typeface="Fedra Sans Std Light" pitchFamily="34" charset="0"/>
                <a:cs typeface="Times New Roman" panose="02020603050405020304" pitchFamily="18" charset="0"/>
              </a:rPr>
              <a:t>La décision de restituer en « état 1810 » n’est prise qu’en 1907. Les Petits Appartements ne sont pas laissés à l’abandon pour autant. Durant un siècle, ils sont employés comme lieu de résidence royale, impériale, présidentielle… </a:t>
            </a:r>
            <a:endParaRPr lang="fr-FR" sz="2100" dirty="0">
              <a:latin typeface="Times New Roman" panose="02020603050405020304" pitchFamily="18" charset="0"/>
              <a:ea typeface="Fedra Sans Std Light" pitchFamily="34" charset="0"/>
              <a:cs typeface="Times New Roman" panose="02020603050405020304" pitchFamily="18" charset="0"/>
            </a:endParaRPr>
          </a:p>
        </p:txBody>
      </p:sp>
      <p:sp>
        <p:nvSpPr>
          <p:cNvPr id="4" name="Flèche droite 3"/>
          <p:cNvSpPr/>
          <p:nvPr/>
        </p:nvSpPr>
        <p:spPr>
          <a:xfrm>
            <a:off x="180000" y="2780928"/>
            <a:ext cx="8712480" cy="1584176"/>
          </a:xfrm>
          <a:prstGeom prst="rightArrow">
            <a:avLst/>
          </a:prstGeom>
          <a:solidFill>
            <a:srgbClr val="66CC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67571" y="3179317"/>
            <a:ext cx="1950946" cy="787400"/>
          </a:xfrm>
          <a:prstGeom prst="rect">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p:cNvCxnSpPr/>
          <p:nvPr/>
        </p:nvCxnSpPr>
        <p:spPr>
          <a:xfrm flipH="1">
            <a:off x="696547" y="3175418"/>
            <a:ext cx="1447378" cy="307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696547" y="3967956"/>
            <a:ext cx="1447378" cy="307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167571" y="3178495"/>
            <a:ext cx="528976"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167571" y="3971540"/>
            <a:ext cx="528976"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0" y="2942542"/>
            <a:ext cx="720080" cy="246221"/>
          </a:xfrm>
          <a:prstGeom prst="rect">
            <a:avLst/>
          </a:prstGeom>
          <a:noFill/>
        </p:spPr>
        <p:txBody>
          <a:bodyPr wrap="squar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1804</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29" name="ZoneTexte 28"/>
          <p:cNvSpPr txBox="1"/>
          <p:nvPr/>
        </p:nvSpPr>
        <p:spPr>
          <a:xfrm>
            <a:off x="7668344" y="2939344"/>
            <a:ext cx="792088" cy="246221"/>
          </a:xfrm>
          <a:prstGeom prst="rect">
            <a:avLst/>
          </a:prstGeom>
          <a:noFill/>
        </p:spPr>
        <p:txBody>
          <a:bodyPr wrap="squar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2015</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30" name="Rectangle 29"/>
          <p:cNvSpPr/>
          <p:nvPr/>
        </p:nvSpPr>
        <p:spPr>
          <a:xfrm>
            <a:off x="1420235" y="3179317"/>
            <a:ext cx="723689" cy="787400"/>
          </a:xfrm>
          <a:prstGeom prst="rect">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827584" y="3179317"/>
            <a:ext cx="592652" cy="792223"/>
          </a:xfrm>
          <a:prstGeom prst="rect">
            <a:avLst/>
          </a:prstGeom>
          <a:solidFill>
            <a:srgbClr val="CCE9A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2143925" y="3175418"/>
            <a:ext cx="195827" cy="791299"/>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2339752" y="3175418"/>
            <a:ext cx="720080" cy="796122"/>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33"/>
          <p:cNvSpPr/>
          <p:nvPr/>
        </p:nvSpPr>
        <p:spPr>
          <a:xfrm>
            <a:off x="3056021" y="2783305"/>
            <a:ext cx="5835316" cy="1568116"/>
          </a:xfrm>
          <a:custGeom>
            <a:avLst/>
            <a:gdLst>
              <a:gd name="connsiteX0" fmla="*/ 8021 w 5835316"/>
              <a:gd name="connsiteY0" fmla="*/ 389021 h 1568116"/>
              <a:gd name="connsiteX1" fmla="*/ 0 w 5835316"/>
              <a:gd name="connsiteY1" fmla="*/ 1187116 h 1568116"/>
              <a:gd name="connsiteX2" fmla="*/ 5045242 w 5835316"/>
              <a:gd name="connsiteY2" fmla="*/ 1183106 h 1568116"/>
              <a:gd name="connsiteX3" fmla="*/ 5045242 w 5835316"/>
              <a:gd name="connsiteY3" fmla="*/ 1568116 h 1568116"/>
              <a:gd name="connsiteX4" fmla="*/ 5835316 w 5835316"/>
              <a:gd name="connsiteY4" fmla="*/ 782053 h 1568116"/>
              <a:gd name="connsiteX5" fmla="*/ 5045242 w 5835316"/>
              <a:gd name="connsiteY5" fmla="*/ 0 h 1568116"/>
              <a:gd name="connsiteX6" fmla="*/ 5041232 w 5835316"/>
              <a:gd name="connsiteY6" fmla="*/ 401053 h 1568116"/>
              <a:gd name="connsiteX7" fmla="*/ 8021 w 5835316"/>
              <a:gd name="connsiteY7" fmla="*/ 389021 h 156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316" h="1568116">
                <a:moveTo>
                  <a:pt x="8021" y="389021"/>
                </a:moveTo>
                <a:cubicBezTo>
                  <a:pt x="5347" y="655053"/>
                  <a:pt x="2674" y="921084"/>
                  <a:pt x="0" y="1187116"/>
                </a:cubicBezTo>
                <a:lnTo>
                  <a:pt x="5045242" y="1183106"/>
                </a:lnTo>
                <a:lnTo>
                  <a:pt x="5045242" y="1568116"/>
                </a:lnTo>
                <a:lnTo>
                  <a:pt x="5835316" y="782053"/>
                </a:lnTo>
                <a:lnTo>
                  <a:pt x="5045242" y="0"/>
                </a:lnTo>
                <a:cubicBezTo>
                  <a:pt x="5043905" y="133684"/>
                  <a:pt x="5042569" y="267369"/>
                  <a:pt x="5041232" y="401053"/>
                </a:cubicBezTo>
                <a:lnTo>
                  <a:pt x="8021" y="389021"/>
                </a:lnTo>
                <a:close/>
              </a:path>
            </a:pathLst>
          </a:custGeom>
          <a:solidFill>
            <a:schemeClr val="tx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167571" y="2446654"/>
            <a:ext cx="1151924" cy="246221"/>
          </a:xfrm>
          <a:prstGeom prst="rect">
            <a:avLst/>
          </a:prstGeom>
          <a:noFill/>
          <a:ln w="12700">
            <a:solidFill>
              <a:srgbClr val="66CCFF"/>
            </a:solidFill>
          </a:ln>
        </p:spPr>
        <p:txBody>
          <a:bodyPr wrap="square" rtlCol="0">
            <a:spAutoFit/>
          </a:bodyPr>
          <a:lstStyle/>
          <a:p>
            <a:pPr algn="ctr"/>
            <a:r>
              <a:rPr lang="fr-FR" sz="1000" dirty="0" smtClean="0">
                <a:latin typeface="Times New Roman" panose="02020603050405020304" pitchFamily="18" charset="0"/>
                <a:ea typeface="Fedra Sans Std Light" pitchFamily="34" charset="0"/>
                <a:cs typeface="Times New Roman" panose="02020603050405020304" pitchFamily="18" charset="0"/>
              </a:rPr>
              <a:t>Premier Empire</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36" name="ZoneTexte 35"/>
          <p:cNvSpPr txBox="1"/>
          <p:nvPr/>
        </p:nvSpPr>
        <p:spPr>
          <a:xfrm>
            <a:off x="901423" y="2800339"/>
            <a:ext cx="1037626" cy="246221"/>
          </a:xfrm>
          <a:prstGeom prst="rect">
            <a:avLst/>
          </a:prstGeom>
          <a:solidFill>
            <a:schemeClr val="bg1"/>
          </a:solidFill>
          <a:ln w="12700">
            <a:solidFill>
              <a:srgbClr val="CCE9AD"/>
            </a:solidFill>
          </a:ln>
        </p:spPr>
        <p:txBody>
          <a:bodyPr wrap="square" rtlCol="0">
            <a:spAutoFit/>
          </a:bodyPr>
          <a:lstStyle/>
          <a:p>
            <a:pPr algn="ctr"/>
            <a:r>
              <a:rPr lang="fr-FR" sz="1000" dirty="0" smtClean="0">
                <a:latin typeface="Times New Roman" panose="02020603050405020304" pitchFamily="18" charset="0"/>
                <a:ea typeface="Fedra Sans Std Light" pitchFamily="34" charset="0"/>
                <a:cs typeface="Times New Roman" panose="02020603050405020304" pitchFamily="18" charset="0"/>
              </a:rPr>
              <a:t>Restauration</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37" name="ZoneTexte 36"/>
          <p:cNvSpPr txBox="1"/>
          <p:nvPr/>
        </p:nvSpPr>
        <p:spPr>
          <a:xfrm>
            <a:off x="1423845" y="2446654"/>
            <a:ext cx="1440160" cy="246221"/>
          </a:xfrm>
          <a:prstGeom prst="rect">
            <a:avLst/>
          </a:prstGeom>
          <a:noFill/>
          <a:ln w="12700">
            <a:solidFill>
              <a:schemeClr val="accent2">
                <a:lumMod val="40000"/>
                <a:lumOff val="60000"/>
              </a:schemeClr>
            </a:solidFill>
          </a:ln>
        </p:spPr>
        <p:txBody>
          <a:bodyPr wrap="square" rtlCol="0">
            <a:spAutoFit/>
          </a:bodyPr>
          <a:lstStyle/>
          <a:p>
            <a:pPr algn="ctr"/>
            <a:r>
              <a:rPr lang="fr-FR" sz="1000" dirty="0" smtClean="0">
                <a:latin typeface="Times New Roman" panose="02020603050405020304" pitchFamily="18" charset="0"/>
                <a:ea typeface="Fedra Sans Std Light" pitchFamily="34" charset="0"/>
                <a:cs typeface="Times New Roman" panose="02020603050405020304" pitchFamily="18" charset="0"/>
              </a:rPr>
              <a:t>Monarchie de Juillet</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38" name="ZoneTexte 37"/>
          <p:cNvSpPr txBox="1"/>
          <p:nvPr/>
        </p:nvSpPr>
        <p:spPr>
          <a:xfrm>
            <a:off x="2095151" y="2800339"/>
            <a:ext cx="1159090" cy="246221"/>
          </a:xfrm>
          <a:prstGeom prst="rect">
            <a:avLst/>
          </a:prstGeom>
          <a:solidFill>
            <a:schemeClr val="bg1"/>
          </a:solidFill>
          <a:ln w="12700">
            <a:solidFill>
              <a:schemeClr val="accent2">
                <a:lumMod val="20000"/>
                <a:lumOff val="80000"/>
              </a:schemeClr>
            </a:solidFill>
          </a:ln>
        </p:spPr>
        <p:txBody>
          <a:bodyPr wrap="square" rtlCol="0">
            <a:spAutoFit/>
          </a:bodyPr>
          <a:lstStyle/>
          <a:p>
            <a:pPr algn="ctr"/>
            <a:r>
              <a:rPr lang="fr-FR" sz="1000" dirty="0" smtClean="0">
                <a:latin typeface="Times New Roman" panose="02020603050405020304" pitchFamily="18" charset="0"/>
                <a:ea typeface="Fedra Sans Std Light" pitchFamily="34" charset="0"/>
                <a:cs typeface="Times New Roman" panose="02020603050405020304" pitchFamily="18" charset="0"/>
              </a:rPr>
              <a:t>IIe République</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39" name="ZoneTexte 38"/>
          <p:cNvSpPr txBox="1"/>
          <p:nvPr/>
        </p:nvSpPr>
        <p:spPr>
          <a:xfrm>
            <a:off x="3059832" y="3700384"/>
            <a:ext cx="1689711" cy="246221"/>
          </a:xfrm>
          <a:prstGeom prst="rect">
            <a:avLst/>
          </a:prstGeom>
          <a:noFill/>
        </p:spPr>
        <p:txBody>
          <a:bodyPr wrap="squar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République</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40" name="ZoneTexte 39"/>
          <p:cNvSpPr txBox="1"/>
          <p:nvPr/>
        </p:nvSpPr>
        <p:spPr>
          <a:xfrm>
            <a:off x="3001076" y="2438145"/>
            <a:ext cx="973343" cy="246221"/>
          </a:xfrm>
          <a:prstGeom prst="rect">
            <a:avLst/>
          </a:prstGeom>
          <a:noFill/>
          <a:ln w="12700">
            <a:solidFill>
              <a:schemeClr val="tx2">
                <a:lumMod val="20000"/>
                <a:lumOff val="80000"/>
              </a:schemeClr>
            </a:solidFill>
          </a:ln>
        </p:spPr>
        <p:txBody>
          <a:bodyPr wrap="none" rtlCol="0">
            <a:spAutoFit/>
          </a:bodyPr>
          <a:lstStyle/>
          <a:p>
            <a:pPr algn="ctr"/>
            <a:r>
              <a:rPr lang="fr-FR" sz="1000" dirty="0" smtClean="0">
                <a:latin typeface="Times New Roman" panose="02020603050405020304" pitchFamily="18" charset="0"/>
                <a:ea typeface="Fedra Sans Std Light" pitchFamily="34" charset="0"/>
                <a:cs typeface="Times New Roman" panose="02020603050405020304" pitchFamily="18" charset="0"/>
              </a:rPr>
              <a:t>Second Empire</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cxnSp>
        <p:nvCxnSpPr>
          <p:cNvPr id="55" name="Connecteur droit 54"/>
          <p:cNvCxnSpPr/>
          <p:nvPr/>
        </p:nvCxnSpPr>
        <p:spPr>
          <a:xfrm>
            <a:off x="5220072" y="3179317"/>
            <a:ext cx="0" cy="2496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5436096" y="3175418"/>
            <a:ext cx="0" cy="2496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6178645" y="3188763"/>
            <a:ext cx="0" cy="24968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rot="16200000">
            <a:off x="4957673" y="3375337"/>
            <a:ext cx="740242" cy="215444"/>
          </a:xfrm>
          <a:prstGeom prst="rect">
            <a:avLst/>
          </a:prstGeom>
          <a:noFill/>
        </p:spPr>
        <p:txBody>
          <a:bodyPr wrap="square" rtlCol="0">
            <a:spAutoFit/>
          </a:bodyPr>
          <a:lstStyle/>
          <a:p>
            <a:r>
              <a:rPr lang="fr-FR" sz="800" dirty="0" smtClean="0">
                <a:latin typeface="Times New Roman" panose="02020603050405020304" pitchFamily="18" charset="0"/>
                <a:ea typeface="Fedra Sans Std Light" pitchFamily="34" charset="0"/>
                <a:cs typeface="Times New Roman" panose="02020603050405020304" pitchFamily="18" charset="0"/>
              </a:rPr>
              <a:t>Etat Français</a:t>
            </a:r>
            <a:endParaRPr lang="fr-FR" sz="800" dirty="0">
              <a:latin typeface="Times New Roman" panose="02020603050405020304" pitchFamily="18" charset="0"/>
              <a:ea typeface="Fedra Sans Std Light" pitchFamily="34" charset="0"/>
              <a:cs typeface="Times New Roman" panose="02020603050405020304" pitchFamily="18" charset="0"/>
            </a:endParaRPr>
          </a:p>
        </p:txBody>
      </p:sp>
      <p:sp>
        <p:nvSpPr>
          <p:cNvPr id="59" name="ZoneTexte 58"/>
          <p:cNvSpPr txBox="1"/>
          <p:nvPr/>
        </p:nvSpPr>
        <p:spPr>
          <a:xfrm>
            <a:off x="3724666" y="3161571"/>
            <a:ext cx="878144" cy="215444"/>
          </a:xfrm>
          <a:prstGeom prst="rect">
            <a:avLst/>
          </a:prstGeom>
          <a:noFill/>
        </p:spPr>
        <p:txBody>
          <a:bodyPr wrap="square" rtlCol="0">
            <a:spAutoFit/>
          </a:bodyPr>
          <a:lstStyle/>
          <a:p>
            <a:r>
              <a:rPr lang="fr-FR" sz="800" dirty="0" smtClean="0">
                <a:latin typeface="Times New Roman" panose="02020603050405020304" pitchFamily="18" charset="0"/>
                <a:ea typeface="Fedra Sans Std Light" pitchFamily="34" charset="0"/>
                <a:cs typeface="Times New Roman" panose="02020603050405020304" pitchFamily="18" charset="0"/>
              </a:rPr>
              <a:t>IIIe République</a:t>
            </a:r>
            <a:endParaRPr lang="fr-FR" sz="800" dirty="0">
              <a:latin typeface="Times New Roman" panose="02020603050405020304" pitchFamily="18" charset="0"/>
              <a:ea typeface="Fedra Sans Std Light" pitchFamily="34" charset="0"/>
              <a:cs typeface="Times New Roman" panose="02020603050405020304" pitchFamily="18" charset="0"/>
            </a:endParaRPr>
          </a:p>
        </p:txBody>
      </p:sp>
      <p:sp>
        <p:nvSpPr>
          <p:cNvPr id="60" name="ZoneTexte 59"/>
          <p:cNvSpPr txBox="1"/>
          <p:nvPr/>
        </p:nvSpPr>
        <p:spPr>
          <a:xfrm>
            <a:off x="5380450" y="3196436"/>
            <a:ext cx="833364" cy="215444"/>
          </a:xfrm>
          <a:prstGeom prst="rect">
            <a:avLst/>
          </a:prstGeom>
          <a:noFill/>
        </p:spPr>
        <p:txBody>
          <a:bodyPr wrap="square" rtlCol="0">
            <a:spAutoFit/>
          </a:bodyPr>
          <a:lstStyle/>
          <a:p>
            <a:r>
              <a:rPr lang="fr-FR" sz="800" dirty="0" smtClean="0">
                <a:latin typeface="Times New Roman" panose="02020603050405020304" pitchFamily="18" charset="0"/>
                <a:ea typeface="Fedra Sans Std Light" pitchFamily="34" charset="0"/>
                <a:cs typeface="Times New Roman" panose="02020603050405020304" pitchFamily="18" charset="0"/>
              </a:rPr>
              <a:t>IVe République</a:t>
            </a:r>
            <a:endParaRPr lang="fr-FR" sz="800" dirty="0">
              <a:latin typeface="Times New Roman" panose="02020603050405020304" pitchFamily="18" charset="0"/>
              <a:ea typeface="Fedra Sans Std Light" pitchFamily="34" charset="0"/>
              <a:cs typeface="Times New Roman" panose="02020603050405020304" pitchFamily="18" charset="0"/>
            </a:endParaRPr>
          </a:p>
        </p:txBody>
      </p:sp>
      <p:sp>
        <p:nvSpPr>
          <p:cNvPr id="61" name="ZoneTexte 60"/>
          <p:cNvSpPr txBox="1"/>
          <p:nvPr/>
        </p:nvSpPr>
        <p:spPr>
          <a:xfrm>
            <a:off x="6907894" y="3179317"/>
            <a:ext cx="1079624" cy="215444"/>
          </a:xfrm>
          <a:prstGeom prst="rect">
            <a:avLst/>
          </a:prstGeom>
          <a:noFill/>
        </p:spPr>
        <p:txBody>
          <a:bodyPr wrap="square" rtlCol="0">
            <a:spAutoFit/>
          </a:bodyPr>
          <a:lstStyle/>
          <a:p>
            <a:r>
              <a:rPr lang="fr-FR" sz="800" dirty="0" smtClean="0">
                <a:latin typeface="Times New Roman" panose="02020603050405020304" pitchFamily="18" charset="0"/>
                <a:ea typeface="Fedra Sans Std Light" pitchFamily="34" charset="0"/>
                <a:cs typeface="Times New Roman" panose="02020603050405020304" pitchFamily="18" charset="0"/>
              </a:rPr>
              <a:t>Ve République</a:t>
            </a:r>
            <a:endParaRPr lang="fr-FR" sz="800" dirty="0">
              <a:latin typeface="Times New Roman" panose="02020603050405020304" pitchFamily="18" charset="0"/>
              <a:ea typeface="Fedra Sans Std Light" pitchFamily="34" charset="0"/>
              <a:cs typeface="Times New Roman" panose="02020603050405020304" pitchFamily="18" charset="0"/>
            </a:endParaRPr>
          </a:p>
        </p:txBody>
      </p:sp>
      <p:sp>
        <p:nvSpPr>
          <p:cNvPr id="62" name="ZoneTexte 61"/>
          <p:cNvSpPr txBox="1"/>
          <p:nvPr/>
        </p:nvSpPr>
        <p:spPr>
          <a:xfrm>
            <a:off x="560732" y="3946605"/>
            <a:ext cx="724521" cy="246221"/>
          </a:xfrm>
          <a:prstGeom prst="rect">
            <a:avLst/>
          </a:prstGeom>
          <a:noFill/>
        </p:spPr>
        <p:txBody>
          <a:bodyPr wrap="squar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1814-15</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64" name="ZoneTexte 63"/>
          <p:cNvSpPr txBox="1"/>
          <p:nvPr/>
        </p:nvSpPr>
        <p:spPr>
          <a:xfrm>
            <a:off x="1202470" y="3966715"/>
            <a:ext cx="442750" cy="246221"/>
          </a:xfrm>
          <a:prstGeom prst="rect">
            <a:avLst/>
          </a:prstGeom>
          <a:noFill/>
        </p:spPr>
        <p:txBody>
          <a:bodyPr wrap="non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1830</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65" name="ZoneTexte 64"/>
          <p:cNvSpPr txBox="1"/>
          <p:nvPr/>
        </p:nvSpPr>
        <p:spPr>
          <a:xfrm>
            <a:off x="1875379" y="3966717"/>
            <a:ext cx="439544" cy="246221"/>
          </a:xfrm>
          <a:prstGeom prst="rect">
            <a:avLst/>
          </a:prstGeom>
          <a:noFill/>
        </p:spPr>
        <p:txBody>
          <a:bodyPr wrap="non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1848</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66" name="ZoneTexte 65"/>
          <p:cNvSpPr txBox="1"/>
          <p:nvPr/>
        </p:nvSpPr>
        <p:spPr>
          <a:xfrm>
            <a:off x="2178750" y="3966716"/>
            <a:ext cx="441146" cy="246221"/>
          </a:xfrm>
          <a:prstGeom prst="rect">
            <a:avLst/>
          </a:prstGeom>
          <a:noFill/>
        </p:spPr>
        <p:txBody>
          <a:bodyPr wrap="non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1852</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67" name="ZoneTexte 66"/>
          <p:cNvSpPr txBox="1"/>
          <p:nvPr/>
        </p:nvSpPr>
        <p:spPr>
          <a:xfrm>
            <a:off x="2853064" y="3946605"/>
            <a:ext cx="442750" cy="246221"/>
          </a:xfrm>
          <a:prstGeom prst="rect">
            <a:avLst/>
          </a:prstGeom>
          <a:noFill/>
        </p:spPr>
        <p:txBody>
          <a:bodyPr wrap="non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1870</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70" name="ZoneTexte 69"/>
          <p:cNvSpPr txBox="1"/>
          <p:nvPr/>
        </p:nvSpPr>
        <p:spPr>
          <a:xfrm>
            <a:off x="996323" y="4351421"/>
            <a:ext cx="3019775" cy="523220"/>
          </a:xfrm>
          <a:prstGeom prst="rect">
            <a:avLst/>
          </a:prstGeom>
          <a:solidFill>
            <a:schemeClr val="bg1"/>
          </a:solidFill>
        </p:spPr>
        <p:txBody>
          <a:bodyPr wrap="square" rtlCol="0">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Le duc et la duchesse d’Angoulême occupent les Petits Appartements.</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73" name="ZoneTexte 72"/>
          <p:cNvSpPr txBox="1"/>
          <p:nvPr/>
        </p:nvSpPr>
        <p:spPr>
          <a:xfrm>
            <a:off x="1669306" y="5157192"/>
            <a:ext cx="4304373" cy="307777"/>
          </a:xfrm>
          <a:prstGeom prst="rect">
            <a:avLst/>
          </a:prstGeom>
          <a:solidFill>
            <a:schemeClr val="bg1"/>
          </a:solidFill>
        </p:spPr>
        <p:txBody>
          <a:bodyPr wrap="square" rtlCol="0">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Ils servent de résidence aux filles de Louis-Philippe.</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sp>
        <p:nvSpPr>
          <p:cNvPr id="77" name="ZoneTexte 76"/>
          <p:cNvSpPr txBox="1"/>
          <p:nvPr/>
        </p:nvSpPr>
        <p:spPr>
          <a:xfrm>
            <a:off x="2575558" y="5712618"/>
            <a:ext cx="4054504" cy="307777"/>
          </a:xfrm>
          <a:prstGeom prst="rect">
            <a:avLst/>
          </a:prstGeom>
          <a:solidFill>
            <a:schemeClr val="bg1"/>
          </a:solidFill>
        </p:spPr>
        <p:txBody>
          <a:bodyPr wrap="square" rtlCol="0">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Ils sont transformés en appartements d’invités.</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cxnSp>
        <p:nvCxnSpPr>
          <p:cNvPr id="79" name="Connecteur droit avec flèche 78"/>
          <p:cNvCxnSpPr/>
          <p:nvPr/>
        </p:nvCxnSpPr>
        <p:spPr>
          <a:xfrm>
            <a:off x="4355976" y="3966716"/>
            <a:ext cx="0" cy="5396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4216524" y="4506342"/>
            <a:ext cx="4320480" cy="523220"/>
          </a:xfrm>
          <a:prstGeom prst="rect">
            <a:avLst/>
          </a:prstGeom>
          <a:noFill/>
        </p:spPr>
        <p:txBody>
          <a:bodyPr wrap="square" rtlCol="0">
            <a:spAutoFit/>
          </a:bodyPr>
          <a:lstStyle/>
          <a:p>
            <a:r>
              <a:rPr lang="fr-FR" sz="1400" dirty="0" smtClean="0">
                <a:latin typeface="Times New Roman" panose="02020603050405020304" pitchFamily="18" charset="0"/>
                <a:ea typeface="Fedra Sans Std Light" pitchFamily="34" charset="0"/>
                <a:cs typeface="Times New Roman" panose="02020603050405020304" pitchFamily="18" charset="0"/>
              </a:rPr>
              <a:t>Pendant la IIIe République, le château est résidence présidentielle et ils servent d’appartements d’invité.</a:t>
            </a:r>
            <a:endParaRPr lang="fr-FR" sz="1400" dirty="0">
              <a:latin typeface="Times New Roman" panose="02020603050405020304" pitchFamily="18" charset="0"/>
              <a:ea typeface="Fedra Sans Std Light" pitchFamily="34" charset="0"/>
              <a:cs typeface="Times New Roman" panose="02020603050405020304" pitchFamily="18" charset="0"/>
            </a:endParaRPr>
          </a:p>
        </p:txBody>
      </p:sp>
      <p:cxnSp>
        <p:nvCxnSpPr>
          <p:cNvPr id="82" name="Connecteur droit avec flèche 81"/>
          <p:cNvCxnSpPr/>
          <p:nvPr/>
        </p:nvCxnSpPr>
        <p:spPr>
          <a:xfrm>
            <a:off x="1123910" y="3976132"/>
            <a:ext cx="0" cy="388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Connecteur droit avec flèche 91"/>
          <p:cNvCxnSpPr/>
          <p:nvPr/>
        </p:nvCxnSpPr>
        <p:spPr>
          <a:xfrm flipV="1">
            <a:off x="539552" y="2692875"/>
            <a:ext cx="0" cy="468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a:stCxn id="31" idx="0"/>
          </p:cNvCxnSpPr>
          <p:nvPr/>
        </p:nvCxnSpPr>
        <p:spPr>
          <a:xfrm flipV="1">
            <a:off x="1123910" y="3046560"/>
            <a:ext cx="0" cy="1327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Connecteur droit avec flèche 97"/>
          <p:cNvCxnSpPr>
            <a:stCxn id="32" idx="0"/>
          </p:cNvCxnSpPr>
          <p:nvPr/>
        </p:nvCxnSpPr>
        <p:spPr>
          <a:xfrm flipH="1" flipV="1">
            <a:off x="2241838" y="3044848"/>
            <a:ext cx="1" cy="130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27584" y="3173071"/>
            <a:ext cx="73839" cy="797962"/>
          </a:xfrm>
          <a:prstGeom prst="rect">
            <a:avLst/>
          </a:prstGeom>
          <a:pattFill prst="ltUpDiag">
            <a:fgClr>
              <a:srgbClr val="00B0F0"/>
            </a:fgClr>
            <a:bgClr>
              <a:srgbClr val="CCE9AD"/>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7050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604488" cy="714974"/>
          </a:xfrm>
        </p:spPr>
        <p:txBody>
          <a:bodyPr>
            <a:normAutofit fontScale="90000"/>
          </a:bodyPr>
          <a:lstStyle/>
          <a:p>
            <a:r>
              <a:rPr lang="fr-FR" sz="3600" b="1" dirty="0">
                <a:solidFill>
                  <a:srgbClr val="C00000"/>
                </a:solidFill>
                <a:latin typeface="Times New Roman" panose="02020603050405020304" pitchFamily="18" charset="0"/>
                <a:ea typeface="Fedra Sans Std Light" pitchFamily="34" charset="0"/>
                <a:cs typeface="Times New Roman" panose="02020603050405020304" pitchFamily="18" charset="0"/>
              </a:rPr>
              <a:t>B. La tempête des anachronismes</a:t>
            </a:r>
            <a:endParaRPr lang="fr-FR" sz="3600" dirty="0">
              <a:latin typeface="Times New Roman" panose="02020603050405020304" pitchFamily="18" charset="0"/>
              <a:ea typeface="Fedra Sans Std Light" pitchFamily="34" charset="0"/>
              <a:cs typeface="Times New Roman" panose="02020603050405020304" pitchFamily="18" charset="0"/>
            </a:endParaRPr>
          </a:p>
        </p:txBody>
      </p:sp>
      <p:sp>
        <p:nvSpPr>
          <p:cNvPr id="3" name="Espace réservé du contenu 2"/>
          <p:cNvSpPr>
            <a:spLocks noGrp="1"/>
          </p:cNvSpPr>
          <p:nvPr>
            <p:ph idx="1"/>
          </p:nvPr>
        </p:nvSpPr>
        <p:spPr>
          <a:xfrm>
            <a:off x="238390" y="836712"/>
            <a:ext cx="8318565" cy="1820415"/>
          </a:xfrm>
        </p:spPr>
        <p:txBody>
          <a:bodyPr>
            <a:noAutofit/>
          </a:bodyPr>
          <a:lstStyle/>
          <a:p>
            <a:pPr algn="just"/>
            <a:r>
              <a:rPr lang="fr-FR" dirty="0" smtClean="0">
                <a:latin typeface="Times New Roman" panose="02020603050405020304" pitchFamily="18" charset="0"/>
                <a:ea typeface="Fedra Sans Std Light" pitchFamily="34" charset="0"/>
                <a:cs typeface="Times New Roman" panose="02020603050405020304" pitchFamily="18" charset="0"/>
              </a:rPr>
              <a:t>Après le Premier Empire, le mobilier peut être remployé et adapté au contexte d’alors. Pendant la Restauration, le tapis du cabinet topographique est modifié ; les emblèmes impériaux sont remplacés par des fleurs de lys toujours visibles qui peuvent facilement interroger les élèves.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2225069" y="2564904"/>
            <a:ext cx="44644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Tapis du cabinet topographique de </a:t>
            </a:r>
            <a:r>
              <a:rPr lang="fr-FR" dirty="0" smtClean="0">
                <a:latin typeface="Times New Roman" panose="02020603050405020304" pitchFamily="18" charset="0"/>
                <a:ea typeface="Fedra Sans Std Light" pitchFamily="34" charset="0"/>
                <a:cs typeface="Times New Roman" panose="02020603050405020304" pitchFamily="18" charset="0"/>
              </a:rPr>
              <a:t>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40321" r="1786"/>
          <a:stretch/>
        </p:blipFill>
        <p:spPr>
          <a:xfrm>
            <a:off x="395535" y="3331118"/>
            <a:ext cx="8123565" cy="3278526"/>
          </a:xfrm>
          <a:prstGeom prst="rect">
            <a:avLst/>
          </a:prstGeom>
        </p:spPr>
      </p:pic>
      <p:sp>
        <p:nvSpPr>
          <p:cNvPr id="7" name="ZoneTexte 6"/>
          <p:cNvSpPr txBox="1"/>
          <p:nvPr/>
        </p:nvSpPr>
        <p:spPr>
          <a:xfrm>
            <a:off x="7236068" y="6609644"/>
            <a:ext cx="1194558" cy="246221"/>
          </a:xfrm>
          <a:prstGeom prst="rect">
            <a:avLst/>
          </a:prstGeom>
          <a:noFill/>
        </p:spPr>
        <p:txBody>
          <a:bodyPr wrap="none" rtlCol="0">
            <a:spAutoFit/>
          </a:bodyPr>
          <a:lstStyle/>
          <a:p>
            <a:r>
              <a:rPr lang="fr-FR" sz="1000" dirty="0" smtClean="0">
                <a:latin typeface="Times New Roman" panose="02020603050405020304" pitchFamily="18" charset="0"/>
                <a:cs typeface="Times New Roman" panose="02020603050405020304" pitchFamily="18" charset="0"/>
                <a:sym typeface="Symbol"/>
              </a:rPr>
              <a:t> Bernard Sarrazin</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15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604488" cy="714974"/>
          </a:xfrm>
        </p:spPr>
        <p:txBody>
          <a:bodyPr>
            <a:normAutofit fontScale="90000"/>
          </a:bodyPr>
          <a:lstStyle/>
          <a:p>
            <a:r>
              <a:rPr lang="fr-FR" sz="3600" b="1" dirty="0">
                <a:solidFill>
                  <a:srgbClr val="C00000"/>
                </a:solidFill>
                <a:latin typeface="Times New Roman" panose="02020603050405020304" pitchFamily="18" charset="0"/>
                <a:ea typeface="Fedra Sans Std Light" pitchFamily="34" charset="0"/>
                <a:cs typeface="Times New Roman" panose="02020603050405020304" pitchFamily="18" charset="0"/>
              </a:rPr>
              <a:t>B. La tempête des anachronismes</a:t>
            </a:r>
            <a:endParaRPr lang="fr-FR" sz="3600" dirty="0">
              <a:latin typeface="Times New Roman" panose="02020603050405020304" pitchFamily="18" charset="0"/>
              <a:ea typeface="Fedra Sans Std Light" pitchFamily="34" charset="0"/>
              <a:cs typeface="Times New Roman" panose="02020603050405020304" pitchFamily="18" charset="0"/>
            </a:endParaRPr>
          </a:p>
        </p:txBody>
      </p:sp>
      <p:sp>
        <p:nvSpPr>
          <p:cNvPr id="3" name="Espace réservé du contenu 2"/>
          <p:cNvSpPr>
            <a:spLocks noGrp="1"/>
          </p:cNvSpPr>
          <p:nvPr>
            <p:ph idx="1"/>
          </p:nvPr>
        </p:nvSpPr>
        <p:spPr>
          <a:xfrm>
            <a:off x="3995936" y="1844824"/>
            <a:ext cx="4680520" cy="3168352"/>
          </a:xfrm>
        </p:spPr>
        <p:txBody>
          <a:bodyPr anchor="ctr">
            <a:noAutofit/>
          </a:bodyPr>
          <a:lstStyle/>
          <a:p>
            <a:pPr algn="just"/>
            <a:r>
              <a:rPr lang="fr-FR" sz="2200" dirty="0" smtClean="0">
                <a:latin typeface="Times New Roman" panose="02020603050405020304" pitchFamily="18" charset="0"/>
                <a:ea typeface="Fedra Sans Std Light" pitchFamily="34" charset="0"/>
                <a:cs typeface="Times New Roman" panose="02020603050405020304" pitchFamily="18" charset="0"/>
              </a:rPr>
              <a:t>Pendant le Second Empire (1852-1870), Napoléon III n’hésite pas à redécorer une partie des Petits Appartements. Dans le premier bureau des secrétaires, il fait insérer des peintures d’oiseaux du XVIIème s, dans </a:t>
            </a:r>
            <a:r>
              <a:rPr lang="fr-FR" sz="2200" dirty="0">
                <a:latin typeface="Times New Roman" panose="02020603050405020304" pitchFamily="18" charset="0"/>
                <a:ea typeface="Fedra Sans Std Light" pitchFamily="34" charset="0"/>
                <a:cs typeface="Times New Roman" panose="02020603050405020304" pitchFamily="18" charset="0"/>
              </a:rPr>
              <a:t>d</a:t>
            </a:r>
            <a:r>
              <a:rPr lang="fr-FR" sz="2200" dirty="0" smtClean="0">
                <a:latin typeface="Times New Roman" panose="02020603050405020304" pitchFamily="18" charset="0"/>
                <a:ea typeface="Fedra Sans Std Light" pitchFamily="34" charset="0"/>
                <a:cs typeface="Times New Roman" panose="02020603050405020304" pitchFamily="18" charset="0"/>
              </a:rPr>
              <a:t>es boiseries du premier Empire.</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4067944" y="5301208"/>
            <a:ext cx="388843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Peintures d’oiseaux, </a:t>
            </a:r>
            <a:r>
              <a:rPr lang="fr-FR" dirty="0" smtClean="0">
                <a:latin typeface="Times New Roman" panose="02020603050405020304" pitchFamily="18" charset="0"/>
                <a:ea typeface="Fedra Sans Std Light" pitchFamily="34" charset="0"/>
                <a:cs typeface="Times New Roman" panose="02020603050405020304" pitchFamily="18" charset="0"/>
              </a:rPr>
              <a:t>premier bureau </a:t>
            </a:r>
            <a:r>
              <a:rPr lang="fr-FR" dirty="0">
                <a:latin typeface="Times New Roman" panose="02020603050405020304" pitchFamily="18" charset="0"/>
                <a:ea typeface="Fedra Sans Std Light" pitchFamily="34" charset="0"/>
                <a:cs typeface="Times New Roman" panose="02020603050405020304" pitchFamily="18" charset="0"/>
              </a:rPr>
              <a:t>des secrétaires de </a:t>
            </a:r>
            <a:r>
              <a:rPr lang="fr-FR" dirty="0" smtClean="0">
                <a:latin typeface="Times New Roman" panose="02020603050405020304" pitchFamily="18" charset="0"/>
                <a:ea typeface="Fedra Sans Std Light" pitchFamily="34" charset="0"/>
                <a:cs typeface="Times New Roman" panose="02020603050405020304" pitchFamily="18" charset="0"/>
              </a:rPr>
              <a:t>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1170112"/>
            <a:ext cx="3534139" cy="5301208"/>
          </a:xfrm>
          <a:prstGeom prst="rect">
            <a:avLst/>
          </a:prstGeom>
        </p:spPr>
      </p:pic>
      <p:sp>
        <p:nvSpPr>
          <p:cNvPr id="6" name="ZoneTexte 5"/>
          <p:cNvSpPr txBox="1"/>
          <p:nvPr/>
        </p:nvSpPr>
        <p:spPr>
          <a:xfrm>
            <a:off x="2051719" y="6471320"/>
            <a:ext cx="1662419"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sym typeface="Symbol"/>
              </a:rPr>
              <a:t> Jeanne Chevrier</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158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8604488" cy="714974"/>
          </a:xfrm>
        </p:spPr>
        <p:txBody>
          <a:bodyPr>
            <a:normAutofit fontScale="90000"/>
          </a:bodyPr>
          <a:lstStyle/>
          <a:p>
            <a:r>
              <a:rPr lang="fr-FR" sz="3600" b="1" dirty="0">
                <a:solidFill>
                  <a:srgbClr val="C00000"/>
                </a:solidFill>
                <a:latin typeface="Times New Roman" panose="02020603050405020304" pitchFamily="18" charset="0"/>
                <a:ea typeface="Fedra Sans Std Light" pitchFamily="34" charset="0"/>
                <a:cs typeface="Times New Roman" panose="02020603050405020304" pitchFamily="18" charset="0"/>
              </a:rPr>
              <a:t>B. La tempête des anachronismes</a:t>
            </a:r>
            <a:endParaRPr lang="fr-FR" sz="3600" dirty="0">
              <a:latin typeface="Times New Roman" panose="02020603050405020304" pitchFamily="18" charset="0"/>
              <a:ea typeface="Fedra Sans Std Light" pitchFamily="34" charset="0"/>
              <a:cs typeface="Times New Roman" panose="02020603050405020304" pitchFamily="18" charset="0"/>
            </a:endParaRPr>
          </a:p>
        </p:txBody>
      </p:sp>
      <p:sp>
        <p:nvSpPr>
          <p:cNvPr id="3" name="Espace réservé du contenu 2"/>
          <p:cNvSpPr>
            <a:spLocks noGrp="1"/>
          </p:cNvSpPr>
          <p:nvPr>
            <p:ph idx="1"/>
          </p:nvPr>
        </p:nvSpPr>
        <p:spPr>
          <a:xfrm>
            <a:off x="180000" y="1052736"/>
            <a:ext cx="8208424" cy="1512168"/>
          </a:xfrm>
        </p:spPr>
        <p:txBody>
          <a:bodyPr>
            <a:normAutofit fontScale="40000" lnSpcReduction="20000"/>
          </a:bodyPr>
          <a:lstStyle/>
          <a:p>
            <a:pPr lvl="0" algn="just"/>
            <a:r>
              <a:rPr lang="fr-FR" sz="5500" dirty="0">
                <a:solidFill>
                  <a:srgbClr val="000000"/>
                </a:solidFill>
                <a:latin typeface="Times New Roman" panose="02020603050405020304" pitchFamily="18" charset="0"/>
                <a:ea typeface="Fedra Sans Std Light" pitchFamily="34" charset="0"/>
                <a:cs typeface="Times New Roman" panose="02020603050405020304" pitchFamily="18" charset="0"/>
              </a:rPr>
              <a:t>De la même manière, Napoléon III modifie la structure de quelques salles. Il fait construire par exemple une cheminée dans l’antichambre de </a:t>
            </a:r>
            <a:r>
              <a:rPr lang="fr-FR" sz="55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l’Impératrice, </a:t>
            </a:r>
            <a:r>
              <a:rPr lang="fr-FR" sz="5500" dirty="0">
                <a:solidFill>
                  <a:srgbClr val="000000"/>
                </a:solidFill>
                <a:latin typeface="Times New Roman" panose="02020603050405020304" pitchFamily="18" charset="0"/>
                <a:ea typeface="Fedra Sans Std Light" pitchFamily="34" charset="0"/>
                <a:cs typeface="Times New Roman" panose="02020603050405020304" pitchFamily="18" charset="0"/>
              </a:rPr>
              <a:t>alors que sous Napoléon Ier, </a:t>
            </a:r>
            <a:r>
              <a:rPr lang="fr-FR" sz="55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le </a:t>
            </a:r>
            <a:r>
              <a:rPr lang="fr-FR" sz="5500" dirty="0">
                <a:solidFill>
                  <a:srgbClr val="000000"/>
                </a:solidFill>
                <a:latin typeface="Times New Roman" panose="02020603050405020304" pitchFamily="18" charset="0"/>
                <a:ea typeface="Fedra Sans Std Light" pitchFamily="34" charset="0"/>
                <a:cs typeface="Times New Roman" panose="02020603050405020304" pitchFamily="18" charset="0"/>
              </a:rPr>
              <a:t>chauffage des antichambres </a:t>
            </a:r>
            <a:r>
              <a:rPr lang="fr-FR" sz="55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s’effectue grâce à des poêles en faïence.</a:t>
            </a:r>
            <a:endParaRPr lang="fr-FR" sz="55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a:p>
            <a:pPr lvl="0"/>
            <a:endParaRPr lang="fr-FR" dirty="0">
              <a:solidFill>
                <a:srgbClr val="000000"/>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564904"/>
            <a:ext cx="5760152" cy="3839337"/>
          </a:xfrm>
          <a:prstGeom prst="rect">
            <a:avLst/>
          </a:prstGeom>
        </p:spPr>
      </p:pic>
      <p:sp>
        <p:nvSpPr>
          <p:cNvPr id="5" name="Rectangle 4"/>
          <p:cNvSpPr/>
          <p:nvPr/>
        </p:nvSpPr>
        <p:spPr>
          <a:xfrm>
            <a:off x="6156176" y="3884407"/>
            <a:ext cx="2664296"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fr-FR" dirty="0">
                <a:solidFill>
                  <a:srgbClr val="000000"/>
                </a:solidFill>
                <a:latin typeface="Times New Roman" panose="02020603050405020304" pitchFamily="18" charset="0"/>
                <a:ea typeface="Fedra Sans Std Light" pitchFamily="34" charset="0"/>
                <a:cs typeface="Times New Roman" panose="02020603050405020304" pitchFamily="18" charset="0"/>
              </a:rPr>
              <a:t>Cheminée Napoléon III, antichambre de </a:t>
            </a:r>
            <a:r>
              <a:rPr lang="fr-FR"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l’Impératrice (Petits Appartements)</a:t>
            </a:r>
            <a:endParaRPr lang="fr-FR"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6" name="ZoneTexte 5"/>
          <p:cNvSpPr txBox="1"/>
          <p:nvPr/>
        </p:nvSpPr>
        <p:spPr>
          <a:xfrm>
            <a:off x="4355976" y="6404241"/>
            <a:ext cx="1584176"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sym typeface="Symbol"/>
              </a:rPr>
              <a:t> Jeanne Chevrier</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97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onnecteur droit avec flèche 60"/>
          <p:cNvCxnSpPr>
            <a:endCxn id="24" idx="2"/>
          </p:cNvCxnSpPr>
          <p:nvPr/>
        </p:nvCxnSpPr>
        <p:spPr>
          <a:xfrm flipV="1">
            <a:off x="2286737" y="1851143"/>
            <a:ext cx="0" cy="13322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a:stCxn id="13" idx="0"/>
            <a:endCxn id="25" idx="2"/>
          </p:cNvCxnSpPr>
          <p:nvPr/>
        </p:nvCxnSpPr>
        <p:spPr>
          <a:xfrm flipV="1">
            <a:off x="3923928" y="2242001"/>
            <a:ext cx="9704" cy="9373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360000" y="144000"/>
            <a:ext cx="8604488" cy="714974"/>
          </a:xfrm>
        </p:spPr>
        <p:txBody>
          <a:bodyPr>
            <a:normAutofit fontScale="90000"/>
          </a:bodyPr>
          <a:lstStyle/>
          <a:p>
            <a:r>
              <a:rPr lang="fr-FR" sz="3600" b="1" dirty="0">
                <a:solidFill>
                  <a:srgbClr val="C00000"/>
                </a:solidFill>
                <a:latin typeface="Times New Roman" panose="02020603050405020304" pitchFamily="18" charset="0"/>
                <a:ea typeface="Fedra Sans Std Light" pitchFamily="34" charset="0"/>
                <a:cs typeface="Times New Roman" panose="02020603050405020304" pitchFamily="18" charset="0"/>
              </a:rPr>
              <a:t>B. La tempête des anachronismes</a:t>
            </a:r>
            <a:endParaRPr lang="fr-FR" sz="3600" b="1" dirty="0">
              <a:latin typeface="Times New Roman" panose="02020603050405020304" pitchFamily="18" charset="0"/>
              <a:ea typeface="Fedra Sans Std Light" pitchFamily="34" charset="0"/>
              <a:cs typeface="Times New Roman" panose="02020603050405020304" pitchFamily="18" charset="0"/>
            </a:endParaRPr>
          </a:p>
        </p:txBody>
      </p:sp>
      <p:sp>
        <p:nvSpPr>
          <p:cNvPr id="6" name="Flèche droite 5"/>
          <p:cNvSpPr/>
          <p:nvPr/>
        </p:nvSpPr>
        <p:spPr>
          <a:xfrm>
            <a:off x="180000" y="2780928"/>
            <a:ext cx="8712480" cy="1584176"/>
          </a:xfrm>
          <a:prstGeom prst="rightArrow">
            <a:avLst/>
          </a:prstGeom>
          <a:solidFill>
            <a:schemeClr val="tx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7" name="ZoneTexte 6"/>
          <p:cNvSpPr txBox="1"/>
          <p:nvPr/>
        </p:nvSpPr>
        <p:spPr>
          <a:xfrm>
            <a:off x="7594193" y="2933096"/>
            <a:ext cx="648072" cy="246221"/>
          </a:xfrm>
          <a:prstGeom prst="rect">
            <a:avLst/>
          </a:prstGeom>
          <a:noFill/>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2015</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8" name="Forme libre 7"/>
          <p:cNvSpPr/>
          <p:nvPr/>
        </p:nvSpPr>
        <p:spPr>
          <a:xfrm>
            <a:off x="2123728" y="3179316"/>
            <a:ext cx="510664" cy="787400"/>
          </a:xfrm>
          <a:custGeom>
            <a:avLst/>
            <a:gdLst>
              <a:gd name="connsiteX0" fmla="*/ 589280 w 589280"/>
              <a:gd name="connsiteY0" fmla="*/ 0 h 787400"/>
              <a:gd name="connsiteX1" fmla="*/ 584200 w 589280"/>
              <a:gd name="connsiteY1" fmla="*/ 787400 h 787400"/>
              <a:gd name="connsiteX2" fmla="*/ 0 w 589280"/>
              <a:gd name="connsiteY2" fmla="*/ 787400 h 787400"/>
              <a:gd name="connsiteX3" fmla="*/ 0 w 589280"/>
              <a:gd name="connsiteY3" fmla="*/ 0 h 787400"/>
              <a:gd name="connsiteX4" fmla="*/ 589280 w 589280"/>
              <a:gd name="connsiteY4" fmla="*/ 0 h 78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80" h="787400">
                <a:moveTo>
                  <a:pt x="589280" y="0"/>
                </a:moveTo>
                <a:cubicBezTo>
                  <a:pt x="587587" y="262467"/>
                  <a:pt x="585893" y="524933"/>
                  <a:pt x="584200" y="787400"/>
                </a:cubicBezTo>
                <a:lnTo>
                  <a:pt x="0" y="787400"/>
                </a:lnTo>
                <a:lnTo>
                  <a:pt x="0" y="0"/>
                </a:lnTo>
                <a:lnTo>
                  <a:pt x="589280" y="0"/>
                </a:lnTo>
                <a:close/>
              </a:path>
            </a:pathLst>
          </a:custGeom>
          <a:solidFill>
            <a:srgbClr val="66CC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9" name="Rectangle 8"/>
          <p:cNvSpPr/>
          <p:nvPr/>
        </p:nvSpPr>
        <p:spPr>
          <a:xfrm>
            <a:off x="180000" y="3169608"/>
            <a:ext cx="1655696" cy="79711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0" name="Rectangle 9"/>
          <p:cNvSpPr/>
          <p:nvPr/>
        </p:nvSpPr>
        <p:spPr>
          <a:xfrm>
            <a:off x="1835696" y="3179316"/>
            <a:ext cx="288032" cy="787400"/>
          </a:xfrm>
          <a:prstGeom prst="rect">
            <a:avLst/>
          </a:prstGeom>
          <a:solidFill>
            <a:srgbClr val="00B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Rectangle 10"/>
          <p:cNvSpPr/>
          <p:nvPr/>
        </p:nvSpPr>
        <p:spPr>
          <a:xfrm>
            <a:off x="2634392" y="3179317"/>
            <a:ext cx="497448" cy="787400"/>
          </a:xfrm>
          <a:prstGeom prst="rect">
            <a:avLst/>
          </a:prstGeom>
          <a:solidFill>
            <a:srgbClr val="CCE9A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2" name="Rectangle 11"/>
          <p:cNvSpPr/>
          <p:nvPr/>
        </p:nvSpPr>
        <p:spPr>
          <a:xfrm>
            <a:off x="3131840" y="3179316"/>
            <a:ext cx="720080" cy="787401"/>
          </a:xfrm>
          <a:prstGeom prst="rect">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Rectangle 12"/>
          <p:cNvSpPr/>
          <p:nvPr/>
        </p:nvSpPr>
        <p:spPr>
          <a:xfrm>
            <a:off x="3851920" y="3179316"/>
            <a:ext cx="144016" cy="787401"/>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p:cNvSpPr/>
          <p:nvPr/>
        </p:nvSpPr>
        <p:spPr>
          <a:xfrm>
            <a:off x="3995936" y="3179316"/>
            <a:ext cx="540304" cy="787400"/>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15" name="Connecteur droit 14"/>
          <p:cNvCxnSpPr/>
          <p:nvPr/>
        </p:nvCxnSpPr>
        <p:spPr>
          <a:xfrm flipV="1">
            <a:off x="2379060" y="2780928"/>
            <a:ext cx="0" cy="1584176"/>
          </a:xfrm>
          <a:prstGeom prst="line">
            <a:avLst/>
          </a:prstGeom>
          <a:ln>
            <a:solidFill>
              <a:srgbClr val="FF0000"/>
            </a:solidFill>
            <a:prstDash val="sysDash"/>
          </a:ln>
        </p:spPr>
        <p:style>
          <a:lnRef idx="1">
            <a:schemeClr val="accent5"/>
          </a:lnRef>
          <a:fillRef idx="0">
            <a:schemeClr val="accent5"/>
          </a:fillRef>
          <a:effectRef idx="0">
            <a:schemeClr val="accent5"/>
          </a:effectRef>
          <a:fontRef idx="minor">
            <a:schemeClr val="tx1"/>
          </a:fontRef>
        </p:style>
      </p:cxnSp>
      <p:cxnSp>
        <p:nvCxnSpPr>
          <p:cNvPr id="16" name="Connecteur droit 15"/>
          <p:cNvCxnSpPr/>
          <p:nvPr/>
        </p:nvCxnSpPr>
        <p:spPr>
          <a:xfrm flipH="1">
            <a:off x="755576" y="3179316"/>
            <a:ext cx="10801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755576" y="3966717"/>
            <a:ext cx="1080120"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flipV="1">
            <a:off x="180000" y="3169608"/>
            <a:ext cx="492915" cy="3076"/>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102421" y="3971540"/>
            <a:ext cx="64807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169219" y="3963412"/>
            <a:ext cx="50369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88781" y="3701802"/>
            <a:ext cx="1502899" cy="246221"/>
          </a:xfrm>
          <a:prstGeom prst="rect">
            <a:avLst/>
          </a:prstGeom>
          <a:noFill/>
        </p:spPr>
        <p:txBody>
          <a:bodyPr wrap="square" rtlCol="0">
            <a:spAutoFit/>
          </a:bodyPr>
          <a:lstStyle/>
          <a:p>
            <a:r>
              <a:rPr lang="fr-FR" sz="1000" dirty="0" smtClean="0">
                <a:solidFill>
                  <a:srgbClr val="FFFFFF"/>
                </a:solidFill>
                <a:latin typeface="Times New Roman" panose="02020603050405020304" pitchFamily="18" charset="0"/>
                <a:ea typeface="Fedra Sans Std Light" pitchFamily="34" charset="0"/>
                <a:cs typeface="Times New Roman" panose="02020603050405020304" pitchFamily="18" charset="0"/>
              </a:rPr>
              <a:t>Ancien Régime</a:t>
            </a:r>
            <a:endParaRPr lang="fr-FR" sz="1000" dirty="0">
              <a:solidFill>
                <a:srgbClr val="FFFFFF"/>
              </a:solidFill>
              <a:latin typeface="Times New Roman" panose="02020603050405020304" pitchFamily="18" charset="0"/>
              <a:ea typeface="Fedra Sans Std Light" pitchFamily="34" charset="0"/>
              <a:cs typeface="Times New Roman" panose="02020603050405020304" pitchFamily="18" charset="0"/>
            </a:endParaRPr>
          </a:p>
        </p:txBody>
      </p:sp>
      <p:sp>
        <p:nvSpPr>
          <p:cNvPr id="22" name="ZoneTexte 21"/>
          <p:cNvSpPr txBox="1"/>
          <p:nvPr/>
        </p:nvSpPr>
        <p:spPr>
          <a:xfrm>
            <a:off x="243772" y="2118891"/>
            <a:ext cx="2328305" cy="553998"/>
          </a:xfrm>
          <a:prstGeom prst="rect">
            <a:avLst/>
          </a:prstGeom>
          <a:solidFill>
            <a:schemeClr val="bg1"/>
          </a:solidFill>
          <a:ln w="12700">
            <a:solidFill>
              <a:srgbClr val="00B0F0"/>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Révolution française (Monarchie constitutionnelle, Ière République, Directoire) et Consulat</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3" name="ZoneTexte 22"/>
          <p:cNvSpPr txBox="1"/>
          <p:nvPr/>
        </p:nvSpPr>
        <p:spPr>
          <a:xfrm>
            <a:off x="2487023" y="2748944"/>
            <a:ext cx="1025992" cy="246221"/>
          </a:xfrm>
          <a:prstGeom prst="rect">
            <a:avLst/>
          </a:prstGeom>
          <a:noFill/>
          <a:ln w="12700">
            <a:solidFill>
              <a:srgbClr val="CCE9AD"/>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Restauration</a:t>
            </a:r>
            <a:endParaRPr lang="fr-FR" sz="105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4" name="ZoneTexte 23"/>
          <p:cNvSpPr txBox="1"/>
          <p:nvPr/>
        </p:nvSpPr>
        <p:spPr>
          <a:xfrm>
            <a:off x="1691680" y="1589533"/>
            <a:ext cx="1190114" cy="261610"/>
          </a:xfrm>
          <a:prstGeom prst="rect">
            <a:avLst/>
          </a:prstGeom>
          <a:noFill/>
          <a:ln w="12700">
            <a:solidFill>
              <a:srgbClr val="66CCFF"/>
            </a:solidFill>
          </a:ln>
        </p:spPr>
        <p:txBody>
          <a:bodyPr wrap="square" rtlCol="0">
            <a:spAutoFit/>
          </a:bodyPr>
          <a:lstStyle/>
          <a:p>
            <a:pPr algn="ctr"/>
            <a:r>
              <a:rPr lang="fr-FR" sz="105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Premier Empire</a:t>
            </a:r>
            <a:endParaRPr lang="fr-FR" sz="105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5" name="ZoneTexte 24"/>
          <p:cNvSpPr txBox="1"/>
          <p:nvPr/>
        </p:nvSpPr>
        <p:spPr>
          <a:xfrm>
            <a:off x="3357690" y="1995780"/>
            <a:ext cx="1151884" cy="246221"/>
          </a:xfrm>
          <a:prstGeom prst="rect">
            <a:avLst/>
          </a:prstGeom>
          <a:noFill/>
          <a:ln w="12700">
            <a:solidFill>
              <a:schemeClr val="accent2">
                <a:lumMod val="20000"/>
                <a:lumOff val="80000"/>
              </a:schemeClr>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IIe République</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6" name="ZoneTexte 25"/>
          <p:cNvSpPr txBox="1"/>
          <p:nvPr/>
        </p:nvSpPr>
        <p:spPr>
          <a:xfrm>
            <a:off x="3996695" y="2734645"/>
            <a:ext cx="1242016" cy="246221"/>
          </a:xfrm>
          <a:prstGeom prst="rect">
            <a:avLst/>
          </a:prstGeom>
          <a:noFill/>
          <a:ln w="12700">
            <a:solidFill>
              <a:schemeClr val="tx2">
                <a:lumMod val="20000"/>
                <a:lumOff val="80000"/>
              </a:schemeClr>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Second Empire</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7" name="ZoneTexte 26"/>
          <p:cNvSpPr txBox="1"/>
          <p:nvPr/>
        </p:nvSpPr>
        <p:spPr>
          <a:xfrm>
            <a:off x="4517268" y="3717191"/>
            <a:ext cx="3996200"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République</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0" name="ZoneTexte 29"/>
          <p:cNvSpPr txBox="1"/>
          <p:nvPr/>
        </p:nvSpPr>
        <p:spPr>
          <a:xfrm>
            <a:off x="2720894" y="2423691"/>
            <a:ext cx="1538523" cy="246221"/>
          </a:xfrm>
          <a:prstGeom prst="rect">
            <a:avLst/>
          </a:prstGeom>
          <a:solidFill>
            <a:schemeClr val="bg1"/>
          </a:solidFill>
          <a:ln w="12700">
            <a:solidFill>
              <a:schemeClr val="accent2">
                <a:lumMod val="40000"/>
                <a:lumOff val="60000"/>
              </a:schemeClr>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Monarchie de Juillet</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4" name="ZoneTexte 33"/>
          <p:cNvSpPr txBox="1"/>
          <p:nvPr/>
        </p:nvSpPr>
        <p:spPr>
          <a:xfrm>
            <a:off x="1583848" y="3938760"/>
            <a:ext cx="455488"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1789</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5" name="ZoneTexte 34"/>
          <p:cNvSpPr txBox="1"/>
          <p:nvPr/>
        </p:nvSpPr>
        <p:spPr>
          <a:xfrm>
            <a:off x="1926504" y="3939099"/>
            <a:ext cx="504056"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1804</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6" name="ZoneTexte 35"/>
          <p:cNvSpPr txBox="1"/>
          <p:nvPr/>
        </p:nvSpPr>
        <p:spPr>
          <a:xfrm>
            <a:off x="2379060" y="3946981"/>
            <a:ext cx="620959"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1814-15</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7" name="ZoneTexte 36"/>
          <p:cNvSpPr txBox="1"/>
          <p:nvPr/>
        </p:nvSpPr>
        <p:spPr>
          <a:xfrm>
            <a:off x="3844543" y="3935231"/>
            <a:ext cx="443015"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1852</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8" name="ZoneTexte 37"/>
          <p:cNvSpPr txBox="1"/>
          <p:nvPr/>
        </p:nvSpPr>
        <p:spPr>
          <a:xfrm>
            <a:off x="2904971" y="3936319"/>
            <a:ext cx="443015"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1830</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9" name="ZoneTexte 38"/>
          <p:cNvSpPr txBox="1"/>
          <p:nvPr/>
        </p:nvSpPr>
        <p:spPr>
          <a:xfrm>
            <a:off x="3537608" y="3935230"/>
            <a:ext cx="459087"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1848</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0" name="ZoneTexte 39"/>
          <p:cNvSpPr txBox="1"/>
          <p:nvPr/>
        </p:nvSpPr>
        <p:spPr>
          <a:xfrm>
            <a:off x="4314732" y="3942783"/>
            <a:ext cx="443015"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1870</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1" name="ZoneTexte 40"/>
          <p:cNvSpPr txBox="1"/>
          <p:nvPr/>
        </p:nvSpPr>
        <p:spPr>
          <a:xfrm>
            <a:off x="2130946" y="4310176"/>
            <a:ext cx="5609405" cy="246221"/>
          </a:xfrm>
          <a:prstGeom prst="rect">
            <a:avLst/>
          </a:prstGeom>
          <a:noFill/>
        </p:spPr>
        <p:txBody>
          <a:bodyPr wrap="square" rtlCol="0">
            <a:spAutoFit/>
          </a:bodyPr>
          <a:lstStyle/>
          <a:p>
            <a:r>
              <a:rPr lang="fr-FR" sz="1000" b="1" dirty="0" smtClean="0">
                <a:solidFill>
                  <a:srgbClr val="FF0000"/>
                </a:solidFill>
                <a:latin typeface="Times New Roman" panose="02020603050405020304" pitchFamily="18" charset="0"/>
                <a:ea typeface="Fedra Sans Std Light" pitchFamily="34" charset="0"/>
                <a:cs typeface="Times New Roman" panose="02020603050405020304" pitchFamily="18" charset="0"/>
              </a:rPr>
              <a:t>1810: fin des travaux d’aménagement des Petits Appartements</a:t>
            </a:r>
            <a:endParaRPr lang="fr-FR" sz="1000" b="1" dirty="0">
              <a:solidFill>
                <a:srgbClr val="FF0000"/>
              </a:solidFill>
              <a:latin typeface="Times New Roman" panose="02020603050405020304" pitchFamily="18" charset="0"/>
              <a:ea typeface="Fedra Sans Std Light" pitchFamily="34" charset="0"/>
              <a:cs typeface="Times New Roman" panose="02020603050405020304" pitchFamily="18" charset="0"/>
            </a:endParaRPr>
          </a:p>
        </p:txBody>
      </p:sp>
      <p:cxnSp>
        <p:nvCxnSpPr>
          <p:cNvPr id="42" name="Connecteur droit 41"/>
          <p:cNvCxnSpPr/>
          <p:nvPr/>
        </p:nvCxnSpPr>
        <p:spPr>
          <a:xfrm>
            <a:off x="6084168" y="3971540"/>
            <a:ext cx="0" cy="5593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5106778" y="4553709"/>
            <a:ext cx="2131284" cy="400110"/>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1907: choix de restituer les Petits Appartements en état 1810</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cxnSp>
        <p:nvCxnSpPr>
          <p:cNvPr id="44" name="Connecteur droit 43"/>
          <p:cNvCxnSpPr/>
          <p:nvPr/>
        </p:nvCxnSpPr>
        <p:spPr>
          <a:xfrm>
            <a:off x="6294834" y="3171146"/>
            <a:ext cx="0" cy="2593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6456782" y="3166631"/>
            <a:ext cx="0" cy="2593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7164288" y="3179316"/>
            <a:ext cx="0" cy="2593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5004048" y="3172684"/>
            <a:ext cx="1008112" cy="215444"/>
          </a:xfrm>
          <a:prstGeom prst="rect">
            <a:avLst/>
          </a:prstGeom>
          <a:noFill/>
        </p:spPr>
        <p:txBody>
          <a:bodyPr wrap="square" rtlCol="0">
            <a:spAutoFit/>
          </a:bodyPr>
          <a:lstStyle/>
          <a:p>
            <a:r>
              <a:rPr lang="fr-FR" sz="8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IIIe République</a:t>
            </a:r>
            <a:endParaRPr lang="fr-FR" sz="8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8" name="ZoneTexte 47"/>
          <p:cNvSpPr txBox="1"/>
          <p:nvPr/>
        </p:nvSpPr>
        <p:spPr>
          <a:xfrm>
            <a:off x="6213768" y="3166631"/>
            <a:ext cx="307777" cy="605307"/>
          </a:xfrm>
          <a:prstGeom prst="rect">
            <a:avLst/>
          </a:prstGeom>
          <a:noFill/>
        </p:spPr>
        <p:txBody>
          <a:bodyPr vert="vert270" wrap="square" rtlCol="0">
            <a:spAutoFit/>
          </a:bodyPr>
          <a:lstStyle/>
          <a:p>
            <a:r>
              <a:rPr lang="fr-FR" sz="8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Etat français</a:t>
            </a:r>
            <a:endParaRPr lang="fr-FR" sz="8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9" name="ZoneTexte 48"/>
          <p:cNvSpPr txBox="1"/>
          <p:nvPr/>
        </p:nvSpPr>
        <p:spPr>
          <a:xfrm rot="5400000">
            <a:off x="6670674" y="2875428"/>
            <a:ext cx="307777" cy="793413"/>
          </a:xfrm>
          <a:prstGeom prst="rect">
            <a:avLst/>
          </a:prstGeom>
          <a:noFill/>
        </p:spPr>
        <p:txBody>
          <a:bodyPr vert="vert270" wrap="square" rtlCol="0">
            <a:spAutoFit/>
          </a:bodyPr>
          <a:lstStyle/>
          <a:p>
            <a:r>
              <a:rPr lang="fr-FR" sz="8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IVe République</a:t>
            </a:r>
            <a:endParaRPr lang="fr-FR" sz="8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50" name="ZoneTexte 49"/>
          <p:cNvSpPr txBox="1"/>
          <p:nvPr/>
        </p:nvSpPr>
        <p:spPr>
          <a:xfrm>
            <a:off x="7252291" y="3174548"/>
            <a:ext cx="976119" cy="215444"/>
          </a:xfrm>
          <a:prstGeom prst="rect">
            <a:avLst/>
          </a:prstGeom>
          <a:noFill/>
        </p:spPr>
        <p:txBody>
          <a:bodyPr wrap="square" rtlCol="0">
            <a:spAutoFit/>
          </a:bodyPr>
          <a:lstStyle/>
          <a:p>
            <a:r>
              <a:rPr lang="fr-FR" sz="8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Ve République</a:t>
            </a:r>
            <a:endParaRPr lang="fr-FR" sz="8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53" name="Forme libre 52"/>
          <p:cNvSpPr/>
          <p:nvPr/>
        </p:nvSpPr>
        <p:spPr>
          <a:xfrm>
            <a:off x="2262839" y="4675363"/>
            <a:ext cx="3821329" cy="526473"/>
          </a:xfrm>
          <a:custGeom>
            <a:avLst/>
            <a:gdLst>
              <a:gd name="connsiteX0" fmla="*/ 3740727 w 3747655"/>
              <a:gd name="connsiteY0" fmla="*/ 297873 h 526473"/>
              <a:gd name="connsiteX1" fmla="*/ 3747655 w 3747655"/>
              <a:gd name="connsiteY1" fmla="*/ 526473 h 526473"/>
              <a:gd name="connsiteX2" fmla="*/ 90055 w 3747655"/>
              <a:gd name="connsiteY2" fmla="*/ 526473 h 526473"/>
              <a:gd name="connsiteX3" fmla="*/ 83127 w 3747655"/>
              <a:gd name="connsiteY3" fmla="*/ 0 h 526473"/>
              <a:gd name="connsiteX4" fmla="*/ 0 w 3747655"/>
              <a:gd name="connsiteY4" fmla="*/ 103909 h 526473"/>
              <a:gd name="connsiteX5" fmla="*/ 83127 w 3747655"/>
              <a:gd name="connsiteY5" fmla="*/ 0 h 526473"/>
              <a:gd name="connsiteX6" fmla="*/ 166255 w 3747655"/>
              <a:gd name="connsiteY6" fmla="*/ 90054 h 52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655" h="526473">
                <a:moveTo>
                  <a:pt x="3740727" y="297873"/>
                </a:moveTo>
                <a:lnTo>
                  <a:pt x="3747655" y="526473"/>
                </a:lnTo>
                <a:lnTo>
                  <a:pt x="90055" y="526473"/>
                </a:lnTo>
                <a:cubicBezTo>
                  <a:pt x="87746" y="350982"/>
                  <a:pt x="85436" y="175491"/>
                  <a:pt x="83127" y="0"/>
                </a:cubicBezTo>
                <a:lnTo>
                  <a:pt x="0" y="103909"/>
                </a:lnTo>
                <a:lnTo>
                  <a:pt x="83127" y="0"/>
                </a:lnTo>
                <a:lnTo>
                  <a:pt x="166255" y="90054"/>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avec flèche 57"/>
          <p:cNvCxnSpPr>
            <a:stCxn id="10" idx="0"/>
          </p:cNvCxnSpPr>
          <p:nvPr/>
        </p:nvCxnSpPr>
        <p:spPr>
          <a:xfrm flipV="1">
            <a:off x="1979712" y="2672889"/>
            <a:ext cx="0" cy="5064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a:stCxn id="11" idx="0"/>
          </p:cNvCxnSpPr>
          <p:nvPr/>
        </p:nvCxnSpPr>
        <p:spPr>
          <a:xfrm flipH="1" flipV="1">
            <a:off x="2881794" y="2990592"/>
            <a:ext cx="1322" cy="188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flipV="1">
            <a:off x="3635896" y="2669912"/>
            <a:ext cx="0" cy="496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a:stCxn id="14" idx="0"/>
          </p:cNvCxnSpPr>
          <p:nvPr/>
        </p:nvCxnSpPr>
        <p:spPr>
          <a:xfrm flipH="1" flipV="1">
            <a:off x="4259417" y="2995165"/>
            <a:ext cx="6671" cy="184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169219" y="5512438"/>
            <a:ext cx="8643414" cy="1200329"/>
          </a:xfrm>
          <a:prstGeom prst="rect">
            <a:avLst/>
          </a:prstGeom>
          <a:noFill/>
        </p:spPr>
        <p:txBody>
          <a:bodyPr wrap="square" rtlCol="0">
            <a:spAutoFit/>
          </a:bodyPr>
          <a:lstStyle/>
          <a:p>
            <a:pPr algn="just"/>
            <a:r>
              <a:rPr lang="fr-FR" b="1" dirty="0" smtClean="0">
                <a:latin typeface="Times New Roman" panose="02020603050405020304" pitchFamily="18" charset="0"/>
                <a:ea typeface="Fedra Sans Std Light" pitchFamily="34" charset="0"/>
                <a:cs typeface="Times New Roman" panose="02020603050405020304" pitchFamily="18" charset="0"/>
              </a:rPr>
              <a:t>Mais il est impossible de supprimer les modifications des époques postérieures au Premier Empire sans porter atteinte à l’intégrité de l’épaisseur historique des lieux. Ces Petits Appartements comportent donc forcément de nombreux anachronismes assumés dans leurs aménagements.</a:t>
            </a:r>
            <a:endParaRPr lang="fr-FR" b="1" dirty="0">
              <a:latin typeface="Times New Roman" panose="02020603050405020304" pitchFamily="18" charset="0"/>
              <a:ea typeface="Fedra Sans Std Light" pitchFamily="34" charset="0"/>
              <a:cs typeface="Times New Roman" panose="02020603050405020304" pitchFamily="18" charset="0"/>
            </a:endParaRPr>
          </a:p>
        </p:txBody>
      </p:sp>
      <p:sp>
        <p:nvSpPr>
          <p:cNvPr id="29" name="Rectangle 28"/>
          <p:cNvSpPr/>
          <p:nvPr/>
        </p:nvSpPr>
        <p:spPr>
          <a:xfrm>
            <a:off x="2634392" y="3183346"/>
            <a:ext cx="86502" cy="780065"/>
          </a:xfrm>
          <a:prstGeom prst="rect">
            <a:avLst/>
          </a:prstGeom>
          <a:pattFill prst="ltUpDiag">
            <a:fgClr>
              <a:srgbClr val="00B0F0"/>
            </a:fgClr>
            <a:bgClr>
              <a:srgbClr val="CCE9AD"/>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88781" y="901040"/>
            <a:ext cx="8623852" cy="369332"/>
          </a:xfrm>
          <a:prstGeom prst="rect">
            <a:avLst/>
          </a:prstGeom>
          <a:noFill/>
        </p:spPr>
        <p:txBody>
          <a:bodyPr wrap="square" rtlCol="0">
            <a:spAutoFit/>
          </a:bodyPr>
          <a:lstStyle/>
          <a:p>
            <a:pPr algn="just"/>
            <a:r>
              <a:rPr lang="fr-FR" b="1" dirty="0">
                <a:latin typeface="Times New Roman" panose="02020603050405020304" pitchFamily="18" charset="0"/>
                <a:ea typeface="Fedra Sans Std Light" pitchFamily="34" charset="0"/>
                <a:cs typeface="Times New Roman" panose="02020603050405020304" pitchFamily="18" charset="0"/>
              </a:rPr>
              <a:t>Le parti pris depuis 1907 est de restituer les Petits Appartements en « état 1810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248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2160000"/>
            <a:ext cx="8229600" cy="1224136"/>
          </a:xfrm>
        </p:spPr>
        <p:txBody>
          <a:bodyPr>
            <a:normAutofit/>
          </a:bodyPr>
          <a:lstStyle/>
          <a:p>
            <a:r>
              <a:rPr lang="fr-FR" dirty="0" smtClean="0">
                <a:solidFill>
                  <a:srgbClr val="C00000"/>
                </a:solidFill>
                <a:latin typeface="Times New Roman" panose="02020603050405020304" pitchFamily="18" charset="0"/>
                <a:ea typeface="Fedra Sans Std Demi" pitchFamily="34" charset="0"/>
                <a:cs typeface="Times New Roman" panose="02020603050405020304" pitchFamily="18" charset="0"/>
              </a:rPr>
              <a:t>III. Les Petits Appartements depuis 1907</a:t>
            </a:r>
            <a:endParaRPr lang="fr-FR" dirty="0">
              <a:solidFill>
                <a:srgbClr val="C00000"/>
              </a:solidFill>
              <a:latin typeface="Times New Roman" panose="02020603050405020304" pitchFamily="18" charset="0"/>
              <a:ea typeface="Fedra Sans Std Demi" pitchFamily="34" charset="0"/>
              <a:cs typeface="Times New Roman" panose="02020603050405020304" pitchFamily="18" charset="0"/>
            </a:endParaRPr>
          </a:p>
        </p:txBody>
      </p:sp>
    </p:spTree>
    <p:extLst>
      <p:ext uri="{BB962C8B-B14F-4D97-AF65-F5344CB8AC3E}">
        <p14:creationId xmlns:p14="http://schemas.microsoft.com/office/powerpoint/2010/main" val="2990070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19256" cy="1371600"/>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L’illusion d’un temps figé</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4358316" y="1215985"/>
            <a:ext cx="4176464" cy="4890489"/>
          </a:xfrm>
          <a:prstGeom prst="rect">
            <a:avLst/>
          </a:prstGeom>
          <a:noFill/>
        </p:spPr>
        <p:txBody>
          <a:bodyPr wrap="square" rtlCol="0">
            <a:noAutofit/>
          </a:bodyPr>
          <a:lstStyle/>
          <a:p>
            <a:pPr algn="just"/>
            <a:r>
              <a:rPr lang="fr-FR" sz="2200" b="1" dirty="0" smtClean="0">
                <a:latin typeface="Times New Roman" panose="02020603050405020304" pitchFamily="18" charset="0"/>
                <a:ea typeface="Fedra Sans Std Light" pitchFamily="34" charset="0"/>
                <a:cs typeface="Times New Roman" panose="02020603050405020304" pitchFamily="18" charset="0"/>
              </a:rPr>
              <a:t>Au début du XXe siècle, le personnage de Napoléon suscite un vif regain d’intérêt auprès des Français. En effet, dans un contexte de tensions européennes appelant à la revalorisation de la nation, Napoléon apparaît comme une figure glorieuse de l’histoire de France, vainqueur des Prussiens. 1906-1907 correspond en effet au centenaire de la bataille d’Iéna, où les armées françaises triomphent des armées prussiennes.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1227453"/>
            <a:ext cx="3887944" cy="478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80000" y="6134055"/>
            <a:ext cx="8568464" cy="646331"/>
          </a:xfrm>
          <a:prstGeom prst="rect">
            <a:avLst/>
          </a:prstGeom>
          <a:noFill/>
          <a:ln w="28575">
            <a:solidFill>
              <a:srgbClr val="FFC000"/>
            </a:solidFill>
          </a:ln>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Napoléon saluant un casque de poilu, dessin, archives du château de Fontainebleau, </a:t>
            </a:r>
          </a:p>
          <a:p>
            <a:pPr algn="ctr"/>
            <a:r>
              <a:rPr lang="fr-FR" dirty="0" smtClean="0">
                <a:latin typeface="Times New Roman" panose="02020603050405020304" pitchFamily="18" charset="0"/>
                <a:cs typeface="Times New Roman" panose="02020603050405020304" pitchFamily="18" charset="0"/>
              </a:rPr>
              <a:t>n° arch. F3223C12</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686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144000"/>
            <a:ext cx="7859216" cy="756002"/>
          </a:xfrm>
        </p:spPr>
        <p:txBody>
          <a:bodyPr/>
          <a:lstStyle/>
          <a:p>
            <a:r>
              <a:rPr lang="fr-FR" b="1" dirty="0" smtClean="0">
                <a:effectLst/>
                <a:latin typeface="Times New Roman" panose="02020603050405020304" pitchFamily="18" charset="0"/>
                <a:ea typeface="Fedra Sans Std Demi" pitchFamily="34" charset="0"/>
                <a:cs typeface="Times New Roman" panose="02020603050405020304" pitchFamily="18" charset="0"/>
              </a:rPr>
              <a:t>Plan général</a:t>
            </a:r>
            <a:endParaRPr lang="fr-FR" b="1" dirty="0">
              <a:effectLst/>
              <a:latin typeface="Times New Roman" panose="02020603050405020304" pitchFamily="18" charset="0"/>
              <a:ea typeface="Fedra Sans Std Demi" pitchFamily="34" charset="0"/>
              <a:cs typeface="Times New Roman" panose="02020603050405020304" pitchFamily="18" charset="0"/>
            </a:endParaRPr>
          </a:p>
        </p:txBody>
      </p:sp>
      <p:sp>
        <p:nvSpPr>
          <p:cNvPr id="5" name="ZoneTexte 4"/>
          <p:cNvSpPr txBox="1"/>
          <p:nvPr/>
        </p:nvSpPr>
        <p:spPr>
          <a:xfrm>
            <a:off x="323528" y="1484784"/>
            <a:ext cx="7632848" cy="3477875"/>
          </a:xfrm>
          <a:prstGeom prst="rect">
            <a:avLst/>
          </a:prstGeom>
          <a:noFill/>
        </p:spPr>
        <p:txBody>
          <a:bodyPr wrap="square" rtlCol="0">
            <a:spAutoFit/>
          </a:bodyPr>
          <a:lstStyle/>
          <a:p>
            <a:r>
              <a:rPr lang="fr-FR" sz="2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I. Les Petits Appartements de Napoléon au château de Fontainebleau</a:t>
            </a:r>
          </a:p>
          <a:p>
            <a:r>
              <a:rPr lang="fr-FR" sz="2200" dirty="0">
                <a:latin typeface="Times New Roman" panose="02020603050405020304" pitchFamily="18" charset="0"/>
                <a:ea typeface="Fedra Sans Std Light" pitchFamily="34" charset="0"/>
                <a:cs typeface="Times New Roman" panose="02020603050405020304" pitchFamily="18" charset="0"/>
              </a:rPr>
              <a:t> </a:t>
            </a:r>
            <a:r>
              <a:rPr lang="fr-FR" sz="2200" dirty="0" smtClean="0">
                <a:latin typeface="Times New Roman" panose="02020603050405020304" pitchFamily="18" charset="0"/>
                <a:ea typeface="Fedra Sans Std Light" pitchFamily="34" charset="0"/>
                <a:cs typeface="Times New Roman" panose="02020603050405020304" pitchFamily="18" charset="0"/>
              </a:rPr>
              <a:t>    </a:t>
            </a:r>
            <a:r>
              <a:rPr lang="fr-FR" sz="2200"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Napoléon à Fontainebleau, un repère</a:t>
            </a:r>
          </a:p>
          <a:p>
            <a:r>
              <a:rPr lang="fr-FR" sz="2200"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     B. Fonction des pièces et récit</a:t>
            </a:r>
          </a:p>
          <a:p>
            <a:r>
              <a:rPr lang="fr-FR" sz="2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II. Le tourbillon chronologique</a:t>
            </a:r>
          </a:p>
          <a:p>
            <a:r>
              <a:rPr lang="fr-FR" sz="2200" dirty="0">
                <a:solidFill>
                  <a:srgbClr val="C00000"/>
                </a:solidFill>
                <a:latin typeface="Times New Roman" panose="02020603050405020304" pitchFamily="18" charset="0"/>
                <a:ea typeface="Fedra Sans Std Light" pitchFamily="34" charset="0"/>
                <a:cs typeface="Times New Roman" panose="02020603050405020304" pitchFamily="18" charset="0"/>
              </a:rPr>
              <a:t> </a:t>
            </a:r>
            <a:r>
              <a:rPr lang="fr-FR" sz="2200"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    A. L’héritage du passé</a:t>
            </a:r>
          </a:p>
          <a:p>
            <a:r>
              <a:rPr lang="fr-FR" sz="2200"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     B. La tempête des anachronismes</a:t>
            </a:r>
          </a:p>
          <a:p>
            <a:r>
              <a:rPr lang="fr-FR" sz="2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III. Les Petits Appartements depuis 1907</a:t>
            </a:r>
          </a:p>
          <a:p>
            <a:r>
              <a:rPr lang="fr-FR" sz="2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     </a:t>
            </a:r>
            <a:r>
              <a:rPr lang="fr-FR" sz="2200"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L’illusion d’un temps figé</a:t>
            </a:r>
          </a:p>
          <a:p>
            <a:r>
              <a:rPr lang="fr-FR" sz="2200" dirty="0">
                <a:solidFill>
                  <a:srgbClr val="C00000"/>
                </a:solidFill>
                <a:latin typeface="Times New Roman" panose="02020603050405020304" pitchFamily="18" charset="0"/>
                <a:ea typeface="Fedra Sans Std Light" pitchFamily="34" charset="0"/>
                <a:cs typeface="Times New Roman" panose="02020603050405020304" pitchFamily="18" charset="0"/>
              </a:rPr>
              <a:t> </a:t>
            </a:r>
            <a:r>
              <a:rPr lang="fr-FR" sz="2200"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    B. Les outils de cette restitution</a:t>
            </a:r>
            <a:endParaRPr lang="fr-FR" sz="2200"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12756741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19256" cy="1371600"/>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L’illusion d’un temps figé</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3839432" y="1255264"/>
            <a:ext cx="4680520" cy="4154984"/>
          </a:xfrm>
          <a:prstGeom prst="rect">
            <a:avLst/>
          </a:prstGeom>
          <a:noFill/>
        </p:spPr>
        <p:txBody>
          <a:bodyPr wrap="square" rtlCol="0">
            <a:spAutoFit/>
          </a:bodyPr>
          <a:lstStyle/>
          <a:p>
            <a:pPr algn="just"/>
            <a:r>
              <a:rPr lang="fr-FR" sz="2200" b="1" dirty="0" smtClean="0">
                <a:latin typeface="Times New Roman" panose="02020603050405020304" pitchFamily="18" charset="0"/>
                <a:ea typeface="Fedra Sans Std Light" pitchFamily="34" charset="0"/>
                <a:cs typeface="Times New Roman" panose="02020603050405020304" pitchFamily="18" charset="0"/>
              </a:rPr>
              <a:t>Né en 1854, Arthur Vincent fut nommé gardien du château de Fontainebleau en 1882 avant de devenir brigadier – c’est-à-dire chef de l’équipe des gardiens – en 1897. Autodidacte et chercheur infatigable, il fit éditer un guide particulier relatif aux Petits Appartements de Napoléon Ier, et alla même jusqu’à les reconstituer, avec leur mobilier « tel que l’Empereur les avait fait établir de 1804 à 1810 ».</a:t>
            </a:r>
          </a:p>
        </p:txBody>
      </p:sp>
      <p:sp>
        <p:nvSpPr>
          <p:cNvPr id="3" name="ZoneTexte 2"/>
          <p:cNvSpPr txBox="1"/>
          <p:nvPr/>
        </p:nvSpPr>
        <p:spPr>
          <a:xfrm>
            <a:off x="3853080" y="5639746"/>
            <a:ext cx="4701457" cy="646331"/>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Brigadier Arthur Vincent, archives du Château de Fontainebleau, n° arch. B5PHF 1à8</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6850" y="2073424"/>
            <a:ext cx="5030812" cy="3394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659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19256" cy="1371600"/>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L’illusion d’un temps figé</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cxnSp>
        <p:nvCxnSpPr>
          <p:cNvPr id="3" name="Connecteur droit avec flèche 2"/>
          <p:cNvCxnSpPr>
            <a:endCxn id="23" idx="2"/>
          </p:cNvCxnSpPr>
          <p:nvPr/>
        </p:nvCxnSpPr>
        <p:spPr>
          <a:xfrm flipV="1">
            <a:off x="2286737" y="1851143"/>
            <a:ext cx="0" cy="13322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a:stCxn id="13" idx="0"/>
            <a:endCxn id="24" idx="2"/>
          </p:cNvCxnSpPr>
          <p:nvPr/>
        </p:nvCxnSpPr>
        <p:spPr>
          <a:xfrm flipV="1">
            <a:off x="3923928" y="2242001"/>
            <a:ext cx="9704" cy="9373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Forme libre 4"/>
          <p:cNvSpPr/>
          <p:nvPr/>
        </p:nvSpPr>
        <p:spPr>
          <a:xfrm>
            <a:off x="6084167" y="3971540"/>
            <a:ext cx="1930687" cy="1230296"/>
          </a:xfrm>
          <a:custGeom>
            <a:avLst/>
            <a:gdLst>
              <a:gd name="connsiteX0" fmla="*/ 1911928 w 1911928"/>
              <a:gd name="connsiteY0" fmla="*/ 0 h 1108364"/>
              <a:gd name="connsiteX1" fmla="*/ 1911928 w 1911928"/>
              <a:gd name="connsiteY1" fmla="*/ 1108364 h 1108364"/>
              <a:gd name="connsiteX2" fmla="*/ 0 w 1911928"/>
              <a:gd name="connsiteY2" fmla="*/ 1108364 h 1108364"/>
            </a:gdLst>
            <a:ahLst/>
            <a:cxnLst>
              <a:cxn ang="0">
                <a:pos x="connsiteX0" y="connsiteY0"/>
              </a:cxn>
              <a:cxn ang="0">
                <a:pos x="connsiteX1" y="connsiteY1"/>
              </a:cxn>
              <a:cxn ang="0">
                <a:pos x="connsiteX2" y="connsiteY2"/>
              </a:cxn>
            </a:cxnLst>
            <a:rect l="l" t="t" r="r" b="b"/>
            <a:pathLst>
              <a:path w="1911928" h="1108364">
                <a:moveTo>
                  <a:pt x="1911928" y="0"/>
                </a:moveTo>
                <a:lnTo>
                  <a:pt x="1911928" y="1108364"/>
                </a:lnTo>
                <a:lnTo>
                  <a:pt x="0" y="1108364"/>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6" name="Flèche droite 5"/>
          <p:cNvSpPr/>
          <p:nvPr/>
        </p:nvSpPr>
        <p:spPr>
          <a:xfrm>
            <a:off x="180000" y="2780928"/>
            <a:ext cx="8712480" cy="1584176"/>
          </a:xfrm>
          <a:prstGeom prst="rightArrow">
            <a:avLst/>
          </a:prstGeom>
          <a:solidFill>
            <a:schemeClr val="tx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Times New Roman" panose="02020603050405020304" pitchFamily="18" charset="0"/>
              <a:cs typeface="Times New Roman" panose="02020603050405020304" pitchFamily="18" charset="0"/>
            </a:endParaRPr>
          </a:p>
        </p:txBody>
      </p:sp>
      <p:sp>
        <p:nvSpPr>
          <p:cNvPr id="7" name="ZoneTexte 6"/>
          <p:cNvSpPr txBox="1"/>
          <p:nvPr/>
        </p:nvSpPr>
        <p:spPr>
          <a:xfrm>
            <a:off x="7594193" y="2933096"/>
            <a:ext cx="648072" cy="246221"/>
          </a:xfrm>
          <a:prstGeom prst="rect">
            <a:avLst/>
          </a:prstGeom>
          <a:noFill/>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2015</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8" name="Forme libre 7"/>
          <p:cNvSpPr/>
          <p:nvPr/>
        </p:nvSpPr>
        <p:spPr>
          <a:xfrm>
            <a:off x="2123728" y="3179316"/>
            <a:ext cx="510664" cy="787400"/>
          </a:xfrm>
          <a:custGeom>
            <a:avLst/>
            <a:gdLst>
              <a:gd name="connsiteX0" fmla="*/ 589280 w 589280"/>
              <a:gd name="connsiteY0" fmla="*/ 0 h 787400"/>
              <a:gd name="connsiteX1" fmla="*/ 584200 w 589280"/>
              <a:gd name="connsiteY1" fmla="*/ 787400 h 787400"/>
              <a:gd name="connsiteX2" fmla="*/ 0 w 589280"/>
              <a:gd name="connsiteY2" fmla="*/ 787400 h 787400"/>
              <a:gd name="connsiteX3" fmla="*/ 0 w 589280"/>
              <a:gd name="connsiteY3" fmla="*/ 0 h 787400"/>
              <a:gd name="connsiteX4" fmla="*/ 589280 w 589280"/>
              <a:gd name="connsiteY4" fmla="*/ 0 h 78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80" h="787400">
                <a:moveTo>
                  <a:pt x="589280" y="0"/>
                </a:moveTo>
                <a:cubicBezTo>
                  <a:pt x="587587" y="262467"/>
                  <a:pt x="585893" y="524933"/>
                  <a:pt x="584200" y="787400"/>
                </a:cubicBezTo>
                <a:lnTo>
                  <a:pt x="0" y="787400"/>
                </a:lnTo>
                <a:lnTo>
                  <a:pt x="0" y="0"/>
                </a:lnTo>
                <a:lnTo>
                  <a:pt x="589280" y="0"/>
                </a:lnTo>
                <a:close/>
              </a:path>
            </a:pathLst>
          </a:custGeom>
          <a:solidFill>
            <a:srgbClr val="66CC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0000" y="3169608"/>
            <a:ext cx="1655696" cy="79711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835696" y="3179316"/>
            <a:ext cx="288032" cy="787400"/>
          </a:xfrm>
          <a:prstGeom prst="rect">
            <a:avLst/>
          </a:prstGeom>
          <a:solidFill>
            <a:srgbClr val="00B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634392" y="3179317"/>
            <a:ext cx="497448" cy="787400"/>
          </a:xfrm>
          <a:prstGeom prst="rect">
            <a:avLst/>
          </a:prstGeom>
          <a:solidFill>
            <a:srgbClr val="CCE9A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131840" y="3179316"/>
            <a:ext cx="720080" cy="787401"/>
          </a:xfrm>
          <a:prstGeom prst="rect">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3179316"/>
            <a:ext cx="144016" cy="787401"/>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995936" y="3179316"/>
            <a:ext cx="540304" cy="787400"/>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Times New Roman" panose="02020603050405020304" pitchFamily="18" charset="0"/>
              <a:cs typeface="Times New Roman" panose="02020603050405020304" pitchFamily="18" charset="0"/>
            </a:endParaRPr>
          </a:p>
        </p:txBody>
      </p:sp>
      <p:cxnSp>
        <p:nvCxnSpPr>
          <p:cNvPr id="15" name="Connecteur droit 14"/>
          <p:cNvCxnSpPr/>
          <p:nvPr/>
        </p:nvCxnSpPr>
        <p:spPr>
          <a:xfrm flipV="1">
            <a:off x="2379060" y="2780928"/>
            <a:ext cx="0" cy="1584176"/>
          </a:xfrm>
          <a:prstGeom prst="line">
            <a:avLst/>
          </a:prstGeom>
          <a:ln>
            <a:solidFill>
              <a:srgbClr val="FF0000"/>
            </a:solidFill>
            <a:prstDash val="sysDash"/>
          </a:ln>
        </p:spPr>
        <p:style>
          <a:lnRef idx="1">
            <a:schemeClr val="accent5"/>
          </a:lnRef>
          <a:fillRef idx="0">
            <a:schemeClr val="accent5"/>
          </a:fillRef>
          <a:effectRef idx="0">
            <a:schemeClr val="accent5"/>
          </a:effectRef>
          <a:fontRef idx="minor">
            <a:schemeClr val="tx1"/>
          </a:fontRef>
        </p:style>
      </p:cxnSp>
      <p:cxnSp>
        <p:nvCxnSpPr>
          <p:cNvPr id="16" name="Connecteur droit 15"/>
          <p:cNvCxnSpPr/>
          <p:nvPr/>
        </p:nvCxnSpPr>
        <p:spPr>
          <a:xfrm flipH="1">
            <a:off x="755576" y="3179316"/>
            <a:ext cx="10801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755576" y="3966717"/>
            <a:ext cx="1080120"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flipV="1">
            <a:off x="180000" y="3169608"/>
            <a:ext cx="492915" cy="3076"/>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169219" y="3963412"/>
            <a:ext cx="50369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188781" y="3701802"/>
            <a:ext cx="1502899" cy="246221"/>
          </a:xfrm>
          <a:prstGeom prst="rect">
            <a:avLst/>
          </a:prstGeom>
          <a:noFill/>
        </p:spPr>
        <p:txBody>
          <a:bodyPr wrap="square" rtlCol="0">
            <a:spAutoFit/>
          </a:bodyPr>
          <a:lstStyle/>
          <a:p>
            <a:r>
              <a:rPr lang="fr-FR" sz="1000" dirty="0" smtClean="0">
                <a:solidFill>
                  <a:srgbClr val="FFFFFF"/>
                </a:solidFill>
                <a:latin typeface="Times New Roman" panose="02020603050405020304" pitchFamily="18" charset="0"/>
                <a:ea typeface="Fedra Sans Std Light" pitchFamily="34" charset="0"/>
                <a:cs typeface="Times New Roman" panose="02020603050405020304" pitchFamily="18" charset="0"/>
              </a:rPr>
              <a:t>Ancien Régime</a:t>
            </a:r>
            <a:endParaRPr lang="fr-FR" sz="1000" dirty="0">
              <a:solidFill>
                <a:srgbClr val="FFFFFF"/>
              </a:solidFill>
              <a:latin typeface="Times New Roman" panose="02020603050405020304" pitchFamily="18" charset="0"/>
              <a:ea typeface="Fedra Sans Std Light" pitchFamily="34" charset="0"/>
              <a:cs typeface="Times New Roman" panose="02020603050405020304" pitchFamily="18" charset="0"/>
            </a:endParaRPr>
          </a:p>
        </p:txBody>
      </p:sp>
      <p:sp>
        <p:nvSpPr>
          <p:cNvPr id="21" name="ZoneTexte 20"/>
          <p:cNvSpPr txBox="1"/>
          <p:nvPr/>
        </p:nvSpPr>
        <p:spPr>
          <a:xfrm>
            <a:off x="243772" y="2118891"/>
            <a:ext cx="2328305" cy="553998"/>
          </a:xfrm>
          <a:prstGeom prst="rect">
            <a:avLst/>
          </a:prstGeom>
          <a:solidFill>
            <a:schemeClr val="bg1"/>
          </a:solidFill>
          <a:ln w="12700">
            <a:solidFill>
              <a:srgbClr val="00B0F0"/>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Révolution française (Monarchie constitutionnelle, Ière République, Directoire) et Consulat</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2" name="ZoneTexte 21"/>
          <p:cNvSpPr txBox="1"/>
          <p:nvPr/>
        </p:nvSpPr>
        <p:spPr>
          <a:xfrm>
            <a:off x="2487023" y="2748944"/>
            <a:ext cx="1025992" cy="246221"/>
          </a:xfrm>
          <a:prstGeom prst="rect">
            <a:avLst/>
          </a:prstGeom>
          <a:noFill/>
          <a:ln w="12700">
            <a:solidFill>
              <a:srgbClr val="CCE9AD"/>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Restauration</a:t>
            </a:r>
            <a:endParaRPr lang="fr-FR" sz="105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3" name="ZoneTexte 22"/>
          <p:cNvSpPr txBox="1"/>
          <p:nvPr/>
        </p:nvSpPr>
        <p:spPr>
          <a:xfrm>
            <a:off x="1691680" y="1589533"/>
            <a:ext cx="1190114" cy="261610"/>
          </a:xfrm>
          <a:prstGeom prst="rect">
            <a:avLst/>
          </a:prstGeom>
          <a:noFill/>
          <a:ln w="12700">
            <a:solidFill>
              <a:srgbClr val="66CCFF"/>
            </a:solidFill>
          </a:ln>
        </p:spPr>
        <p:txBody>
          <a:bodyPr wrap="square" rtlCol="0">
            <a:spAutoFit/>
          </a:bodyPr>
          <a:lstStyle/>
          <a:p>
            <a:pPr algn="ctr"/>
            <a:r>
              <a:rPr lang="fr-FR" sz="105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Premier Empire</a:t>
            </a:r>
            <a:endParaRPr lang="fr-FR" sz="105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4" name="ZoneTexte 23"/>
          <p:cNvSpPr txBox="1"/>
          <p:nvPr/>
        </p:nvSpPr>
        <p:spPr>
          <a:xfrm>
            <a:off x="3357690" y="1995780"/>
            <a:ext cx="1151884" cy="246221"/>
          </a:xfrm>
          <a:prstGeom prst="rect">
            <a:avLst/>
          </a:prstGeom>
          <a:noFill/>
          <a:ln w="12700">
            <a:solidFill>
              <a:schemeClr val="accent2">
                <a:lumMod val="20000"/>
                <a:lumOff val="80000"/>
              </a:schemeClr>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IIe République</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5" name="ZoneTexte 24"/>
          <p:cNvSpPr txBox="1"/>
          <p:nvPr/>
        </p:nvSpPr>
        <p:spPr>
          <a:xfrm>
            <a:off x="3996695" y="2734645"/>
            <a:ext cx="1242016" cy="246221"/>
          </a:xfrm>
          <a:prstGeom prst="rect">
            <a:avLst/>
          </a:prstGeom>
          <a:noFill/>
          <a:ln w="12700">
            <a:solidFill>
              <a:schemeClr val="tx2">
                <a:lumMod val="20000"/>
                <a:lumOff val="80000"/>
              </a:schemeClr>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Second Empire</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6" name="ZoneTexte 25"/>
          <p:cNvSpPr txBox="1"/>
          <p:nvPr/>
        </p:nvSpPr>
        <p:spPr>
          <a:xfrm>
            <a:off x="4517268" y="3717191"/>
            <a:ext cx="3996200"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République</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7" name="ZoneTexte 26"/>
          <p:cNvSpPr txBox="1"/>
          <p:nvPr/>
        </p:nvSpPr>
        <p:spPr>
          <a:xfrm>
            <a:off x="2720894" y="2423691"/>
            <a:ext cx="1538523" cy="246221"/>
          </a:xfrm>
          <a:prstGeom prst="rect">
            <a:avLst/>
          </a:prstGeom>
          <a:solidFill>
            <a:schemeClr val="bg1"/>
          </a:solidFill>
          <a:ln w="12700">
            <a:solidFill>
              <a:schemeClr val="accent2">
                <a:lumMod val="40000"/>
                <a:lumOff val="60000"/>
              </a:schemeClr>
            </a:solidFill>
          </a:ln>
        </p:spPr>
        <p:txBody>
          <a:bodyPr wrap="square" rtlCol="0">
            <a:spAutoFit/>
          </a:bodyPr>
          <a:lstStyle/>
          <a:p>
            <a:pPr algn="ctr"/>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Monarchie de Juillet</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8" name="ZoneTexte 27"/>
          <p:cNvSpPr txBox="1"/>
          <p:nvPr/>
        </p:nvSpPr>
        <p:spPr>
          <a:xfrm>
            <a:off x="1583848" y="3938760"/>
            <a:ext cx="455488"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1789</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29" name="ZoneTexte 28"/>
          <p:cNvSpPr txBox="1"/>
          <p:nvPr/>
        </p:nvSpPr>
        <p:spPr>
          <a:xfrm>
            <a:off x="1926504" y="3939099"/>
            <a:ext cx="504056"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1804</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0" name="ZoneTexte 29"/>
          <p:cNvSpPr txBox="1"/>
          <p:nvPr/>
        </p:nvSpPr>
        <p:spPr>
          <a:xfrm>
            <a:off x="2379060" y="3946981"/>
            <a:ext cx="620959"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1814-15</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1" name="ZoneTexte 30"/>
          <p:cNvSpPr txBox="1"/>
          <p:nvPr/>
        </p:nvSpPr>
        <p:spPr>
          <a:xfrm>
            <a:off x="3844543" y="3935231"/>
            <a:ext cx="443015"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1852</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2" name="ZoneTexte 31"/>
          <p:cNvSpPr txBox="1"/>
          <p:nvPr/>
        </p:nvSpPr>
        <p:spPr>
          <a:xfrm>
            <a:off x="2904971" y="3936319"/>
            <a:ext cx="443015"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1830</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3" name="ZoneTexte 32"/>
          <p:cNvSpPr txBox="1"/>
          <p:nvPr/>
        </p:nvSpPr>
        <p:spPr>
          <a:xfrm>
            <a:off x="3541218" y="3946980"/>
            <a:ext cx="494229"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1848</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4" name="ZoneTexte 33"/>
          <p:cNvSpPr txBox="1"/>
          <p:nvPr/>
        </p:nvSpPr>
        <p:spPr>
          <a:xfrm>
            <a:off x="4314732" y="3942783"/>
            <a:ext cx="443015" cy="246221"/>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1870</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5" name="ZoneTexte 34"/>
          <p:cNvSpPr txBox="1"/>
          <p:nvPr/>
        </p:nvSpPr>
        <p:spPr>
          <a:xfrm>
            <a:off x="2130946" y="4310176"/>
            <a:ext cx="5609405" cy="246221"/>
          </a:xfrm>
          <a:prstGeom prst="rect">
            <a:avLst/>
          </a:prstGeom>
          <a:noFill/>
        </p:spPr>
        <p:txBody>
          <a:bodyPr wrap="square" rtlCol="0">
            <a:spAutoFit/>
          </a:bodyPr>
          <a:lstStyle/>
          <a:p>
            <a:r>
              <a:rPr lang="fr-FR" sz="1000" b="1" dirty="0" smtClean="0">
                <a:solidFill>
                  <a:srgbClr val="FF0000"/>
                </a:solidFill>
                <a:latin typeface="Times New Roman" panose="02020603050405020304" pitchFamily="18" charset="0"/>
                <a:ea typeface="Fedra Sans Std Light" pitchFamily="34" charset="0"/>
                <a:cs typeface="Times New Roman" panose="02020603050405020304" pitchFamily="18" charset="0"/>
              </a:rPr>
              <a:t>1810: fin des travaux d’aménagement des Petits Appartements</a:t>
            </a:r>
            <a:endParaRPr lang="fr-FR" sz="1000" b="1" dirty="0">
              <a:solidFill>
                <a:srgbClr val="FF0000"/>
              </a:solidFill>
              <a:latin typeface="Times New Roman" panose="02020603050405020304" pitchFamily="18" charset="0"/>
              <a:ea typeface="Fedra Sans Std Light" pitchFamily="34" charset="0"/>
              <a:cs typeface="Times New Roman" panose="02020603050405020304" pitchFamily="18" charset="0"/>
            </a:endParaRPr>
          </a:p>
        </p:txBody>
      </p:sp>
      <p:cxnSp>
        <p:nvCxnSpPr>
          <p:cNvPr id="36" name="Connecteur droit 35"/>
          <p:cNvCxnSpPr/>
          <p:nvPr/>
        </p:nvCxnSpPr>
        <p:spPr>
          <a:xfrm>
            <a:off x="6084168" y="3971540"/>
            <a:ext cx="0" cy="5593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5106778" y="4553709"/>
            <a:ext cx="2131284" cy="400110"/>
          </a:xfrm>
          <a:prstGeom prst="rect">
            <a:avLst/>
          </a:prstGeom>
          <a:noFill/>
        </p:spPr>
        <p:txBody>
          <a:bodyPr wrap="square" rtlCol="0">
            <a:spAutoFit/>
          </a:bodyPr>
          <a:lstStyle/>
          <a:p>
            <a:r>
              <a:rPr lang="fr-FR" sz="10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1907: choix de restituer les Petits Appartements en état 1810</a:t>
            </a:r>
            <a:endParaRPr lang="fr-FR" sz="10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cxnSp>
        <p:nvCxnSpPr>
          <p:cNvPr id="38" name="Connecteur droit 37"/>
          <p:cNvCxnSpPr/>
          <p:nvPr/>
        </p:nvCxnSpPr>
        <p:spPr>
          <a:xfrm>
            <a:off x="6294834" y="3171146"/>
            <a:ext cx="0" cy="2593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6456782" y="3166631"/>
            <a:ext cx="0" cy="2593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7164288" y="3166631"/>
            <a:ext cx="0" cy="2593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004048" y="3172684"/>
            <a:ext cx="1008112" cy="215444"/>
          </a:xfrm>
          <a:prstGeom prst="rect">
            <a:avLst/>
          </a:prstGeom>
          <a:noFill/>
        </p:spPr>
        <p:txBody>
          <a:bodyPr wrap="square" rtlCol="0">
            <a:spAutoFit/>
          </a:bodyPr>
          <a:lstStyle/>
          <a:p>
            <a:r>
              <a:rPr lang="fr-FR" sz="8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IIIe République</a:t>
            </a:r>
            <a:endParaRPr lang="fr-FR" sz="8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2" name="ZoneTexte 41"/>
          <p:cNvSpPr txBox="1"/>
          <p:nvPr/>
        </p:nvSpPr>
        <p:spPr>
          <a:xfrm>
            <a:off x="6207591" y="3183347"/>
            <a:ext cx="307777" cy="605307"/>
          </a:xfrm>
          <a:prstGeom prst="rect">
            <a:avLst/>
          </a:prstGeom>
          <a:noFill/>
        </p:spPr>
        <p:txBody>
          <a:bodyPr vert="vert270" wrap="square" rtlCol="0">
            <a:spAutoFit/>
          </a:bodyPr>
          <a:lstStyle/>
          <a:p>
            <a:r>
              <a:rPr lang="fr-FR" sz="8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Etat français</a:t>
            </a:r>
            <a:endParaRPr lang="fr-FR" sz="8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3" name="ZoneTexte 42"/>
          <p:cNvSpPr txBox="1"/>
          <p:nvPr/>
        </p:nvSpPr>
        <p:spPr>
          <a:xfrm rot="5400000">
            <a:off x="6687467" y="2899620"/>
            <a:ext cx="307777" cy="793413"/>
          </a:xfrm>
          <a:prstGeom prst="rect">
            <a:avLst/>
          </a:prstGeom>
          <a:noFill/>
        </p:spPr>
        <p:txBody>
          <a:bodyPr vert="vert270" wrap="square" rtlCol="0">
            <a:spAutoFit/>
          </a:bodyPr>
          <a:lstStyle/>
          <a:p>
            <a:r>
              <a:rPr lang="fr-FR" sz="8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IVe République</a:t>
            </a:r>
            <a:endParaRPr lang="fr-FR" sz="8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4" name="ZoneTexte 43"/>
          <p:cNvSpPr txBox="1"/>
          <p:nvPr/>
        </p:nvSpPr>
        <p:spPr>
          <a:xfrm>
            <a:off x="7252291" y="3210579"/>
            <a:ext cx="976119" cy="215444"/>
          </a:xfrm>
          <a:prstGeom prst="rect">
            <a:avLst/>
          </a:prstGeom>
          <a:noFill/>
        </p:spPr>
        <p:txBody>
          <a:bodyPr wrap="square" rtlCol="0">
            <a:spAutoFit/>
          </a:bodyPr>
          <a:lstStyle/>
          <a:p>
            <a:r>
              <a:rPr lang="fr-FR" sz="8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Ve République</a:t>
            </a:r>
            <a:endParaRPr lang="fr-FR" sz="8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5" name="Forme libre 44"/>
          <p:cNvSpPr/>
          <p:nvPr/>
        </p:nvSpPr>
        <p:spPr>
          <a:xfrm>
            <a:off x="2262839" y="4675363"/>
            <a:ext cx="3821329" cy="526473"/>
          </a:xfrm>
          <a:custGeom>
            <a:avLst/>
            <a:gdLst>
              <a:gd name="connsiteX0" fmla="*/ 3740727 w 3747655"/>
              <a:gd name="connsiteY0" fmla="*/ 297873 h 526473"/>
              <a:gd name="connsiteX1" fmla="*/ 3747655 w 3747655"/>
              <a:gd name="connsiteY1" fmla="*/ 526473 h 526473"/>
              <a:gd name="connsiteX2" fmla="*/ 90055 w 3747655"/>
              <a:gd name="connsiteY2" fmla="*/ 526473 h 526473"/>
              <a:gd name="connsiteX3" fmla="*/ 83127 w 3747655"/>
              <a:gd name="connsiteY3" fmla="*/ 0 h 526473"/>
              <a:gd name="connsiteX4" fmla="*/ 0 w 3747655"/>
              <a:gd name="connsiteY4" fmla="*/ 103909 h 526473"/>
              <a:gd name="connsiteX5" fmla="*/ 83127 w 3747655"/>
              <a:gd name="connsiteY5" fmla="*/ 0 h 526473"/>
              <a:gd name="connsiteX6" fmla="*/ 166255 w 3747655"/>
              <a:gd name="connsiteY6" fmla="*/ 90054 h 52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655" h="526473">
                <a:moveTo>
                  <a:pt x="3740727" y="297873"/>
                </a:moveTo>
                <a:lnTo>
                  <a:pt x="3747655" y="526473"/>
                </a:lnTo>
                <a:lnTo>
                  <a:pt x="90055" y="526473"/>
                </a:lnTo>
                <a:cubicBezTo>
                  <a:pt x="87746" y="350982"/>
                  <a:pt x="85436" y="175491"/>
                  <a:pt x="83127" y="0"/>
                </a:cubicBezTo>
                <a:lnTo>
                  <a:pt x="0" y="103909"/>
                </a:lnTo>
                <a:lnTo>
                  <a:pt x="83127" y="0"/>
                </a:lnTo>
                <a:lnTo>
                  <a:pt x="166255" y="90054"/>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cxnSp>
        <p:nvCxnSpPr>
          <p:cNvPr id="46" name="Connecteur droit avec flèche 45"/>
          <p:cNvCxnSpPr>
            <a:stCxn id="10" idx="0"/>
          </p:cNvCxnSpPr>
          <p:nvPr/>
        </p:nvCxnSpPr>
        <p:spPr>
          <a:xfrm flipV="1">
            <a:off x="1979712" y="2672889"/>
            <a:ext cx="0" cy="5064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a:stCxn id="11" idx="0"/>
          </p:cNvCxnSpPr>
          <p:nvPr/>
        </p:nvCxnSpPr>
        <p:spPr>
          <a:xfrm flipH="1" flipV="1">
            <a:off x="2881794" y="2990592"/>
            <a:ext cx="1322" cy="188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V="1">
            <a:off x="3635896" y="2669912"/>
            <a:ext cx="0" cy="496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a:stCxn id="14" idx="0"/>
          </p:cNvCxnSpPr>
          <p:nvPr/>
        </p:nvCxnSpPr>
        <p:spPr>
          <a:xfrm flipH="1" flipV="1">
            <a:off x="4259417" y="2995165"/>
            <a:ext cx="6671" cy="184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7452319" y="4567666"/>
            <a:ext cx="1219513" cy="400110"/>
          </a:xfrm>
          <a:prstGeom prst="rect">
            <a:avLst/>
          </a:prstGeom>
          <a:solidFill>
            <a:schemeClr val="bg1"/>
          </a:solidFill>
        </p:spPr>
        <p:txBody>
          <a:bodyPr wrap="square" rtlCol="0">
            <a:spAutoFit/>
          </a:bodyPr>
          <a:lstStyle/>
          <a:p>
            <a:r>
              <a:rPr lang="fr-FR" sz="1000" dirty="0" smtClean="0">
                <a:latin typeface="Times New Roman" panose="02020603050405020304" pitchFamily="18" charset="0"/>
                <a:ea typeface="Fedra Sans Std Light" pitchFamily="34" charset="0"/>
                <a:cs typeface="Times New Roman" panose="02020603050405020304" pitchFamily="18" charset="0"/>
              </a:rPr>
              <a:t>Continuité avec le projet de 1907</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
        <p:nvSpPr>
          <p:cNvPr id="51" name="Rectangle 50"/>
          <p:cNvSpPr/>
          <p:nvPr/>
        </p:nvSpPr>
        <p:spPr>
          <a:xfrm>
            <a:off x="2634392" y="3183346"/>
            <a:ext cx="86502" cy="780065"/>
          </a:xfrm>
          <a:prstGeom prst="rect">
            <a:avLst/>
          </a:prstGeom>
          <a:pattFill prst="ltUpDiag">
            <a:fgClr>
              <a:srgbClr val="00B0F0"/>
            </a:fgClr>
            <a:bgClr>
              <a:srgbClr val="CCE9AD"/>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52" name="ZoneTexte 51"/>
          <p:cNvSpPr txBox="1"/>
          <p:nvPr/>
        </p:nvSpPr>
        <p:spPr>
          <a:xfrm>
            <a:off x="153251" y="5301208"/>
            <a:ext cx="8491832" cy="1107996"/>
          </a:xfrm>
          <a:prstGeom prst="rect">
            <a:avLst/>
          </a:prstGeom>
          <a:noFill/>
        </p:spPr>
        <p:txBody>
          <a:bodyPr wrap="square" rtlCol="0">
            <a:spAutoFit/>
          </a:bodyPr>
          <a:lstStyle/>
          <a:p>
            <a:pPr algn="just"/>
            <a:r>
              <a:rPr lang="fr-FR" sz="2200" b="1" dirty="0" smtClean="0">
                <a:latin typeface="Times New Roman" panose="02020603050405020304" pitchFamily="18" charset="0"/>
                <a:ea typeface="Fedra Sans Std Light" pitchFamily="34" charset="0"/>
                <a:cs typeface="Times New Roman" panose="02020603050405020304" pitchFamily="18" charset="0"/>
              </a:rPr>
              <a:t>Aujourd’hui, la conservation des Petits Appartements s’inscrit dans la continuité de 1907. Elle doit concilier déontologie de la restauration et évocation d’un moment précis de l’histoire des liens.</a:t>
            </a:r>
            <a:endParaRPr lang="fr-FR" sz="2200" b="1"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18426009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604488" cy="750896"/>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Les outils de cette restitution</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3112152"/>
            <a:ext cx="5544128" cy="3507701"/>
          </a:xfrm>
          <a:prstGeom prst="rect">
            <a:avLst/>
          </a:prstGeom>
        </p:spPr>
      </p:pic>
      <p:sp>
        <p:nvSpPr>
          <p:cNvPr id="10" name="ZoneTexte 9"/>
          <p:cNvSpPr txBox="1"/>
          <p:nvPr/>
        </p:nvSpPr>
        <p:spPr>
          <a:xfrm>
            <a:off x="191715" y="764704"/>
            <a:ext cx="8645795" cy="3077766"/>
          </a:xfrm>
          <a:custGeom>
            <a:avLst/>
            <a:gdLst>
              <a:gd name="connsiteX0" fmla="*/ 0 w 8645795"/>
              <a:gd name="connsiteY0" fmla="*/ 0 h 1477328"/>
              <a:gd name="connsiteX1" fmla="*/ 8645795 w 8645795"/>
              <a:gd name="connsiteY1" fmla="*/ 0 h 1477328"/>
              <a:gd name="connsiteX2" fmla="*/ 8645795 w 8645795"/>
              <a:gd name="connsiteY2" fmla="*/ 1477328 h 1477328"/>
              <a:gd name="connsiteX3" fmla="*/ 0 w 8645795"/>
              <a:gd name="connsiteY3" fmla="*/ 1477328 h 1477328"/>
              <a:gd name="connsiteX4" fmla="*/ 0 w 8645795"/>
              <a:gd name="connsiteY4" fmla="*/ 0 h 1477328"/>
              <a:gd name="connsiteX0" fmla="*/ 0 w 8645795"/>
              <a:gd name="connsiteY0" fmla="*/ 0 h 1477328"/>
              <a:gd name="connsiteX1" fmla="*/ 8645795 w 8645795"/>
              <a:gd name="connsiteY1" fmla="*/ 0 h 1477328"/>
              <a:gd name="connsiteX2" fmla="*/ 8645795 w 8645795"/>
              <a:gd name="connsiteY2" fmla="*/ 1477328 h 1477328"/>
              <a:gd name="connsiteX3" fmla="*/ 0 w 8645795"/>
              <a:gd name="connsiteY3" fmla="*/ 1477328 h 1477328"/>
              <a:gd name="connsiteX4" fmla="*/ 0 w 8645795"/>
              <a:gd name="connsiteY4" fmla="*/ 0 h 1477328"/>
              <a:gd name="connsiteX0" fmla="*/ 0 w 8645795"/>
              <a:gd name="connsiteY0" fmla="*/ 0 h 1489517"/>
              <a:gd name="connsiteX1" fmla="*/ 8645795 w 8645795"/>
              <a:gd name="connsiteY1" fmla="*/ 0 h 1489517"/>
              <a:gd name="connsiteX2" fmla="*/ 8645795 w 8645795"/>
              <a:gd name="connsiteY2" fmla="*/ 1477328 h 1489517"/>
              <a:gd name="connsiteX3" fmla="*/ 6485430 w 8645795"/>
              <a:gd name="connsiteY3" fmla="*/ 1489517 h 1489517"/>
              <a:gd name="connsiteX4" fmla="*/ 0 w 8645795"/>
              <a:gd name="connsiteY4" fmla="*/ 1477328 h 1489517"/>
              <a:gd name="connsiteX5" fmla="*/ 0 w 8645795"/>
              <a:gd name="connsiteY5" fmla="*/ 0 h 1489517"/>
              <a:gd name="connsiteX0" fmla="*/ 0 w 8645795"/>
              <a:gd name="connsiteY0" fmla="*/ 0 h 5667191"/>
              <a:gd name="connsiteX1" fmla="*/ 8645795 w 8645795"/>
              <a:gd name="connsiteY1" fmla="*/ 0 h 5667191"/>
              <a:gd name="connsiteX2" fmla="*/ 8645795 w 8645795"/>
              <a:gd name="connsiteY2" fmla="*/ 5667191 h 5667191"/>
              <a:gd name="connsiteX3" fmla="*/ 6485430 w 8645795"/>
              <a:gd name="connsiteY3" fmla="*/ 1489517 h 5667191"/>
              <a:gd name="connsiteX4" fmla="*/ 0 w 8645795"/>
              <a:gd name="connsiteY4" fmla="*/ 1477328 h 5667191"/>
              <a:gd name="connsiteX5" fmla="*/ 0 w 8645795"/>
              <a:gd name="connsiteY5" fmla="*/ 0 h 5667191"/>
              <a:gd name="connsiteX0" fmla="*/ 0 w 8645795"/>
              <a:gd name="connsiteY0" fmla="*/ 0 h 5667191"/>
              <a:gd name="connsiteX1" fmla="*/ 8645795 w 8645795"/>
              <a:gd name="connsiteY1" fmla="*/ 0 h 5667191"/>
              <a:gd name="connsiteX2" fmla="*/ 8645795 w 8645795"/>
              <a:gd name="connsiteY2" fmla="*/ 5667191 h 5667191"/>
              <a:gd name="connsiteX3" fmla="*/ 6485430 w 8645795"/>
              <a:gd name="connsiteY3" fmla="*/ 1489517 h 5667191"/>
              <a:gd name="connsiteX4" fmla="*/ 0 w 8645795"/>
              <a:gd name="connsiteY4" fmla="*/ 1477328 h 5667191"/>
              <a:gd name="connsiteX5" fmla="*/ 0 w 8645795"/>
              <a:gd name="connsiteY5" fmla="*/ 0 h 566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5795" h="5667191">
                <a:moveTo>
                  <a:pt x="0" y="0"/>
                </a:moveTo>
                <a:lnTo>
                  <a:pt x="8645795" y="0"/>
                </a:lnTo>
                <a:lnTo>
                  <a:pt x="8645795" y="5667191"/>
                </a:lnTo>
                <a:cubicBezTo>
                  <a:pt x="7802843" y="4001678"/>
                  <a:pt x="7205552" y="2882075"/>
                  <a:pt x="6485430" y="1489517"/>
                </a:cubicBezTo>
                <a:lnTo>
                  <a:pt x="0" y="1477328"/>
                </a:lnTo>
                <a:lnTo>
                  <a:pt x="0" y="0"/>
                </a:lnTo>
                <a:close/>
              </a:path>
            </a:pathLst>
          </a:custGeom>
          <a:noFill/>
        </p:spPr>
        <p:txBody>
          <a:bodyPr wrap="square" rtlCol="0">
            <a:spAutoFit/>
          </a:bodyPr>
          <a:lstStyle/>
          <a:p>
            <a:pPr algn="just"/>
            <a:r>
              <a:rPr lang="fr-FR" sz="2200" b="1" dirty="0">
                <a:solidFill>
                  <a:srgbClr val="000000"/>
                </a:solidFill>
                <a:latin typeface="Times New Roman" panose="02020603050405020304" pitchFamily="18" charset="0"/>
                <a:ea typeface="Fedra Sans Std Light" pitchFamily="34" charset="0"/>
                <a:cs typeface="Times New Roman" panose="02020603050405020304" pitchFamily="18" charset="0"/>
              </a:rPr>
              <a:t>Le choix de 1810 est justifié par la profusion de sources écrites, </a:t>
            </a:r>
            <a:r>
              <a:rPr lang="fr-FR" sz="2200" b="1"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et par la volonté de cohérence des présentations entre les Grands et les Petits Appartements. </a:t>
            </a:r>
            <a:r>
              <a:rPr lang="fr-FR" sz="2200" b="1" dirty="0">
                <a:solidFill>
                  <a:srgbClr val="000000"/>
                </a:solidFill>
                <a:latin typeface="Times New Roman" panose="02020603050405020304" pitchFamily="18" charset="0"/>
                <a:ea typeface="Fedra Sans Std Light" pitchFamily="34" charset="0"/>
                <a:cs typeface="Times New Roman" panose="02020603050405020304" pitchFamily="18" charset="0"/>
              </a:rPr>
              <a:t>Nous employons aujourd’hui ces mêmes documents afin de nous placer dans la continuité du projet de 1907</a:t>
            </a:r>
            <a:r>
              <a:rPr lang="fr-FR" sz="2200" b="1"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 </a:t>
            </a:r>
            <a:r>
              <a:rPr lang="fr-FR" sz="2200" b="1" dirty="0">
                <a:latin typeface="Times New Roman" panose="02020603050405020304" pitchFamily="18" charset="0"/>
                <a:cs typeface="Times New Roman" panose="02020603050405020304" pitchFamily="18" charset="0"/>
              </a:rPr>
              <a:t>L’histoire est une discipline cumulative confrontant des sources et des documents: comprendre les Petits Appartements nécessite un retour aux sources historiques.</a:t>
            </a:r>
          </a:p>
          <a:p>
            <a:pPr algn="just"/>
            <a:endParaRPr lang="fr-FR" sz="2200" b="1" dirty="0" smtClean="0">
              <a:solidFill>
                <a:srgbClr val="000000"/>
              </a:solidFill>
              <a:latin typeface="Times New Roman" panose="02020603050405020304" pitchFamily="18" charset="0"/>
              <a:ea typeface="Fedra Sans Std Light" pitchFamily="34" charset="0"/>
              <a:cs typeface="Times New Roman" panose="02020603050405020304" pitchFamily="18" charset="0"/>
            </a:endParaRPr>
          </a:p>
          <a:p>
            <a:endParaRPr lang="fr-FR" dirty="0"/>
          </a:p>
        </p:txBody>
      </p:sp>
      <p:sp>
        <p:nvSpPr>
          <p:cNvPr id="12" name="Rectangle 11"/>
          <p:cNvSpPr/>
          <p:nvPr/>
        </p:nvSpPr>
        <p:spPr>
          <a:xfrm>
            <a:off x="6133836" y="4388221"/>
            <a:ext cx="2531463" cy="95556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Times New Roman" panose="02020603050405020304" pitchFamily="18" charset="0"/>
                <a:cs typeface="Times New Roman" panose="02020603050405020304" pitchFamily="18" charset="0"/>
              </a:rPr>
              <a:t>Extrait de l’inventaire de 1809-1810 (récolement 1934, pièce 76)</a:t>
            </a:r>
            <a:endParaRPr lang="fr-FR" dirty="0">
              <a:solidFill>
                <a:schemeClr val="tx1"/>
              </a:solidFill>
              <a:latin typeface="Times New Roman" panose="02020603050405020304" pitchFamily="18" charset="0"/>
              <a:cs typeface="Times New Roman" panose="02020603050405020304" pitchFamily="18" charset="0"/>
            </a:endParaRPr>
          </a:p>
        </p:txBody>
      </p:sp>
      <p:sp>
        <p:nvSpPr>
          <p:cNvPr id="14" name="ZoneTexte 13"/>
          <p:cNvSpPr txBox="1"/>
          <p:nvPr/>
        </p:nvSpPr>
        <p:spPr>
          <a:xfrm>
            <a:off x="3829580" y="6619854"/>
            <a:ext cx="2304256"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Jeanne Chevrier</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04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604488" cy="750896"/>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Les outils de cette restitution</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 name="ZoneTexte 2"/>
          <p:cNvSpPr txBox="1"/>
          <p:nvPr/>
        </p:nvSpPr>
        <p:spPr>
          <a:xfrm>
            <a:off x="4673768" y="1020866"/>
            <a:ext cx="4146704" cy="4493538"/>
          </a:xfrm>
          <a:prstGeom prst="rect">
            <a:avLst/>
          </a:prstGeom>
          <a:noFill/>
        </p:spPr>
        <p:txBody>
          <a:bodyPr wrap="square" rtlCol="0">
            <a:spAutoFit/>
          </a:bodyPr>
          <a:lstStyle/>
          <a:p>
            <a:pPr algn="just"/>
            <a:r>
              <a:rPr lang="fr-FR" sz="2200" b="1" dirty="0" smtClean="0">
                <a:latin typeface="Times New Roman" panose="02020603050405020304" pitchFamily="18" charset="0"/>
                <a:ea typeface="Fedra Sans Std Light" pitchFamily="34" charset="0"/>
                <a:cs typeface="Times New Roman" panose="02020603050405020304" pitchFamily="18" charset="0"/>
              </a:rPr>
              <a:t>Les traces écrites du château de Fontainebleau au Premier Empire permettent d’imaginer comment étaient certaines pièces de mobilier. Or le mobilier restant est parfois loin de ce à quoi il ressemblait alors. Par exemple, les tentures de la chambre de l’Impératrice étaient à l’origine bleu nuit et or.</a:t>
            </a:r>
          </a:p>
          <a:p>
            <a:pPr algn="just"/>
            <a:r>
              <a:rPr lang="fr-FR" sz="2200" b="1" dirty="0" smtClean="0">
                <a:latin typeface="Times New Roman" panose="02020603050405020304" pitchFamily="18" charset="0"/>
                <a:ea typeface="Fedra Sans Std Light" pitchFamily="34" charset="0"/>
                <a:cs typeface="Times New Roman" panose="02020603050405020304" pitchFamily="18" charset="0"/>
              </a:rPr>
              <a:t>L’entropie (transformation avec le temps) met une distance entre le visiteur et l’objet.</a:t>
            </a:r>
            <a:endParaRPr lang="fr-FR" sz="2200" b="1" dirty="0">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4788024" y="5855585"/>
            <a:ext cx="3888432" cy="646331"/>
          </a:xfrm>
          <a:prstGeom prst="rect">
            <a:avLst/>
          </a:prstGeom>
          <a:noFill/>
          <a:ln w="28575">
            <a:solidFill>
              <a:schemeClr val="accent2"/>
            </a:solidFill>
          </a:ln>
        </p:spPr>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Détail tentures chambre de </a:t>
            </a:r>
            <a:r>
              <a:rPr lang="fr-FR" dirty="0" smtClean="0">
                <a:latin typeface="Times New Roman" panose="02020603050405020304" pitchFamily="18" charset="0"/>
                <a:ea typeface="Fedra Sans Std Light" pitchFamily="34" charset="0"/>
                <a:cs typeface="Times New Roman" panose="02020603050405020304" pitchFamily="18" charset="0"/>
              </a:rPr>
              <a:t>l’Impératrice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18" y="1504604"/>
            <a:ext cx="4332649" cy="4671137"/>
          </a:xfrm>
          <a:prstGeom prst="rect">
            <a:avLst/>
          </a:prstGeom>
        </p:spPr>
      </p:pic>
      <p:sp>
        <p:nvSpPr>
          <p:cNvPr id="8" name="ZoneTexte 7"/>
          <p:cNvSpPr txBox="1"/>
          <p:nvPr/>
        </p:nvSpPr>
        <p:spPr>
          <a:xfrm>
            <a:off x="1325969" y="6175740"/>
            <a:ext cx="3168352"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Jeanne Chevrier</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9144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604488" cy="750896"/>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Les outils de cette restitution</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180000" y="908720"/>
            <a:ext cx="8568464" cy="1631216"/>
          </a:xfrm>
          <a:prstGeom prst="rect">
            <a:avLst/>
          </a:prstGeom>
          <a:noFill/>
        </p:spPr>
        <p:txBody>
          <a:bodyPr wrap="square" rtlCol="0">
            <a:spAutoFit/>
          </a:bodyPr>
          <a:lstStyle/>
          <a:p>
            <a:pPr algn="just"/>
            <a:r>
              <a:rPr lang="fr-FR" sz="2000" b="1" dirty="0" smtClean="0">
                <a:latin typeface="Times New Roman" panose="02020603050405020304" pitchFamily="18" charset="0"/>
                <a:ea typeface="Fedra Sans Std Light" pitchFamily="34" charset="0"/>
                <a:cs typeface="Times New Roman" panose="02020603050405020304" pitchFamily="18" charset="0"/>
              </a:rPr>
              <a:t>Les sources documentaires du château permettent d’avoir suffisamment d’informations pour intervenir sur certains objets. Sont alors entreprises des restaurations (remises en état d’un original) et des restitutions (remplacements d’un original par une recréation à l’identique). Cela implique d’être très fidèle aux écrits disponibles.</a:t>
            </a:r>
          </a:p>
        </p:txBody>
      </p:sp>
      <p:sp>
        <p:nvSpPr>
          <p:cNvPr id="5" name="ZoneTexte 4"/>
          <p:cNvSpPr txBox="1"/>
          <p:nvPr/>
        </p:nvSpPr>
        <p:spPr>
          <a:xfrm>
            <a:off x="600526" y="2539936"/>
            <a:ext cx="3384376" cy="923330"/>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Cabinet topographique de l’Empereur avant restitution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6" name="ZoneTexte 5"/>
          <p:cNvSpPr txBox="1"/>
          <p:nvPr/>
        </p:nvSpPr>
        <p:spPr>
          <a:xfrm>
            <a:off x="4824028" y="2539936"/>
            <a:ext cx="3384376" cy="923330"/>
          </a:xfrm>
          <a:prstGeom prst="rect">
            <a:avLst/>
          </a:prstGeom>
          <a:noFill/>
          <a:ln w="28575">
            <a:solidFill>
              <a:schemeClr val="accent2"/>
            </a:solidFill>
          </a:ln>
        </p:spPr>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Cabinet topographique de </a:t>
            </a:r>
            <a:r>
              <a:rPr lang="fr-FR" dirty="0" smtClean="0">
                <a:latin typeface="Times New Roman" panose="02020603050405020304" pitchFamily="18" charset="0"/>
                <a:ea typeface="Fedra Sans Std Light" pitchFamily="34" charset="0"/>
                <a:cs typeface="Times New Roman" panose="02020603050405020304" pitchFamily="18" charset="0"/>
              </a:rPr>
              <a:t>l’Empereur après restitution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17477"/>
          <a:stretch/>
        </p:blipFill>
        <p:spPr>
          <a:xfrm>
            <a:off x="467544" y="3622358"/>
            <a:ext cx="3650340" cy="2937942"/>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2670"/>
          <a:stretch/>
        </p:blipFill>
        <p:spPr>
          <a:xfrm>
            <a:off x="4644008" y="3604725"/>
            <a:ext cx="3744416" cy="2979113"/>
          </a:xfrm>
          <a:prstGeom prst="rect">
            <a:avLst/>
          </a:prstGeom>
        </p:spPr>
      </p:pic>
      <p:sp>
        <p:nvSpPr>
          <p:cNvPr id="8" name="ZoneTexte 7"/>
          <p:cNvSpPr txBox="1"/>
          <p:nvPr/>
        </p:nvSpPr>
        <p:spPr>
          <a:xfrm>
            <a:off x="1410698" y="6583838"/>
            <a:ext cx="2736304"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Bernard Sarrasin</a:t>
            </a:r>
            <a:endParaRPr lang="fr-FR" sz="1000" dirty="0">
              <a:latin typeface="Times New Roman" panose="02020603050405020304" pitchFamily="18" charset="0"/>
              <a:cs typeface="Times New Roman" panose="02020603050405020304" pitchFamily="18" charset="0"/>
            </a:endParaRPr>
          </a:p>
        </p:txBody>
      </p:sp>
      <p:sp>
        <p:nvSpPr>
          <p:cNvPr id="9" name="ZoneTexte 8"/>
          <p:cNvSpPr txBox="1"/>
          <p:nvPr/>
        </p:nvSpPr>
        <p:spPr>
          <a:xfrm>
            <a:off x="6516216" y="6569675"/>
            <a:ext cx="187220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Jeanne Chevrier</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813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604488" cy="750896"/>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Les outils de cette restitution</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5" name="ZoneTexte 4"/>
          <p:cNvSpPr txBox="1"/>
          <p:nvPr/>
        </p:nvSpPr>
        <p:spPr>
          <a:xfrm>
            <a:off x="600526" y="2539936"/>
            <a:ext cx="3384376" cy="923330"/>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Cabinet topographique de l’Empereur avant restitution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6" name="ZoneTexte 5"/>
          <p:cNvSpPr txBox="1"/>
          <p:nvPr/>
        </p:nvSpPr>
        <p:spPr>
          <a:xfrm>
            <a:off x="4824028" y="2539936"/>
            <a:ext cx="3384376" cy="923330"/>
          </a:xfrm>
          <a:prstGeom prst="rect">
            <a:avLst/>
          </a:prstGeom>
          <a:noFill/>
          <a:ln w="28575">
            <a:solidFill>
              <a:schemeClr val="accent2"/>
            </a:solidFill>
          </a:ln>
        </p:spPr>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Cabinet topographique de </a:t>
            </a:r>
            <a:r>
              <a:rPr lang="fr-FR" dirty="0" smtClean="0">
                <a:latin typeface="Times New Roman" panose="02020603050405020304" pitchFamily="18" charset="0"/>
                <a:ea typeface="Fedra Sans Std Light" pitchFamily="34" charset="0"/>
                <a:cs typeface="Times New Roman" panose="02020603050405020304" pitchFamily="18" charset="0"/>
              </a:rPr>
              <a:t>l’Empereur après restitution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17477"/>
          <a:stretch/>
        </p:blipFill>
        <p:spPr>
          <a:xfrm>
            <a:off x="467544" y="3622358"/>
            <a:ext cx="3650340" cy="2937942"/>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2670"/>
          <a:stretch/>
        </p:blipFill>
        <p:spPr>
          <a:xfrm>
            <a:off x="4644008" y="3604725"/>
            <a:ext cx="3744416" cy="2979113"/>
          </a:xfrm>
          <a:prstGeom prst="rect">
            <a:avLst/>
          </a:prstGeom>
        </p:spPr>
      </p:pic>
      <p:sp>
        <p:nvSpPr>
          <p:cNvPr id="8" name="ZoneTexte 7"/>
          <p:cNvSpPr txBox="1"/>
          <p:nvPr/>
        </p:nvSpPr>
        <p:spPr>
          <a:xfrm>
            <a:off x="1410698" y="6583838"/>
            <a:ext cx="2736304"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Bernard Sarrasin</a:t>
            </a:r>
            <a:endParaRPr lang="fr-FR" sz="1000" dirty="0">
              <a:latin typeface="Times New Roman" panose="02020603050405020304" pitchFamily="18" charset="0"/>
              <a:cs typeface="Times New Roman" panose="02020603050405020304" pitchFamily="18" charset="0"/>
            </a:endParaRPr>
          </a:p>
        </p:txBody>
      </p:sp>
      <p:sp>
        <p:nvSpPr>
          <p:cNvPr id="9" name="ZoneTexte 8"/>
          <p:cNvSpPr txBox="1"/>
          <p:nvPr/>
        </p:nvSpPr>
        <p:spPr>
          <a:xfrm>
            <a:off x="6516216" y="6569675"/>
            <a:ext cx="187220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Jeanne Chevrier</a:t>
            </a:r>
            <a:endParaRPr lang="fr-FR" sz="1000" dirty="0">
              <a:latin typeface="Times New Roman" panose="02020603050405020304" pitchFamily="18" charset="0"/>
              <a:cs typeface="Times New Roman" panose="02020603050405020304" pitchFamily="18" charset="0"/>
            </a:endParaRPr>
          </a:p>
        </p:txBody>
      </p:sp>
      <p:sp>
        <p:nvSpPr>
          <p:cNvPr id="10" name="ZoneTexte 9"/>
          <p:cNvSpPr txBox="1"/>
          <p:nvPr/>
        </p:nvSpPr>
        <p:spPr>
          <a:xfrm>
            <a:off x="179512" y="1124744"/>
            <a:ext cx="8568952" cy="1107996"/>
          </a:xfrm>
          <a:prstGeom prst="rect">
            <a:avLst/>
          </a:prstGeom>
          <a:noFill/>
        </p:spPr>
        <p:txBody>
          <a:bodyPr wrap="square" rtlCol="0">
            <a:spAutoFit/>
          </a:bodyPr>
          <a:lstStyle/>
          <a:p>
            <a:pPr algn="just"/>
            <a:r>
              <a:rPr lang="fr-FR" sz="2200" b="1" dirty="0" smtClean="0">
                <a:latin typeface="Times New Roman" panose="02020603050405020304" pitchFamily="18" charset="0"/>
                <a:cs typeface="Times New Roman" panose="02020603050405020304" pitchFamily="18" charset="0"/>
              </a:rPr>
              <a:t>Question aux élèves: en comparant ces deux photos, savez-vous quels sont les éléments qui attestent un parti pris muséographique visant à la restitution des Petits Appartements de Napoléon Ier? </a:t>
            </a:r>
            <a:endParaRPr lang="fr-FR"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094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604488" cy="750896"/>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Les outils de cette restitution</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5" name="ZoneTexte 4"/>
          <p:cNvSpPr txBox="1"/>
          <p:nvPr/>
        </p:nvSpPr>
        <p:spPr>
          <a:xfrm>
            <a:off x="600526" y="2539936"/>
            <a:ext cx="3384376" cy="923330"/>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Cabinet topographique de l’Empereur avant restitution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6" name="ZoneTexte 5"/>
          <p:cNvSpPr txBox="1"/>
          <p:nvPr/>
        </p:nvSpPr>
        <p:spPr>
          <a:xfrm>
            <a:off x="4824028" y="2539936"/>
            <a:ext cx="3384376" cy="923330"/>
          </a:xfrm>
          <a:prstGeom prst="rect">
            <a:avLst/>
          </a:prstGeom>
          <a:noFill/>
          <a:ln w="28575">
            <a:solidFill>
              <a:schemeClr val="accent2"/>
            </a:solidFill>
          </a:ln>
        </p:spPr>
        <p:txBody>
          <a:bodyPr wrap="square" rtlCol="0">
            <a:spAutoFit/>
          </a:bodyPr>
          <a:lstStyle/>
          <a:p>
            <a:pPr algn="ctr"/>
            <a:r>
              <a:rPr lang="fr-FR" dirty="0">
                <a:latin typeface="Times New Roman" panose="02020603050405020304" pitchFamily="18" charset="0"/>
                <a:ea typeface="Fedra Sans Std Light" pitchFamily="34" charset="0"/>
                <a:cs typeface="Times New Roman" panose="02020603050405020304" pitchFamily="18" charset="0"/>
              </a:rPr>
              <a:t>Cabinet topographique de </a:t>
            </a:r>
            <a:r>
              <a:rPr lang="fr-FR" dirty="0" smtClean="0">
                <a:latin typeface="Times New Roman" panose="02020603050405020304" pitchFamily="18" charset="0"/>
                <a:ea typeface="Fedra Sans Std Light" pitchFamily="34" charset="0"/>
                <a:cs typeface="Times New Roman" panose="02020603050405020304" pitchFamily="18" charset="0"/>
              </a:rPr>
              <a:t>l’Empereur après restitution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17477"/>
          <a:stretch/>
        </p:blipFill>
        <p:spPr>
          <a:xfrm>
            <a:off x="467544" y="3622358"/>
            <a:ext cx="3650340" cy="2937942"/>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2670"/>
          <a:stretch/>
        </p:blipFill>
        <p:spPr>
          <a:xfrm>
            <a:off x="4644008" y="3604725"/>
            <a:ext cx="3744416" cy="2979113"/>
          </a:xfrm>
          <a:prstGeom prst="rect">
            <a:avLst/>
          </a:prstGeom>
        </p:spPr>
      </p:pic>
      <p:sp>
        <p:nvSpPr>
          <p:cNvPr id="8" name="ZoneTexte 7"/>
          <p:cNvSpPr txBox="1"/>
          <p:nvPr/>
        </p:nvSpPr>
        <p:spPr>
          <a:xfrm>
            <a:off x="1410698" y="6583838"/>
            <a:ext cx="2736304"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Bernard Sarrasin</a:t>
            </a:r>
            <a:endParaRPr lang="fr-FR" sz="1000" dirty="0">
              <a:latin typeface="Times New Roman" panose="02020603050405020304" pitchFamily="18" charset="0"/>
              <a:cs typeface="Times New Roman" panose="02020603050405020304" pitchFamily="18" charset="0"/>
            </a:endParaRPr>
          </a:p>
        </p:txBody>
      </p:sp>
      <p:sp>
        <p:nvSpPr>
          <p:cNvPr id="9" name="ZoneTexte 8"/>
          <p:cNvSpPr txBox="1"/>
          <p:nvPr/>
        </p:nvSpPr>
        <p:spPr>
          <a:xfrm>
            <a:off x="6516216" y="6569675"/>
            <a:ext cx="187220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Jeanne Chevrier</a:t>
            </a:r>
            <a:endParaRPr lang="fr-FR" sz="1000" dirty="0">
              <a:latin typeface="Times New Roman" panose="02020603050405020304" pitchFamily="18" charset="0"/>
              <a:cs typeface="Times New Roman" panose="02020603050405020304" pitchFamily="18" charset="0"/>
            </a:endParaRPr>
          </a:p>
        </p:txBody>
      </p:sp>
      <p:sp>
        <p:nvSpPr>
          <p:cNvPr id="10" name="ZoneTexte 9"/>
          <p:cNvSpPr txBox="1"/>
          <p:nvPr/>
        </p:nvSpPr>
        <p:spPr>
          <a:xfrm>
            <a:off x="179512" y="980728"/>
            <a:ext cx="8568952" cy="769441"/>
          </a:xfrm>
          <a:prstGeom prst="rect">
            <a:avLst/>
          </a:prstGeom>
          <a:noFill/>
        </p:spPr>
        <p:txBody>
          <a:bodyPr wrap="square" rtlCol="0">
            <a:spAutoFit/>
          </a:bodyPr>
          <a:lstStyle/>
          <a:p>
            <a:pPr marL="342900" indent="-342900" algn="just">
              <a:buFontTx/>
              <a:buChar char="-"/>
            </a:pPr>
            <a:r>
              <a:rPr lang="fr-FR" sz="2200" b="1" dirty="0">
                <a:latin typeface="Times New Roman" panose="02020603050405020304" pitchFamily="18" charset="0"/>
                <a:cs typeface="Times New Roman" panose="02020603050405020304" pitchFamily="18" charset="0"/>
              </a:rPr>
              <a:t>Les tentures ont été restituées.</a:t>
            </a:r>
          </a:p>
          <a:p>
            <a:pPr marL="342900" indent="-342900" algn="just">
              <a:buFontTx/>
              <a:buChar char="-"/>
            </a:pPr>
            <a:r>
              <a:rPr lang="fr-FR" sz="2200" b="1" dirty="0" smtClean="0">
                <a:latin typeface="Times New Roman" panose="02020603050405020304" pitchFamily="18" charset="0"/>
                <a:cs typeface="Times New Roman" panose="02020603050405020304" pitchFamily="18" charset="0"/>
              </a:rPr>
              <a:t>La scénographie a été revue (position des chaises, des tables etc.).</a:t>
            </a:r>
            <a:endParaRPr lang="fr-FR"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71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604488" cy="750896"/>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B. Les outils de cette restitution</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3557261" y="1052736"/>
            <a:ext cx="5329080" cy="3816429"/>
          </a:xfrm>
          <a:prstGeom prst="rect">
            <a:avLst/>
          </a:prstGeom>
          <a:noFill/>
        </p:spPr>
        <p:txBody>
          <a:bodyPr wrap="square" rtlCol="0">
            <a:spAutoFit/>
          </a:bodyPr>
          <a:lstStyle/>
          <a:p>
            <a:pPr algn="just"/>
            <a:r>
              <a:rPr lang="fr-FR" sz="2200" b="1" dirty="0" smtClean="0">
                <a:latin typeface="Times New Roman" panose="02020603050405020304" pitchFamily="18" charset="0"/>
                <a:ea typeface="Fedra Sans Std Light" pitchFamily="34" charset="0"/>
                <a:cs typeface="Times New Roman" panose="02020603050405020304" pitchFamily="18" charset="0"/>
              </a:rPr>
              <a:t>Les restaurations mais aussi les aménagements continuent de donner vie aux Petits Appartements depuis 1907 et contribuent à leur forger une identité qui n’est pas figée en 1810. La disposition du mobilier n’est pas exactement connue et dépend donc du choix muséographique des conservateurs. Le circuit de visite implique lui aussi une mise en scène, comme l’installation d’un chemin dans les salles, d’installations électriques et d’extincteurs.</a:t>
            </a:r>
          </a:p>
        </p:txBody>
      </p:sp>
      <p:sp>
        <p:nvSpPr>
          <p:cNvPr id="5" name="ZoneTexte 4"/>
          <p:cNvSpPr txBox="1"/>
          <p:nvPr/>
        </p:nvSpPr>
        <p:spPr>
          <a:xfrm>
            <a:off x="3557261" y="5207720"/>
            <a:ext cx="4104456" cy="923330"/>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Installation électrique du couloir de service des appartements de l’Empereur (Petits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1844824"/>
            <a:ext cx="3023848" cy="4535772"/>
          </a:xfrm>
          <a:prstGeom prst="rect">
            <a:avLst/>
          </a:prstGeom>
        </p:spPr>
      </p:pic>
      <p:sp>
        <p:nvSpPr>
          <p:cNvPr id="6" name="ZoneTexte 5"/>
          <p:cNvSpPr txBox="1"/>
          <p:nvPr/>
        </p:nvSpPr>
        <p:spPr>
          <a:xfrm>
            <a:off x="971600" y="6380596"/>
            <a:ext cx="223224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Jeanne Chevrier</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298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5791200" cy="711362"/>
          </a:xfrm>
        </p:spPr>
        <p:txBody>
          <a:bodyPr>
            <a:norm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Conclusion</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 name="Espace réservé du contenu 2"/>
          <p:cNvSpPr>
            <a:spLocks noGrp="1"/>
          </p:cNvSpPr>
          <p:nvPr>
            <p:ph idx="1"/>
          </p:nvPr>
        </p:nvSpPr>
        <p:spPr>
          <a:xfrm>
            <a:off x="179512" y="1124744"/>
            <a:ext cx="8435280" cy="5184576"/>
          </a:xfrm>
        </p:spPr>
        <p:txBody>
          <a:bodyPr>
            <a:noAutofit/>
          </a:bodyPr>
          <a:lstStyle/>
          <a:p>
            <a:pPr algn="just"/>
            <a:r>
              <a:rPr lang="fr-FR" sz="2200" dirty="0" smtClean="0">
                <a:latin typeface="Times New Roman" panose="02020603050405020304" pitchFamily="18" charset="0"/>
                <a:ea typeface="Fedra Sans Std Light" pitchFamily="34" charset="0"/>
                <a:cs typeface="Times New Roman" panose="02020603050405020304" pitchFamily="18" charset="0"/>
              </a:rPr>
              <a:t>Rien n’est plus artificiel que « l’état 1810 » dans lequel se trouvent les Petits Appartements aujourd’hui. De fait, la restitution entreprise en 1907 n’a pas supprimé les modifications réalisées après le Premier Empire, ce qui rend « l’état 1810 » forcément illusoire, d’autant plus qu’une grande partie du mobilier 1810 manque encore.</a:t>
            </a:r>
          </a:p>
          <a:p>
            <a:pPr algn="just"/>
            <a:r>
              <a:rPr lang="fr-FR" sz="2200" dirty="0" smtClean="0">
                <a:latin typeface="Times New Roman" panose="02020603050405020304" pitchFamily="18" charset="0"/>
                <a:ea typeface="Fedra Sans Std Light" pitchFamily="34" charset="0"/>
                <a:cs typeface="Times New Roman" panose="02020603050405020304" pitchFamily="18" charset="0"/>
              </a:rPr>
              <a:t>La restitution des Petits Appartements vise l’illusion de replonger le visiteur dans un espace immersif, deux cents ans en arrière. Considérer ces espaces, ce n’est pas seulement se plonger au cœur de la vie de l’Empereur, mais c’est aussi prendre la mesure de l’ampleur de l’histoire de Fontainebleau et de la sédimentation chronologique jusqu’à nos jours.</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30278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000" y="396000"/>
            <a:ext cx="8820472" cy="711362"/>
          </a:xfrm>
        </p:spPr>
        <p:txBody>
          <a:bodyPr>
            <a:no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Métamorphose d’une salle du château</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 name="Espace réservé du contenu 2"/>
          <p:cNvSpPr>
            <a:spLocks noGrp="1"/>
          </p:cNvSpPr>
          <p:nvPr>
            <p:ph idx="1"/>
          </p:nvPr>
        </p:nvSpPr>
        <p:spPr>
          <a:xfrm>
            <a:off x="180000" y="1124744"/>
            <a:ext cx="8435280" cy="1368152"/>
          </a:xfrm>
        </p:spPr>
        <p:txBody>
          <a:bodyPr>
            <a:noAutofit/>
          </a:bodyPr>
          <a:lstStyle/>
          <a:p>
            <a:pPr algn="just"/>
            <a:r>
              <a:rPr lang="fr-FR" sz="2200" dirty="0">
                <a:latin typeface="Times New Roman" panose="02020603050405020304" pitchFamily="18" charset="0"/>
                <a:ea typeface="Fedra Sans Std Light" pitchFamily="34" charset="0"/>
                <a:cs typeface="Times New Roman" panose="02020603050405020304" pitchFamily="18" charset="0"/>
              </a:rPr>
              <a:t>Toutes ces problématiques se retrouvent dans l’ensemble du château de Fontainebleau. Prenons pour exemple une pièce des </a:t>
            </a:r>
            <a:r>
              <a:rPr lang="fr-FR" sz="2200" dirty="0" smtClean="0">
                <a:latin typeface="Times New Roman" panose="02020603050405020304" pitchFamily="18" charset="0"/>
                <a:ea typeface="Fedra Sans Std Light" pitchFamily="34" charset="0"/>
                <a:cs typeface="Times New Roman" panose="02020603050405020304" pitchFamily="18" charset="0"/>
              </a:rPr>
              <a:t>Grands Appartements: « la chambre de la duchesse d’Etampes ».</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350256"/>
            <a:ext cx="6192688" cy="4175088"/>
          </a:xfrm>
          <a:prstGeom prst="rect">
            <a:avLst/>
          </a:prstGeom>
        </p:spPr>
      </p:pic>
      <p:sp>
        <p:nvSpPr>
          <p:cNvPr id="6" name="ZoneTexte 5"/>
          <p:cNvSpPr txBox="1"/>
          <p:nvPr/>
        </p:nvSpPr>
        <p:spPr>
          <a:xfrm>
            <a:off x="6516216" y="5137524"/>
            <a:ext cx="2376264" cy="923330"/>
          </a:xfrm>
          <a:prstGeom prst="rect">
            <a:avLst/>
          </a:prstGeom>
          <a:noFill/>
          <a:ln w="28575">
            <a:solidFill>
              <a:srgbClr val="FFC000"/>
            </a:solidFill>
          </a:ln>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Chambre de la duchesse d’Etampes (Grands Appartements)</a:t>
            </a:r>
            <a:endParaRPr lang="fr-FR"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4116520" y="6525344"/>
            <a:ext cx="223224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Béatrice Lecuyer-Bibal</a:t>
            </a:r>
            <a:endParaRPr lang="fr-FR" sz="1000"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6390456" y="2361187"/>
            <a:ext cx="2627784" cy="2123658"/>
          </a:xfrm>
          <a:prstGeom prst="rect">
            <a:avLst/>
          </a:prstGeom>
          <a:noFill/>
        </p:spPr>
        <p:txBody>
          <a:bodyPr wrap="square" rtlCol="0">
            <a:spAutoFit/>
          </a:bodyPr>
          <a:lstStyle/>
          <a:p>
            <a:r>
              <a:rPr lang="fr-FR" sz="2200" b="1" dirty="0" smtClean="0">
                <a:latin typeface="Times New Roman" panose="02020603050405020304" pitchFamily="18" charset="0"/>
                <a:cs typeface="Times New Roman" panose="02020603050405020304" pitchFamily="18" charset="0"/>
              </a:rPr>
              <a:t>Le nom actuel de la salle questionne immédiatement les élèves: rien ne s’apparente ici à une chambre.</a:t>
            </a:r>
          </a:p>
        </p:txBody>
      </p:sp>
    </p:spTree>
    <p:extLst>
      <p:ext uri="{BB962C8B-B14F-4D97-AF65-F5344CB8AC3E}">
        <p14:creationId xmlns:p14="http://schemas.microsoft.com/office/powerpoint/2010/main" val="3647524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2160000"/>
            <a:ext cx="8229600" cy="1746248"/>
          </a:xfrm>
        </p:spPr>
        <p:txBody>
          <a:bodyPr>
            <a:normAutofit/>
          </a:bodyPr>
          <a:lstStyle/>
          <a:p>
            <a:r>
              <a:rPr lang="fr-FR" dirty="0" smtClean="0">
                <a:solidFill>
                  <a:srgbClr val="C00000"/>
                </a:solidFill>
                <a:latin typeface="Times New Roman" panose="02020603050405020304" pitchFamily="18" charset="0"/>
                <a:ea typeface="Fedra Sans Std Demi" pitchFamily="34" charset="0"/>
                <a:cs typeface="Times New Roman" panose="02020603050405020304" pitchFamily="18" charset="0"/>
              </a:rPr>
              <a:t>I. Les Petits Appartements de Napoléon au château de Fontainebleau</a:t>
            </a:r>
            <a:endParaRPr lang="fr-FR" dirty="0">
              <a:solidFill>
                <a:srgbClr val="C00000"/>
              </a:solidFill>
              <a:latin typeface="Times New Roman" panose="02020603050405020304" pitchFamily="18" charset="0"/>
              <a:ea typeface="Fedra Sans Std Demi" pitchFamily="34" charset="0"/>
              <a:cs typeface="Times New Roman" panose="02020603050405020304" pitchFamily="18" charset="0"/>
            </a:endParaRPr>
          </a:p>
        </p:txBody>
      </p:sp>
    </p:spTree>
    <p:extLst>
      <p:ext uri="{BB962C8B-B14F-4D97-AF65-F5344CB8AC3E}">
        <p14:creationId xmlns:p14="http://schemas.microsoft.com/office/powerpoint/2010/main" val="35172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000" y="396000"/>
            <a:ext cx="7272808" cy="711362"/>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Métamorphose d’une salle du château</a:t>
            </a:r>
          </a:p>
        </p:txBody>
      </p:sp>
      <p:sp>
        <p:nvSpPr>
          <p:cNvPr id="3" name="Espace réservé du contenu 2"/>
          <p:cNvSpPr>
            <a:spLocks noGrp="1"/>
          </p:cNvSpPr>
          <p:nvPr>
            <p:ph idx="1"/>
          </p:nvPr>
        </p:nvSpPr>
        <p:spPr>
          <a:xfrm>
            <a:off x="172088" y="951521"/>
            <a:ext cx="8435280" cy="1416634"/>
          </a:xfrm>
        </p:spPr>
        <p:txBody>
          <a:bodyPr>
            <a:normAutofit/>
          </a:bodyPr>
          <a:lstStyle/>
          <a:p>
            <a:pPr algn="just"/>
            <a:r>
              <a:rPr lang="fr-FR" sz="2200" dirty="0">
                <a:latin typeface="Times New Roman" panose="02020603050405020304" pitchFamily="18" charset="0"/>
                <a:ea typeface="Fedra Sans Std Light" pitchFamily="34" charset="0"/>
                <a:cs typeface="Times New Roman" panose="02020603050405020304" pitchFamily="18" charset="0"/>
              </a:rPr>
              <a:t>Cette salle est un reflet de la sédimentation chronologique dans le château. Lorsqu’on y entre, il n’est pas si évident de déceler les différentes époques constitutives de son identité</a:t>
            </a:r>
            <a:r>
              <a:rPr lang="fr-FR" sz="2200" dirty="0" smtClean="0">
                <a:latin typeface="Times New Roman" panose="02020603050405020304" pitchFamily="18" charset="0"/>
                <a:ea typeface="Fedra Sans Std Light" pitchFamily="34" charset="0"/>
                <a:cs typeface="Times New Roman" panose="02020603050405020304" pitchFamily="18" charset="0"/>
              </a:rPr>
              <a:t>. </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325354"/>
            <a:ext cx="6192688" cy="4175088"/>
          </a:xfrm>
          <a:prstGeom prst="rect">
            <a:avLst/>
          </a:prstGeom>
        </p:spPr>
      </p:pic>
      <p:sp>
        <p:nvSpPr>
          <p:cNvPr id="6" name="ZoneTexte 5"/>
          <p:cNvSpPr txBox="1"/>
          <p:nvPr/>
        </p:nvSpPr>
        <p:spPr>
          <a:xfrm>
            <a:off x="6529077" y="3738671"/>
            <a:ext cx="2376264" cy="923330"/>
          </a:xfrm>
          <a:prstGeom prst="rect">
            <a:avLst/>
          </a:prstGeom>
          <a:noFill/>
          <a:ln w="28575">
            <a:solidFill>
              <a:srgbClr val="FFC000"/>
            </a:solidFill>
          </a:ln>
        </p:spPr>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Chambre de la duchesse d’Etampes (Grands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sp>
        <p:nvSpPr>
          <p:cNvPr id="8" name="ZoneTexte 7"/>
          <p:cNvSpPr txBox="1"/>
          <p:nvPr/>
        </p:nvSpPr>
        <p:spPr>
          <a:xfrm>
            <a:off x="4116520" y="6451960"/>
            <a:ext cx="223224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Béatrice Lecuyer-Bibal</a:t>
            </a:r>
            <a:endParaRPr lang="fr-FR" sz="1000" dirty="0">
              <a:latin typeface="Times New Roman" panose="02020603050405020304" pitchFamily="18" charset="0"/>
              <a:cs typeface="Times New Roman" panose="02020603050405020304" pitchFamily="18" charset="0"/>
            </a:endParaRPr>
          </a:p>
        </p:txBody>
      </p:sp>
      <p:sp>
        <p:nvSpPr>
          <p:cNvPr id="7" name="Rectangle à coins arrondis 6"/>
          <p:cNvSpPr/>
          <p:nvPr/>
        </p:nvSpPr>
        <p:spPr>
          <a:xfrm>
            <a:off x="3710528" y="2348880"/>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1834-1836</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1" name="Rectangle à coins arrondis 10"/>
          <p:cNvSpPr/>
          <p:nvPr/>
        </p:nvSpPr>
        <p:spPr>
          <a:xfrm>
            <a:off x="893869" y="2348880"/>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1834-1836</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2" name="Rectangle à coins arrondis 11"/>
          <p:cNvSpPr/>
          <p:nvPr/>
        </p:nvSpPr>
        <p:spPr>
          <a:xfrm>
            <a:off x="2335661" y="3231352"/>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1541-1544</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3" name="Rectangle à coins arrondis 12"/>
          <p:cNvSpPr/>
          <p:nvPr/>
        </p:nvSpPr>
        <p:spPr>
          <a:xfrm>
            <a:off x="3419872" y="3511992"/>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1541-1544</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4" name="Rectangle à coins arrondis 13"/>
          <p:cNvSpPr/>
          <p:nvPr/>
        </p:nvSpPr>
        <p:spPr>
          <a:xfrm>
            <a:off x="4932040" y="3273026"/>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1541-1544</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5" name="Rectangle à coins arrondis 14"/>
          <p:cNvSpPr/>
          <p:nvPr/>
        </p:nvSpPr>
        <p:spPr>
          <a:xfrm>
            <a:off x="1823965" y="3707436"/>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1570</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6" name="Rectangle à coins arrondis 15"/>
          <p:cNvSpPr/>
          <p:nvPr/>
        </p:nvSpPr>
        <p:spPr>
          <a:xfrm>
            <a:off x="549182" y="3510300"/>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1570</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8" name="Rectangle à coins arrondis 17"/>
          <p:cNvSpPr/>
          <p:nvPr/>
        </p:nvSpPr>
        <p:spPr>
          <a:xfrm>
            <a:off x="2268232" y="4939000"/>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1748-1749</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20" name="Rectangle à coins arrondis 19"/>
          <p:cNvSpPr/>
          <p:nvPr/>
        </p:nvSpPr>
        <p:spPr>
          <a:xfrm>
            <a:off x="351230" y="5932769"/>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1748-1749</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21" name="Rectangle à coins arrondis 20"/>
          <p:cNvSpPr/>
          <p:nvPr/>
        </p:nvSpPr>
        <p:spPr>
          <a:xfrm>
            <a:off x="4540029" y="5452636"/>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1748-1749</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22" name="Rectangle à coins arrondis 21"/>
          <p:cNvSpPr/>
          <p:nvPr/>
        </p:nvSpPr>
        <p:spPr>
          <a:xfrm>
            <a:off x="5236020" y="2565099"/>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1541-1544</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23" name="Rectangle à coins arrondis 22"/>
          <p:cNvSpPr/>
          <p:nvPr/>
        </p:nvSpPr>
        <p:spPr>
          <a:xfrm>
            <a:off x="3885672" y="2956302"/>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1541-1544</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24" name="Rectangle à coins arrondis 23"/>
          <p:cNvSpPr/>
          <p:nvPr/>
        </p:nvSpPr>
        <p:spPr>
          <a:xfrm>
            <a:off x="1053238" y="4367664"/>
            <a:ext cx="1008112" cy="36933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6">
                    <a:lumMod val="60000"/>
                    <a:lumOff val="40000"/>
                  </a:schemeClr>
                </a:solidFill>
                <a:latin typeface="Times New Roman" panose="02020603050405020304" pitchFamily="18" charset="0"/>
                <a:cs typeface="Times New Roman" panose="02020603050405020304" pitchFamily="18" charset="0"/>
              </a:rPr>
              <a:t>1748-1749</a:t>
            </a:r>
            <a:endParaRPr lang="fr-FR"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262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396000"/>
            <a:ext cx="7272808" cy="711362"/>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Métamorphose d’une salle du château</a:t>
            </a:r>
          </a:p>
        </p:txBody>
      </p:sp>
      <p:sp>
        <p:nvSpPr>
          <p:cNvPr id="3" name="Espace réservé du contenu 2"/>
          <p:cNvSpPr>
            <a:spLocks noGrp="1"/>
          </p:cNvSpPr>
          <p:nvPr>
            <p:ph idx="1"/>
          </p:nvPr>
        </p:nvSpPr>
        <p:spPr>
          <a:xfrm>
            <a:off x="179512" y="908720"/>
            <a:ext cx="8712968" cy="1368152"/>
          </a:xfrm>
        </p:spPr>
        <p:txBody>
          <a:bodyPr>
            <a:noAutofit/>
          </a:bodyPr>
          <a:lstStyle/>
          <a:p>
            <a:pPr algn="just"/>
            <a:r>
              <a:rPr lang="fr-FR" dirty="0" smtClean="0">
                <a:latin typeface="Times New Roman" panose="02020603050405020304" pitchFamily="18" charset="0"/>
                <a:ea typeface="Fedra Sans Std Light" pitchFamily="34" charset="0"/>
                <a:cs typeface="Times New Roman" panose="02020603050405020304" pitchFamily="18" charset="0"/>
              </a:rPr>
              <a:t>Pendant la Renaissance, François Ier fait aménager cet espace pour sa favorite, la duchesse d’Etampes. Le Primatice est responsable de la décoration. Entre 1541 et 1544, il réalise un programme iconographique sur les exploits d’Alexandre ainsi que des encadrements en stuc.</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276872"/>
            <a:ext cx="6192688" cy="4175088"/>
          </a:xfrm>
          <a:prstGeom prst="rect">
            <a:avLst/>
          </a:prstGeom>
          <a:blipFill dpi="0" rotWithShape="1">
            <a:blip r:embed="rId3"/>
            <a:srcRect/>
            <a:tile tx="0" ty="0" sx="100000" sy="100000" flip="none" algn="tl"/>
          </a:blipFill>
        </p:spPr>
      </p:pic>
      <p:sp>
        <p:nvSpPr>
          <p:cNvPr id="8" name="ZoneTexte 7"/>
          <p:cNvSpPr txBox="1"/>
          <p:nvPr/>
        </p:nvSpPr>
        <p:spPr>
          <a:xfrm>
            <a:off x="4116520" y="6451960"/>
            <a:ext cx="223224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Béatrice Lecuyer-Bibal</a:t>
            </a:r>
            <a:endParaRPr lang="fr-FR" sz="1000" dirty="0">
              <a:latin typeface="Times New Roman" panose="02020603050405020304" pitchFamily="18" charset="0"/>
              <a:cs typeface="Times New Roman" panose="02020603050405020304" pitchFamily="18" charset="0"/>
            </a:endParaRPr>
          </a:p>
        </p:txBody>
      </p:sp>
      <p:sp>
        <p:nvSpPr>
          <p:cNvPr id="17" name="Forme libre 16"/>
          <p:cNvSpPr/>
          <p:nvPr/>
        </p:nvSpPr>
        <p:spPr>
          <a:xfrm>
            <a:off x="172528" y="2268747"/>
            <a:ext cx="6211019" cy="4192438"/>
          </a:xfrm>
          <a:custGeom>
            <a:avLst/>
            <a:gdLst>
              <a:gd name="connsiteX0" fmla="*/ 5564038 w 6211019"/>
              <a:gd name="connsiteY0" fmla="*/ 0 h 4192438"/>
              <a:gd name="connsiteX1" fmla="*/ 2570672 w 6211019"/>
              <a:gd name="connsiteY1" fmla="*/ 1147313 h 4192438"/>
              <a:gd name="connsiteX2" fmla="*/ 2449902 w 6211019"/>
              <a:gd name="connsiteY2" fmla="*/ 1104181 h 4192438"/>
              <a:gd name="connsiteX3" fmla="*/ 2432649 w 6211019"/>
              <a:gd name="connsiteY3" fmla="*/ 1889185 h 4192438"/>
              <a:gd name="connsiteX4" fmla="*/ 2656936 w 6211019"/>
              <a:gd name="connsiteY4" fmla="*/ 1871932 h 4192438"/>
              <a:gd name="connsiteX5" fmla="*/ 6211019 w 6211019"/>
              <a:gd name="connsiteY5" fmla="*/ 1500996 h 4192438"/>
              <a:gd name="connsiteX6" fmla="*/ 6211019 w 6211019"/>
              <a:gd name="connsiteY6" fmla="*/ 4192438 h 4192438"/>
              <a:gd name="connsiteX7" fmla="*/ 0 w 6211019"/>
              <a:gd name="connsiteY7" fmla="*/ 4192438 h 4192438"/>
              <a:gd name="connsiteX8" fmla="*/ 0 w 6211019"/>
              <a:gd name="connsiteY8" fmla="*/ 0 h 4192438"/>
              <a:gd name="connsiteX9" fmla="*/ 5564038 w 6211019"/>
              <a:gd name="connsiteY9" fmla="*/ 0 h 41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1019" h="4192438">
                <a:moveTo>
                  <a:pt x="5564038" y="0"/>
                </a:moveTo>
                <a:lnTo>
                  <a:pt x="2570672" y="1147313"/>
                </a:lnTo>
                <a:lnTo>
                  <a:pt x="2449902" y="1104181"/>
                </a:lnTo>
                <a:lnTo>
                  <a:pt x="2432649" y="1889185"/>
                </a:lnTo>
                <a:lnTo>
                  <a:pt x="2656936" y="1871932"/>
                </a:lnTo>
                <a:lnTo>
                  <a:pt x="6211019" y="1500996"/>
                </a:lnTo>
                <a:lnTo>
                  <a:pt x="6211019" y="4192438"/>
                </a:lnTo>
                <a:lnTo>
                  <a:pt x="0" y="4192438"/>
                </a:lnTo>
                <a:lnTo>
                  <a:pt x="0" y="0"/>
                </a:lnTo>
                <a:lnTo>
                  <a:pt x="5564038" y="0"/>
                </a:lnTo>
                <a:close/>
              </a:path>
            </a:pathLst>
          </a:custGeom>
          <a:solidFill>
            <a:schemeClr val="bg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18" name="ZoneTexte 17"/>
          <p:cNvSpPr txBox="1"/>
          <p:nvPr/>
        </p:nvSpPr>
        <p:spPr>
          <a:xfrm>
            <a:off x="6516216" y="5076231"/>
            <a:ext cx="2376264" cy="923330"/>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Alexandre domptant Bucéphale, Le Primatice, 1541-1544</a:t>
            </a:r>
            <a:endParaRPr lang="fr-FR" dirty="0">
              <a:latin typeface="Times New Roman" panose="02020603050405020304" pitchFamily="18" charset="0"/>
              <a:cs typeface="Times New Roman" panose="02020603050405020304" pitchFamily="18" charset="0"/>
            </a:endParaRP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2184489"/>
            <a:ext cx="3750212" cy="4587400"/>
          </a:xfrm>
          <a:prstGeom prst="rect">
            <a:avLst/>
          </a:prstGeom>
          <a:ln w="28575">
            <a:solidFill>
              <a:schemeClr val="bg1"/>
            </a:solidFill>
          </a:ln>
          <a:effectLst>
            <a:outerShdw blurRad="50800" dist="38100" dir="10800000" algn="r" rotWithShape="0">
              <a:prstClr val="black">
                <a:alpha val="40000"/>
              </a:prstClr>
            </a:outerShdw>
          </a:effectLst>
        </p:spPr>
      </p:pic>
      <p:cxnSp>
        <p:nvCxnSpPr>
          <p:cNvPr id="23" name="Connecteur en angle 22"/>
          <p:cNvCxnSpPr>
            <a:endCxn id="19" idx="3"/>
          </p:cNvCxnSpPr>
          <p:nvPr/>
        </p:nvCxnSpPr>
        <p:spPr>
          <a:xfrm rot="5400000">
            <a:off x="4410344" y="3524444"/>
            <a:ext cx="1265213" cy="642276"/>
          </a:xfrm>
          <a:prstGeom prst="bentConnector2">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2860345" y="6525668"/>
            <a:ext cx="1875106" cy="246221"/>
          </a:xfrm>
          <a:prstGeom prst="rect">
            <a:avLst/>
          </a:prstGeom>
          <a:noFill/>
        </p:spPr>
        <p:txBody>
          <a:bodyPr wrap="square" rtlCol="0">
            <a:spAutoFit/>
          </a:bodyPr>
          <a:lstStyle/>
          <a:p>
            <a:pPr algn="r"/>
            <a:r>
              <a:rPr lang="fr-FR" sz="1000" dirty="0" smtClean="0">
                <a:solidFill>
                  <a:schemeClr val="bg1"/>
                </a:solidFill>
                <a:latin typeface="Times New Roman" panose="02020603050405020304" pitchFamily="18" charset="0"/>
                <a:cs typeface="Times New Roman" panose="02020603050405020304" pitchFamily="18" charset="0"/>
              </a:rPr>
              <a:t>© Jeanne Chevrier</a:t>
            </a:r>
            <a:endParaRPr lang="fr-FR" sz="1000" dirty="0">
              <a:solidFill>
                <a:schemeClr val="bg1"/>
              </a:solidFill>
              <a:latin typeface="Times New Roman" panose="02020603050405020304" pitchFamily="18" charset="0"/>
              <a:cs typeface="Times New Roman" panose="02020603050405020304" pitchFamily="18" charset="0"/>
            </a:endParaRPr>
          </a:p>
        </p:txBody>
      </p:sp>
      <p:sp>
        <p:nvSpPr>
          <p:cNvPr id="4" name="ZoneTexte 3"/>
          <p:cNvSpPr txBox="1"/>
          <p:nvPr/>
        </p:nvSpPr>
        <p:spPr>
          <a:xfrm>
            <a:off x="6516216" y="2846208"/>
            <a:ext cx="2376264" cy="1323439"/>
          </a:xfrm>
          <a:prstGeom prst="rect">
            <a:avLst/>
          </a:prstGeom>
          <a:noFill/>
        </p:spPr>
        <p:txBody>
          <a:bodyPr wrap="square" rtlCol="0">
            <a:spAutoFit/>
          </a:bodyPr>
          <a:lstStyle/>
          <a:p>
            <a:pPr algn="just"/>
            <a:r>
              <a:rPr lang="fr-FR" sz="2000" b="1" dirty="0" smtClean="0">
                <a:latin typeface="Times New Roman" panose="02020603050405020304" pitchFamily="18" charset="0"/>
                <a:cs typeface="Times New Roman" panose="02020603050405020304" pitchFamily="18" charset="0"/>
              </a:rPr>
              <a:t>Cet espace est alors une chambre dotée d’un plancher, d’un lit etc.</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40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396000"/>
            <a:ext cx="7272808" cy="711362"/>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Métamorphose d’une salle du château</a:t>
            </a:r>
          </a:p>
        </p:txBody>
      </p:sp>
      <p:sp>
        <p:nvSpPr>
          <p:cNvPr id="3" name="Espace réservé du contenu 2"/>
          <p:cNvSpPr>
            <a:spLocks noGrp="1"/>
          </p:cNvSpPr>
          <p:nvPr>
            <p:ph idx="1"/>
          </p:nvPr>
        </p:nvSpPr>
        <p:spPr>
          <a:xfrm>
            <a:off x="179512" y="908720"/>
            <a:ext cx="8435280" cy="1368152"/>
          </a:xfrm>
        </p:spPr>
        <p:txBody>
          <a:bodyPr>
            <a:normAutofit fontScale="92500"/>
          </a:bodyPr>
          <a:lstStyle/>
          <a:p>
            <a:pPr algn="just"/>
            <a:r>
              <a:rPr lang="fr-FR" sz="2200" dirty="0" smtClean="0">
                <a:latin typeface="Times New Roman" panose="02020603050405020304" pitchFamily="18" charset="0"/>
                <a:ea typeface="Fedra Sans Std Light" pitchFamily="34" charset="0"/>
                <a:cs typeface="Times New Roman" panose="02020603050405020304" pitchFamily="18" charset="0"/>
              </a:rPr>
              <a:t>Toujours pendant la Renaissance, Catherine de Médicis, soucieuse </a:t>
            </a:r>
            <a:r>
              <a:rPr lang="fr-FR" sz="2200" dirty="0">
                <a:latin typeface="Times New Roman" panose="02020603050405020304" pitchFamily="18" charset="0"/>
                <a:ea typeface="Fedra Sans Std Light" pitchFamily="34" charset="0"/>
                <a:cs typeface="Times New Roman" panose="02020603050405020304" pitchFamily="18" charset="0"/>
              </a:rPr>
              <a:t>de montrer des exemples héroïques à son </a:t>
            </a:r>
            <a:r>
              <a:rPr lang="fr-FR" sz="2200" dirty="0" smtClean="0">
                <a:latin typeface="Times New Roman" panose="02020603050405020304" pitchFamily="18" charset="0"/>
                <a:ea typeface="Fedra Sans Std Light" pitchFamily="34" charset="0"/>
                <a:cs typeface="Times New Roman" panose="02020603050405020304" pitchFamily="18" charset="0"/>
              </a:rPr>
              <a:t>fils </a:t>
            </a:r>
            <a:r>
              <a:rPr lang="fr-FR" sz="2200" dirty="0">
                <a:latin typeface="Times New Roman" panose="02020603050405020304" pitchFamily="18" charset="0"/>
                <a:ea typeface="Fedra Sans Std Light" pitchFamily="34" charset="0"/>
                <a:cs typeface="Times New Roman" panose="02020603050405020304" pitchFamily="18" charset="0"/>
              </a:rPr>
              <a:t>Charles IX, </a:t>
            </a:r>
            <a:r>
              <a:rPr lang="fr-FR" sz="2200" dirty="0" smtClean="0">
                <a:latin typeface="Times New Roman" panose="02020603050405020304" pitchFamily="18" charset="0"/>
                <a:ea typeface="Fedra Sans Std Light" pitchFamily="34" charset="0"/>
                <a:cs typeface="Times New Roman" panose="02020603050405020304" pitchFamily="18" charset="0"/>
              </a:rPr>
              <a:t> demande à Nicolo dell’Abbate de refaire certaines fresques de la chambre de la duchesse d’Etampes vers 1570, car certaines d’entre elles sont jugées trop érotiques.</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2276872"/>
            <a:ext cx="6192688" cy="4175088"/>
          </a:xfrm>
          <a:prstGeom prst="rect">
            <a:avLst/>
          </a:prstGeom>
          <a:solidFill>
            <a:schemeClr val="accent1">
              <a:lumMod val="40000"/>
              <a:lumOff val="60000"/>
              <a:alpha val="70000"/>
            </a:schemeClr>
          </a:solidFill>
          <a:ln>
            <a:noFill/>
          </a:ln>
        </p:spPr>
      </p:pic>
      <p:sp>
        <p:nvSpPr>
          <p:cNvPr id="8" name="ZoneTexte 7"/>
          <p:cNvSpPr txBox="1"/>
          <p:nvPr/>
        </p:nvSpPr>
        <p:spPr>
          <a:xfrm>
            <a:off x="4116520" y="6451960"/>
            <a:ext cx="223224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Béatrice Lecuyer-Bibal</a:t>
            </a:r>
            <a:endParaRPr lang="fr-FR" sz="1000" dirty="0">
              <a:latin typeface="Times New Roman" panose="02020603050405020304" pitchFamily="18" charset="0"/>
              <a:cs typeface="Times New Roman" panose="02020603050405020304" pitchFamily="18" charset="0"/>
            </a:endParaRPr>
          </a:p>
        </p:txBody>
      </p:sp>
      <p:sp>
        <p:nvSpPr>
          <p:cNvPr id="21" name="Forme libre 20"/>
          <p:cNvSpPr/>
          <p:nvPr/>
        </p:nvSpPr>
        <p:spPr>
          <a:xfrm>
            <a:off x="163902" y="2268746"/>
            <a:ext cx="6219645" cy="4183213"/>
          </a:xfrm>
          <a:custGeom>
            <a:avLst/>
            <a:gdLst>
              <a:gd name="connsiteX0" fmla="*/ 0 w 6219645"/>
              <a:gd name="connsiteY0" fmla="*/ 0 h 4063042"/>
              <a:gd name="connsiteX1" fmla="*/ 0 w 6219645"/>
              <a:gd name="connsiteY1" fmla="*/ 767751 h 4063042"/>
              <a:gd name="connsiteX2" fmla="*/ 2475781 w 6219645"/>
              <a:gd name="connsiteY2" fmla="*/ 862642 h 4063042"/>
              <a:gd name="connsiteX3" fmla="*/ 2484407 w 6219645"/>
              <a:gd name="connsiteY3" fmla="*/ 1854679 h 4063042"/>
              <a:gd name="connsiteX4" fmla="*/ 8626 w 6219645"/>
              <a:gd name="connsiteY4" fmla="*/ 1820174 h 4063042"/>
              <a:gd name="connsiteX5" fmla="*/ 0 w 6219645"/>
              <a:gd name="connsiteY5" fmla="*/ 4054415 h 4063042"/>
              <a:gd name="connsiteX6" fmla="*/ 6219645 w 6219645"/>
              <a:gd name="connsiteY6" fmla="*/ 4063042 h 4063042"/>
              <a:gd name="connsiteX7" fmla="*/ 6211019 w 6219645"/>
              <a:gd name="connsiteY7" fmla="*/ 0 h 4063042"/>
              <a:gd name="connsiteX8" fmla="*/ 0 w 6219645"/>
              <a:gd name="connsiteY8" fmla="*/ 0 h 406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9645" h="4063042">
                <a:moveTo>
                  <a:pt x="0" y="0"/>
                </a:moveTo>
                <a:lnTo>
                  <a:pt x="0" y="767751"/>
                </a:lnTo>
                <a:lnTo>
                  <a:pt x="2475781" y="862642"/>
                </a:lnTo>
                <a:cubicBezTo>
                  <a:pt x="2478656" y="1193321"/>
                  <a:pt x="2481532" y="1524000"/>
                  <a:pt x="2484407" y="1854679"/>
                </a:cubicBezTo>
                <a:lnTo>
                  <a:pt x="8626" y="1820174"/>
                </a:lnTo>
                <a:cubicBezTo>
                  <a:pt x="5751" y="2564921"/>
                  <a:pt x="2875" y="3309668"/>
                  <a:pt x="0" y="4054415"/>
                </a:cubicBezTo>
                <a:lnTo>
                  <a:pt x="6219645" y="4063042"/>
                </a:lnTo>
                <a:cubicBezTo>
                  <a:pt x="6216770" y="2708695"/>
                  <a:pt x="6213894" y="1354347"/>
                  <a:pt x="6211019" y="0"/>
                </a:cubicBezTo>
                <a:lnTo>
                  <a:pt x="0" y="0"/>
                </a:lnTo>
                <a:close/>
              </a:path>
            </a:pathLst>
          </a:custGeom>
          <a:solidFill>
            <a:schemeClr val="bg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2" y="2192842"/>
            <a:ext cx="3240362" cy="2167510"/>
          </a:xfrm>
          <a:prstGeom prst="rect">
            <a:avLst/>
          </a:prstGeom>
          <a:ln w="28575">
            <a:solidFill>
              <a:schemeClr val="bg1"/>
            </a:solidFill>
          </a:ln>
          <a:effectLst>
            <a:outerShdw blurRad="50800" dist="38100" dir="13500000" algn="br" rotWithShape="0">
              <a:prstClr val="black">
                <a:alpha val="40000"/>
              </a:prstClr>
            </a:outerShdw>
          </a:effectLst>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822" y="4490407"/>
            <a:ext cx="3240361" cy="1961553"/>
          </a:xfrm>
          <a:prstGeom prst="rect">
            <a:avLst/>
          </a:prstGeom>
          <a:ln w="28575">
            <a:solidFill>
              <a:schemeClr val="bg1"/>
            </a:solidFill>
          </a:ln>
          <a:effectLst>
            <a:outerShdw blurRad="50800" dist="38100" dir="13500000" algn="br" rotWithShape="0">
              <a:prstClr val="black">
                <a:alpha val="40000"/>
              </a:prstClr>
            </a:outerShdw>
          </a:effectLst>
        </p:spPr>
      </p:pic>
      <p:cxnSp>
        <p:nvCxnSpPr>
          <p:cNvPr id="25" name="Connecteur droit avec flèche 24"/>
          <p:cNvCxnSpPr>
            <a:endCxn id="23" idx="1"/>
          </p:cNvCxnSpPr>
          <p:nvPr/>
        </p:nvCxnSpPr>
        <p:spPr>
          <a:xfrm>
            <a:off x="971600" y="4064765"/>
            <a:ext cx="2016222" cy="140641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22" idx="1"/>
          </p:cNvCxnSpPr>
          <p:nvPr/>
        </p:nvCxnSpPr>
        <p:spPr>
          <a:xfrm flipV="1">
            <a:off x="2267744" y="3276597"/>
            <a:ext cx="720078" cy="2244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6485885" y="2676432"/>
            <a:ext cx="2436925" cy="923330"/>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Thalestris monte dans le lit d’Alexandre, Nicolo dell’Abate, 1570</a:t>
            </a:r>
          </a:p>
        </p:txBody>
      </p:sp>
      <p:sp>
        <p:nvSpPr>
          <p:cNvPr id="32" name="ZoneTexte 31"/>
          <p:cNvSpPr txBox="1"/>
          <p:nvPr/>
        </p:nvSpPr>
        <p:spPr>
          <a:xfrm>
            <a:off x="6485885" y="4732519"/>
            <a:ext cx="2436925" cy="1200329"/>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Alexandre fait serrer dans un coffret les œuvres d’Homère, Nicolo dell’Abate, 1570</a:t>
            </a:r>
            <a:endParaRPr lang="fr-FR" dirty="0">
              <a:latin typeface="Times New Roman" panose="02020603050405020304" pitchFamily="18" charset="0"/>
              <a:cs typeface="Times New Roman" panose="02020603050405020304" pitchFamily="18" charset="0"/>
            </a:endParaRPr>
          </a:p>
        </p:txBody>
      </p:sp>
      <p:sp>
        <p:nvSpPr>
          <p:cNvPr id="33" name="ZoneTexte 32"/>
          <p:cNvSpPr txBox="1"/>
          <p:nvPr/>
        </p:nvSpPr>
        <p:spPr>
          <a:xfrm>
            <a:off x="4932040" y="4159478"/>
            <a:ext cx="1337865" cy="246221"/>
          </a:xfrm>
          <a:prstGeom prst="rect">
            <a:avLst/>
          </a:prstGeom>
          <a:noFill/>
        </p:spPr>
        <p:txBody>
          <a:bodyPr wrap="square" rtlCol="0">
            <a:spAutoFit/>
          </a:bodyPr>
          <a:lstStyle/>
          <a:p>
            <a:pPr algn="r"/>
            <a:r>
              <a:rPr lang="fr-FR" sz="1000" dirty="0" smtClean="0">
                <a:solidFill>
                  <a:schemeClr val="bg1"/>
                </a:solidFill>
                <a:latin typeface="Times New Roman" panose="02020603050405020304" pitchFamily="18" charset="0"/>
                <a:cs typeface="Times New Roman" panose="02020603050405020304" pitchFamily="18" charset="0"/>
              </a:rPr>
              <a:t>© Jérôme Schwab</a:t>
            </a:r>
            <a:endParaRPr lang="fr-FR" sz="1000"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102556" y="6205738"/>
            <a:ext cx="1125628" cy="246221"/>
          </a:xfrm>
          <a:prstGeom prst="rect">
            <a:avLst/>
          </a:prstGeom>
        </p:spPr>
        <p:txBody>
          <a:bodyPr wrap="none">
            <a:spAutoFit/>
          </a:bodyPr>
          <a:lstStyle/>
          <a:p>
            <a:pPr algn="r"/>
            <a:r>
              <a:rPr lang="fr-FR" sz="1000" dirty="0" smtClean="0">
                <a:solidFill>
                  <a:schemeClr val="bg1"/>
                </a:solidFill>
                <a:latin typeface="Times New Roman" panose="02020603050405020304" pitchFamily="18" charset="0"/>
                <a:cs typeface="Times New Roman" panose="02020603050405020304" pitchFamily="18" charset="0"/>
              </a:rPr>
              <a:t>© Jérôme Schwab</a:t>
            </a:r>
            <a:endParaRPr lang="fr-FR" sz="1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55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53" presetClass="entr" presetSubtype="16"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396000"/>
            <a:ext cx="7272808" cy="711362"/>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Métamorphose d’une salle du château</a:t>
            </a:r>
          </a:p>
        </p:txBody>
      </p:sp>
      <p:sp>
        <p:nvSpPr>
          <p:cNvPr id="3" name="Espace réservé du contenu 2"/>
          <p:cNvSpPr>
            <a:spLocks noGrp="1"/>
          </p:cNvSpPr>
          <p:nvPr>
            <p:ph idx="1"/>
          </p:nvPr>
        </p:nvSpPr>
        <p:spPr>
          <a:xfrm>
            <a:off x="180000" y="1009838"/>
            <a:ext cx="8435280" cy="1224136"/>
          </a:xfrm>
        </p:spPr>
        <p:txBody>
          <a:bodyPr>
            <a:normAutofit/>
          </a:bodyPr>
          <a:lstStyle/>
          <a:p>
            <a:pPr algn="just"/>
            <a:r>
              <a:rPr lang="fr-FR" dirty="0" smtClean="0">
                <a:latin typeface="Times New Roman" panose="02020603050405020304" pitchFamily="18" charset="0"/>
                <a:ea typeface="Fedra Sans Std Light" pitchFamily="34" charset="0"/>
                <a:cs typeface="Times New Roman" panose="02020603050405020304" pitchFamily="18" charset="0"/>
              </a:rPr>
              <a:t>En 1748-1749, Louis XV fait percer le sol de la chambre pour en faire un escalier d’accès à ses Grands Appartements. Pour autant, il ne supprime pas les décors du XVIe siècle.</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276872"/>
            <a:ext cx="6192688" cy="4175088"/>
          </a:xfrm>
          <a:prstGeom prst="rect">
            <a:avLst/>
          </a:prstGeom>
        </p:spPr>
      </p:pic>
      <p:sp>
        <p:nvSpPr>
          <p:cNvPr id="8" name="ZoneTexte 7"/>
          <p:cNvSpPr txBox="1"/>
          <p:nvPr/>
        </p:nvSpPr>
        <p:spPr>
          <a:xfrm>
            <a:off x="171450" y="6440058"/>
            <a:ext cx="2232248" cy="246221"/>
          </a:xfrm>
          <a:prstGeom prst="rect">
            <a:avLst/>
          </a:prstGeom>
          <a:noFill/>
        </p:spPr>
        <p:txBody>
          <a:bodyPr wrap="square" rtlCol="0">
            <a:spAutoFit/>
          </a:bodyPr>
          <a:lstStyle/>
          <a:p>
            <a:r>
              <a:rPr lang="fr-FR" sz="1000" dirty="0" smtClean="0">
                <a:latin typeface="Times New Roman" panose="02020603050405020304" pitchFamily="18" charset="0"/>
                <a:cs typeface="Times New Roman" panose="02020603050405020304" pitchFamily="18" charset="0"/>
              </a:rPr>
              <a:t>© Béatrice Lecuyer-Bibal</a:t>
            </a:r>
            <a:endParaRPr lang="fr-FR" sz="1000" dirty="0">
              <a:latin typeface="Times New Roman" panose="02020603050405020304" pitchFamily="18" charset="0"/>
              <a:cs typeface="Times New Roman" panose="02020603050405020304" pitchFamily="18" charset="0"/>
            </a:endParaRPr>
          </a:p>
        </p:txBody>
      </p:sp>
      <p:sp>
        <p:nvSpPr>
          <p:cNvPr id="4" name="Forme libre 3"/>
          <p:cNvSpPr/>
          <p:nvPr/>
        </p:nvSpPr>
        <p:spPr>
          <a:xfrm>
            <a:off x="171450" y="2266950"/>
            <a:ext cx="6210300" cy="3371850"/>
          </a:xfrm>
          <a:custGeom>
            <a:avLst/>
            <a:gdLst>
              <a:gd name="connsiteX0" fmla="*/ 0 w 6210300"/>
              <a:gd name="connsiteY0" fmla="*/ 2838450 h 3371850"/>
              <a:gd name="connsiteX1" fmla="*/ 2533650 w 6210300"/>
              <a:gd name="connsiteY1" fmla="*/ 2466975 h 3371850"/>
              <a:gd name="connsiteX2" fmla="*/ 3657600 w 6210300"/>
              <a:gd name="connsiteY2" fmla="*/ 2667000 h 3371850"/>
              <a:gd name="connsiteX3" fmla="*/ 4362450 w 6210300"/>
              <a:gd name="connsiteY3" fmla="*/ 2419350 h 3371850"/>
              <a:gd name="connsiteX4" fmla="*/ 4391025 w 6210300"/>
              <a:gd name="connsiteY4" fmla="*/ 2876550 h 3371850"/>
              <a:gd name="connsiteX5" fmla="*/ 6000750 w 6210300"/>
              <a:gd name="connsiteY5" fmla="*/ 3181350 h 3371850"/>
              <a:gd name="connsiteX6" fmla="*/ 6029325 w 6210300"/>
              <a:gd name="connsiteY6" fmla="*/ 3276600 h 3371850"/>
              <a:gd name="connsiteX7" fmla="*/ 6210300 w 6210300"/>
              <a:gd name="connsiteY7" fmla="*/ 3371850 h 3371850"/>
              <a:gd name="connsiteX8" fmla="*/ 6210300 w 6210300"/>
              <a:gd name="connsiteY8" fmla="*/ 0 h 3371850"/>
              <a:gd name="connsiteX9" fmla="*/ 0 w 6210300"/>
              <a:gd name="connsiteY9" fmla="*/ 0 h 3371850"/>
              <a:gd name="connsiteX10" fmla="*/ 0 w 6210300"/>
              <a:gd name="connsiteY10" fmla="*/ 2838450 h 337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00" h="3371850">
                <a:moveTo>
                  <a:pt x="0" y="2838450"/>
                </a:moveTo>
                <a:lnTo>
                  <a:pt x="2533650" y="2466975"/>
                </a:lnTo>
                <a:lnTo>
                  <a:pt x="3657600" y="2667000"/>
                </a:lnTo>
                <a:lnTo>
                  <a:pt x="4362450" y="2419350"/>
                </a:lnTo>
                <a:lnTo>
                  <a:pt x="4391025" y="2876550"/>
                </a:lnTo>
                <a:lnTo>
                  <a:pt x="6000750" y="3181350"/>
                </a:lnTo>
                <a:lnTo>
                  <a:pt x="6029325" y="3276600"/>
                </a:lnTo>
                <a:lnTo>
                  <a:pt x="6210300" y="3371850"/>
                </a:lnTo>
                <a:lnTo>
                  <a:pt x="6210300" y="0"/>
                </a:lnTo>
                <a:lnTo>
                  <a:pt x="0" y="0"/>
                </a:lnTo>
                <a:lnTo>
                  <a:pt x="0" y="2838450"/>
                </a:lnTo>
                <a:close/>
              </a:path>
            </a:pathLst>
          </a:cu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2001844"/>
            <a:ext cx="3138341" cy="4725144"/>
          </a:xfrm>
          <a:prstGeom prst="rect">
            <a:avLst/>
          </a:prstGeom>
          <a:ln w="28575">
            <a:solidFill>
              <a:schemeClr val="bg1"/>
            </a:solidFill>
          </a:ln>
          <a:effectLst>
            <a:outerShdw blurRad="50800" dist="38100" dir="8100000" algn="tr" rotWithShape="0">
              <a:prstClr val="black">
                <a:alpha val="40000"/>
              </a:prstClr>
            </a:outerShdw>
          </a:effectLst>
        </p:spPr>
      </p:pic>
      <p:cxnSp>
        <p:nvCxnSpPr>
          <p:cNvPr id="10" name="Connecteur en angle 9"/>
          <p:cNvCxnSpPr>
            <a:endCxn id="7" idx="1"/>
          </p:cNvCxnSpPr>
          <p:nvPr/>
        </p:nvCxnSpPr>
        <p:spPr>
          <a:xfrm rot="5400000" flipH="1" flipV="1">
            <a:off x="1237255" y="4414735"/>
            <a:ext cx="1656872" cy="1556234"/>
          </a:xfrm>
          <a:prstGeom prst="bentConnector2">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6516216" y="2996952"/>
            <a:ext cx="2376264" cy="1200329"/>
          </a:xfrm>
          <a:prstGeom prst="rect">
            <a:avLst/>
          </a:prstGeom>
          <a:noFill/>
          <a:ln w="28575">
            <a:solidFill>
              <a:schemeClr val="accent2"/>
            </a:solidFill>
          </a:ln>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Vue de la chambre de la duchesse d’Etampes depuis le bas de l’escalier du Roi</a:t>
            </a:r>
            <a:endParaRPr lang="fr-FR" dirty="0">
              <a:latin typeface="Times New Roman" panose="02020603050405020304" pitchFamily="18" charset="0"/>
              <a:cs typeface="Times New Roman" panose="02020603050405020304" pitchFamily="18" charset="0"/>
            </a:endParaRPr>
          </a:p>
        </p:txBody>
      </p:sp>
      <p:sp>
        <p:nvSpPr>
          <p:cNvPr id="12" name="Rectangle 11"/>
          <p:cNvSpPr/>
          <p:nvPr/>
        </p:nvSpPr>
        <p:spPr>
          <a:xfrm>
            <a:off x="4383634" y="6464363"/>
            <a:ext cx="1519968" cy="246221"/>
          </a:xfrm>
          <a:prstGeom prst="rect">
            <a:avLst/>
          </a:prstGeom>
        </p:spPr>
        <p:txBody>
          <a:bodyPr wrap="none">
            <a:spAutoFit/>
          </a:bodyPr>
          <a:lstStyle/>
          <a:p>
            <a:r>
              <a:rPr lang="fr-FR" sz="1000" dirty="0">
                <a:solidFill>
                  <a:schemeClr val="bg1"/>
                </a:solidFill>
                <a:latin typeface="Times New Roman" panose="02020603050405020304" pitchFamily="18" charset="0"/>
                <a:cs typeface="Times New Roman" panose="02020603050405020304" pitchFamily="18" charset="0"/>
              </a:rPr>
              <a:t>© Béatrice Lecuyer-Bibal</a:t>
            </a:r>
          </a:p>
        </p:txBody>
      </p:sp>
    </p:spTree>
    <p:extLst>
      <p:ext uri="{BB962C8B-B14F-4D97-AF65-F5344CB8AC3E}">
        <p14:creationId xmlns:p14="http://schemas.microsoft.com/office/powerpoint/2010/main" val="290926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000" y="396000"/>
            <a:ext cx="7272808" cy="711362"/>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Métamorphose d’une salle du château</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276872"/>
            <a:ext cx="6192688" cy="4175088"/>
          </a:xfrm>
          <a:prstGeom prst="rect">
            <a:avLst/>
          </a:prstGeom>
          <a:ln>
            <a:noFill/>
          </a:ln>
        </p:spPr>
      </p:pic>
      <p:sp>
        <p:nvSpPr>
          <p:cNvPr id="8" name="ZoneTexte 7"/>
          <p:cNvSpPr txBox="1"/>
          <p:nvPr/>
        </p:nvSpPr>
        <p:spPr>
          <a:xfrm>
            <a:off x="4116520" y="6451960"/>
            <a:ext cx="223224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Béatrice Lecuyer-Bibal</a:t>
            </a:r>
            <a:endParaRPr lang="fr-FR" sz="1000" dirty="0">
              <a:latin typeface="Times New Roman" panose="02020603050405020304" pitchFamily="18" charset="0"/>
              <a:cs typeface="Times New Roman" panose="02020603050405020304" pitchFamily="18" charset="0"/>
            </a:endParaRPr>
          </a:p>
        </p:txBody>
      </p:sp>
      <p:sp>
        <p:nvSpPr>
          <p:cNvPr id="7" name="Forme libre 6"/>
          <p:cNvSpPr/>
          <p:nvPr/>
        </p:nvSpPr>
        <p:spPr>
          <a:xfrm>
            <a:off x="179820" y="2274073"/>
            <a:ext cx="6192868" cy="4182386"/>
          </a:xfrm>
          <a:custGeom>
            <a:avLst/>
            <a:gdLst>
              <a:gd name="connsiteX0" fmla="*/ 3060 w 6189175"/>
              <a:gd name="connsiteY0" fmla="*/ 79513 h 4182386"/>
              <a:gd name="connsiteX1" fmla="*/ 2587234 w 6189175"/>
              <a:gd name="connsiteY1" fmla="*/ 985962 h 4182386"/>
              <a:gd name="connsiteX2" fmla="*/ 4781794 w 6189175"/>
              <a:gd name="connsiteY2" fmla="*/ 0 h 4182386"/>
              <a:gd name="connsiteX3" fmla="*/ 6189175 w 6189175"/>
              <a:gd name="connsiteY3" fmla="*/ 0 h 4182386"/>
              <a:gd name="connsiteX4" fmla="*/ 6189175 w 6189175"/>
              <a:gd name="connsiteY4" fmla="*/ 4182386 h 4182386"/>
              <a:gd name="connsiteX5" fmla="*/ 3060 w 6189175"/>
              <a:gd name="connsiteY5" fmla="*/ 4182386 h 4182386"/>
              <a:gd name="connsiteX6" fmla="*/ 3060 w 6189175"/>
              <a:gd name="connsiteY6" fmla="*/ 79513 h 41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9175" h="4182386">
                <a:moveTo>
                  <a:pt x="3060" y="79513"/>
                </a:moveTo>
                <a:lnTo>
                  <a:pt x="2587234" y="985962"/>
                </a:lnTo>
                <a:lnTo>
                  <a:pt x="4781794" y="0"/>
                </a:lnTo>
                <a:lnTo>
                  <a:pt x="6189175" y="0"/>
                </a:lnTo>
                <a:lnTo>
                  <a:pt x="6189175" y="4182386"/>
                </a:lnTo>
                <a:lnTo>
                  <a:pt x="3060" y="4182386"/>
                </a:lnTo>
                <a:cubicBezTo>
                  <a:pt x="410" y="2817412"/>
                  <a:pt x="-2241" y="1452438"/>
                  <a:pt x="3060" y="79513"/>
                </a:cubicBezTo>
                <a:close/>
              </a:path>
            </a:pathLst>
          </a:cu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06" y="1322744"/>
            <a:ext cx="3987800" cy="5108575"/>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4210669" y="5457795"/>
            <a:ext cx="3329400" cy="646331"/>
          </a:xfrm>
          <a:prstGeom prst="rect">
            <a:avLst/>
          </a:prstGeom>
          <a:solidFill>
            <a:schemeClr val="bg1"/>
          </a:solidFill>
          <a:ln w="28575">
            <a:solidFill>
              <a:schemeClr val="accent2"/>
            </a:solidFill>
          </a:ln>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Apothéose d’Alexandre, plafond peint par Abel de Pujol, 1834</a:t>
            </a:r>
            <a:endParaRPr lang="fr-FR" dirty="0">
              <a:latin typeface="Times New Roman" panose="02020603050405020304" pitchFamily="18" charset="0"/>
              <a:cs typeface="Times New Roman" panose="02020603050405020304" pitchFamily="18" charset="0"/>
            </a:endParaRPr>
          </a:p>
        </p:txBody>
      </p:sp>
      <p:cxnSp>
        <p:nvCxnSpPr>
          <p:cNvPr id="14" name="Connecteur en angle 13"/>
          <p:cNvCxnSpPr>
            <a:endCxn id="1026" idx="3"/>
          </p:cNvCxnSpPr>
          <p:nvPr/>
        </p:nvCxnSpPr>
        <p:spPr>
          <a:xfrm rot="5400000">
            <a:off x="3559520" y="3069984"/>
            <a:ext cx="1384134" cy="229962"/>
          </a:xfrm>
          <a:prstGeom prst="bentConnector2">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712896" y="6134904"/>
            <a:ext cx="2403624" cy="246221"/>
          </a:xfrm>
          <a:prstGeom prst="rect">
            <a:avLst/>
          </a:prstGeom>
          <a:noFill/>
        </p:spPr>
        <p:txBody>
          <a:bodyPr wrap="square" rtlCol="0">
            <a:spAutoFit/>
          </a:bodyPr>
          <a:lstStyle/>
          <a:p>
            <a:pPr algn="r"/>
            <a:r>
              <a:rPr lang="fr-FR" sz="1000" dirty="0" smtClean="0">
                <a:solidFill>
                  <a:schemeClr val="bg1"/>
                </a:solidFill>
                <a:latin typeface="Times New Roman" panose="02020603050405020304" pitchFamily="18" charset="0"/>
                <a:cs typeface="Times New Roman" panose="02020603050405020304" pitchFamily="18" charset="0"/>
              </a:rPr>
              <a:t>© Jérôme Schwab</a:t>
            </a:r>
            <a:endParaRPr lang="fr-FR" sz="1000" dirty="0">
              <a:solidFill>
                <a:schemeClr val="bg1"/>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5364088" y="1052737"/>
            <a:ext cx="3600399" cy="4320480"/>
          </a:xfrm>
          <a:solidFill>
            <a:schemeClr val="bg1"/>
          </a:solidFill>
        </p:spPr>
        <p:txBody>
          <a:bodyPr>
            <a:normAutofit fontScale="92500" lnSpcReduction="20000"/>
          </a:bodyPr>
          <a:lstStyle/>
          <a:p>
            <a:r>
              <a:rPr lang="fr-FR" sz="2200" dirty="0" smtClean="0">
                <a:latin typeface="Times New Roman" panose="02020603050405020304" pitchFamily="18" charset="0"/>
                <a:ea typeface="Fedra Sans Std Light" pitchFamily="34" charset="0"/>
                <a:cs typeface="Times New Roman" panose="02020603050405020304" pitchFamily="18" charset="0"/>
              </a:rPr>
              <a:t>En 1834, Louis-Philippe demande au peintre Abel de Pujol de refaire le plafond de l’escalier Louis XV dans un style néo-Renaissance. Ce style (putti, cuirs enroulés, élongation des corps...) ainsi que la continuité iconographique (thématique d’Alexandre le Grand commune aux deux époques) sont source d’erreur pour le visiteur. Cela prouve encore que </a:t>
            </a:r>
            <a:r>
              <a:rPr lang="fr-FR" sz="2200" dirty="0">
                <a:solidFill>
                  <a:srgbClr val="C00000"/>
                </a:solidFill>
                <a:latin typeface="Times New Roman" panose="02020603050405020304" pitchFamily="18" charset="0"/>
                <a:ea typeface="Fedra Sans Std Light" pitchFamily="34" charset="0"/>
                <a:cs typeface="Times New Roman" panose="02020603050405020304" pitchFamily="18" charset="0"/>
              </a:rPr>
              <a:t>la chronologie n’est pas toujours déterminée par l’histoire du </a:t>
            </a:r>
            <a:r>
              <a:rPr lang="fr-FR" sz="2200"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style.</a:t>
            </a:r>
            <a:endParaRPr lang="fr-FR" sz="2200" dirty="0">
              <a:latin typeface="Times New Roman" panose="02020603050405020304" pitchFamily="18" charset="0"/>
              <a:ea typeface="Fedra Sans Std Light" pitchFamily="34" charset="0"/>
              <a:cs typeface="Times New Roman" panose="02020603050405020304" pitchFamily="18" charset="0"/>
            </a:endParaRPr>
          </a:p>
          <a:p>
            <a:endParaRPr lang="fr-FR" sz="2200" dirty="0" smtClean="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17615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538" y="336346"/>
            <a:ext cx="7272808" cy="711362"/>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Métamorphose d’une salle du château</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276872"/>
            <a:ext cx="6192688" cy="4175088"/>
          </a:xfrm>
          <a:prstGeom prst="rect">
            <a:avLst/>
          </a:prstGeom>
        </p:spPr>
      </p:pic>
      <p:sp>
        <p:nvSpPr>
          <p:cNvPr id="6" name="ZoneTexte 5"/>
          <p:cNvSpPr txBox="1"/>
          <p:nvPr/>
        </p:nvSpPr>
        <p:spPr>
          <a:xfrm>
            <a:off x="6492294" y="2296183"/>
            <a:ext cx="2376264" cy="923330"/>
          </a:xfrm>
          <a:prstGeom prst="rect">
            <a:avLst/>
          </a:prstGeom>
          <a:noFill/>
          <a:ln w="28575">
            <a:solidFill>
              <a:srgbClr val="FFC000"/>
            </a:solidFill>
          </a:ln>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Chambre de la duchesse d’Etampes (Grands Appartements)</a:t>
            </a:r>
            <a:endParaRPr lang="fr-FR"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4116520" y="6451960"/>
            <a:ext cx="2232248" cy="246221"/>
          </a:xfrm>
          <a:prstGeom prst="rect">
            <a:avLst/>
          </a:prstGeom>
          <a:noFill/>
        </p:spPr>
        <p:txBody>
          <a:bodyPr wrap="square" rtlCol="0">
            <a:spAutoFit/>
          </a:bodyPr>
          <a:lstStyle/>
          <a:p>
            <a:pPr algn="r"/>
            <a:r>
              <a:rPr lang="fr-FR" sz="1000" dirty="0" smtClean="0">
                <a:latin typeface="Times New Roman" panose="02020603050405020304" pitchFamily="18" charset="0"/>
                <a:cs typeface="Times New Roman" panose="02020603050405020304" pitchFamily="18" charset="0"/>
              </a:rPr>
              <a:t>© Béatrice Lecuyer-Bibal</a:t>
            </a:r>
            <a:endParaRPr lang="fr-FR" sz="1000" dirty="0">
              <a:latin typeface="Times New Roman" panose="02020603050405020304" pitchFamily="18" charset="0"/>
              <a:cs typeface="Times New Roman" panose="02020603050405020304" pitchFamily="18" charset="0"/>
            </a:endParaRPr>
          </a:p>
        </p:txBody>
      </p:sp>
      <p:sp>
        <p:nvSpPr>
          <p:cNvPr id="10" name="Forme libre 9"/>
          <p:cNvSpPr/>
          <p:nvPr/>
        </p:nvSpPr>
        <p:spPr>
          <a:xfrm>
            <a:off x="166977" y="2258170"/>
            <a:ext cx="5573865" cy="1168842"/>
          </a:xfrm>
          <a:custGeom>
            <a:avLst/>
            <a:gdLst>
              <a:gd name="connsiteX0" fmla="*/ 0 w 5573865"/>
              <a:gd name="connsiteY0" fmla="*/ 421420 h 1168842"/>
              <a:gd name="connsiteX1" fmla="*/ 2600077 w 5573865"/>
              <a:gd name="connsiteY1" fmla="*/ 1168842 h 1168842"/>
              <a:gd name="connsiteX2" fmla="*/ 5573865 w 5573865"/>
              <a:gd name="connsiteY2" fmla="*/ 7952 h 1168842"/>
              <a:gd name="connsiteX3" fmla="*/ 7952 w 5573865"/>
              <a:gd name="connsiteY3" fmla="*/ 0 h 1168842"/>
              <a:gd name="connsiteX4" fmla="*/ 0 w 5573865"/>
              <a:gd name="connsiteY4" fmla="*/ 421420 h 1168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3865" h="1168842">
                <a:moveTo>
                  <a:pt x="0" y="421420"/>
                </a:moveTo>
                <a:lnTo>
                  <a:pt x="2600077" y="1168842"/>
                </a:lnTo>
                <a:lnTo>
                  <a:pt x="5573865" y="7952"/>
                </a:lnTo>
                <a:lnTo>
                  <a:pt x="7952" y="0"/>
                </a:lnTo>
                <a:lnTo>
                  <a:pt x="0" y="421420"/>
                </a:lnTo>
                <a:close/>
              </a:path>
            </a:pathLst>
          </a:cu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13" name="Flèche droite 12"/>
          <p:cNvSpPr/>
          <p:nvPr/>
        </p:nvSpPr>
        <p:spPr>
          <a:xfrm>
            <a:off x="180000" y="1047708"/>
            <a:ext cx="8640960" cy="994241"/>
          </a:xfrm>
          <a:prstGeom prst="rightArrow">
            <a:avLst/>
          </a:prstGeom>
          <a:solidFill>
            <a:schemeClr val="tx2">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16" name="Rectangle 15"/>
          <p:cNvSpPr/>
          <p:nvPr/>
        </p:nvSpPr>
        <p:spPr>
          <a:xfrm>
            <a:off x="166977" y="1298956"/>
            <a:ext cx="7626753" cy="491749"/>
          </a:xfrm>
          <a:prstGeom prst="rect">
            <a:avLst/>
          </a:prstGeom>
          <a:solidFill>
            <a:schemeClr val="accent6">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sp>
        <p:nvSpPr>
          <p:cNvPr id="18" name="ZoneTexte 17"/>
          <p:cNvSpPr txBox="1"/>
          <p:nvPr/>
        </p:nvSpPr>
        <p:spPr>
          <a:xfrm>
            <a:off x="1" y="1052735"/>
            <a:ext cx="467544" cy="246221"/>
          </a:xfrm>
          <a:prstGeom prst="rect">
            <a:avLst/>
          </a:prstGeom>
          <a:noFill/>
        </p:spPr>
        <p:txBody>
          <a:bodyPr wrap="square" rtlCol="0">
            <a:spAutoFit/>
          </a:bodyPr>
          <a:lstStyle/>
          <a:p>
            <a:r>
              <a:rPr lang="fr-FR" sz="1000" dirty="0" smtClean="0">
                <a:latin typeface="Times New Roman" panose="02020603050405020304" pitchFamily="18" charset="0"/>
                <a:cs typeface="Times New Roman" panose="02020603050405020304" pitchFamily="18" charset="0"/>
              </a:rPr>
              <a:t>1515</a:t>
            </a:r>
            <a:endParaRPr lang="fr-FR" sz="1000" dirty="0">
              <a:latin typeface="Times New Roman" panose="02020603050405020304" pitchFamily="18" charset="0"/>
              <a:cs typeface="Times New Roman" panose="02020603050405020304" pitchFamily="18" charset="0"/>
            </a:endParaRPr>
          </a:p>
        </p:txBody>
      </p:sp>
      <p:sp>
        <p:nvSpPr>
          <p:cNvPr id="19" name="ZoneTexte 18"/>
          <p:cNvSpPr txBox="1"/>
          <p:nvPr/>
        </p:nvSpPr>
        <p:spPr>
          <a:xfrm>
            <a:off x="8351641" y="1052736"/>
            <a:ext cx="504056" cy="246221"/>
          </a:xfrm>
          <a:prstGeom prst="rect">
            <a:avLst/>
          </a:prstGeom>
          <a:noFill/>
        </p:spPr>
        <p:txBody>
          <a:bodyPr wrap="square" rtlCol="0">
            <a:spAutoFit/>
          </a:bodyPr>
          <a:lstStyle/>
          <a:p>
            <a:r>
              <a:rPr lang="fr-FR" sz="1000" dirty="0" smtClean="0">
                <a:latin typeface="Times New Roman" panose="02020603050405020304" pitchFamily="18" charset="0"/>
                <a:cs typeface="Times New Roman" panose="02020603050405020304" pitchFamily="18" charset="0"/>
              </a:rPr>
              <a:t>1848</a:t>
            </a:r>
            <a:endParaRPr lang="fr-FR" sz="1000" dirty="0">
              <a:latin typeface="Times New Roman" panose="02020603050405020304" pitchFamily="18" charset="0"/>
              <a:cs typeface="Times New Roman" panose="02020603050405020304" pitchFamily="18" charset="0"/>
            </a:endParaRPr>
          </a:p>
        </p:txBody>
      </p:sp>
      <p:sp>
        <p:nvSpPr>
          <p:cNvPr id="20" name="ZoneTexte 19"/>
          <p:cNvSpPr txBox="1"/>
          <p:nvPr/>
        </p:nvSpPr>
        <p:spPr>
          <a:xfrm>
            <a:off x="1747867" y="1073179"/>
            <a:ext cx="504056" cy="246221"/>
          </a:xfrm>
          <a:prstGeom prst="rect">
            <a:avLst/>
          </a:prstGeom>
          <a:noFill/>
        </p:spPr>
        <p:txBody>
          <a:bodyPr wrap="square" rtlCol="0">
            <a:spAutoFit/>
          </a:bodyPr>
          <a:lstStyle/>
          <a:p>
            <a:r>
              <a:rPr lang="fr-FR" sz="1000" dirty="0" smtClean="0">
                <a:latin typeface="Times New Roman" panose="02020603050405020304" pitchFamily="18" charset="0"/>
                <a:cs typeface="Times New Roman" panose="02020603050405020304" pitchFamily="18" charset="0"/>
              </a:rPr>
              <a:t>1574</a:t>
            </a:r>
            <a:endParaRPr lang="fr-FR" sz="1000" dirty="0">
              <a:latin typeface="Times New Roman" panose="02020603050405020304" pitchFamily="18" charset="0"/>
              <a:cs typeface="Times New Roman" panose="02020603050405020304" pitchFamily="18" charset="0"/>
            </a:endParaRPr>
          </a:p>
        </p:txBody>
      </p:sp>
      <p:sp>
        <p:nvSpPr>
          <p:cNvPr id="21" name="ZoneTexte 20"/>
          <p:cNvSpPr txBox="1"/>
          <p:nvPr/>
        </p:nvSpPr>
        <p:spPr>
          <a:xfrm>
            <a:off x="4604383" y="1068056"/>
            <a:ext cx="441146" cy="246221"/>
          </a:xfrm>
          <a:prstGeom prst="rect">
            <a:avLst/>
          </a:prstGeom>
          <a:noFill/>
        </p:spPr>
        <p:txBody>
          <a:bodyPr wrap="none" rtlCol="0">
            <a:spAutoFit/>
          </a:bodyPr>
          <a:lstStyle/>
          <a:p>
            <a:r>
              <a:rPr lang="fr-FR" sz="1000" dirty="0" smtClean="0">
                <a:latin typeface="Times New Roman" panose="02020603050405020304" pitchFamily="18" charset="0"/>
                <a:cs typeface="Times New Roman" panose="02020603050405020304" pitchFamily="18" charset="0"/>
              </a:rPr>
              <a:t>1715</a:t>
            </a:r>
            <a:endParaRPr lang="fr-FR" sz="1000" dirty="0">
              <a:latin typeface="Times New Roman" panose="02020603050405020304" pitchFamily="18" charset="0"/>
              <a:cs typeface="Times New Roman" panose="02020603050405020304" pitchFamily="18" charset="0"/>
            </a:endParaRPr>
          </a:p>
        </p:txBody>
      </p:sp>
      <p:sp>
        <p:nvSpPr>
          <p:cNvPr id="24" name="Forme libre 23"/>
          <p:cNvSpPr/>
          <p:nvPr/>
        </p:nvSpPr>
        <p:spPr>
          <a:xfrm>
            <a:off x="166977" y="3800723"/>
            <a:ext cx="6217920" cy="2655736"/>
          </a:xfrm>
          <a:custGeom>
            <a:avLst/>
            <a:gdLst>
              <a:gd name="connsiteX0" fmla="*/ 0 w 6217920"/>
              <a:gd name="connsiteY0" fmla="*/ 159027 h 2655736"/>
              <a:gd name="connsiteX1" fmla="*/ 7952 w 6217920"/>
              <a:gd name="connsiteY1" fmla="*/ 2655736 h 2655736"/>
              <a:gd name="connsiteX2" fmla="*/ 6209969 w 6217920"/>
              <a:gd name="connsiteY2" fmla="*/ 2655736 h 2655736"/>
              <a:gd name="connsiteX3" fmla="*/ 6217920 w 6217920"/>
              <a:gd name="connsiteY3" fmla="*/ 0 h 2655736"/>
              <a:gd name="connsiteX4" fmla="*/ 2560320 w 6217920"/>
              <a:gd name="connsiteY4" fmla="*/ 349858 h 2655736"/>
              <a:gd name="connsiteX5" fmla="*/ 0 w 6217920"/>
              <a:gd name="connsiteY5" fmla="*/ 159027 h 265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7920" h="2655736">
                <a:moveTo>
                  <a:pt x="0" y="159027"/>
                </a:moveTo>
                <a:cubicBezTo>
                  <a:pt x="2651" y="991263"/>
                  <a:pt x="5301" y="1823500"/>
                  <a:pt x="7952" y="2655736"/>
                </a:cubicBezTo>
                <a:lnTo>
                  <a:pt x="6209969" y="2655736"/>
                </a:lnTo>
                <a:cubicBezTo>
                  <a:pt x="6212619" y="1770491"/>
                  <a:pt x="6215270" y="885245"/>
                  <a:pt x="6217920" y="0"/>
                </a:cubicBezTo>
                <a:lnTo>
                  <a:pt x="2560320" y="349858"/>
                </a:lnTo>
                <a:lnTo>
                  <a:pt x="0" y="159027"/>
                </a:ln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25" name="Forme libre 24"/>
          <p:cNvSpPr/>
          <p:nvPr/>
        </p:nvSpPr>
        <p:spPr>
          <a:xfrm>
            <a:off x="174929" y="2266122"/>
            <a:ext cx="6209968" cy="1892410"/>
          </a:xfrm>
          <a:custGeom>
            <a:avLst/>
            <a:gdLst>
              <a:gd name="connsiteX0" fmla="*/ 2592125 w 6209968"/>
              <a:gd name="connsiteY0" fmla="*/ 1160890 h 1892410"/>
              <a:gd name="connsiteX1" fmla="*/ 0 w 6209968"/>
              <a:gd name="connsiteY1" fmla="*/ 413468 h 1892410"/>
              <a:gd name="connsiteX2" fmla="*/ 0 w 6209968"/>
              <a:gd name="connsiteY2" fmla="*/ 1693628 h 1892410"/>
              <a:gd name="connsiteX3" fmla="*/ 2536466 w 6209968"/>
              <a:gd name="connsiteY3" fmla="*/ 1892410 h 1892410"/>
              <a:gd name="connsiteX4" fmla="*/ 6202017 w 6209968"/>
              <a:gd name="connsiteY4" fmla="*/ 1542553 h 1892410"/>
              <a:gd name="connsiteX5" fmla="*/ 6209968 w 6209968"/>
              <a:gd name="connsiteY5" fmla="*/ 0 h 1892410"/>
              <a:gd name="connsiteX6" fmla="*/ 5550010 w 6209968"/>
              <a:gd name="connsiteY6" fmla="*/ 0 h 1892410"/>
              <a:gd name="connsiteX7" fmla="*/ 2592125 w 6209968"/>
              <a:gd name="connsiteY7" fmla="*/ 1160890 h 189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968" h="1892410">
                <a:moveTo>
                  <a:pt x="2592125" y="1160890"/>
                </a:moveTo>
                <a:lnTo>
                  <a:pt x="0" y="413468"/>
                </a:lnTo>
                <a:lnTo>
                  <a:pt x="0" y="1693628"/>
                </a:lnTo>
                <a:lnTo>
                  <a:pt x="2536466" y="1892410"/>
                </a:lnTo>
                <a:lnTo>
                  <a:pt x="6202017" y="1542553"/>
                </a:lnTo>
                <a:cubicBezTo>
                  <a:pt x="6204667" y="1028369"/>
                  <a:pt x="6207318" y="514184"/>
                  <a:pt x="6209968" y="0"/>
                </a:cubicBezTo>
                <a:lnTo>
                  <a:pt x="5550010" y="0"/>
                </a:lnTo>
                <a:lnTo>
                  <a:pt x="2592125" y="1160890"/>
                </a:lnTo>
                <a:close/>
              </a:path>
            </a:pathLst>
          </a:cu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cxnSp>
        <p:nvCxnSpPr>
          <p:cNvPr id="29" name="Connecteur droit 28"/>
          <p:cNvCxnSpPr/>
          <p:nvPr/>
        </p:nvCxnSpPr>
        <p:spPr>
          <a:xfrm>
            <a:off x="1259632" y="1298956"/>
            <a:ext cx="0" cy="24587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1026235" y="1073491"/>
            <a:ext cx="441146" cy="246221"/>
          </a:xfrm>
          <a:prstGeom prst="rect">
            <a:avLst/>
          </a:prstGeom>
          <a:noFill/>
        </p:spPr>
        <p:txBody>
          <a:bodyPr wrap="none" rtlCol="0">
            <a:spAutoFit/>
          </a:bodyPr>
          <a:lstStyle/>
          <a:p>
            <a:r>
              <a:rPr lang="fr-FR" sz="1000" dirty="0" smtClean="0">
                <a:latin typeface="Times New Roman" panose="02020603050405020304" pitchFamily="18" charset="0"/>
                <a:cs typeface="Times New Roman" panose="02020603050405020304" pitchFamily="18" charset="0"/>
              </a:rPr>
              <a:t>1547</a:t>
            </a:r>
            <a:endParaRPr lang="fr-FR" sz="1000" dirty="0">
              <a:latin typeface="Times New Roman" panose="02020603050405020304" pitchFamily="18" charset="0"/>
              <a:cs typeface="Times New Roman" panose="02020603050405020304" pitchFamily="18" charset="0"/>
            </a:endParaRPr>
          </a:p>
        </p:txBody>
      </p:sp>
      <p:cxnSp>
        <p:nvCxnSpPr>
          <p:cNvPr id="35" name="Connecteur droit 34"/>
          <p:cNvCxnSpPr/>
          <p:nvPr/>
        </p:nvCxnSpPr>
        <p:spPr>
          <a:xfrm>
            <a:off x="1907704" y="1293929"/>
            <a:ext cx="0" cy="24587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1547664" y="1298957"/>
            <a:ext cx="0" cy="24587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030" name="Rectangle 1029"/>
          <p:cNvSpPr/>
          <p:nvPr/>
        </p:nvSpPr>
        <p:spPr>
          <a:xfrm>
            <a:off x="4837780" y="1298957"/>
            <a:ext cx="1246388" cy="491748"/>
          </a:xfrm>
          <a:prstGeom prst="rect">
            <a:avLst/>
          </a:prstGeom>
          <a:solidFill>
            <a:schemeClr val="accent5">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cxnSp>
        <p:nvCxnSpPr>
          <p:cNvPr id="38" name="Connecteur droit 37"/>
          <p:cNvCxnSpPr/>
          <p:nvPr/>
        </p:nvCxnSpPr>
        <p:spPr>
          <a:xfrm>
            <a:off x="4837780" y="1310219"/>
            <a:ext cx="0" cy="24587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6084168" y="1310218"/>
            <a:ext cx="0" cy="24587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028" name="ZoneTexte 1027"/>
          <p:cNvSpPr txBox="1"/>
          <p:nvPr/>
        </p:nvSpPr>
        <p:spPr>
          <a:xfrm>
            <a:off x="5096975" y="1309871"/>
            <a:ext cx="694421" cy="400110"/>
          </a:xfrm>
          <a:prstGeom prst="rect">
            <a:avLst/>
          </a:prstGeom>
          <a:noFill/>
        </p:spPr>
        <p:txBody>
          <a:bodyPr wrap="none" rtlCol="0">
            <a:spAutoFit/>
          </a:bodyPr>
          <a:lstStyle/>
          <a:p>
            <a:pPr algn="ctr"/>
            <a:r>
              <a:rPr lang="fr-FR" sz="1000" dirty="0" smtClean="0">
                <a:latin typeface="Times New Roman" panose="02020603050405020304" pitchFamily="18" charset="0"/>
                <a:cs typeface="Times New Roman" panose="02020603050405020304" pitchFamily="18" charset="0"/>
              </a:rPr>
              <a:t>Louis XV</a:t>
            </a:r>
          </a:p>
          <a:p>
            <a:pPr algn="ctr"/>
            <a:r>
              <a:rPr lang="fr-FR" sz="1000" dirty="0" smtClean="0">
                <a:latin typeface="Times New Roman" panose="02020603050405020304" pitchFamily="18" charset="0"/>
                <a:cs typeface="Times New Roman" panose="02020603050405020304" pitchFamily="18" charset="0"/>
              </a:rPr>
              <a:t>(3)</a:t>
            </a:r>
            <a:endParaRPr lang="fr-FR" sz="1000" dirty="0">
              <a:latin typeface="Times New Roman" panose="02020603050405020304" pitchFamily="18" charset="0"/>
              <a:cs typeface="Times New Roman" panose="02020603050405020304" pitchFamily="18" charset="0"/>
            </a:endParaRPr>
          </a:p>
        </p:txBody>
      </p:sp>
      <p:sp>
        <p:nvSpPr>
          <p:cNvPr id="1029" name="ZoneTexte 1028"/>
          <p:cNvSpPr txBox="1"/>
          <p:nvPr/>
        </p:nvSpPr>
        <p:spPr>
          <a:xfrm>
            <a:off x="7777748" y="1309872"/>
            <a:ext cx="946093" cy="400110"/>
          </a:xfrm>
          <a:prstGeom prst="rect">
            <a:avLst/>
          </a:prstGeom>
          <a:noFill/>
        </p:spPr>
        <p:txBody>
          <a:bodyPr wrap="none" rtlCol="0">
            <a:spAutoFit/>
          </a:bodyPr>
          <a:lstStyle/>
          <a:p>
            <a:pPr algn="ctr"/>
            <a:r>
              <a:rPr lang="fr-FR" sz="1000" dirty="0" smtClean="0">
                <a:latin typeface="Times New Roman" panose="02020603050405020304" pitchFamily="18" charset="0"/>
                <a:cs typeface="Times New Roman" panose="02020603050405020304" pitchFamily="18" charset="0"/>
              </a:rPr>
              <a:t>Louis-Philippe</a:t>
            </a:r>
          </a:p>
          <a:p>
            <a:pPr algn="ctr"/>
            <a:r>
              <a:rPr lang="fr-FR" sz="1000" dirty="0" smtClean="0">
                <a:latin typeface="Times New Roman" panose="02020603050405020304" pitchFamily="18" charset="0"/>
                <a:cs typeface="Times New Roman" panose="02020603050405020304" pitchFamily="18" charset="0"/>
              </a:rPr>
              <a:t>(4)</a:t>
            </a:r>
            <a:endParaRPr lang="fr-FR" sz="1000" dirty="0">
              <a:latin typeface="Times New Roman" panose="02020603050405020304" pitchFamily="18" charset="0"/>
              <a:cs typeface="Times New Roman" panose="02020603050405020304" pitchFamily="18" charset="0"/>
            </a:endParaRPr>
          </a:p>
        </p:txBody>
      </p:sp>
      <p:sp>
        <p:nvSpPr>
          <p:cNvPr id="31" name="ZoneTexte 30"/>
          <p:cNvSpPr txBox="1"/>
          <p:nvPr/>
        </p:nvSpPr>
        <p:spPr>
          <a:xfrm>
            <a:off x="283538" y="1311754"/>
            <a:ext cx="803425" cy="246221"/>
          </a:xfrm>
          <a:prstGeom prst="rect">
            <a:avLst/>
          </a:prstGeom>
          <a:noFill/>
        </p:spPr>
        <p:txBody>
          <a:bodyPr wrap="none" rtlCol="0">
            <a:spAutoFit/>
          </a:bodyPr>
          <a:lstStyle/>
          <a:p>
            <a:r>
              <a:rPr lang="fr-FR" sz="1000" dirty="0" smtClean="0">
                <a:latin typeface="Times New Roman" panose="02020603050405020304" pitchFamily="18" charset="0"/>
                <a:cs typeface="Times New Roman" panose="02020603050405020304" pitchFamily="18" charset="0"/>
              </a:rPr>
              <a:t>François Ier</a:t>
            </a:r>
            <a:endParaRPr lang="fr-FR" sz="1000" dirty="0">
              <a:latin typeface="Times New Roman" panose="02020603050405020304" pitchFamily="18" charset="0"/>
              <a:cs typeface="Times New Roman" panose="02020603050405020304" pitchFamily="18" charset="0"/>
            </a:endParaRPr>
          </a:p>
        </p:txBody>
      </p:sp>
      <p:sp>
        <p:nvSpPr>
          <p:cNvPr id="1033" name="Rectangle à coins arrondis 1032"/>
          <p:cNvSpPr/>
          <p:nvPr/>
        </p:nvSpPr>
        <p:spPr>
          <a:xfrm>
            <a:off x="2134107" y="2416015"/>
            <a:ext cx="1480526" cy="57606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accent6">
                    <a:lumMod val="60000"/>
                    <a:lumOff val="40000"/>
                  </a:schemeClr>
                </a:solidFill>
                <a:latin typeface="Times New Roman" panose="02020603050405020304" pitchFamily="18" charset="0"/>
                <a:cs typeface="Times New Roman" panose="02020603050405020304" pitchFamily="18" charset="0"/>
              </a:rPr>
              <a:t>1834-1836</a:t>
            </a:r>
          </a:p>
          <a:p>
            <a:pPr algn="ctr"/>
            <a:r>
              <a:rPr lang="fr-FR" dirty="0" smtClean="0">
                <a:solidFill>
                  <a:schemeClr val="accent6">
                    <a:lumMod val="60000"/>
                    <a:lumOff val="40000"/>
                  </a:schemeClr>
                </a:solidFill>
                <a:latin typeface="Times New Roman" panose="02020603050405020304" pitchFamily="18" charset="0"/>
                <a:cs typeface="Times New Roman" panose="02020603050405020304" pitchFamily="18" charset="0"/>
              </a:rPr>
              <a:t>(4)</a:t>
            </a:r>
            <a:endParaRPr lang="fr-FR"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46" name="Rectangle à coins arrondis 45"/>
          <p:cNvSpPr/>
          <p:nvPr/>
        </p:nvSpPr>
        <p:spPr>
          <a:xfrm>
            <a:off x="4330824" y="3224659"/>
            <a:ext cx="1480526" cy="57606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accent6">
                    <a:lumMod val="60000"/>
                    <a:lumOff val="40000"/>
                  </a:schemeClr>
                </a:solidFill>
                <a:latin typeface="Times New Roman" panose="02020603050405020304" pitchFamily="18" charset="0"/>
                <a:cs typeface="Times New Roman" panose="02020603050405020304" pitchFamily="18" charset="0"/>
              </a:rPr>
              <a:t>1541-1544</a:t>
            </a:r>
          </a:p>
          <a:p>
            <a:pPr algn="ctr"/>
            <a:r>
              <a:rPr lang="fr-FR" dirty="0" smtClean="0">
                <a:solidFill>
                  <a:schemeClr val="accent6">
                    <a:lumMod val="60000"/>
                    <a:lumOff val="40000"/>
                  </a:schemeClr>
                </a:solidFill>
                <a:latin typeface="Times New Roman" panose="02020603050405020304" pitchFamily="18" charset="0"/>
                <a:cs typeface="Times New Roman" panose="02020603050405020304" pitchFamily="18" charset="0"/>
              </a:rPr>
              <a:t>(1)</a:t>
            </a:r>
            <a:endParaRPr lang="fr-FR"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47" name="Rectangle à coins arrondis 46"/>
          <p:cNvSpPr/>
          <p:nvPr/>
        </p:nvSpPr>
        <p:spPr>
          <a:xfrm>
            <a:off x="519369" y="3224659"/>
            <a:ext cx="1480526" cy="57606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accent6">
                    <a:lumMod val="60000"/>
                    <a:lumOff val="40000"/>
                  </a:schemeClr>
                </a:solidFill>
                <a:latin typeface="Times New Roman" panose="02020603050405020304" pitchFamily="18" charset="0"/>
                <a:cs typeface="Times New Roman" panose="02020603050405020304" pitchFamily="18" charset="0"/>
              </a:rPr>
              <a:t>1570</a:t>
            </a:r>
          </a:p>
          <a:p>
            <a:pPr algn="ctr"/>
            <a:r>
              <a:rPr lang="fr-FR" dirty="0" smtClean="0">
                <a:solidFill>
                  <a:schemeClr val="accent6">
                    <a:lumMod val="60000"/>
                    <a:lumOff val="40000"/>
                  </a:schemeClr>
                </a:solidFill>
                <a:latin typeface="Times New Roman" panose="02020603050405020304" pitchFamily="18" charset="0"/>
                <a:cs typeface="Times New Roman" panose="02020603050405020304" pitchFamily="18" charset="0"/>
              </a:rPr>
              <a:t>(2)</a:t>
            </a:r>
            <a:endParaRPr lang="fr-FR"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48" name="Rectangle à coins arrondis 47"/>
          <p:cNvSpPr/>
          <p:nvPr/>
        </p:nvSpPr>
        <p:spPr>
          <a:xfrm>
            <a:off x="2213646" y="5107874"/>
            <a:ext cx="1480526" cy="57606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accent6">
                    <a:lumMod val="60000"/>
                    <a:lumOff val="40000"/>
                  </a:schemeClr>
                </a:solidFill>
                <a:latin typeface="Times New Roman" panose="02020603050405020304" pitchFamily="18" charset="0"/>
                <a:cs typeface="Times New Roman" panose="02020603050405020304" pitchFamily="18" charset="0"/>
              </a:rPr>
              <a:t>1748-1749</a:t>
            </a:r>
          </a:p>
          <a:p>
            <a:pPr algn="ctr"/>
            <a:r>
              <a:rPr lang="fr-FR" dirty="0" smtClean="0">
                <a:solidFill>
                  <a:schemeClr val="accent6">
                    <a:lumMod val="60000"/>
                    <a:lumOff val="40000"/>
                  </a:schemeClr>
                </a:solidFill>
                <a:latin typeface="Times New Roman" panose="02020603050405020304" pitchFamily="18" charset="0"/>
                <a:cs typeface="Times New Roman" panose="02020603050405020304" pitchFamily="18" charset="0"/>
              </a:rPr>
              <a:t>(3)</a:t>
            </a:r>
            <a:endParaRPr lang="fr-FR"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034" name="Rectangle 1033"/>
          <p:cNvSpPr/>
          <p:nvPr/>
        </p:nvSpPr>
        <p:spPr>
          <a:xfrm>
            <a:off x="1547664" y="1293741"/>
            <a:ext cx="452231" cy="491749"/>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1027" name="ZoneTexte 1026"/>
          <p:cNvSpPr txBox="1"/>
          <p:nvPr/>
        </p:nvSpPr>
        <p:spPr>
          <a:xfrm>
            <a:off x="1374387" y="1288526"/>
            <a:ext cx="745717" cy="400110"/>
          </a:xfrm>
          <a:prstGeom prst="rect">
            <a:avLst/>
          </a:prstGeom>
          <a:noFill/>
        </p:spPr>
        <p:txBody>
          <a:bodyPr wrap="none" rtlCol="0">
            <a:spAutoFit/>
          </a:bodyPr>
          <a:lstStyle/>
          <a:p>
            <a:pPr algn="ctr"/>
            <a:r>
              <a:rPr lang="fr-FR" sz="1000" dirty="0" smtClean="0">
                <a:latin typeface="Times New Roman" panose="02020603050405020304" pitchFamily="18" charset="0"/>
                <a:cs typeface="Times New Roman" panose="02020603050405020304" pitchFamily="18" charset="0"/>
              </a:rPr>
              <a:t>Charles IX</a:t>
            </a:r>
          </a:p>
          <a:p>
            <a:pPr algn="ctr"/>
            <a:r>
              <a:rPr lang="fr-FR" sz="1000" dirty="0" smtClean="0">
                <a:latin typeface="Times New Roman" panose="02020603050405020304" pitchFamily="18" charset="0"/>
                <a:cs typeface="Times New Roman" panose="02020603050405020304" pitchFamily="18" charset="0"/>
              </a:rPr>
              <a:t>(2)</a:t>
            </a:r>
            <a:endParaRPr lang="fr-FR" sz="1000" dirty="0">
              <a:latin typeface="Times New Roman" panose="02020603050405020304" pitchFamily="18" charset="0"/>
              <a:cs typeface="Times New Roman" panose="02020603050405020304" pitchFamily="18" charset="0"/>
            </a:endParaRPr>
          </a:p>
        </p:txBody>
      </p:sp>
      <p:sp>
        <p:nvSpPr>
          <p:cNvPr id="1035" name="Rectangle 1034"/>
          <p:cNvSpPr/>
          <p:nvPr/>
        </p:nvSpPr>
        <p:spPr>
          <a:xfrm>
            <a:off x="166977" y="1298956"/>
            <a:ext cx="1092655" cy="491749"/>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sp>
        <p:nvSpPr>
          <p:cNvPr id="1036" name="ZoneTexte 1035"/>
          <p:cNvSpPr txBox="1"/>
          <p:nvPr/>
        </p:nvSpPr>
        <p:spPr>
          <a:xfrm>
            <a:off x="286147" y="1298957"/>
            <a:ext cx="803425" cy="400110"/>
          </a:xfrm>
          <a:prstGeom prst="rect">
            <a:avLst/>
          </a:prstGeom>
          <a:noFill/>
        </p:spPr>
        <p:txBody>
          <a:bodyPr wrap="none" rtlCol="0">
            <a:spAutoFit/>
          </a:bodyPr>
          <a:lstStyle/>
          <a:p>
            <a:pPr algn="ctr"/>
            <a:r>
              <a:rPr lang="fr-FR" sz="1000" dirty="0" smtClean="0">
                <a:latin typeface="Times New Roman" panose="02020603050405020304" pitchFamily="18" charset="0"/>
                <a:cs typeface="Times New Roman" panose="02020603050405020304" pitchFamily="18" charset="0"/>
              </a:rPr>
              <a:t>François Ier</a:t>
            </a:r>
          </a:p>
          <a:p>
            <a:pPr algn="ctr"/>
            <a:r>
              <a:rPr lang="fr-FR" sz="1000" dirty="0" smtClean="0">
                <a:latin typeface="Times New Roman" panose="02020603050405020304" pitchFamily="18" charset="0"/>
                <a:cs typeface="Times New Roman" panose="02020603050405020304" pitchFamily="18" charset="0"/>
              </a:rPr>
              <a:t>(1)</a:t>
            </a:r>
            <a:endParaRPr lang="fr-FR" sz="1000" dirty="0">
              <a:latin typeface="Times New Roman" panose="02020603050405020304" pitchFamily="18" charset="0"/>
              <a:cs typeface="Times New Roman" panose="02020603050405020304" pitchFamily="18" charset="0"/>
            </a:endParaRPr>
          </a:p>
        </p:txBody>
      </p:sp>
      <p:sp>
        <p:nvSpPr>
          <p:cNvPr id="1037" name="ZoneTexte 1036"/>
          <p:cNvSpPr txBox="1"/>
          <p:nvPr/>
        </p:nvSpPr>
        <p:spPr>
          <a:xfrm>
            <a:off x="7560333" y="1073179"/>
            <a:ext cx="441146" cy="246221"/>
          </a:xfrm>
          <a:prstGeom prst="rect">
            <a:avLst/>
          </a:prstGeom>
          <a:noFill/>
        </p:spPr>
        <p:txBody>
          <a:bodyPr wrap="none" rtlCol="0">
            <a:spAutoFit/>
          </a:bodyPr>
          <a:lstStyle/>
          <a:p>
            <a:r>
              <a:rPr lang="fr-FR" sz="1000" dirty="0" smtClean="0">
                <a:latin typeface="Times New Roman" panose="02020603050405020304" pitchFamily="18" charset="0"/>
                <a:cs typeface="Times New Roman" panose="02020603050405020304" pitchFamily="18" charset="0"/>
              </a:rPr>
              <a:t>1830</a:t>
            </a:r>
            <a:endParaRPr lang="fr-FR" sz="1000" dirty="0">
              <a:latin typeface="Times New Roman" panose="02020603050405020304" pitchFamily="18" charset="0"/>
              <a:cs typeface="Times New Roman" panose="02020603050405020304" pitchFamily="18" charset="0"/>
            </a:endParaRPr>
          </a:p>
        </p:txBody>
      </p:sp>
      <p:sp>
        <p:nvSpPr>
          <p:cNvPr id="1038" name="Rectangle 1037"/>
          <p:cNvSpPr/>
          <p:nvPr/>
        </p:nvSpPr>
        <p:spPr>
          <a:xfrm>
            <a:off x="5848054" y="1063650"/>
            <a:ext cx="441146" cy="246221"/>
          </a:xfrm>
          <a:prstGeom prst="rect">
            <a:avLst/>
          </a:prstGeom>
        </p:spPr>
        <p:txBody>
          <a:bodyPr wrap="none">
            <a:spAutoFit/>
          </a:bodyPr>
          <a:lstStyle/>
          <a:p>
            <a:r>
              <a:rPr lang="fr-FR" sz="1000" dirty="0" smtClean="0">
                <a:latin typeface="Times New Roman" panose="02020603050405020304" pitchFamily="18" charset="0"/>
                <a:cs typeface="Times New Roman" panose="02020603050405020304" pitchFamily="18" charset="0"/>
              </a:rPr>
              <a:t>1774</a:t>
            </a:r>
            <a:endParaRPr lang="fr-FR" sz="1000" dirty="0">
              <a:latin typeface="Times New Roman" panose="02020603050405020304" pitchFamily="18" charset="0"/>
              <a:cs typeface="Times New Roman" panose="02020603050405020304" pitchFamily="18" charset="0"/>
            </a:endParaRPr>
          </a:p>
        </p:txBody>
      </p:sp>
      <p:sp>
        <p:nvSpPr>
          <p:cNvPr id="1039" name="ZoneTexte 1038"/>
          <p:cNvSpPr txBox="1"/>
          <p:nvPr/>
        </p:nvSpPr>
        <p:spPr>
          <a:xfrm>
            <a:off x="1362203" y="1068056"/>
            <a:ext cx="545501" cy="246221"/>
          </a:xfrm>
          <a:prstGeom prst="rect">
            <a:avLst/>
          </a:prstGeom>
          <a:noFill/>
        </p:spPr>
        <p:txBody>
          <a:bodyPr wrap="square" rtlCol="0">
            <a:spAutoFit/>
          </a:bodyPr>
          <a:lstStyle/>
          <a:p>
            <a:r>
              <a:rPr lang="fr-FR" sz="1000" dirty="0" smtClean="0">
                <a:latin typeface="Times New Roman" panose="02020603050405020304" pitchFamily="18" charset="0"/>
                <a:cs typeface="Times New Roman" panose="02020603050405020304" pitchFamily="18" charset="0"/>
              </a:rPr>
              <a:t>1560</a:t>
            </a:r>
            <a:endParaRPr lang="fr-FR" sz="1000" dirty="0">
              <a:latin typeface="Times New Roman" panose="02020603050405020304" pitchFamily="18" charset="0"/>
              <a:cs typeface="Times New Roman" panose="02020603050405020304" pitchFamily="18" charset="0"/>
            </a:endParaRPr>
          </a:p>
        </p:txBody>
      </p:sp>
      <p:sp>
        <p:nvSpPr>
          <p:cNvPr id="1041" name="ZoneTexte 1040"/>
          <p:cNvSpPr txBox="1"/>
          <p:nvPr/>
        </p:nvSpPr>
        <p:spPr>
          <a:xfrm>
            <a:off x="6492294" y="3717033"/>
            <a:ext cx="2363403" cy="3046988"/>
          </a:xfrm>
          <a:prstGeom prst="rect">
            <a:avLst/>
          </a:prstGeom>
          <a:noFill/>
        </p:spPr>
        <p:txBody>
          <a:bodyPr wrap="square" rtlCol="0">
            <a:spAutoFit/>
          </a:bodyPr>
          <a:lstStyle/>
          <a:p>
            <a:r>
              <a:rPr lang="fr-FR" sz="1600" u="sng" dirty="0" smtClean="0">
                <a:latin typeface="Times New Roman" panose="02020603050405020304" pitchFamily="18" charset="0"/>
                <a:cs typeface="Times New Roman" panose="02020603050405020304" pitchFamily="18" charset="0"/>
              </a:rPr>
              <a:t>Possibilité d’exercice</a:t>
            </a:r>
            <a:r>
              <a:rPr lang="fr-FR" sz="1600" dirty="0" smtClean="0">
                <a:latin typeface="Times New Roman" panose="02020603050405020304" pitchFamily="18" charset="0"/>
                <a:cs typeface="Times New Roman" panose="02020603050405020304" pitchFamily="18" charset="0"/>
              </a:rPr>
              <a:t>: </a:t>
            </a:r>
          </a:p>
          <a:p>
            <a:pPr marL="285750" indent="-285750">
              <a:buFontTx/>
              <a:buChar char="-"/>
            </a:pPr>
            <a:r>
              <a:rPr lang="fr-FR" sz="1600" dirty="0" smtClean="0">
                <a:latin typeface="Times New Roman" panose="02020603050405020304" pitchFamily="18" charset="0"/>
                <a:cs typeface="Times New Roman" panose="02020603050405020304" pitchFamily="18" charset="0"/>
              </a:rPr>
              <a:t>écrire un récit sur l’évolution de cette salle à travers les siècles.</a:t>
            </a:r>
          </a:p>
          <a:p>
            <a:pPr marL="285750" indent="-285750">
              <a:buFontTx/>
              <a:buChar char="-"/>
            </a:pPr>
            <a:r>
              <a:rPr lang="fr-FR" sz="1600" dirty="0" smtClean="0">
                <a:latin typeface="Times New Roman" panose="02020603050405020304" pitchFamily="18" charset="0"/>
                <a:cs typeface="Times New Roman" panose="02020603050405020304" pitchFamily="18" charset="0"/>
              </a:rPr>
              <a:t>À l’aide d’un logiciel informatique, proposer trois états antérieurs de cette salle: sous François Ier, sous Louis XIV, sous Louis XVI.</a:t>
            </a:r>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6664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7272808" cy="711362"/>
          </a:xfrm>
        </p:spPr>
        <p:txBody>
          <a:bodyPr>
            <a:no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Conclusion</a:t>
            </a:r>
            <a:endPar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3" name="ZoneTexte 2"/>
          <p:cNvSpPr txBox="1"/>
          <p:nvPr/>
        </p:nvSpPr>
        <p:spPr>
          <a:xfrm>
            <a:off x="395536" y="1628800"/>
            <a:ext cx="7848872" cy="3046988"/>
          </a:xfrm>
          <a:prstGeom prst="rect">
            <a:avLst/>
          </a:prstGeom>
          <a:noFill/>
        </p:spPr>
        <p:txBody>
          <a:bodyPr wrap="square" rtlCol="0">
            <a:spAutoFit/>
          </a:bodyPr>
          <a:lstStyle/>
          <a:p>
            <a:pPr algn="just"/>
            <a:r>
              <a:rPr lang="fr-FR" sz="2400" b="1" dirty="0" smtClean="0">
                <a:latin typeface="Times New Roman" panose="02020603050405020304" pitchFamily="18" charset="0"/>
                <a:cs typeface="Times New Roman" panose="02020603050405020304" pitchFamily="18" charset="0"/>
              </a:rPr>
              <a:t>Arpenter le château de Fontainebleau nécessite une connaissance de la chronologie et une gymnastique de repères incessante. Il faut accepter que le château est une création artistique et architecturale qui se tourne continuellement vers son propre passé, citant sans cesse les époques précédentes. Liant les périodes entre elles et questionnant les points de rupture, le château donne un volume enrichissant à la frise chronologique.     </a:t>
            </a:r>
            <a:endParaRPr lang="fr-FR"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665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72000"/>
            <a:ext cx="8208912" cy="1371600"/>
          </a:xfrm>
        </p:spPr>
        <p:txBody>
          <a:bodyPr>
            <a:noAutofit/>
          </a:bodyPr>
          <a:lstStyle/>
          <a:p>
            <a:r>
              <a:rPr lang="fr-FR" sz="3200" b="1" dirty="0" smtClean="0">
                <a:solidFill>
                  <a:srgbClr val="C00000"/>
                </a:solidFill>
                <a:effectLst/>
                <a:latin typeface="Times New Roman" panose="02020603050405020304" pitchFamily="18" charset="0"/>
                <a:ea typeface="Fedra Sans Std Light" pitchFamily="34" charset="0"/>
                <a:cs typeface="Times New Roman" panose="02020603050405020304" pitchFamily="18" charset="0"/>
              </a:rPr>
              <a:t>A. Napoléon à Fontainebleau, un repère</a:t>
            </a:r>
            <a:endParaRPr lang="fr-FR" sz="3200" b="1" dirty="0">
              <a:solidFill>
                <a:srgbClr val="C00000"/>
              </a:solidFill>
              <a:effectLst/>
              <a:latin typeface="Times New Roman" panose="02020603050405020304" pitchFamily="18" charset="0"/>
              <a:ea typeface="Fedra Sans Std Light" pitchFamily="34" charset="0"/>
              <a:cs typeface="Times New Roman" panose="02020603050405020304" pitchFamily="18" charset="0"/>
            </a:endParaRPr>
          </a:p>
        </p:txBody>
      </p:sp>
      <p:sp>
        <p:nvSpPr>
          <p:cNvPr id="3" name="Espace réservé du contenu 2"/>
          <p:cNvSpPr>
            <a:spLocks noGrp="1"/>
          </p:cNvSpPr>
          <p:nvPr>
            <p:ph idx="1"/>
          </p:nvPr>
        </p:nvSpPr>
        <p:spPr>
          <a:xfrm>
            <a:off x="3491880" y="1052736"/>
            <a:ext cx="4968552" cy="4536504"/>
          </a:xfrm>
        </p:spPr>
        <p:txBody>
          <a:bodyPr>
            <a:normAutofit/>
          </a:bodyPr>
          <a:lstStyle/>
          <a:p>
            <a:pPr algn="just"/>
            <a:r>
              <a:rPr lang="fr-FR" sz="2200" dirty="0" smtClean="0">
                <a:latin typeface="Times New Roman" panose="02020603050405020304" pitchFamily="18" charset="0"/>
                <a:ea typeface="Fedra Sans Std Light" pitchFamily="34" charset="0"/>
                <a:cs typeface="Times New Roman" panose="02020603050405020304" pitchFamily="18" charset="0"/>
              </a:rPr>
              <a:t>Napoléon est nommé empereur des Français en 1804. C’est </a:t>
            </a:r>
            <a:r>
              <a:rPr lang="fr-FR" sz="2200" dirty="0">
                <a:latin typeface="Times New Roman" panose="02020603050405020304" pitchFamily="18" charset="0"/>
                <a:ea typeface="Fedra Sans Std Light" pitchFamily="34" charset="0"/>
                <a:cs typeface="Times New Roman" panose="02020603050405020304" pitchFamily="18" charset="0"/>
              </a:rPr>
              <a:t>à Fontainebleau </a:t>
            </a:r>
            <a:r>
              <a:rPr lang="fr-FR" sz="2200" dirty="0" smtClean="0">
                <a:latin typeface="Times New Roman" panose="02020603050405020304" pitchFamily="18" charset="0"/>
                <a:ea typeface="Fedra Sans Std Light" pitchFamily="34" charset="0"/>
                <a:cs typeface="Times New Roman" panose="02020603050405020304" pitchFamily="18" charset="0"/>
              </a:rPr>
              <a:t>qu’il reçoit </a:t>
            </a:r>
            <a:r>
              <a:rPr lang="fr-FR" sz="2200" dirty="0">
                <a:latin typeface="Times New Roman" panose="02020603050405020304" pitchFamily="18" charset="0"/>
                <a:ea typeface="Fedra Sans Std Light" pitchFamily="34" charset="0"/>
                <a:cs typeface="Times New Roman" panose="02020603050405020304" pitchFamily="18" charset="0"/>
              </a:rPr>
              <a:t>le pape Pie VII quelques jours avant son </a:t>
            </a:r>
            <a:r>
              <a:rPr lang="fr-FR" sz="2200" dirty="0" smtClean="0">
                <a:latin typeface="Times New Roman" panose="02020603050405020304" pitchFamily="18" charset="0"/>
                <a:ea typeface="Fedra Sans Std Light" pitchFamily="34" charset="0"/>
                <a:cs typeface="Times New Roman" panose="02020603050405020304" pitchFamily="18" charset="0"/>
              </a:rPr>
              <a:t>sacre, ce qui est l’occasion de faire remeubler un château éprouvé par la Révolution. Celui-ci reprend vraiment une dimension de palais à partir de 1807. Le pape y sera gardé prisonnier entre 1812 et 1814. Le 6 avril 1814, Napoléon y signe son abdication, au terme de la campagne de France. Il part de Fontainebleau en exil pour l’île d’Elbe.</a:t>
            </a:r>
          </a:p>
        </p:txBody>
      </p:sp>
      <p:sp>
        <p:nvSpPr>
          <p:cNvPr id="4" name="ZoneTexte 3"/>
          <p:cNvSpPr txBox="1"/>
          <p:nvPr/>
        </p:nvSpPr>
        <p:spPr>
          <a:xfrm>
            <a:off x="3491880" y="5759933"/>
            <a:ext cx="4968552"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Portrait de Napoléon par le baron Gérard, 1805, Musée national du château de Fontainebleau.</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 y="1622719"/>
            <a:ext cx="3130012" cy="4809711"/>
          </a:xfrm>
          <a:prstGeom prst="rect">
            <a:avLst/>
          </a:prstGeom>
        </p:spPr>
      </p:pic>
      <p:sp>
        <p:nvSpPr>
          <p:cNvPr id="6" name="ZoneTexte 5"/>
          <p:cNvSpPr txBox="1"/>
          <p:nvPr/>
        </p:nvSpPr>
        <p:spPr>
          <a:xfrm>
            <a:off x="180000" y="6406264"/>
            <a:ext cx="3130012"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RMN</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182872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72000"/>
            <a:ext cx="8363272" cy="1371600"/>
          </a:xfrm>
        </p:spPr>
        <p:txBody>
          <a:bodyPr>
            <a:no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Napoléon à Fontainebleau, un repère</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3937314" y="1620180"/>
            <a:ext cx="4701208" cy="3032956"/>
          </a:xfrm>
        </p:spPr>
        <p:txBody>
          <a:bodyPr>
            <a:normAutofit/>
          </a:bodyPr>
          <a:lstStyle/>
          <a:p>
            <a:pPr marL="0" indent="0" algn="just">
              <a:buNone/>
            </a:pPr>
            <a:r>
              <a:rPr lang="fr-FR" sz="2200" dirty="0" smtClean="0">
                <a:latin typeface="Times New Roman" panose="02020603050405020304" pitchFamily="18" charset="0"/>
                <a:ea typeface="Fedra Sans Std Light" pitchFamily="34" charset="0"/>
                <a:cs typeface="Times New Roman" panose="02020603050405020304" pitchFamily="18" charset="0"/>
              </a:rPr>
              <a:t>Pendant son règne, l’Empereur fait abattre l’aile de Ferrare et édifier la grille d’honneur, faisant de la cour du Cheval-Blanc l’entrée principale du château. Il remodèle ainsi le château royal en palais impérial, inscrivant sa propre empreinte dans un édifice datant déjà de six siècles.</a:t>
            </a:r>
          </a:p>
        </p:txBody>
      </p:sp>
      <p:sp>
        <p:nvSpPr>
          <p:cNvPr id="4" name="ZoneTexte 3"/>
          <p:cNvSpPr txBox="1"/>
          <p:nvPr/>
        </p:nvSpPr>
        <p:spPr>
          <a:xfrm>
            <a:off x="3923927" y="5229200"/>
            <a:ext cx="4516423"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Grille d’honneur du château de Fontainebleau et cour du Cheval-Blanc vues du ciel.</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0000" y="1620179"/>
            <a:ext cx="3513968" cy="4843802"/>
          </a:xfrm>
          <a:prstGeom prst="rect">
            <a:avLst/>
          </a:prstGeom>
        </p:spPr>
      </p:pic>
      <p:sp>
        <p:nvSpPr>
          <p:cNvPr id="6" name="ZoneTexte 5"/>
          <p:cNvSpPr txBox="1"/>
          <p:nvPr/>
        </p:nvSpPr>
        <p:spPr>
          <a:xfrm>
            <a:off x="179999" y="6463981"/>
            <a:ext cx="3513969"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Béatrice Lecuyer-Bibal</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4293381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72000"/>
            <a:ext cx="8363272" cy="1371600"/>
          </a:xfrm>
        </p:spPr>
        <p:txBody>
          <a:bodyPr>
            <a:no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Napoléon à Fontainebleau, un repère</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80000" y="1340768"/>
            <a:ext cx="8640472" cy="1468759"/>
          </a:xfrm>
        </p:spPr>
        <p:txBody>
          <a:bodyPr>
            <a:normAutofit/>
          </a:bodyPr>
          <a:lstStyle/>
          <a:p>
            <a:pPr marL="0" indent="0" algn="just">
              <a:buNone/>
            </a:pPr>
            <a:r>
              <a:rPr lang="fr-FR" sz="2200" dirty="0" smtClean="0">
                <a:latin typeface="Times New Roman" panose="02020603050405020304" pitchFamily="18" charset="0"/>
                <a:ea typeface="Fedra Sans Std Light" pitchFamily="34" charset="0"/>
                <a:cs typeface="Times New Roman" panose="02020603050405020304" pitchFamily="18" charset="0"/>
              </a:rPr>
              <a:t>C’est dans l’ancienne chambre des rois que Napoléon fait aménager une salle du trône à Fontainebleau en 1808. Il s’agit de la dernière salle du trône napoléonienne existante, et une des plus importantes pièces du château aujourd’hui.</a:t>
            </a:r>
          </a:p>
        </p:txBody>
      </p:sp>
      <p:sp>
        <p:nvSpPr>
          <p:cNvPr id="4" name="ZoneTexte 3"/>
          <p:cNvSpPr txBox="1"/>
          <p:nvPr/>
        </p:nvSpPr>
        <p:spPr>
          <a:xfrm>
            <a:off x="6372200" y="4221088"/>
            <a:ext cx="2448272"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Salle du trône (Grands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875" y="2779433"/>
            <a:ext cx="5817285" cy="3707877"/>
          </a:xfrm>
          <a:prstGeom prst="rect">
            <a:avLst/>
          </a:prstGeom>
        </p:spPr>
      </p:pic>
      <p:sp>
        <p:nvSpPr>
          <p:cNvPr id="7" name="ZoneTexte 6"/>
          <p:cNvSpPr txBox="1"/>
          <p:nvPr/>
        </p:nvSpPr>
        <p:spPr>
          <a:xfrm>
            <a:off x="3635896" y="6500989"/>
            <a:ext cx="2376264"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Béatrice Lecuyer-Bibal</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269639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72000"/>
            <a:ext cx="8291264" cy="1371600"/>
          </a:xfrm>
          <a:effectLst/>
        </p:spPr>
        <p:txBody>
          <a:bodyPr>
            <a:noAutofit/>
          </a:bodyPr>
          <a:lstStyle/>
          <a:p>
            <a:r>
              <a:rPr lang="fr-FR" sz="3200" b="1" dirty="0" smtClean="0">
                <a:solidFill>
                  <a:srgbClr val="C00000"/>
                </a:solidFill>
                <a:latin typeface="Times New Roman" panose="02020603050405020304" pitchFamily="18" charset="0"/>
                <a:ea typeface="Fedra Sans Std Light" pitchFamily="34" charset="0"/>
                <a:cs typeface="Times New Roman" panose="02020603050405020304" pitchFamily="18" charset="0"/>
              </a:rPr>
              <a:t>A. Napoléon à Fontainebleau, un repère</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80000" y="1357402"/>
            <a:ext cx="8280432" cy="964703"/>
          </a:xfrm>
        </p:spPr>
        <p:txBody>
          <a:bodyPr anchor="ctr">
            <a:normAutofit/>
          </a:bodyPr>
          <a:lstStyle/>
          <a:p>
            <a:pPr marL="0" indent="0" algn="just">
              <a:buNone/>
            </a:pPr>
            <a:r>
              <a:rPr lang="fr-FR" sz="2200" dirty="0" smtClean="0">
                <a:latin typeface="Times New Roman" panose="02020603050405020304" pitchFamily="18" charset="0"/>
                <a:ea typeface="Fedra Sans Std Light" pitchFamily="34" charset="0"/>
                <a:cs typeface="Times New Roman" panose="02020603050405020304" pitchFamily="18" charset="0"/>
              </a:rPr>
              <a:t>C’est à Fontainebleau que l’Empereur signe en 1814 son abdication</a:t>
            </a:r>
            <a:r>
              <a:rPr lang="fr-FR" sz="2200" dirty="0">
                <a:latin typeface="Times New Roman" panose="02020603050405020304" pitchFamily="18" charset="0"/>
                <a:ea typeface="Fedra Sans Std Light" pitchFamily="34" charset="0"/>
                <a:cs typeface="Times New Roman" panose="02020603050405020304" pitchFamily="18" charset="0"/>
              </a:rPr>
              <a:t> </a:t>
            </a:r>
            <a:r>
              <a:rPr lang="fr-FR" sz="2200" dirty="0" smtClean="0">
                <a:latin typeface="Times New Roman" panose="02020603050405020304" pitchFamily="18" charset="0"/>
                <a:ea typeface="Fedra Sans Std Light" pitchFamily="34" charset="0"/>
                <a:cs typeface="Times New Roman" panose="02020603050405020304" pitchFamily="18" charset="0"/>
              </a:rPr>
              <a:t>dans un salon de son appartement intérieur.</a:t>
            </a:r>
            <a:endParaRPr lang="fr-FR" sz="2200" dirty="0">
              <a:latin typeface="Times New Roman" panose="02020603050405020304" pitchFamily="18" charset="0"/>
              <a:ea typeface="Fedra Sans Std Light" pitchFamily="34" charset="0"/>
              <a:cs typeface="Times New Roman" panose="02020603050405020304" pitchFamily="18" charset="0"/>
            </a:endParaRPr>
          </a:p>
        </p:txBody>
      </p:sp>
      <p:sp>
        <p:nvSpPr>
          <p:cNvPr id="4" name="ZoneTexte 3"/>
          <p:cNvSpPr txBox="1"/>
          <p:nvPr/>
        </p:nvSpPr>
        <p:spPr>
          <a:xfrm>
            <a:off x="6330145" y="3498847"/>
            <a:ext cx="2520280"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atin typeface="Times New Roman" panose="02020603050405020304" pitchFamily="18" charset="0"/>
                <a:ea typeface="Fedra Sans Std Light" pitchFamily="34" charset="0"/>
                <a:cs typeface="Times New Roman" panose="02020603050405020304" pitchFamily="18" charset="0"/>
              </a:rPr>
              <a:t>Salon de l’abdication de l’Empereur (Grands Appartements)</a:t>
            </a:r>
            <a:endParaRPr lang="fr-FR" dirty="0">
              <a:latin typeface="Times New Roman" panose="02020603050405020304" pitchFamily="18" charset="0"/>
              <a:ea typeface="Fedra Sans Std Light"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2322105"/>
            <a:ext cx="5937504" cy="4200144"/>
          </a:xfrm>
          <a:prstGeom prst="rect">
            <a:avLst/>
          </a:prstGeom>
        </p:spPr>
      </p:pic>
      <p:sp>
        <p:nvSpPr>
          <p:cNvPr id="6" name="ZoneTexte 5"/>
          <p:cNvSpPr txBox="1"/>
          <p:nvPr/>
        </p:nvSpPr>
        <p:spPr>
          <a:xfrm>
            <a:off x="3495263" y="6519773"/>
            <a:ext cx="2622241" cy="246221"/>
          </a:xfrm>
          <a:prstGeom prst="rect">
            <a:avLst/>
          </a:prstGeom>
          <a:noFill/>
        </p:spPr>
        <p:txBody>
          <a:bodyPr wrap="square" rtlCol="0">
            <a:spAutoFit/>
          </a:bodyPr>
          <a:lstStyle/>
          <a:p>
            <a:pPr algn="r"/>
            <a:r>
              <a:rPr lang="fr-FR" sz="1000" dirty="0" smtClean="0">
                <a:latin typeface="Times New Roman" panose="02020603050405020304" pitchFamily="18" charset="0"/>
                <a:ea typeface="Fedra Sans Std Light" pitchFamily="34" charset="0"/>
                <a:cs typeface="Times New Roman" panose="02020603050405020304" pitchFamily="18" charset="0"/>
                <a:sym typeface="Symbol"/>
              </a:rPr>
              <a:t> Béatrice Lecuyer-Bibal</a:t>
            </a:r>
            <a:endParaRPr lang="fr-FR" sz="1000" dirty="0">
              <a:latin typeface="Times New Roman" panose="02020603050405020304" pitchFamily="18" charset="0"/>
              <a:ea typeface="Fedra Sans Std Light" pitchFamily="34" charset="0"/>
              <a:cs typeface="Times New Roman" panose="02020603050405020304" pitchFamily="18" charset="0"/>
            </a:endParaRPr>
          </a:p>
        </p:txBody>
      </p:sp>
    </p:spTree>
    <p:extLst>
      <p:ext uri="{BB962C8B-B14F-4D97-AF65-F5344CB8AC3E}">
        <p14:creationId xmlns:p14="http://schemas.microsoft.com/office/powerpoint/2010/main" val="138141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0" y="-72000"/>
            <a:ext cx="8363272" cy="1371600"/>
          </a:xfrm>
        </p:spPr>
        <p:txBody>
          <a:bodyPr>
            <a:noAutofit/>
          </a:bodyPr>
          <a:lstStyle/>
          <a:p>
            <a:r>
              <a:rPr lang="fr-FR" sz="3200" b="1" dirty="0">
                <a:solidFill>
                  <a:srgbClr val="C00000"/>
                </a:solidFill>
                <a:latin typeface="Times New Roman" panose="02020603050405020304" pitchFamily="18" charset="0"/>
                <a:ea typeface="Fedra Sans Std Light" pitchFamily="34" charset="0"/>
                <a:cs typeface="Times New Roman" panose="02020603050405020304" pitchFamily="18" charset="0"/>
              </a:rPr>
              <a:t>A. Napoléon à Fontainebleau, un repère</a:t>
            </a:r>
            <a:endParaRPr lang="fr-FR" sz="3200" b="1" dirty="0">
              <a:solidFill>
                <a:srgbClr val="C0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80000" y="1484784"/>
            <a:ext cx="8568464" cy="936104"/>
          </a:xfrm>
        </p:spPr>
        <p:txBody>
          <a:bodyPr>
            <a:noAutofit/>
          </a:bodyPr>
          <a:lstStyle/>
          <a:p>
            <a:pPr algn="just"/>
            <a:r>
              <a:rPr lang="fr-FR" sz="2200" dirty="0" smtClean="0">
                <a:latin typeface="Times New Roman" panose="02020603050405020304" pitchFamily="18" charset="0"/>
                <a:ea typeface="Fedra Sans Std Light" pitchFamily="34" charset="0"/>
                <a:cs typeface="Times New Roman" panose="02020603050405020304" pitchFamily="18" charset="0"/>
              </a:rPr>
              <a:t>Bien que le château de Fontainebleau soit fortement associé à Napoléon, l’Empereur n’y a séjourné que 177 jours durant son règne.</a:t>
            </a:r>
          </a:p>
        </p:txBody>
      </p:sp>
      <p:sp>
        <p:nvSpPr>
          <p:cNvPr id="4" name="Flèche droite 3"/>
          <p:cNvSpPr/>
          <p:nvPr/>
        </p:nvSpPr>
        <p:spPr>
          <a:xfrm>
            <a:off x="180000" y="2780928"/>
            <a:ext cx="8712480" cy="1584176"/>
          </a:xfrm>
          <a:prstGeom prst="rightArrow">
            <a:avLst/>
          </a:prstGeom>
          <a:solidFill>
            <a:srgbClr val="66CC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043608" y="3168588"/>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7380312" y="3176972"/>
            <a:ext cx="0" cy="7920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21580" y="2872973"/>
            <a:ext cx="648072" cy="276999"/>
          </a:xfrm>
          <a:prstGeom prst="rect">
            <a:avLst/>
          </a:prstGeom>
          <a:noFill/>
        </p:spPr>
        <p:txBody>
          <a:bodyPr wrap="square" rtlCol="0">
            <a:spAutoFit/>
          </a:bodyPr>
          <a:lstStyle/>
          <a:p>
            <a:r>
              <a:rPr lang="fr-FR" sz="1200" dirty="0" smtClean="0">
                <a:latin typeface="Times New Roman" panose="02020603050405020304" pitchFamily="18" charset="0"/>
                <a:ea typeface="Fedra Sans Std Light" pitchFamily="34" charset="0"/>
                <a:cs typeface="Times New Roman" panose="02020603050405020304" pitchFamily="18" charset="0"/>
              </a:rPr>
              <a:t>1804</a:t>
            </a:r>
            <a:endParaRPr lang="fr-FR" sz="1600" dirty="0">
              <a:latin typeface="Times New Roman" panose="02020603050405020304" pitchFamily="18" charset="0"/>
              <a:ea typeface="Fedra Sans Std Light" pitchFamily="34" charset="0"/>
              <a:cs typeface="Times New Roman" panose="02020603050405020304" pitchFamily="18" charset="0"/>
            </a:endParaRPr>
          </a:p>
        </p:txBody>
      </p:sp>
      <p:sp>
        <p:nvSpPr>
          <p:cNvPr id="11" name="Rectangle 10"/>
          <p:cNvSpPr/>
          <p:nvPr/>
        </p:nvSpPr>
        <p:spPr>
          <a:xfrm>
            <a:off x="7031885" y="2905588"/>
            <a:ext cx="492443" cy="276999"/>
          </a:xfrm>
          <a:prstGeom prst="rect">
            <a:avLst/>
          </a:prstGeom>
        </p:spPr>
        <p:txBody>
          <a:bodyPr wrap="none">
            <a:spAutoFit/>
          </a:bodyPr>
          <a:lstStyle/>
          <a:p>
            <a:r>
              <a:rPr lang="fr-FR" sz="1200" dirty="0" smtClean="0">
                <a:latin typeface="Times New Roman" panose="02020603050405020304" pitchFamily="18" charset="0"/>
                <a:ea typeface="Fedra Sans Std Light" pitchFamily="34" charset="0"/>
                <a:cs typeface="Times New Roman" panose="02020603050405020304" pitchFamily="18" charset="0"/>
              </a:rPr>
              <a:t>1814</a:t>
            </a:r>
            <a:endParaRPr lang="fr-FR" sz="1200" dirty="0">
              <a:latin typeface="Times New Roman" panose="02020603050405020304" pitchFamily="18" charset="0"/>
              <a:ea typeface="Fedra Sans Std Light" pitchFamily="34" charset="0"/>
              <a:cs typeface="Times New Roman" panose="02020603050405020304" pitchFamily="18" charset="0"/>
            </a:endParaRPr>
          </a:p>
        </p:txBody>
      </p:sp>
      <p:sp>
        <p:nvSpPr>
          <p:cNvPr id="13" name="Rectangle 12"/>
          <p:cNvSpPr/>
          <p:nvPr/>
        </p:nvSpPr>
        <p:spPr>
          <a:xfrm>
            <a:off x="3239245" y="2903025"/>
            <a:ext cx="505267" cy="276999"/>
          </a:xfrm>
          <a:prstGeom prst="rect">
            <a:avLst/>
          </a:prstGeom>
        </p:spPr>
        <p:txBody>
          <a:bodyPr wrap="none">
            <a:spAutoFit/>
          </a:bodyPr>
          <a:lstStyle/>
          <a:p>
            <a:pPr lvl="0"/>
            <a:r>
              <a:rPr lang="fr-FR" sz="12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1808</a:t>
            </a:r>
            <a:endParaRPr lang="fr-FR" sz="16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14" name="Rectangle 13"/>
          <p:cNvSpPr/>
          <p:nvPr/>
        </p:nvSpPr>
        <p:spPr>
          <a:xfrm>
            <a:off x="4556311" y="2904876"/>
            <a:ext cx="492443" cy="276999"/>
          </a:xfrm>
          <a:prstGeom prst="rect">
            <a:avLst/>
          </a:prstGeom>
        </p:spPr>
        <p:txBody>
          <a:bodyPr wrap="none">
            <a:spAutoFit/>
          </a:bodyPr>
          <a:lstStyle/>
          <a:p>
            <a:pPr lvl="0"/>
            <a:r>
              <a:rPr lang="fr-FR" sz="1200" dirty="0" smtClean="0">
                <a:solidFill>
                  <a:srgbClr val="000000"/>
                </a:solidFill>
                <a:latin typeface="Times New Roman" panose="02020603050405020304" pitchFamily="18" charset="0"/>
                <a:ea typeface="Fedra Sans Std Light" pitchFamily="34" charset="0"/>
                <a:cs typeface="Times New Roman" panose="02020603050405020304" pitchFamily="18" charset="0"/>
              </a:rPr>
              <a:t>1810</a:t>
            </a:r>
            <a:endParaRPr lang="fr-FR" sz="1600" dirty="0">
              <a:solidFill>
                <a:srgbClr val="000000"/>
              </a:solidFill>
              <a:latin typeface="Times New Roman" panose="02020603050405020304" pitchFamily="18" charset="0"/>
              <a:ea typeface="Fedra Sans Std Light" pitchFamily="34" charset="0"/>
              <a:cs typeface="Times New Roman" panose="02020603050405020304" pitchFamily="18" charset="0"/>
            </a:endParaRPr>
          </a:p>
        </p:txBody>
      </p:sp>
      <p:sp>
        <p:nvSpPr>
          <p:cNvPr id="15" name="Rectangle 14"/>
          <p:cNvSpPr/>
          <p:nvPr/>
        </p:nvSpPr>
        <p:spPr>
          <a:xfrm>
            <a:off x="180000" y="3176972"/>
            <a:ext cx="863608" cy="783704"/>
          </a:xfrm>
          <a:prstGeom prst="rect">
            <a:avLst/>
          </a:pr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lumMod val="65000"/>
                  </a:schemeClr>
                </a:solidFill>
              </a:ln>
            </a:endParaRPr>
          </a:p>
        </p:txBody>
      </p:sp>
      <p:sp>
        <p:nvSpPr>
          <p:cNvPr id="17" name="Forme libre 16"/>
          <p:cNvSpPr/>
          <p:nvPr/>
        </p:nvSpPr>
        <p:spPr>
          <a:xfrm>
            <a:off x="7375071" y="2770414"/>
            <a:ext cx="1518558" cy="1589315"/>
          </a:xfrm>
          <a:custGeom>
            <a:avLst/>
            <a:gdLst>
              <a:gd name="connsiteX0" fmla="*/ 0 w 1518558"/>
              <a:gd name="connsiteY0" fmla="*/ 408215 h 1589315"/>
              <a:gd name="connsiteX1" fmla="*/ 729343 w 1518558"/>
              <a:gd name="connsiteY1" fmla="*/ 408215 h 1589315"/>
              <a:gd name="connsiteX2" fmla="*/ 723900 w 1518558"/>
              <a:gd name="connsiteY2" fmla="*/ 0 h 1589315"/>
              <a:gd name="connsiteX3" fmla="*/ 1518558 w 1518558"/>
              <a:gd name="connsiteY3" fmla="*/ 800100 h 1589315"/>
              <a:gd name="connsiteX4" fmla="*/ 729343 w 1518558"/>
              <a:gd name="connsiteY4" fmla="*/ 1589315 h 1589315"/>
              <a:gd name="connsiteX5" fmla="*/ 729343 w 1518558"/>
              <a:gd name="connsiteY5" fmla="*/ 1202872 h 1589315"/>
              <a:gd name="connsiteX6" fmla="*/ 5443 w 1518558"/>
              <a:gd name="connsiteY6" fmla="*/ 1197429 h 1589315"/>
              <a:gd name="connsiteX7" fmla="*/ 0 w 1518558"/>
              <a:gd name="connsiteY7" fmla="*/ 408215 h 158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8" h="1589315">
                <a:moveTo>
                  <a:pt x="0" y="408215"/>
                </a:moveTo>
                <a:lnTo>
                  <a:pt x="729343" y="408215"/>
                </a:lnTo>
                <a:cubicBezTo>
                  <a:pt x="727529" y="272143"/>
                  <a:pt x="725714" y="136072"/>
                  <a:pt x="723900" y="0"/>
                </a:cubicBezTo>
                <a:lnTo>
                  <a:pt x="1518558" y="800100"/>
                </a:lnTo>
                <a:lnTo>
                  <a:pt x="729343" y="1589315"/>
                </a:lnTo>
                <a:lnTo>
                  <a:pt x="729343" y="1202872"/>
                </a:lnTo>
                <a:lnTo>
                  <a:pt x="5443" y="1197429"/>
                </a:lnTo>
                <a:cubicBezTo>
                  <a:pt x="3629" y="934358"/>
                  <a:pt x="1814" y="671286"/>
                  <a:pt x="0" y="408215"/>
                </a:cubicBezTo>
                <a:close/>
              </a:path>
            </a:pathLst>
          </a:cu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lumMod val="65000"/>
                  </a:schemeClr>
                </a:solidFill>
              </a:ln>
              <a:solidFill>
                <a:srgbClr val="0070C0"/>
              </a:solidFill>
            </a:endParaRPr>
          </a:p>
        </p:txBody>
      </p:sp>
      <p:sp>
        <p:nvSpPr>
          <p:cNvPr id="21" name="ZoneTexte 20"/>
          <p:cNvSpPr txBox="1"/>
          <p:nvPr/>
        </p:nvSpPr>
        <p:spPr>
          <a:xfrm>
            <a:off x="1245705" y="4021175"/>
            <a:ext cx="3852428" cy="338554"/>
          </a:xfrm>
          <a:prstGeom prst="rect">
            <a:avLst/>
          </a:prstGeom>
          <a:noFill/>
        </p:spPr>
        <p:txBody>
          <a:bodyPr wrap="square" rtlCol="0">
            <a:spAutoFit/>
          </a:bodyPr>
          <a:lstStyle/>
          <a:p>
            <a:r>
              <a:rPr lang="fr-FR" sz="1600" dirty="0" smtClean="0">
                <a:latin typeface="Times New Roman" panose="02020603050405020304" pitchFamily="18" charset="0"/>
                <a:ea typeface="Fedra Sans Std Light" pitchFamily="34" charset="0"/>
                <a:cs typeface="Times New Roman" panose="02020603050405020304" pitchFamily="18" charset="0"/>
              </a:rPr>
              <a:t>Début du Premier Empire</a:t>
            </a:r>
            <a:endParaRPr lang="fr-FR" sz="1600" dirty="0">
              <a:latin typeface="Times New Roman" panose="02020603050405020304" pitchFamily="18" charset="0"/>
              <a:ea typeface="Fedra Sans Std Light" pitchFamily="34" charset="0"/>
              <a:cs typeface="Times New Roman" panose="02020603050405020304" pitchFamily="18" charset="0"/>
            </a:endParaRPr>
          </a:p>
        </p:txBody>
      </p:sp>
      <p:sp>
        <p:nvSpPr>
          <p:cNvPr id="27" name="ZoneTexte 26"/>
          <p:cNvSpPr txBox="1"/>
          <p:nvPr/>
        </p:nvSpPr>
        <p:spPr>
          <a:xfrm>
            <a:off x="2843237" y="4299307"/>
            <a:ext cx="4457675" cy="338554"/>
          </a:xfrm>
          <a:prstGeom prst="rect">
            <a:avLst/>
          </a:prstGeom>
          <a:noFill/>
        </p:spPr>
        <p:txBody>
          <a:bodyPr wrap="square" rtlCol="0">
            <a:spAutoFit/>
          </a:bodyPr>
          <a:lstStyle/>
          <a:p>
            <a:pPr algn="r"/>
            <a:r>
              <a:rPr lang="fr-FR" sz="1600" dirty="0" smtClean="0">
                <a:latin typeface="Times New Roman" panose="02020603050405020304" pitchFamily="18" charset="0"/>
                <a:ea typeface="Fedra Sans Std Light" pitchFamily="34" charset="0"/>
                <a:cs typeface="Times New Roman" panose="02020603050405020304" pitchFamily="18" charset="0"/>
              </a:rPr>
              <a:t>Abdication de Napoléon à Fontainebleau</a:t>
            </a:r>
            <a:endParaRPr lang="fr-FR" sz="1600" dirty="0">
              <a:latin typeface="Times New Roman" panose="02020603050405020304" pitchFamily="18" charset="0"/>
              <a:ea typeface="Fedra Sans Std Light" pitchFamily="34" charset="0"/>
              <a:cs typeface="Times New Roman" panose="02020603050405020304" pitchFamily="18" charset="0"/>
            </a:endParaRPr>
          </a:p>
        </p:txBody>
      </p:sp>
      <p:sp>
        <p:nvSpPr>
          <p:cNvPr id="30" name="Rectangle 29"/>
          <p:cNvSpPr/>
          <p:nvPr/>
        </p:nvSpPr>
        <p:spPr>
          <a:xfrm>
            <a:off x="180570" y="3176972"/>
            <a:ext cx="867180" cy="78370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p:cNvCxnSpPr/>
          <p:nvPr/>
        </p:nvCxnSpPr>
        <p:spPr>
          <a:xfrm flipH="1" flipV="1">
            <a:off x="572689" y="3178498"/>
            <a:ext cx="497782" cy="152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H="1" flipV="1">
            <a:off x="572689" y="3969073"/>
            <a:ext cx="497782" cy="152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a:stCxn id="30" idx="0"/>
          </p:cNvCxnSpPr>
          <p:nvPr/>
        </p:nvCxnSpPr>
        <p:spPr>
          <a:xfrm flipH="1">
            <a:off x="180000" y="3176972"/>
            <a:ext cx="434160"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a:off x="180570" y="3969060"/>
            <a:ext cx="434160"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1069379" y="3180024"/>
            <a:ext cx="0" cy="80142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380312" y="3176972"/>
            <a:ext cx="144016" cy="783704"/>
          </a:xfrm>
          <a:prstGeom prst="rect">
            <a:avLst/>
          </a:prstGeom>
          <a:pattFill prst="ltUpDiag">
            <a:fgClr>
              <a:srgbClr val="00B0F0"/>
            </a:fgClr>
            <a:bgClr>
              <a:srgbClr val="0070C0"/>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lumMod val="50000"/>
                  </a:schemeClr>
                </a:solidFill>
              </a:ln>
            </a:endParaRPr>
          </a:p>
        </p:txBody>
      </p:sp>
      <p:sp>
        <p:nvSpPr>
          <p:cNvPr id="31" name="ZoneTexte 30"/>
          <p:cNvSpPr txBox="1"/>
          <p:nvPr/>
        </p:nvSpPr>
        <p:spPr>
          <a:xfrm>
            <a:off x="7375071" y="2905588"/>
            <a:ext cx="648072" cy="276999"/>
          </a:xfrm>
          <a:prstGeom prst="rect">
            <a:avLst/>
          </a:prstGeom>
          <a:noFill/>
        </p:spPr>
        <p:txBody>
          <a:bodyPr wrap="square" rtlCol="0">
            <a:spAutoFit/>
          </a:bodyPr>
          <a:lstStyle/>
          <a:p>
            <a:r>
              <a:rPr lang="fr-FR" sz="1200" dirty="0" smtClean="0">
                <a:latin typeface="Times New Roman" panose="02020603050405020304" pitchFamily="18" charset="0"/>
                <a:ea typeface="Fedra Sans Std Light" pitchFamily="34" charset="0"/>
                <a:cs typeface="Times New Roman" panose="02020603050405020304" pitchFamily="18" charset="0"/>
              </a:rPr>
              <a:t>1815</a:t>
            </a:r>
            <a:endParaRPr lang="fr-FR" sz="1200" dirty="0">
              <a:latin typeface="Times New Roman" panose="02020603050405020304" pitchFamily="18" charset="0"/>
              <a:ea typeface="Fedra Sans Std Light" pitchFamily="34" charset="0"/>
              <a:cs typeface="Times New Roman" panose="02020603050405020304" pitchFamily="18" charset="0"/>
            </a:endParaRPr>
          </a:p>
        </p:txBody>
      </p:sp>
      <p:cxnSp>
        <p:nvCxnSpPr>
          <p:cNvPr id="34" name="Connecteur droit avec flèche 33"/>
          <p:cNvCxnSpPr/>
          <p:nvPr/>
        </p:nvCxnSpPr>
        <p:spPr>
          <a:xfrm>
            <a:off x="3419872" y="3284984"/>
            <a:ext cx="1371439"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3339020" y="3400594"/>
            <a:ext cx="2592288" cy="276999"/>
          </a:xfrm>
          <a:prstGeom prst="rect">
            <a:avLst/>
          </a:prstGeom>
          <a:noFill/>
        </p:spPr>
        <p:txBody>
          <a:bodyPr wrap="square" rtlCol="0">
            <a:spAutoFit/>
          </a:bodyPr>
          <a:lstStyle/>
          <a:p>
            <a:r>
              <a:rPr lang="fr-FR" sz="12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Grands travaux à Fontainebleau</a:t>
            </a:r>
            <a:endParaRPr lang="fr-FR" sz="12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cxnSp>
        <p:nvCxnSpPr>
          <p:cNvPr id="40" name="Connecteur en angle 39"/>
          <p:cNvCxnSpPr>
            <a:endCxn id="21" idx="1"/>
          </p:cNvCxnSpPr>
          <p:nvPr/>
        </p:nvCxnSpPr>
        <p:spPr>
          <a:xfrm rot="16200000" flipH="1">
            <a:off x="1053041" y="3997788"/>
            <a:ext cx="209002" cy="17632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Connecteur en angle 45"/>
          <p:cNvCxnSpPr/>
          <p:nvPr/>
        </p:nvCxnSpPr>
        <p:spPr>
          <a:xfrm rot="5400000">
            <a:off x="7053579" y="4138926"/>
            <a:ext cx="507908" cy="15140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1036127" y="3651843"/>
            <a:ext cx="2026303" cy="369332"/>
          </a:xfrm>
          <a:prstGeom prst="rect">
            <a:avLst/>
          </a:prstGeom>
          <a:noFill/>
        </p:spPr>
        <p:txBody>
          <a:bodyPr wrap="square" rtlCol="0">
            <a:spAutoFit/>
          </a:bodyPr>
          <a:lstStyle/>
          <a:p>
            <a:r>
              <a:rPr lang="fr-FR"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Premier Empire</a:t>
            </a:r>
            <a:endParaRPr lang="fr-FR"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sp>
        <p:nvSpPr>
          <p:cNvPr id="5" name="ZoneTexte 4"/>
          <p:cNvSpPr txBox="1"/>
          <p:nvPr/>
        </p:nvSpPr>
        <p:spPr>
          <a:xfrm>
            <a:off x="5940152" y="2920265"/>
            <a:ext cx="720080" cy="261610"/>
          </a:xfrm>
          <a:prstGeom prst="rect">
            <a:avLst/>
          </a:prstGeom>
          <a:noFill/>
        </p:spPr>
        <p:txBody>
          <a:bodyPr wrap="square" rtlCol="0">
            <a:spAutoFit/>
          </a:bodyPr>
          <a:lstStyle/>
          <a:p>
            <a:r>
              <a:rPr lang="fr-FR" sz="1100" dirty="0" smtClean="0">
                <a:latin typeface="Times New Roman" panose="02020603050405020304" pitchFamily="18" charset="0"/>
                <a:cs typeface="Times New Roman" panose="02020603050405020304" pitchFamily="18" charset="0"/>
              </a:rPr>
              <a:t>1812</a:t>
            </a:r>
            <a:endParaRPr lang="fr-FR" sz="1100" dirty="0">
              <a:latin typeface="Times New Roman" panose="02020603050405020304" pitchFamily="18" charset="0"/>
              <a:cs typeface="Times New Roman" panose="02020603050405020304" pitchFamily="18" charset="0"/>
            </a:endParaRPr>
          </a:p>
        </p:txBody>
      </p:sp>
      <p:cxnSp>
        <p:nvCxnSpPr>
          <p:cNvPr id="8" name="Connecteur droit avec flèche 7"/>
          <p:cNvCxnSpPr/>
          <p:nvPr/>
        </p:nvCxnSpPr>
        <p:spPr>
          <a:xfrm>
            <a:off x="6228184" y="3286079"/>
            <a:ext cx="1146887"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6178252" y="3400594"/>
            <a:ext cx="1956097" cy="461665"/>
          </a:xfrm>
          <a:prstGeom prst="rect">
            <a:avLst/>
          </a:prstGeom>
          <a:noFill/>
        </p:spPr>
        <p:txBody>
          <a:bodyPr wrap="square" rtlCol="0">
            <a:spAutoFit/>
          </a:bodyPr>
          <a:lstStyle/>
          <a:p>
            <a:r>
              <a:rPr lang="fr-FR" sz="12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Détention de Pie VII à Fontainebleau</a:t>
            </a:r>
            <a:endParaRPr lang="fr-FR" sz="12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sp>
        <p:nvSpPr>
          <p:cNvPr id="18" name="Étoile à 4 branches 17"/>
          <p:cNvSpPr/>
          <p:nvPr/>
        </p:nvSpPr>
        <p:spPr>
          <a:xfrm>
            <a:off x="1055868" y="3310565"/>
            <a:ext cx="45719" cy="45719"/>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1086172" y="3163545"/>
            <a:ext cx="1926215" cy="461665"/>
          </a:xfrm>
          <a:prstGeom prst="rect">
            <a:avLst/>
          </a:prstGeom>
          <a:noFill/>
        </p:spPr>
        <p:txBody>
          <a:bodyPr wrap="square" rtlCol="0">
            <a:spAutoFit/>
          </a:bodyPr>
          <a:lstStyle/>
          <a:p>
            <a:r>
              <a:rPr lang="fr-FR" sz="1200" dirty="0" smtClean="0">
                <a:solidFill>
                  <a:schemeClr val="bg1"/>
                </a:solidFill>
                <a:latin typeface="Times New Roman" panose="02020603050405020304" pitchFamily="18" charset="0"/>
                <a:ea typeface="Fedra Sans Std Light" pitchFamily="34" charset="0"/>
                <a:cs typeface="Times New Roman" panose="02020603050405020304" pitchFamily="18" charset="0"/>
              </a:rPr>
              <a:t>Accueil de Pie VII à Fontainebleau</a:t>
            </a:r>
            <a:endParaRPr lang="fr-FR" sz="1200" dirty="0">
              <a:solidFill>
                <a:schemeClr val="bg1"/>
              </a:solidFill>
              <a:latin typeface="Times New Roman" panose="02020603050405020304" pitchFamily="18" charset="0"/>
              <a:ea typeface="Fedra Sans Std Light" pitchFamily="34" charset="0"/>
              <a:cs typeface="Times New Roman" panose="02020603050405020304" pitchFamily="18" charset="0"/>
            </a:endParaRPr>
          </a:p>
        </p:txBody>
      </p:sp>
      <p:sp>
        <p:nvSpPr>
          <p:cNvPr id="7" name="ZoneTexte 6"/>
          <p:cNvSpPr txBox="1"/>
          <p:nvPr/>
        </p:nvSpPr>
        <p:spPr>
          <a:xfrm>
            <a:off x="180000" y="4869160"/>
            <a:ext cx="8496456" cy="1446550"/>
          </a:xfrm>
          <a:prstGeom prst="rect">
            <a:avLst/>
          </a:prstGeom>
          <a:noFill/>
        </p:spPr>
        <p:txBody>
          <a:bodyPr wrap="square" rtlCol="0">
            <a:spAutoFit/>
          </a:bodyPr>
          <a:lstStyle/>
          <a:p>
            <a:pPr algn="just"/>
            <a:r>
              <a:rPr lang="fr-FR" sz="2200" b="1" dirty="0" smtClean="0">
                <a:latin typeface="Times New Roman" panose="02020603050405020304" pitchFamily="18" charset="0"/>
                <a:cs typeface="Times New Roman" panose="02020603050405020304" pitchFamily="18" charset="0"/>
              </a:rPr>
              <a:t>Cependant, l’importance des événements « bellifontains » dans la perspective globale du règne ainsi que la persistance de salles et d’un mobilier emblématiques justifient l’importance de Fontainebleau dans le récit napoléonien.</a:t>
            </a:r>
            <a:endParaRPr lang="fr-FR"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947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el">
  <a:themeElements>
    <a:clrScheme name="Essenti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e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2420</TotalTime>
  <Words>3023</Words>
  <Application>Microsoft Office PowerPoint</Application>
  <PresentationFormat>Affichage à l'écran (4:3)</PresentationFormat>
  <Paragraphs>335</Paragraphs>
  <Slides>46</Slides>
  <Notes>4</Notes>
  <HiddenSlides>0</HiddenSlides>
  <MMClips>0</MMClips>
  <ScaleCrop>false</ScaleCrop>
  <HeadingPairs>
    <vt:vector size="4" baseType="variant">
      <vt:variant>
        <vt:lpstr>Thème</vt:lpstr>
      </vt:variant>
      <vt:variant>
        <vt:i4>1</vt:i4>
      </vt:variant>
      <vt:variant>
        <vt:lpstr>Titres des diapositives</vt:lpstr>
      </vt:variant>
      <vt:variant>
        <vt:i4>46</vt:i4>
      </vt:variant>
    </vt:vector>
  </HeadingPairs>
  <TitlesOfParts>
    <vt:vector size="47" baseType="lpstr">
      <vt:lpstr>Essentiel</vt:lpstr>
      <vt:lpstr>Présentation PowerPoint</vt:lpstr>
      <vt:lpstr>Présentation PowerPoint</vt:lpstr>
      <vt:lpstr>Plan général</vt:lpstr>
      <vt:lpstr>I. Les Petits Appartements de Napoléon au château de Fontainebleau</vt:lpstr>
      <vt:lpstr>A. Napoléon à Fontainebleau, un repère</vt:lpstr>
      <vt:lpstr>A. Napoléon à Fontainebleau, un repère</vt:lpstr>
      <vt:lpstr>A. Napoléon à Fontainebleau, un repère</vt:lpstr>
      <vt:lpstr>A. Napoléon à Fontainebleau, un repère</vt:lpstr>
      <vt:lpstr>A. Napoléon à Fontainebleau, un repère</vt:lpstr>
      <vt:lpstr>B. Fonction des pièces et récit</vt:lpstr>
      <vt:lpstr>B. Fonction des pièces et récit</vt:lpstr>
      <vt:lpstr>B. Fonction des pièces et récit</vt:lpstr>
      <vt:lpstr>B. Fonction des pièces et récit</vt:lpstr>
      <vt:lpstr>B. Fonction des pièces et récit</vt:lpstr>
      <vt:lpstr>B. Fonction des pièces et récit</vt:lpstr>
      <vt:lpstr>II. Le tourbillon chronologique</vt:lpstr>
      <vt:lpstr>Présentation PowerPoint</vt:lpstr>
      <vt:lpstr>A. L’héritage du passé</vt:lpstr>
      <vt:lpstr>A. L’héritage du passé</vt:lpstr>
      <vt:lpstr>A. L’héritage du passé</vt:lpstr>
      <vt:lpstr>A. L’héritage du passé</vt:lpstr>
      <vt:lpstr>A. L’héritage du passé</vt:lpstr>
      <vt:lpstr>B. La tempête des anachronismes</vt:lpstr>
      <vt:lpstr>B. La tempête des anachronismes</vt:lpstr>
      <vt:lpstr>B. La tempête des anachronismes</vt:lpstr>
      <vt:lpstr>B. La tempête des anachronismes</vt:lpstr>
      <vt:lpstr>B. La tempête des anachronismes</vt:lpstr>
      <vt:lpstr>III. Les Petits Appartements depuis 1907</vt:lpstr>
      <vt:lpstr>A. L’illusion d’un temps figé</vt:lpstr>
      <vt:lpstr>A. L’illusion d’un temps figé</vt:lpstr>
      <vt:lpstr>A. L’illusion d’un temps figé</vt:lpstr>
      <vt:lpstr>B. Les outils de cette restitution</vt:lpstr>
      <vt:lpstr>B. Les outils de cette restitution</vt:lpstr>
      <vt:lpstr>B. Les outils de cette restitution</vt:lpstr>
      <vt:lpstr>B. Les outils de cette restitution</vt:lpstr>
      <vt:lpstr>B. Les outils de cette restitution</vt:lpstr>
      <vt:lpstr>B. Les outils de cette restitution</vt:lpstr>
      <vt:lpstr>Conclusion</vt:lpstr>
      <vt:lpstr>Métamorphose d’une salle du château</vt:lpstr>
      <vt:lpstr>Métamorphose d’une salle du château</vt:lpstr>
      <vt:lpstr>Métamorphose d’une salle du château</vt:lpstr>
      <vt:lpstr>Métamorphose d’une salle du château</vt:lpstr>
      <vt:lpstr>Métamorphose d’une salle du château</vt:lpstr>
      <vt:lpstr>Métamorphose d’une salle du château</vt:lpstr>
      <vt:lpstr>Métamorphose d’une salle du château</vt:lpstr>
      <vt:lpstr>Conclusion</vt:lpstr>
    </vt:vector>
  </TitlesOfParts>
  <Company>Chateau Fontainebleau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spirale chronologique</dc:title>
  <dc:creator>ChFont</dc:creator>
  <cp:lastModifiedBy>Utilisateur</cp:lastModifiedBy>
  <cp:revision>206</cp:revision>
  <dcterms:created xsi:type="dcterms:W3CDTF">2016-08-24T08:10:58Z</dcterms:created>
  <dcterms:modified xsi:type="dcterms:W3CDTF">2016-11-23T10:14:50Z</dcterms:modified>
</cp:coreProperties>
</file>