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816" r:id="rId5"/>
    <p:sldMasterId id="2147483814" r:id="rId6"/>
  </p:sldMasterIdLst>
  <p:notesMasterIdLst>
    <p:notesMasterId r:id="rId34"/>
  </p:notesMasterIdLst>
  <p:handoutMasterIdLst>
    <p:handoutMasterId r:id="rId35"/>
  </p:handoutMasterIdLst>
  <p:sldIdLst>
    <p:sldId id="338" r:id="rId7"/>
    <p:sldId id="339" r:id="rId8"/>
    <p:sldId id="340" r:id="rId9"/>
    <p:sldId id="370" r:id="rId10"/>
    <p:sldId id="346" r:id="rId11"/>
    <p:sldId id="347" r:id="rId12"/>
    <p:sldId id="367" r:id="rId13"/>
    <p:sldId id="343" r:id="rId14"/>
    <p:sldId id="366" r:id="rId15"/>
    <p:sldId id="350" r:id="rId16"/>
    <p:sldId id="351" r:id="rId17"/>
    <p:sldId id="352" r:id="rId18"/>
    <p:sldId id="353" r:id="rId19"/>
    <p:sldId id="372" r:id="rId20"/>
    <p:sldId id="373" r:id="rId21"/>
    <p:sldId id="354" r:id="rId22"/>
    <p:sldId id="355" r:id="rId23"/>
    <p:sldId id="369" r:id="rId24"/>
    <p:sldId id="368" r:id="rId25"/>
    <p:sldId id="357" r:id="rId26"/>
    <p:sldId id="374" r:id="rId27"/>
    <p:sldId id="375" r:id="rId28"/>
    <p:sldId id="359" r:id="rId29"/>
    <p:sldId id="360" r:id="rId30"/>
    <p:sldId id="361" r:id="rId31"/>
    <p:sldId id="362" r:id="rId32"/>
    <p:sldId id="364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38"/>
            <p14:sldId id="339"/>
            <p14:sldId id="340"/>
            <p14:sldId id="370"/>
            <p14:sldId id="346"/>
            <p14:sldId id="347"/>
            <p14:sldId id="367"/>
            <p14:sldId id="343"/>
            <p14:sldId id="366"/>
            <p14:sldId id="350"/>
            <p14:sldId id="351"/>
            <p14:sldId id="352"/>
            <p14:sldId id="353"/>
            <p14:sldId id="372"/>
            <p14:sldId id="373"/>
            <p14:sldId id="354"/>
            <p14:sldId id="355"/>
            <p14:sldId id="369"/>
            <p14:sldId id="368"/>
            <p14:sldId id="357"/>
            <p14:sldId id="374"/>
            <p14:sldId id="375"/>
            <p14:sldId id="359"/>
            <p14:sldId id="360"/>
            <p14:sldId id="361"/>
            <p14:sldId id="362"/>
            <p14:sldId id="364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  <p15:guide id="4" orient="horz" pos="1095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pos="5193" userDrawn="1">
          <p15:clr>
            <a:srgbClr val="A4A3A4"/>
          </p15:clr>
        </p15:guide>
        <p15:guide id="10" pos="54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LIE HERVE" initials="NH" lastIdx="1" clrIdx="0">
    <p:extLst>
      <p:ext uri="{19B8F6BF-5375-455C-9EA6-DF929625EA0E}">
        <p15:presenceInfo xmlns:p15="http://schemas.microsoft.com/office/powerpoint/2012/main" userId="S-1-5-21-1616320312-2655828719-4280963109-3899" providerId="AD"/>
      </p:ext>
    </p:extLst>
  </p:cmAuthor>
  <p:cmAuthor id="2" name="LAURA DUMINIL" initials="LD" lastIdx="1" clrIdx="1">
    <p:extLst>
      <p:ext uri="{19B8F6BF-5375-455C-9EA6-DF929625EA0E}">
        <p15:presenceInfo xmlns:p15="http://schemas.microsoft.com/office/powerpoint/2012/main" userId="S-1-5-21-1616320312-2655828719-4280963109-845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6F5"/>
    <a:srgbClr val="EF7D05"/>
    <a:srgbClr val="F5F2F0"/>
    <a:srgbClr val="56C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8"/>
    <p:restoredTop sz="94660"/>
  </p:normalViewPr>
  <p:slideViewPr>
    <p:cSldViewPr showGuides="1">
      <p:cViewPr varScale="1">
        <p:scale>
          <a:sx n="115" d="100"/>
          <a:sy n="115" d="100"/>
        </p:scale>
        <p:origin x="1236" y="108"/>
      </p:cViewPr>
      <p:guideLst>
        <p:guide orient="horz" pos="2160"/>
        <p:guide orient="horz" pos="255"/>
        <p:guide orient="horz" pos="1139"/>
        <p:guide orient="horz" pos="1095"/>
        <p:guide orient="horz" pos="4065"/>
        <p:guide orient="horz" pos="420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7" d="100"/>
          <a:sy n="107" d="100"/>
        </p:scale>
        <p:origin x="344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875AC69-ECC0-DED6-E50B-228703D6CA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8CF0C9F-D89D-10E6-7306-4C1ACD1187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B5DB1-7186-714F-9EB7-D00EDBAD3623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4B4E19-12B5-EF5E-10D6-BBD32CE4CD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47683FC-EE44-BB39-58DD-7F7C28CA6C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FE6D0-38D5-514C-A911-37F3626F41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157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08/12/2023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novembre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0567"/>
            <a:ext cx="5651510" cy="46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novembre 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039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9144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5990" indent="-39599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novembre 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novembre 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729A64C5-2ADE-875C-9496-756BECCCD2C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novembre 2023</a:t>
            </a:r>
            <a:endParaRPr lang="fr-FR" cap="all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0F22970-35F7-F699-124F-236743548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01AAC80-96FF-9049-8174-BCFFFF40A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6137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C74A3C-32FC-7120-5E30-F9ED348F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278575-35AE-2C2D-F2E7-4C2EEAACF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8F5394B-257A-F917-3F1E-0A3A00DC297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novembre 2023</a:t>
            </a:r>
            <a:endParaRPr lang="fr-FR" cap="all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15D315A-C052-27A8-4EBF-C177576AD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9B841BC-9B6F-B993-13DD-C80BECC98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4608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3104CB-2127-5FF2-8894-EA1FC318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9E99B9-AEE8-C598-7E28-A31A4F924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7971B76A-4F1A-490E-9481-5897DFEC081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novembre 2023</a:t>
            </a:r>
            <a:endParaRPr lang="fr-FR" cap="all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6596818-879D-9EE8-F270-ABF48E9D8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C6E56678-4AB4-8927-2C6F-0FA223E4A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006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540662-33F0-FEAA-0072-FD65DCBF9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D77FF4-8B0D-2663-902B-739BE79F7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E26585-1516-47F1-3C39-1ED4F0613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34D096-F7E5-62EC-68C9-CC8D82E39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novembre 2023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D00879-015E-F446-7AD9-1DB1AAE7C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Délégation à la communication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0D8B1A-DC89-ED3B-C65F-017DCD5B1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1B2FD3-BCF6-B645-8685-CBC98B842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05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92D31-B83B-68CC-20AB-1E88FA77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8F4FD3-1BD2-2483-FE36-9B872AD5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D42567-40C5-EC6D-BA87-419447642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E8A9696-0072-A489-4BBC-1146BBEAF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C704EE0-76A5-92A5-DB21-AD0D05A18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AD0AB00-1900-CFAF-1D50-C633514B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novembre 2023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787970D-FA29-3A2C-9D48-1E62DCB7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Délégation à la communication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D77A0EC-C45B-E02A-FD78-FA24650A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1B2FD3-BCF6-B645-8685-CBC98B842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509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5F56C8-E39E-6039-194B-632D98F40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6D6B41-AD56-D6D6-EABA-1A066D0D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novembre 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4D2FAD-DFB2-F4E2-1C84-FEE6F103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Délégation à la communication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0BEFD4-02D3-C180-1773-00DB7F2DE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1B2FD3-BCF6-B645-8685-CBC98B842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954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20BE19-04CF-8E62-DE67-45FF8C3C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novembre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6F691F-A638-DEBD-F543-9CB3D85A6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053A5B-40F1-C97C-E649-89A424F3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1B2FD3-BCF6-B645-8685-CBC98B842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47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r>
              <a:rPr lang="fr-FR"/>
              <a:t>novembre 2023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9630"/>
            <a:ext cx="2879750" cy="23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610191-D6E4-17EA-C393-82D10049A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F9BC23-4F28-3AA8-C7E5-DC8F1CE8E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8C4C11-B6DD-D744-B735-FB3237482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E463CD-1391-2BCF-09D0-52F8FCAC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novembre 2023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94F17A-9F97-5243-6BBC-42933F32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Délégation à la communication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BCECD9-71B4-4FBC-FA79-144FAF2D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1B2FD3-BCF6-B645-8685-CBC98B842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685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9F1708-DB41-E725-C752-68350677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07EDDC3-27B9-D847-A9DA-16D41EEB3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72F164-1CA7-1CD3-A980-0DED32AAF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AB384D-0712-6187-341E-37394666A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novembre 2023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5C814B-6DD5-B31D-3BE2-901768340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Délégation à la communication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5ACB63-88CE-BD27-14AF-47696AE9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1B2FD3-BCF6-B645-8685-CBC98B842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127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BAE3D8-6882-5C3D-3268-E8EF057D9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7F45FC-42C9-AC1C-D3A5-ED06C19CB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DF4FEE-C248-49D7-5E6E-C4C220D706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novembre 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F7C168-FA6A-AD26-9E4F-FC729DCCC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Délégation à la communication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7FE8FC-C433-3F3D-DD8A-6C50F9F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1B2FD3-BCF6-B645-8685-CBC98B842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370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285B60-13A7-1E79-C046-DC97E7AB3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3CE657C-DF02-2D6F-068C-20370B95F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005FB1-B700-E9B2-B8DD-F36966B4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novembre 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723B05-141B-E375-D219-15F052B0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Délégation à la communication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6F1E33-A237-C8D6-7F3E-046AC7495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1B2FD3-BCF6-B645-8685-CBC98B842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303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EAC10E-6144-C86C-8D49-6428954C4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2A2DF7-F961-61B9-613E-08F873485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3D4B155-A523-AE97-3DB6-6F7B8DB5E3C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novembre 2023</a:t>
            </a:r>
            <a:endParaRPr lang="fr-FR" cap="all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60B231E9-712C-9458-1F77-DC34CF565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FF1F3E2-0009-CC54-61DC-561C82F1D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000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r>
              <a:rPr lang="fr-FR"/>
              <a:t>novembre 2023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704040"/>
            <a:ext cx="8424000" cy="4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/>
              <a:t>novembre 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348880"/>
            <a:ext cx="8424000" cy="3548144"/>
          </a:xfrm>
        </p:spPr>
        <p:txBody>
          <a:bodyPr/>
          <a:lstStyle>
            <a:lvl1pPr marL="171450" indent="-171450">
              <a:spcBef>
                <a:spcPts val="400"/>
              </a:spcBef>
              <a:spcAft>
                <a:spcPts val="800"/>
              </a:spcAft>
              <a:buClr>
                <a:srgbClr val="EF7D05"/>
              </a:buClr>
              <a:buFont typeface="Arial" panose="020B0604020202020204" pitchFamily="34" charset="0"/>
              <a:buChar char="•"/>
              <a:defRPr sz="1800" b="0"/>
            </a:lvl1pPr>
            <a:lvl2pPr marL="465746" indent="-285750">
              <a:spcBef>
                <a:spcPts val="600"/>
              </a:spcBef>
              <a:spcAft>
                <a:spcPts val="800"/>
              </a:spcAft>
              <a:buClr>
                <a:srgbClr val="EF7D05"/>
              </a:buClr>
              <a:buFont typeface="Arial" panose="020B0604020202020204" pitchFamily="34" charset="0"/>
              <a:buChar char="•"/>
              <a:defRPr sz="1400"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EFF68A4-54AF-5ED7-FB9E-A9463137B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20" y="1152077"/>
            <a:ext cx="8826580" cy="19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4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r>
              <a:rPr lang="fr-FR"/>
              <a:t>novembre 2023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73771BCC-9D57-7F25-9F80-BBEB6F0335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348880"/>
            <a:ext cx="8424000" cy="3548144"/>
          </a:xfrm>
        </p:spPr>
        <p:txBody>
          <a:bodyPr/>
          <a:lstStyle>
            <a:lvl1pPr marL="177800" indent="-177800">
              <a:spcBef>
                <a:spcPts val="400"/>
              </a:spcBef>
              <a:spcAft>
                <a:spcPts val="800"/>
              </a:spcAft>
              <a:buClr>
                <a:srgbClr val="EF7D05"/>
              </a:buClr>
              <a:buFont typeface="Arial" panose="020B0604020202020204" pitchFamily="34" charset="0"/>
              <a:buChar char="•"/>
              <a:tabLst/>
              <a:defRPr sz="1800" b="0">
                <a:latin typeface="+mn-lt"/>
              </a:defRPr>
            </a:lvl1pPr>
            <a:lvl2pPr marL="357188" indent="-134938">
              <a:spcBef>
                <a:spcPts val="600"/>
              </a:spcBef>
              <a:spcAft>
                <a:spcPts val="800"/>
              </a:spcAft>
              <a:buClr>
                <a:srgbClr val="EF7D05"/>
              </a:buClr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Niveau 2</a:t>
            </a: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05804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1"/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553834C-EDD3-4F79-DD78-BF19CF27A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59999" y="1704040"/>
            <a:ext cx="8424000" cy="4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593EFE2-8CFB-1514-6CA3-BFE7E2AEDE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20" y="1152077"/>
            <a:ext cx="8826580" cy="19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1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r>
              <a:rPr lang="fr-FR"/>
              <a:t>novembre 2023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553834C-EDD3-4F79-DD78-BF19CF27A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59999" y="1704040"/>
            <a:ext cx="8424000" cy="4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593EFE2-8CFB-1514-6CA3-BFE7E2AEDE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20" y="1152077"/>
            <a:ext cx="8826580" cy="190501"/>
          </a:xfrm>
          <a:prstGeom prst="rect">
            <a:avLst/>
          </a:prstGeom>
        </p:spPr>
      </p:pic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ADBD9A4A-EAEC-4061-8820-D045DEB207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8" y="2348880"/>
            <a:ext cx="8423999" cy="3548144"/>
          </a:xfrm>
        </p:spPr>
        <p:txBody>
          <a:bodyPr/>
          <a:lstStyle>
            <a:lvl1pPr marL="177800" indent="-177800">
              <a:buClr>
                <a:srgbClr val="EF7D05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250825" indent="-73025">
              <a:buClr>
                <a:srgbClr val="EF7D05"/>
              </a:buClr>
              <a:tabLst/>
              <a:defRPr sz="1400"/>
            </a:lvl2pPr>
            <a:lvl3pPr marL="431990" indent="-71999">
              <a:buFont typeface="Police système Courant"/>
              <a:buChar char="-"/>
              <a:defRPr sz="1200"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 Texte de niveau 2</a:t>
            </a:r>
          </a:p>
          <a:p>
            <a:pPr lvl="2"/>
            <a:r>
              <a:rPr lang="fr-FR" dirty="0"/>
              <a:t> 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2635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r>
              <a:rPr lang="fr-FR"/>
              <a:t>novembre 2023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593EFE2-8CFB-1514-6CA3-BFE7E2AEDE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20" y="1152077"/>
            <a:ext cx="8826580" cy="19050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0D6B013-DE7A-2604-AC56-1A8E52D94C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528" y="1340768"/>
            <a:ext cx="8820472" cy="467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6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r>
              <a:rPr lang="fr-FR"/>
              <a:t>novembre 2023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593EFE2-8CFB-1514-6CA3-BFE7E2AEDE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20" y="1152077"/>
            <a:ext cx="8826580" cy="1905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436E761-ED8A-3A4D-90B4-9CE6699D66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738" y="1342578"/>
            <a:ext cx="88138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3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novembre 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8424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66580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 cap="none" baseline="0">
                <a:solidFill>
                  <a:schemeClr val="tx1"/>
                </a:solidFill>
              </a:defRPr>
            </a:lvl1pPr>
          </a:lstStyle>
          <a:p>
            <a:pPr algn="r"/>
            <a:r>
              <a:rPr lang="fr-FR"/>
              <a:t>novembre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000"/>
            <a:ext cx="1007913" cy="828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28" r:id="rId4"/>
    <p:sldLayoutId id="2147483830" r:id="rId5"/>
    <p:sldLayoutId id="2147483832" r:id="rId6"/>
    <p:sldLayoutId id="2147483831" r:id="rId7"/>
    <p:sldLayoutId id="2147483833" r:id="rId8"/>
    <p:sldLayoutId id="2147483829" r:id="rId9"/>
    <p:sldLayoutId id="2147483813" r:id="rId10"/>
    <p:sldLayoutId id="2147483811" r:id="rId11"/>
    <p:sldLayoutId id="2147483809" r:id="rId12"/>
  </p:sldLayoutIdLst>
  <p:hf hdr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1994" indent="-71999" algn="l" defTabSz="914378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90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1985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7979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>
            <a:extLst>
              <a:ext uri="{FF2B5EF4-FFF2-40B4-BE49-F238E27FC236}">
                <a16:creationId xmlns:a16="http://schemas.microsoft.com/office/drawing/2014/main" id="{8D8A5DC9-6C10-C9DA-F52C-7610255CDA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077"/>
            <a:ext cx="9144000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8F1DFDA-7731-35FE-E484-F184C2DD8F1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000"/>
            <a:ext cx="1007913" cy="828690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D7599CB2-C9DA-BC66-A572-48191E6CE87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novembre 2023</a:t>
            </a:r>
            <a:endParaRPr lang="fr-FR" cap="all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EA8A9718-CA0F-371E-060A-368409AF0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Délégation à la communication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F0AFA0CC-82D1-55B5-6F40-209D5E516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3622A18-7034-DDB1-9689-06EDD9C63AAD}"/>
              </a:ext>
            </a:extLst>
          </p:cNvPr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CEE06E1F-27AE-5BD4-A6A2-7815BE7E9E7B}"/>
              </a:ext>
            </a:extLst>
          </p:cNvPr>
          <p:cNvSpPr txBox="1">
            <a:spLocks/>
          </p:cNvSpPr>
          <p:nvPr userDrawn="1"/>
        </p:nvSpPr>
        <p:spPr>
          <a:xfrm>
            <a:off x="360001" y="1400344"/>
            <a:ext cx="8326800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Cliquez et modifiez le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8745B21F-11FF-434E-5F4A-3F6A0466890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60001" y="2564904"/>
            <a:ext cx="8326800" cy="34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Cliquez pour modifier les styles du texte du masque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Deuxième niveau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Troisième niveau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Quatrième niveau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0768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698436D7-335B-3FD3-EE07-3FF9BF5A1FD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novembre 2023</a:t>
            </a:r>
            <a:endParaRPr lang="fr-FR" cap="all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4735AC8-D1F4-E615-BCC7-1A91BEF53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0C60247-36BC-BDC7-6515-951FCB205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0B1EA95-D7D2-7BFD-06F7-3E434E0E26B8}"/>
              </a:ext>
            </a:extLst>
          </p:cNvPr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16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condes-premieres2022-2023.fr/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AB67D12-8F4D-BEE8-0039-9DAF72B18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F384FBF-971F-CBA4-3771-600EA8FA9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Novembre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DC86EA5-AFFA-5950-F06F-83DBA5D22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0CED23-9187-064E-3528-728360A17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1" name="Sous-titre 1">
            <a:extLst>
              <a:ext uri="{FF2B5EF4-FFF2-40B4-BE49-F238E27FC236}">
                <a16:creationId xmlns:a16="http://schemas.microsoft.com/office/drawing/2014/main" id="{0B7236E2-6215-0411-8528-95A4353D3C29}"/>
              </a:ext>
            </a:extLst>
          </p:cNvPr>
          <p:cNvSpPr txBox="1">
            <a:spLocks/>
          </p:cNvSpPr>
          <p:nvPr/>
        </p:nvSpPr>
        <p:spPr bwMode="auto">
          <a:xfrm>
            <a:off x="4382429" y="2377688"/>
            <a:ext cx="4492393" cy="220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rgbClr val="63C3F5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fr-FR" sz="2400" b="1" cap="all" dirty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rPr>
              <a:t>lycée d’enseignement </a:t>
            </a:r>
            <a:r>
              <a:rPr lang="fr-FR" sz="2400" b="1" cap="all" dirty="0">
                <a:solidFill>
                  <a:srgbClr val="EF7D05"/>
                </a:solidFill>
                <a:latin typeface="Arial Black" charset="0"/>
                <a:ea typeface="Arial Black" charset="0"/>
                <a:cs typeface="Arial Black" charset="0"/>
              </a:rPr>
              <a:t>Général</a:t>
            </a:r>
            <a:r>
              <a:rPr lang="fr-FR" sz="2400" b="1" cap="all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/>
            </a:r>
            <a:br>
              <a:rPr lang="fr-FR" sz="2400" b="1" cap="all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fr-FR" sz="2400" b="1" cap="all" dirty="0">
                <a:solidFill>
                  <a:srgbClr val="558ED5"/>
                </a:solidFill>
                <a:latin typeface="Arial Black" charset="0"/>
                <a:ea typeface="Arial Black" charset="0"/>
                <a:cs typeface="Arial Black" charset="0"/>
              </a:rPr>
              <a:t>et technologique</a:t>
            </a:r>
          </a:p>
          <a:p>
            <a:pPr eaLnBrk="1" hangingPunct="1">
              <a:defRPr/>
            </a:pPr>
            <a:r>
              <a:rPr lang="fr-FR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</a:t>
            </a:r>
            <a:br>
              <a:rPr lang="fr-FR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élèves de SECONDE </a:t>
            </a:r>
            <a:br>
              <a:rPr lang="fr-FR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à leur famille</a:t>
            </a:r>
            <a:endParaRPr lang="fr-FR" sz="2000" b="1" cap="all" dirty="0">
              <a:solidFill>
                <a:srgbClr val="FF00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90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47AA55-18E7-8C98-AB33-4E369C10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Novembre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AB79F15-7D46-1D13-B523-18515611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A89606-32DC-0202-F864-2383B162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F25C72-7662-010A-D774-0D257A751B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2276872"/>
            <a:ext cx="8676497" cy="3960440"/>
          </a:xfrm>
        </p:spPr>
        <p:txBody>
          <a:bodyPr/>
          <a:lstStyle/>
          <a:p>
            <a:pPr fontAlgn="base">
              <a:spcAft>
                <a:spcPct val="0"/>
              </a:spcAft>
              <a:buClr>
                <a:srgbClr val="65A6F5"/>
              </a:buClr>
            </a:pPr>
            <a:r>
              <a:rPr lang="fr-FR" altLang="fr-FR" sz="1200" dirty="0"/>
              <a:t>Des enseignements optionnels pour</a:t>
            </a:r>
            <a:r>
              <a:rPr lang="fr-FR" altLang="fr-FR" sz="1200" b="1" dirty="0"/>
              <a:t> élargir sa culture </a:t>
            </a:r>
            <a:r>
              <a:rPr lang="fr-FR" altLang="fr-FR" sz="1200" dirty="0"/>
              <a:t>ou </a:t>
            </a:r>
            <a:r>
              <a:rPr lang="fr-FR" altLang="fr-FR" sz="1200" b="1" dirty="0"/>
              <a:t>compléter ses compétences </a:t>
            </a:r>
            <a:r>
              <a:rPr lang="fr-FR" altLang="fr-FR" sz="1200" dirty="0"/>
              <a:t>pour les études supérieures :</a:t>
            </a:r>
          </a:p>
          <a:p>
            <a:pPr lvl="1" fontAlgn="base">
              <a:spcBef>
                <a:spcPts val="600"/>
              </a:spcBef>
              <a:spcAft>
                <a:spcPct val="0"/>
              </a:spcAft>
              <a:buClr>
                <a:srgbClr val="65A6F5"/>
              </a:buClr>
              <a:buFont typeface="Arial" panose="020B0604020202020204" pitchFamily="34" charset="0"/>
              <a:buChar char="•"/>
            </a:pPr>
            <a:r>
              <a:rPr lang="fr-FR" altLang="fr-FR" sz="1200" dirty="0"/>
              <a:t>En première et en terminale, les élèves peuvent choisir un enseignement optionnel parmi : </a:t>
            </a:r>
          </a:p>
          <a:p>
            <a:pPr marL="490538" indent="-125413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200" dirty="0"/>
              <a:t>Langue vivante C (LVC)</a:t>
            </a:r>
          </a:p>
          <a:p>
            <a:pPr marL="490538" indent="-125413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200" dirty="0"/>
              <a:t>Arts</a:t>
            </a:r>
          </a:p>
          <a:p>
            <a:pPr marL="490538" indent="-125413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200" dirty="0"/>
              <a:t>Langue des signes française (LSF)</a:t>
            </a:r>
          </a:p>
          <a:p>
            <a:pPr marL="490538" indent="-125413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200" dirty="0"/>
              <a:t>EPS</a:t>
            </a:r>
          </a:p>
          <a:p>
            <a:pPr marL="490538" indent="-125413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200" dirty="0"/>
              <a:t>Langues et cultures de l’Antiquité (LCA) latin et/ou grec (cumulable avec une autre option)</a:t>
            </a:r>
          </a:p>
          <a:p>
            <a:pPr lvl="1" fontAlgn="base">
              <a:spcBef>
                <a:spcPts val="1800"/>
              </a:spcBef>
              <a:spcAft>
                <a:spcPct val="0"/>
              </a:spcAft>
              <a:buClr>
                <a:srgbClr val="65A6F5"/>
              </a:buClr>
              <a:buFont typeface="Arial" panose="020B0604020202020204" pitchFamily="34" charset="0"/>
              <a:buChar char="•"/>
            </a:pPr>
            <a:r>
              <a:rPr lang="fr-FR" altLang="fr-FR" sz="1200" dirty="0"/>
              <a:t>En terminale, les élèves peuvent choisir un enseignement optionnel parmi :</a:t>
            </a:r>
            <a:endParaRPr lang="fr-FR" altLang="fr-FR" sz="1200" strike="sngStrike" dirty="0"/>
          </a:p>
          <a:p>
            <a:pPr marL="490538" indent="-125413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200" dirty="0"/>
              <a:t>Droit et grands enjeux du monde contemporain (DGEMC)</a:t>
            </a:r>
          </a:p>
          <a:p>
            <a:pPr marL="490538" indent="-125413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200" dirty="0"/>
              <a:t>Mathématiques expertes (si la spécialité mathématiques est choisie en terminale)</a:t>
            </a:r>
          </a:p>
          <a:p>
            <a:pPr marL="490538" indent="-125413" fontAlgn="base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Font typeface="Police système Courant"/>
              <a:buChar char="-"/>
            </a:pPr>
            <a:r>
              <a:rPr lang="fr-FR" altLang="fr-FR" sz="1200" dirty="0"/>
              <a:t>Mathématiques complémentaires (si la spécialité mathématiques n’est pas choisie en terminale)</a:t>
            </a:r>
          </a:p>
          <a:p>
            <a:pPr marL="756000" indent="-130175" fontAlgn="base">
              <a:spcAft>
                <a:spcPct val="0"/>
              </a:spcAft>
              <a:buClr>
                <a:schemeClr val="tx1"/>
              </a:buClr>
              <a:buFont typeface="Police système Courant"/>
              <a:buChar char="-"/>
            </a:pPr>
            <a:endParaRPr lang="fr-FR" sz="1400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CF883D7-1E96-18AF-E75B-B27179CF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enseignements optionnels de la voie générale</a:t>
            </a:r>
          </a:p>
        </p:txBody>
      </p:sp>
    </p:spTree>
    <p:extLst>
      <p:ext uri="{BB962C8B-B14F-4D97-AF65-F5344CB8AC3E}">
        <p14:creationId xmlns:p14="http://schemas.microsoft.com/office/powerpoint/2010/main" val="1780438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FADFA30-B18F-233C-8324-010732F27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Novembre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7CFFFAF-72D5-0612-B699-0EAEC7BC1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4726B7-F968-FC84-2253-2E98DB84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3DA3FED6-34A2-E92E-D1E2-2D9872B0B6CF}"/>
              </a:ext>
            </a:extLst>
          </p:cNvPr>
          <p:cNvSpPr txBox="1">
            <a:spLocks/>
          </p:cNvSpPr>
          <p:nvPr/>
        </p:nvSpPr>
        <p:spPr bwMode="auto">
          <a:xfrm>
            <a:off x="4751388" y="2708919"/>
            <a:ext cx="428510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EF7D05"/>
                </a:solidFill>
                <a:latin typeface="Arial Black" panose="020B0A04020102020204" pitchFamily="34" charset="0"/>
              </a:rPr>
              <a:t>VOIE TECHNOLOGIQUE</a:t>
            </a:r>
            <a:r>
              <a:rPr lang="fr-FR" altLang="fr-FR" sz="2400" b="1" dirty="0">
                <a:latin typeface="Arial Black" panose="020B0A04020102020204" pitchFamily="34" charset="0"/>
              </a:rPr>
              <a:t/>
            </a:r>
            <a:br>
              <a:rPr lang="fr-FR" altLang="fr-FR" sz="2400" b="1" dirty="0">
                <a:latin typeface="Arial Black" panose="020B0A04020102020204" pitchFamily="34" charset="0"/>
              </a:rPr>
            </a:br>
            <a:r>
              <a:rPr lang="fr-FR" altLang="fr-FR" sz="2400" b="1" cap="all" dirty="0">
                <a:latin typeface="Arial "/>
              </a:rPr>
              <a:t>La première</a:t>
            </a:r>
            <a:br>
              <a:rPr lang="fr-FR" altLang="fr-FR" sz="2400" b="1" cap="all" dirty="0">
                <a:latin typeface="Arial "/>
              </a:rPr>
            </a:br>
            <a:r>
              <a:rPr lang="fr-FR" altLang="fr-FR" sz="2400" b="1" cap="all" dirty="0">
                <a:latin typeface="Arial "/>
              </a:rPr>
              <a:t>et la terminale</a:t>
            </a:r>
            <a:endParaRPr lang="fr-FR" altLang="fr-FR" sz="2400" b="1" cap="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7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4FF896E-9C40-B515-E21B-11EDB408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Novembre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F9083D8-2EAA-65FA-3AB3-FD129A45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181F4E-3A3E-F762-E57C-BF0976879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FF8A389-3396-E956-8F06-C75E42557F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2276872"/>
            <a:ext cx="8243513" cy="3744416"/>
          </a:xfrm>
        </p:spPr>
        <p:txBody>
          <a:bodyPr/>
          <a:lstStyle/>
          <a:p>
            <a:pPr fontAlgn="base">
              <a:spcAft>
                <a:spcPts val="600"/>
              </a:spcAft>
            </a:pPr>
            <a:r>
              <a:rPr lang="fr-FR" altLang="fr-FR" sz="1200" dirty="0"/>
              <a:t>Dès la fin de la seconde, les élèves optant pour la voie technologique se dirigent vers </a:t>
            </a:r>
            <a:r>
              <a:rPr lang="fr-FR" altLang="fr-FR" sz="1200" b="1" dirty="0"/>
              <a:t>une série, </a:t>
            </a:r>
            <a:br>
              <a:rPr lang="fr-FR" altLang="fr-FR" sz="1200" b="1" dirty="0"/>
            </a:br>
            <a:r>
              <a:rPr lang="fr-FR" altLang="fr-FR" sz="1200" b="1" dirty="0"/>
              <a:t>qui déterminera leurs enseignements de spécialité :</a:t>
            </a:r>
          </a:p>
          <a:p>
            <a:pPr lvl="1" fontAlgn="base">
              <a:spcAft>
                <a:spcPts val="600"/>
              </a:spcAft>
            </a:pPr>
            <a:r>
              <a:rPr lang="fr-FR" altLang="fr-FR" sz="1200" dirty="0"/>
              <a:t>ST2S : sciences et technologies de la santé et du social</a:t>
            </a:r>
          </a:p>
          <a:p>
            <a:pPr lvl="1" fontAlgn="base">
              <a:spcAft>
                <a:spcPts val="600"/>
              </a:spcAft>
            </a:pPr>
            <a:r>
              <a:rPr lang="fr-FR" altLang="fr-FR" sz="1200" dirty="0"/>
              <a:t>STL : sciences et technologies de laboratoire</a:t>
            </a:r>
          </a:p>
          <a:p>
            <a:pPr lvl="1" fontAlgn="base">
              <a:spcAft>
                <a:spcPts val="600"/>
              </a:spcAft>
            </a:pPr>
            <a:r>
              <a:rPr lang="fr-FR" altLang="fr-FR" sz="1200" dirty="0"/>
              <a:t>STD2A : sciences et technologies du design et des arts appliqués</a:t>
            </a:r>
          </a:p>
          <a:p>
            <a:pPr lvl="1" fontAlgn="base">
              <a:spcAft>
                <a:spcPts val="600"/>
              </a:spcAft>
            </a:pPr>
            <a:r>
              <a:rPr lang="fr-FR" altLang="fr-FR" sz="1200" dirty="0"/>
              <a:t>STI2D : sciences et technologies de l’industrie et du développement durable</a:t>
            </a:r>
          </a:p>
          <a:p>
            <a:pPr lvl="1" fontAlgn="base">
              <a:spcAft>
                <a:spcPts val="600"/>
              </a:spcAft>
            </a:pPr>
            <a:r>
              <a:rPr lang="fr-FR" altLang="fr-FR" sz="1200" dirty="0"/>
              <a:t>STMG : sciences et technologies du management et de la gestion</a:t>
            </a:r>
          </a:p>
          <a:p>
            <a:pPr lvl="1" fontAlgn="base">
              <a:spcAft>
                <a:spcPts val="600"/>
              </a:spcAft>
            </a:pPr>
            <a:r>
              <a:rPr lang="fr-FR" altLang="fr-FR" sz="1200" dirty="0"/>
              <a:t>STHR : sciences et technologies de l’hôtellerie et de la restauration</a:t>
            </a:r>
          </a:p>
          <a:p>
            <a:pPr lvl="1" fontAlgn="base">
              <a:spcAft>
                <a:spcPts val="600"/>
              </a:spcAft>
            </a:pPr>
            <a:r>
              <a:rPr lang="fr-FR" altLang="fr-FR" sz="1200" dirty="0"/>
              <a:t>S2TMD : sciences et techniques du théâtre, de la musique et de la danse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200" dirty="0"/>
              <a:t>STAV : sciences et technologies de l’agronomie et du vivant (dans les lycées agricoles uniquement)</a:t>
            </a:r>
          </a:p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8AC311A-81BF-5DAC-94DA-1B2F3328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voie technologique</a:t>
            </a: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56EA9E09-A11A-2744-B03B-5F9BD3BDC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417" y="4365104"/>
            <a:ext cx="2070999" cy="430887"/>
          </a:xfrm>
          <a:prstGeom prst="rect">
            <a:avLst/>
          </a:prstGeom>
          <a:solidFill>
            <a:srgbClr val="F5F2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3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chemeClr val="tx1"/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9pPr>
          </a:lstStyle>
          <a:p>
            <a:pPr algn="ctr" defTabSz="685800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fr-FR" altLang="fr-FR" sz="1100" b="1" dirty="0">
                <a:solidFill>
                  <a:srgbClr val="000000"/>
                </a:solidFill>
                <a:latin typeface="Arial "/>
              </a:rPr>
              <a:t>Focus </a:t>
            </a:r>
            <a:r>
              <a:rPr lang="fr-FR" altLang="fr-FR" sz="1100" dirty="0">
                <a:solidFill>
                  <a:srgbClr val="000000"/>
                </a:solidFill>
                <a:latin typeface="Arial "/>
              </a:rPr>
              <a:t>: la série STHR </a:t>
            </a:r>
            <a:br>
              <a:rPr lang="fr-FR" altLang="fr-FR" sz="1100" dirty="0">
                <a:solidFill>
                  <a:srgbClr val="000000"/>
                </a:solidFill>
                <a:latin typeface="Arial "/>
              </a:rPr>
            </a:br>
            <a:r>
              <a:rPr lang="fr-FR" altLang="fr-FR" sz="1100" dirty="0">
                <a:solidFill>
                  <a:srgbClr val="000000"/>
                </a:solidFill>
                <a:latin typeface="Arial "/>
              </a:rPr>
              <a:t>s’intègre dès la seconde.</a:t>
            </a:r>
          </a:p>
        </p:txBody>
      </p:sp>
    </p:spTree>
    <p:extLst>
      <p:ext uri="{BB962C8B-B14F-4D97-AF65-F5344CB8AC3E}">
        <p14:creationId xmlns:p14="http://schemas.microsoft.com/office/powerpoint/2010/main" val="1444811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029EC6-8B31-7897-8FAE-3C7FEC5C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Novembre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BFCD74-87D5-6527-14C9-2CEAE7DE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E2A615-4D71-3D28-0C96-04C518FF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E79C2C8-8D9B-F02F-B8F9-BD3A4A1C3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44" y="1704040"/>
            <a:ext cx="8424000" cy="480000"/>
          </a:xfrm>
        </p:spPr>
        <p:txBody>
          <a:bodyPr/>
          <a:lstStyle/>
          <a:p>
            <a:r>
              <a:rPr lang="fr-FR" dirty="0"/>
              <a:t>Les enseignements de la voie technologique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2CFE3E59-0D88-35F1-2D45-5304D19D9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2644" y="2276872"/>
            <a:ext cx="8424000" cy="4392488"/>
          </a:xfrm>
        </p:spPr>
        <p:txBody>
          <a:bodyPr/>
          <a:lstStyle/>
          <a:p>
            <a:pPr fontAlgn="base">
              <a:spcAft>
                <a:spcPts val="300"/>
              </a:spcAft>
            </a:pPr>
            <a:r>
              <a:rPr lang="fr-FR" altLang="fr-FR" sz="1400" b="1" dirty="0">
                <a:solidFill>
                  <a:srgbClr val="EF7D05"/>
                </a:solidFill>
              </a:rPr>
              <a:t>Enseignements communs</a:t>
            </a:r>
          </a:p>
          <a:p>
            <a:pPr lvl="1" fontAlgn="base">
              <a:spcBef>
                <a:spcPts val="0"/>
              </a:spcBef>
              <a:spcAft>
                <a:spcPts val="200"/>
              </a:spcAft>
            </a:pPr>
            <a:r>
              <a:rPr lang="fr-FR" altLang="fr-FR" sz="1200" dirty="0"/>
              <a:t>Français (en première) : 3 h</a:t>
            </a:r>
          </a:p>
          <a:p>
            <a:pPr lvl="1" fontAlgn="base">
              <a:spcBef>
                <a:spcPts val="0"/>
              </a:spcBef>
              <a:spcAft>
                <a:spcPts val="200"/>
              </a:spcAft>
            </a:pPr>
            <a:r>
              <a:rPr lang="fr-FR" altLang="fr-FR" sz="1200" dirty="0"/>
              <a:t>Philosophie (en terminale) : 2 h</a:t>
            </a:r>
          </a:p>
          <a:p>
            <a:pPr lvl="1" fontAlgn="base">
              <a:spcBef>
                <a:spcPts val="0"/>
              </a:spcBef>
              <a:spcAft>
                <a:spcPts val="200"/>
              </a:spcAft>
            </a:pPr>
            <a:r>
              <a:rPr lang="fr-FR" altLang="fr-FR" sz="1200" dirty="0"/>
              <a:t>Histoire-géographie : 1 h 30</a:t>
            </a:r>
          </a:p>
          <a:p>
            <a:pPr lvl="1" fontAlgn="base">
              <a:spcBef>
                <a:spcPts val="0"/>
              </a:spcBef>
              <a:spcAft>
                <a:spcPts val="200"/>
              </a:spcAft>
            </a:pPr>
            <a:r>
              <a:rPr lang="fr-FR" altLang="fr-FR" sz="1200" dirty="0"/>
              <a:t>LVA et LVB + enseignement technologique en langue vivante (ETLV) : 4 h de langues vivantes </a:t>
            </a:r>
            <a:br>
              <a:rPr lang="fr-FR" altLang="fr-FR" sz="1200" dirty="0"/>
            </a:br>
            <a:r>
              <a:rPr lang="fr-FR" altLang="fr-FR" sz="1200" dirty="0"/>
              <a:t>(dont 1 h d’ETLV)</a:t>
            </a:r>
          </a:p>
          <a:p>
            <a:pPr lvl="1" fontAlgn="base">
              <a:spcBef>
                <a:spcPts val="0"/>
              </a:spcBef>
              <a:spcAft>
                <a:spcPts val="200"/>
              </a:spcAft>
            </a:pPr>
            <a:r>
              <a:rPr lang="fr-FR" altLang="fr-FR" sz="1200" dirty="0"/>
              <a:t>EPS : 2 h</a:t>
            </a:r>
          </a:p>
          <a:p>
            <a:pPr lvl="1" fontAlgn="base">
              <a:spcBef>
                <a:spcPts val="0"/>
              </a:spcBef>
              <a:spcAft>
                <a:spcPts val="200"/>
              </a:spcAft>
            </a:pPr>
            <a:r>
              <a:rPr lang="fr-FR" altLang="fr-FR" sz="1200" dirty="0"/>
              <a:t>Mathématiques : 3 h</a:t>
            </a:r>
          </a:p>
          <a:p>
            <a:pPr lvl="1" fontAlgn="base">
              <a:spcBef>
                <a:spcPts val="0"/>
              </a:spcBef>
              <a:spcAft>
                <a:spcPts val="200"/>
              </a:spcAft>
            </a:pPr>
            <a:r>
              <a:rPr lang="fr-FR" altLang="fr-FR" sz="1200" dirty="0"/>
              <a:t>EMC : 18 h/an</a:t>
            </a:r>
          </a:p>
          <a:p>
            <a:pPr lvl="1" fontAlgn="base">
              <a:spcBef>
                <a:spcPts val="0"/>
              </a:spcBef>
              <a:spcAft>
                <a:spcPts val="200"/>
              </a:spcAft>
            </a:pPr>
            <a:r>
              <a:rPr lang="fr-FR" altLang="fr-FR" sz="1200" dirty="0"/>
              <a:t>Accompagnement au choix de l’orientation : 54 h/an (à titre indicatif)</a:t>
            </a:r>
          </a:p>
          <a:p>
            <a:pPr fontAlgn="base">
              <a:spcBef>
                <a:spcPts val="1800"/>
              </a:spcBef>
              <a:spcAft>
                <a:spcPts val="300"/>
              </a:spcAft>
            </a:pPr>
            <a:r>
              <a:rPr lang="fr-FR" altLang="fr-FR" sz="1400" b="1" dirty="0">
                <a:solidFill>
                  <a:srgbClr val="EF7D05"/>
                </a:solidFill>
              </a:rPr>
              <a:t>Enseignements de spécialité déterminés par la série</a:t>
            </a:r>
          </a:p>
          <a:p>
            <a:pPr lvl="1" fontAlgn="base">
              <a:spcBef>
                <a:spcPts val="0"/>
              </a:spcBef>
              <a:spcAft>
                <a:spcPts val="200"/>
              </a:spcAft>
            </a:pPr>
            <a:r>
              <a:rPr lang="fr-FR" altLang="fr-FR" sz="1200" dirty="0"/>
              <a:t>3 enseignements de spécialité en première</a:t>
            </a:r>
          </a:p>
          <a:p>
            <a:pPr lvl="1" fontAlgn="base">
              <a:spcBef>
                <a:spcPts val="0"/>
              </a:spcBef>
              <a:spcAft>
                <a:spcPts val="300"/>
              </a:spcAft>
            </a:pPr>
            <a:r>
              <a:rPr lang="fr-FR" altLang="fr-FR" sz="1200" dirty="0"/>
              <a:t>2 enseignements de spécialité en terminale</a:t>
            </a:r>
            <a:endParaRPr lang="fr-FR" altLang="fr-FR" dirty="0"/>
          </a:p>
          <a:p>
            <a:pPr fontAlgn="base">
              <a:spcBef>
                <a:spcPts val="1800"/>
              </a:spcBef>
              <a:spcAft>
                <a:spcPts val="300"/>
              </a:spcAft>
            </a:pPr>
            <a:r>
              <a:rPr lang="fr-FR" altLang="fr-FR" sz="1400" b="1" dirty="0">
                <a:solidFill>
                  <a:srgbClr val="EF7D05"/>
                </a:solidFill>
              </a:rPr>
              <a:t>Enseignements optionnels</a:t>
            </a:r>
            <a:r>
              <a:rPr lang="fr-FR" altLang="fr-FR" sz="1400" dirty="0">
                <a:solidFill>
                  <a:srgbClr val="EF7D05"/>
                </a:solidFill>
              </a:rPr>
              <a:t> </a:t>
            </a:r>
          </a:p>
          <a:p>
            <a:pPr lvl="1" fontAlgn="base">
              <a:spcBef>
                <a:spcPts val="0"/>
              </a:spcBef>
              <a:spcAft>
                <a:spcPts val="300"/>
              </a:spcAft>
            </a:pPr>
            <a:r>
              <a:rPr lang="fr-FR" altLang="fr-FR" sz="1200" dirty="0"/>
              <a:t>2 enseignements optionnels en première et terminale</a:t>
            </a:r>
            <a:endParaRPr lang="fr-FR" altLang="fr-FR" sz="1200" b="1" dirty="0"/>
          </a:p>
          <a:p>
            <a:pPr fontAlgn="base">
              <a:spcBef>
                <a:spcPts val="0"/>
              </a:spcBef>
              <a:spcAft>
                <a:spcPts val="300"/>
              </a:spcAft>
            </a:pPr>
            <a:endParaRPr lang="fr-FR" altLang="fr-FR" dirty="0"/>
          </a:p>
          <a:p>
            <a:pPr lvl="1" fontAlgn="base">
              <a:spcBef>
                <a:spcPts val="0"/>
              </a:spcBef>
              <a:spcAft>
                <a:spcPts val="300"/>
              </a:spcAft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61251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74C1C9-A65A-9B4E-8CA5-C152BA13F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04040"/>
            <a:ext cx="8424000" cy="480000"/>
          </a:xfrm>
        </p:spPr>
        <p:txBody>
          <a:bodyPr/>
          <a:lstStyle/>
          <a:p>
            <a:r>
              <a:rPr lang="fr-FR" dirty="0"/>
              <a:t>Les spécialités de la voie technologique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97A9C6-B544-3446-B387-C6BE66A2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000000"/>
                </a:solidFill>
                <a:latin typeface="Arial"/>
              </a:rPr>
              <a:t>Novembre 2023</a:t>
            </a:r>
            <a:endParaRPr lang="fr-FR" cap="all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CDBFD5-DDF6-8C41-A176-F87ED757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0000"/>
                </a:solidFill>
                <a:latin typeface="Arial"/>
              </a:rPr>
              <a:t>Délégation à la communication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DFACCD-A643-2D4E-8D4B-9FA4CB364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>
                <a:solidFill>
                  <a:srgbClr val="000000"/>
                </a:solidFill>
                <a:latin typeface="Arial"/>
              </a:rPr>
              <a:pPr/>
              <a:t>14</a:t>
            </a:fld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0000" y="2208778"/>
            <a:ext cx="8676496" cy="4380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fr-FR" sz="1400" b="1" dirty="0">
                <a:solidFill>
                  <a:srgbClr val="EF7D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STI2D - Sciences et technologies de l’industrie et du développement durable</a:t>
            </a:r>
          </a:p>
          <a:p>
            <a:pPr marL="177800" lvl="0" indent="-17780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Innovation technologique </a:t>
            </a:r>
          </a:p>
          <a:p>
            <a:pPr marL="177800" lvl="0" indent="-17780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Physique-chimie et mathématiques</a:t>
            </a:r>
          </a:p>
          <a:p>
            <a:pPr marL="177800" lvl="0" indent="-177800">
              <a:spcAft>
                <a:spcPts val="2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Ingénierie et développement durable : </a:t>
            </a:r>
          </a:p>
          <a:p>
            <a:pPr marL="177800">
              <a:spcAft>
                <a:spcPts val="0"/>
              </a:spcAft>
            </a:pPr>
            <a:r>
              <a:rPr lang="fr-FR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enseignement spécifique de terminale sera choisi pour colorer la formation : </a:t>
            </a:r>
          </a:p>
          <a:p>
            <a:pPr marL="177800">
              <a:spcAft>
                <a:spcPts val="0"/>
              </a:spcAft>
            </a:pPr>
            <a:r>
              <a:rPr lang="fr-FR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architecture et construction ; énergies et environnement ; innovation technologique et écoconception ; systèmes d’information et numériques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fr-FR" sz="1400" b="1" dirty="0">
                <a:solidFill>
                  <a:srgbClr val="EF7D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STMG - Sciences et technologies du management et de la gestion</a:t>
            </a:r>
          </a:p>
          <a:p>
            <a:pPr marL="177800" indent="-17780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Sciences de gestion et numérique</a:t>
            </a:r>
          </a:p>
          <a:p>
            <a:pPr marL="177800" indent="-17780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Droit et économie</a:t>
            </a:r>
          </a:p>
          <a:p>
            <a:pPr marL="177800" indent="-177800">
              <a:spcAft>
                <a:spcPts val="2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Management :</a:t>
            </a:r>
          </a:p>
          <a:p>
            <a:pPr marL="177800">
              <a:spcAft>
                <a:spcPts val="0"/>
              </a:spcAft>
            </a:pPr>
            <a:r>
              <a:rPr lang="fr-FR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enseignement spécifique de terminale sera choisi pour colorer la formation : </a:t>
            </a:r>
          </a:p>
          <a:p>
            <a:pPr marL="177800">
              <a:spcAft>
                <a:spcPts val="0"/>
              </a:spcAft>
            </a:pPr>
            <a:r>
              <a:rPr lang="fr-FR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gestion et finance ; mercatique-marketing ; ressources humaines et communication ; systèmes d’information de gestion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fr-FR" sz="1400" b="1" dirty="0">
                <a:solidFill>
                  <a:srgbClr val="EF7D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STL - Sciences et technologies de laboratoire</a:t>
            </a:r>
          </a:p>
          <a:p>
            <a:pPr marL="177800" lvl="0" indent="-17780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  <a:tabLst>
                <a:tab pos="1170305" algn="l"/>
              </a:tabLst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Biochimie-biologie  </a:t>
            </a:r>
          </a:p>
          <a:p>
            <a:pPr marL="177800" lvl="0" indent="-17780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  <a:tabLst>
                <a:tab pos="1170305" algn="l"/>
              </a:tabLst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Physique-chimie et mathématiques</a:t>
            </a:r>
          </a:p>
          <a:p>
            <a:pPr marL="177800" lvl="0" indent="-17780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  <a:tabLst>
                <a:tab pos="1170305" algn="l"/>
              </a:tabLst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Biotechnologies ou sciences physiques et chimiques en laboratoire</a:t>
            </a:r>
          </a:p>
          <a:p>
            <a:pPr>
              <a:spcAft>
                <a:spcPts val="0"/>
              </a:spcAft>
            </a:pP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887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74C1C9-A65A-9B4E-8CA5-C152BA13F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04040"/>
            <a:ext cx="8424000" cy="480000"/>
          </a:xfrm>
        </p:spPr>
        <p:txBody>
          <a:bodyPr/>
          <a:lstStyle/>
          <a:p>
            <a:r>
              <a:rPr lang="fr-FR" dirty="0"/>
              <a:t>Les spécialités de la voie technologique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97A9C6-B544-3446-B387-C6BE66A2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000000"/>
                </a:solidFill>
                <a:latin typeface="Arial"/>
              </a:rPr>
              <a:t>Novembre 2023</a:t>
            </a:r>
            <a:endParaRPr lang="fr-FR" cap="all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CDBFD5-DDF6-8C41-A176-F87ED757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0000"/>
                </a:solidFill>
                <a:latin typeface="Arial"/>
              </a:rPr>
              <a:t>Délégation à la communication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DFACCD-A643-2D4E-8D4B-9FA4CB364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>
                <a:solidFill>
                  <a:srgbClr val="000000"/>
                </a:solidFill>
                <a:latin typeface="Arial"/>
              </a:rPr>
              <a:pPr/>
              <a:t>15</a:t>
            </a:fld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574" y="2160433"/>
            <a:ext cx="822674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fr-FR" sz="1400" b="1" dirty="0">
                <a:solidFill>
                  <a:srgbClr val="EF7D05"/>
                </a:solidFill>
              </a:rPr>
              <a:t>ST2S - Sciences et technologies de la santé et du social </a:t>
            </a:r>
          </a:p>
          <a:p>
            <a:pPr marL="171450" lvl="0" indent="-171450">
              <a:spcAft>
                <a:spcPts val="2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Physique-chimie pour la santé</a:t>
            </a:r>
          </a:p>
          <a:p>
            <a:pPr marL="171450" lvl="0" indent="-171450">
              <a:spcAft>
                <a:spcPts val="2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Biologie et physiopathologie humaines</a:t>
            </a:r>
          </a:p>
          <a:p>
            <a:pPr marL="171450" lvl="0" indent="-171450">
              <a:spcAft>
                <a:spcPts val="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Sciences et techniques sanitaires et sociales</a:t>
            </a:r>
          </a:p>
          <a:p>
            <a:pPr>
              <a:spcBef>
                <a:spcPts val="1500"/>
              </a:spcBef>
              <a:spcAft>
                <a:spcPts val="300"/>
              </a:spcAft>
            </a:pPr>
            <a:r>
              <a:rPr lang="fr-FR" sz="1400" b="1" dirty="0">
                <a:solidFill>
                  <a:srgbClr val="EF7D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STHR - Sciences et technologies de l’hôtellerie et de la restauration</a:t>
            </a:r>
          </a:p>
          <a:p>
            <a:pPr marL="171450" indent="-17145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Enseignement </a:t>
            </a:r>
            <a:r>
              <a:rPr lang="fr-FR" sz="1200">
                <a:latin typeface="Arial" panose="020B0604020202020204" pitchFamily="34" charset="0"/>
                <a:cs typeface="Arial" panose="020B0604020202020204" pitchFamily="34" charset="0"/>
              </a:rPr>
              <a:t>scientifique alimentation-environnement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Sciences et technologies culinaires et des services</a:t>
            </a:r>
          </a:p>
          <a:p>
            <a:pPr marL="171450" indent="-171450"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Économie et gestion hôtelière</a:t>
            </a:r>
          </a:p>
          <a:p>
            <a:pPr>
              <a:spcBef>
                <a:spcPts val="1500"/>
              </a:spcBef>
              <a:spcAft>
                <a:spcPts val="300"/>
              </a:spcAft>
            </a:pPr>
            <a:r>
              <a:rPr lang="fr-FR" sz="1400" b="1" dirty="0">
                <a:solidFill>
                  <a:srgbClr val="EF7D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STD2A - Sciences et technologies du design et des arts appliqués</a:t>
            </a:r>
          </a:p>
          <a:p>
            <a:pPr marL="171450" lvl="0" indent="-17145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Physique-chimie</a:t>
            </a:r>
          </a:p>
          <a:p>
            <a:pPr marL="171450" lvl="0" indent="-17145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Outils et langages numériques</a:t>
            </a:r>
          </a:p>
          <a:p>
            <a:pPr marL="171450" lvl="0" indent="-171450">
              <a:spcAft>
                <a:spcPts val="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Design et métiers d’art</a:t>
            </a:r>
          </a:p>
          <a:p>
            <a:pPr>
              <a:spcBef>
                <a:spcPts val="1500"/>
              </a:spcBef>
              <a:spcAft>
                <a:spcPts val="300"/>
              </a:spcAft>
            </a:pPr>
            <a:r>
              <a:rPr lang="fr-FR" sz="1400" b="1" dirty="0">
                <a:solidFill>
                  <a:srgbClr val="EF7D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S2TMD - Sciences et techniques du théâtre, de la musique et de la danse</a:t>
            </a:r>
          </a:p>
          <a:p>
            <a:pPr marL="171450" indent="-17145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Économie, droit et environnement du spectacle vivant</a:t>
            </a:r>
          </a:p>
          <a:p>
            <a:pPr marL="171450" indent="-171450">
              <a:spcAft>
                <a:spcPts val="30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Sciences et culture chorégraphiques (théâtre, musique ou danse)</a:t>
            </a:r>
          </a:p>
          <a:p>
            <a:pPr marL="171450" indent="-171450">
              <a:spcAft>
                <a:spcPts val="0"/>
              </a:spcAft>
              <a:buClr>
                <a:srgbClr val="EF7D05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Pratique chorégraphique (théâtre, musique ou danse)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7944" y="2044227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1170305" algn="l"/>
              </a:tabLst>
            </a:pP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1170305" algn="l"/>
              </a:tabLst>
            </a:pP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30863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CC3F9E5-F53F-86AB-B6CB-A602F5965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Novembre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2FE057C-7291-31C7-3D00-4C06D0490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BED8F7-6A1D-283C-8DC4-3ECC0425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084BFA3-3B66-FC8C-F228-38EA74BEB8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1113" indent="0">
              <a:buNone/>
            </a:pPr>
            <a:r>
              <a:rPr lang="fr-FR" altLang="fr-FR" sz="1400" dirty="0"/>
              <a:t>Les élèves de la voie technologique peuvent choisir deux enseignements optionnels (au plus) parmi :</a:t>
            </a:r>
            <a:endParaRPr lang="fr-FR" altLang="fr-FR" sz="1400" b="1" dirty="0"/>
          </a:p>
          <a:p>
            <a:pPr marL="222250" lvl="1" indent="-211138" fontAlgn="base">
              <a:spcBef>
                <a:spcPts val="0"/>
              </a:spcBef>
              <a:spcAft>
                <a:spcPts val="600"/>
              </a:spcAft>
            </a:pPr>
            <a:r>
              <a:rPr lang="fr-FR" altLang="fr-FR" dirty="0"/>
              <a:t>LVC</a:t>
            </a:r>
          </a:p>
          <a:p>
            <a:pPr marL="222250" lvl="1" indent="-211138" fontAlgn="base">
              <a:spcBef>
                <a:spcPts val="0"/>
              </a:spcBef>
              <a:spcAft>
                <a:spcPts val="600"/>
              </a:spcAft>
            </a:pPr>
            <a:r>
              <a:rPr lang="fr-FR" altLang="fr-FR" dirty="0"/>
              <a:t>LSF</a:t>
            </a:r>
          </a:p>
          <a:p>
            <a:pPr marL="222250" lvl="1" indent="-211138" fontAlgn="base">
              <a:spcBef>
                <a:spcPts val="0"/>
              </a:spcBef>
              <a:spcAft>
                <a:spcPts val="600"/>
              </a:spcAft>
            </a:pPr>
            <a:r>
              <a:rPr lang="fr-FR" altLang="fr-FR" dirty="0"/>
              <a:t>Arts</a:t>
            </a:r>
          </a:p>
          <a:p>
            <a:pPr marL="222250" lvl="1" indent="-211138" fontAlgn="base">
              <a:spcBef>
                <a:spcPts val="0"/>
              </a:spcBef>
              <a:spcAft>
                <a:spcPts val="600"/>
              </a:spcAft>
            </a:pPr>
            <a:r>
              <a:rPr lang="fr-FR" altLang="fr-FR" dirty="0"/>
              <a:t>EPS</a:t>
            </a:r>
          </a:p>
          <a:p>
            <a:pPr marL="222250" lvl="1" indent="-211138" fontAlgn="base">
              <a:spcBef>
                <a:spcPts val="0"/>
              </a:spcBef>
              <a:spcAft>
                <a:spcPts val="600"/>
              </a:spcAft>
            </a:pPr>
            <a:r>
              <a:rPr lang="fr-FR" altLang="fr-FR" dirty="0"/>
              <a:t>LCA latin et/ou grec (cumulable avec deux autres options)</a:t>
            </a:r>
          </a:p>
          <a:p>
            <a:pPr marL="222250" lvl="1" indent="-211138" fontAlgn="base">
              <a:spcBef>
                <a:spcPts val="0"/>
              </a:spcBef>
              <a:spcAft>
                <a:spcPts val="600"/>
              </a:spcAft>
            </a:pPr>
            <a:r>
              <a:rPr lang="fr-FR" altLang="fr-FR" dirty="0"/>
              <a:t>DGEMC (en terminale uniquement)</a:t>
            </a:r>
          </a:p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C9462E0-267A-307F-3286-3003AE4B2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</a:t>
            </a:r>
            <a:r>
              <a:rPr lang="fr-FR" altLang="fr-FR" dirty="0"/>
              <a:t>nseignements optionnels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752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98E91E2-192F-356B-9A93-AB03A6DB9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Novembre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461E2CA-E32A-9B35-2FC5-7ABE7A2D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C9D820-83BD-0555-C3F2-D8B796E6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A8E7934F-DE04-847D-1E56-5F9C3480C1B0}"/>
              </a:ext>
            </a:extLst>
          </p:cNvPr>
          <p:cNvSpPr txBox="1">
            <a:spLocks/>
          </p:cNvSpPr>
          <p:nvPr/>
        </p:nvSpPr>
        <p:spPr bwMode="auto">
          <a:xfrm>
            <a:off x="4751388" y="2708918"/>
            <a:ext cx="4064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Arial Black" panose="020B0A04020102020204" pitchFamily="34" charset="0"/>
              </a:rPr>
              <a:t>LE BACCALAURÉAT</a:t>
            </a:r>
          </a:p>
        </p:txBody>
      </p:sp>
    </p:spTree>
    <p:extLst>
      <p:ext uri="{BB962C8B-B14F-4D97-AF65-F5344CB8AC3E}">
        <p14:creationId xmlns:p14="http://schemas.microsoft.com/office/powerpoint/2010/main" val="1218683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A78FED0-25C2-4E49-9CF2-6A7F2DC41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Novembre 2023 </a:t>
            </a:r>
            <a:endParaRPr lang="fr-FR" cap="all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279473-C585-D247-B081-5EEAD5499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A06210-8FA2-524C-B1B9-377980485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A66D6AF-414C-3441-84D8-34B1004CC8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48880"/>
            <a:ext cx="8424000" cy="4032448"/>
          </a:xfrm>
        </p:spPr>
        <p:txBody>
          <a:bodyPr/>
          <a:lstStyle/>
          <a:p>
            <a:pPr>
              <a:spcAft>
                <a:spcPts val="200"/>
              </a:spcAft>
              <a:defRPr/>
            </a:pPr>
            <a:r>
              <a:rPr lang="fr-FR" b="1" dirty="0"/>
              <a:t>Des enseignements évalués par une épreuve terminale nationale</a:t>
            </a:r>
          </a:p>
          <a:p>
            <a:pPr marL="177800" indent="0">
              <a:spcAft>
                <a:spcPts val="200"/>
              </a:spcAft>
              <a:buNone/>
              <a:defRPr/>
            </a:pPr>
            <a:r>
              <a:rPr lang="fr-FR" sz="1200" dirty="0"/>
              <a:t>comptant pour 60 % des coefficients du baccalauréat</a:t>
            </a:r>
          </a:p>
          <a:p>
            <a:pPr marL="0" indent="0">
              <a:spcAft>
                <a:spcPts val="200"/>
              </a:spcAft>
              <a:buNone/>
              <a:defRPr/>
            </a:pPr>
            <a:endParaRPr lang="fr-FR" sz="1400" b="1" dirty="0"/>
          </a:p>
          <a:p>
            <a:pPr marL="0" indent="0">
              <a:spcAft>
                <a:spcPts val="200"/>
              </a:spcAft>
              <a:buNone/>
              <a:defRPr/>
            </a:pPr>
            <a:endParaRPr lang="fr-FR" sz="1400" b="1" dirty="0"/>
          </a:p>
          <a:p>
            <a:pPr marL="0" indent="0">
              <a:spcAft>
                <a:spcPts val="200"/>
              </a:spcAft>
              <a:buNone/>
              <a:defRPr/>
            </a:pPr>
            <a:endParaRPr lang="fr-FR" sz="1400" b="1" dirty="0"/>
          </a:p>
          <a:p>
            <a:pPr marL="0" indent="0">
              <a:spcAft>
                <a:spcPts val="200"/>
              </a:spcAft>
              <a:buNone/>
              <a:defRPr/>
            </a:pPr>
            <a:endParaRPr lang="fr-FR" sz="1400" b="1" dirty="0"/>
          </a:p>
          <a:p>
            <a:pPr marL="0" indent="0">
              <a:spcAft>
                <a:spcPts val="200"/>
              </a:spcAft>
              <a:buNone/>
              <a:defRPr/>
            </a:pPr>
            <a:endParaRPr lang="fr-FR" sz="1400" b="1" dirty="0"/>
          </a:p>
          <a:p>
            <a:pPr marL="0" indent="0">
              <a:spcAft>
                <a:spcPts val="200"/>
              </a:spcAft>
              <a:buNone/>
              <a:defRPr/>
            </a:pPr>
            <a:endParaRPr lang="fr-FR" sz="1400" b="1" dirty="0"/>
          </a:p>
          <a:p>
            <a:pPr marL="0" indent="0">
              <a:spcAft>
                <a:spcPts val="200"/>
              </a:spcAft>
              <a:buNone/>
              <a:defRPr/>
            </a:pPr>
            <a:endParaRPr lang="fr-FR" sz="1400" b="1" dirty="0"/>
          </a:p>
          <a:p>
            <a:pPr marL="0" indent="0">
              <a:spcAft>
                <a:spcPts val="200"/>
              </a:spcAft>
              <a:buNone/>
              <a:defRPr/>
            </a:pPr>
            <a:endParaRPr lang="fr-FR" sz="1400" b="1" dirty="0"/>
          </a:p>
          <a:p>
            <a:pPr marL="0" indent="0">
              <a:spcAft>
                <a:spcPts val="200"/>
              </a:spcAft>
              <a:buNone/>
              <a:defRPr/>
            </a:pP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Les copies des épreuves terminales sont corrigées de manière dématérialisée par les correcteurs et sont consultables </a:t>
            </a:r>
            <a:b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par le candidat dans son espace candidat à l’issue des jurys d’harmonisation.</a:t>
            </a:r>
            <a:endParaRPr lang="fr-FR" sz="1200" b="1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952995"/>
              </p:ext>
            </p:extLst>
          </p:nvPr>
        </p:nvGraphicFramePr>
        <p:xfrm>
          <a:off x="360000" y="3140968"/>
          <a:ext cx="7200798" cy="187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0265">
                  <a:extLst>
                    <a:ext uri="{9D8B030D-6E8A-4147-A177-3AD203B41FA5}">
                      <a16:colId xmlns:a16="http://schemas.microsoft.com/office/drawing/2014/main" val="1641475170"/>
                    </a:ext>
                  </a:extLst>
                </a:gridCol>
                <a:gridCol w="1076754">
                  <a:extLst>
                    <a:ext uri="{9D8B030D-6E8A-4147-A177-3AD203B41FA5}">
                      <a16:colId xmlns:a16="http://schemas.microsoft.com/office/drawing/2014/main" val="4065215641"/>
                    </a:ext>
                  </a:extLst>
                </a:gridCol>
                <a:gridCol w="2893779">
                  <a:extLst>
                    <a:ext uri="{9D8B030D-6E8A-4147-A177-3AD203B41FA5}">
                      <a16:colId xmlns:a16="http://schemas.microsoft.com/office/drawing/2014/main" val="4252592494"/>
                    </a:ext>
                  </a:extLst>
                </a:gridCol>
              </a:tblGrid>
              <a:tr h="426742">
                <a:tc>
                  <a:txBody>
                    <a:bodyPr/>
                    <a:lstStyle/>
                    <a:p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Enseignements évalués par une épreuve terminale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Coefficients en première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Coefficients</a:t>
                      </a:r>
                      <a:r>
                        <a:rPr lang="fr-FR" sz="1050" baseline="0" dirty="0">
                          <a:solidFill>
                            <a:schemeClr val="tx1"/>
                          </a:solidFill>
                        </a:rPr>
                        <a:t> en terminale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438091"/>
                  </a:ext>
                </a:extLst>
              </a:tr>
              <a:tr h="309884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Français (écrit</a:t>
                      </a:r>
                      <a:r>
                        <a:rPr lang="fr-FR" sz="900" baseline="0" dirty="0"/>
                        <a:t> et oral)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5 + 5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492943"/>
                  </a:ext>
                </a:extLst>
              </a:tr>
              <a:tr h="308878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Philosophie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900" dirty="0"/>
                        <a:t>    8 en voie générale            4 en</a:t>
                      </a:r>
                      <a:r>
                        <a:rPr lang="fr-FR" sz="900" baseline="0" dirty="0"/>
                        <a:t> voie technologique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706863"/>
                  </a:ext>
                </a:extLst>
              </a:tr>
              <a:tr h="290909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Enseignement</a:t>
                      </a:r>
                      <a:r>
                        <a:rPr lang="fr-FR" sz="900" baseline="0" dirty="0"/>
                        <a:t> de spécialité 1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682655"/>
                  </a:ext>
                </a:extLst>
              </a:tr>
              <a:tr h="298715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Enseignement</a:t>
                      </a:r>
                      <a:r>
                        <a:rPr lang="fr-FR" sz="900" baseline="0" dirty="0"/>
                        <a:t> de spécialité 2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4085"/>
                  </a:ext>
                </a:extLst>
              </a:tr>
              <a:tr h="237079">
                <a:tc>
                  <a:txBody>
                    <a:bodyPr/>
                    <a:lstStyle/>
                    <a:p>
                      <a:r>
                        <a:rPr lang="fr-FR" sz="900" dirty="0"/>
                        <a:t>Grand oral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900" dirty="0"/>
                        <a:t>    10 en voie générale         14 en</a:t>
                      </a:r>
                      <a:r>
                        <a:rPr lang="fr-FR" sz="900" baseline="0" dirty="0"/>
                        <a:t> voie technologique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426770"/>
                  </a:ext>
                </a:extLst>
              </a:tr>
            </a:tbl>
          </a:graphicData>
        </a:graphic>
      </p:graphicFrame>
      <p:sp>
        <p:nvSpPr>
          <p:cNvPr id="10" name="Titre 1">
            <a:extLst>
              <a:ext uri="{FF2B5EF4-FFF2-40B4-BE49-F238E27FC236}">
                <a16:creationId xmlns:a16="http://schemas.microsoft.com/office/drawing/2014/main" id="{1F64920E-DB92-7F4D-8C12-3FB80211B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52" y="1704040"/>
            <a:ext cx="8673943" cy="480000"/>
          </a:xfrm>
        </p:spPr>
        <p:txBody>
          <a:bodyPr/>
          <a:lstStyle/>
          <a:p>
            <a:r>
              <a:rPr lang="fr-FR" sz="2400" dirty="0"/>
              <a:t>Les notes retenues au baccalauréat et leurs coefficients</a:t>
            </a:r>
          </a:p>
        </p:txBody>
      </p:sp>
    </p:spTree>
    <p:extLst>
      <p:ext uri="{BB962C8B-B14F-4D97-AF65-F5344CB8AC3E}">
        <p14:creationId xmlns:p14="http://schemas.microsoft.com/office/powerpoint/2010/main" val="533521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4920E-DB92-7F4D-8C12-3FB80211B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50" y="1556792"/>
            <a:ext cx="8673945" cy="480000"/>
          </a:xfrm>
        </p:spPr>
        <p:txBody>
          <a:bodyPr/>
          <a:lstStyle/>
          <a:p>
            <a:r>
              <a:rPr lang="fr-FR" sz="2400" dirty="0"/>
              <a:t>Les notes retenues au baccalauréat et leurs coefficients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A78FED0-25C2-4E49-9CF2-6A7F2DC41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Novembre 2023 </a:t>
            </a:r>
            <a:endParaRPr lang="fr-FR" cap="all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279473-C585-D247-B081-5EEAD5499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A06210-8FA2-524C-B1B9-377980485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A66D6AF-414C-3441-84D8-34B1004CC8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2032302"/>
            <a:ext cx="8424000" cy="4349026"/>
          </a:xfrm>
        </p:spPr>
        <p:txBody>
          <a:bodyPr/>
          <a:lstStyle/>
          <a:p>
            <a:pPr>
              <a:spcAft>
                <a:spcPts val="200"/>
              </a:spcAft>
              <a:defRPr/>
            </a:pPr>
            <a:r>
              <a:rPr lang="fr-FR" b="1" dirty="0"/>
              <a:t>Des enseignements évalués par le contrôle continu</a:t>
            </a:r>
          </a:p>
          <a:p>
            <a:pPr marL="177800" indent="0">
              <a:spcAft>
                <a:spcPts val="600"/>
              </a:spcAft>
              <a:buNone/>
              <a:defRPr/>
            </a:pPr>
            <a:r>
              <a:rPr lang="fr-FR" sz="1200" dirty="0"/>
              <a:t>comptant pour 40 % des coefficients auxquels s’ajoutent les coefficients des enseignements optionnels</a:t>
            </a:r>
          </a:p>
          <a:p>
            <a:pPr>
              <a:spcAft>
                <a:spcPts val="200"/>
              </a:spcAft>
              <a:defRPr/>
            </a:pPr>
            <a:endParaRPr lang="fr-FR" sz="1400" b="1" dirty="0"/>
          </a:p>
          <a:p>
            <a:pPr>
              <a:spcAft>
                <a:spcPts val="200"/>
              </a:spcAft>
              <a:defRPr/>
            </a:pPr>
            <a:endParaRPr lang="fr-FR" sz="1400" b="1" dirty="0"/>
          </a:p>
          <a:p>
            <a:pPr>
              <a:spcAft>
                <a:spcPts val="200"/>
              </a:spcAft>
              <a:defRPr/>
            </a:pPr>
            <a:endParaRPr lang="fr-FR" sz="1400" b="1" dirty="0"/>
          </a:p>
          <a:p>
            <a:pPr>
              <a:spcAft>
                <a:spcPts val="200"/>
              </a:spcAft>
              <a:defRPr/>
            </a:pPr>
            <a:endParaRPr lang="fr-FR" sz="1400" b="1" dirty="0"/>
          </a:p>
          <a:p>
            <a:pPr>
              <a:spcAft>
                <a:spcPts val="200"/>
              </a:spcAft>
              <a:defRPr/>
            </a:pPr>
            <a:endParaRPr lang="fr-FR" sz="1400" b="1" dirty="0"/>
          </a:p>
          <a:p>
            <a:pPr>
              <a:spcAft>
                <a:spcPts val="200"/>
              </a:spcAft>
              <a:defRPr/>
            </a:pPr>
            <a:endParaRPr lang="fr-FR" sz="1400" b="1" dirty="0"/>
          </a:p>
          <a:p>
            <a:pPr>
              <a:spcAft>
                <a:spcPts val="200"/>
              </a:spcAft>
              <a:defRPr/>
            </a:pPr>
            <a:endParaRPr lang="fr-FR" sz="1400" b="1" dirty="0"/>
          </a:p>
          <a:p>
            <a:pPr>
              <a:spcAft>
                <a:spcPts val="200"/>
              </a:spcAft>
              <a:defRPr/>
            </a:pPr>
            <a:endParaRPr lang="fr-FR" sz="1400" b="1" dirty="0"/>
          </a:p>
          <a:p>
            <a:pPr>
              <a:spcAft>
                <a:spcPts val="200"/>
              </a:spcAft>
              <a:defRPr/>
            </a:pPr>
            <a:endParaRPr lang="fr-FR" sz="1400" b="1" dirty="0"/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fr-FR" sz="1200" dirty="0"/>
              <a:t>Les notes sont calculées à partir des résultats obtenus en classe pendant les deux années du cycle terminal.</a:t>
            </a: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fr-FR" sz="1200" dirty="0"/>
              <a:t>Dans la voie technologique, la moyenne annuelle des résultats en ETLV est intégrée au calcul de la moyenne annuelle dans la langue vivante concernée.</a:t>
            </a: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fr-FR" sz="1200" dirty="0"/>
              <a:t>En première de la voie générale, la moyenne annuelle d’enseignement scientifique intègre l’enseignement de mathématiques spécifiques quand l’élève ne suit pas l’enseignement de spécialité mathématiques.</a:t>
            </a:r>
            <a:r>
              <a:rPr lang="fr-FR" sz="1100" dirty="0"/>
              <a:t/>
            </a:r>
            <a:br>
              <a:rPr lang="fr-FR" sz="1100" dirty="0"/>
            </a:br>
            <a:endParaRPr lang="fr-FR" sz="1400" b="1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576970"/>
              </p:ext>
            </p:extLst>
          </p:nvPr>
        </p:nvGraphicFramePr>
        <p:xfrm>
          <a:off x="323528" y="2698072"/>
          <a:ext cx="7452360" cy="2521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40">
                  <a:extLst>
                    <a:ext uri="{9D8B030D-6E8A-4147-A177-3AD203B41FA5}">
                      <a16:colId xmlns:a16="http://schemas.microsoft.com/office/drawing/2014/main" val="164147517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06521564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252592494"/>
                    </a:ext>
                  </a:extLst>
                </a:gridCol>
              </a:tblGrid>
              <a:tr h="349271">
                <a:tc>
                  <a:txBody>
                    <a:bodyPr/>
                    <a:lstStyle/>
                    <a:p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Enseignements évalués par le contrôle continu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Coefficients en</a:t>
                      </a:r>
                      <a:r>
                        <a:rPr lang="fr-FR" sz="1050" baseline="0" dirty="0">
                          <a:solidFill>
                            <a:schemeClr val="tx1"/>
                          </a:solidFill>
                        </a:rPr>
                        <a:t> première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Coefficients</a:t>
                      </a:r>
                      <a:r>
                        <a:rPr lang="fr-FR" sz="1050" baseline="0" dirty="0">
                          <a:solidFill>
                            <a:schemeClr val="tx1"/>
                          </a:solidFill>
                        </a:rPr>
                        <a:t> en terminale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438091"/>
                  </a:ext>
                </a:extLst>
              </a:tr>
              <a:tr h="226793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Enseignement de spécialité suivi uniquement en classe de première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612779"/>
                  </a:ext>
                </a:extLst>
              </a:tr>
              <a:tr h="218294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Histoire-géographie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492943"/>
                  </a:ext>
                </a:extLst>
              </a:tr>
              <a:tr h="349271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Enseignement scientifique dans la voie générale</a:t>
                      </a:r>
                    </a:p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Mathématiques dans la voie technologique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706863"/>
                  </a:ext>
                </a:extLst>
              </a:tr>
              <a:tr h="218294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LVA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682655"/>
                  </a:ext>
                </a:extLst>
              </a:tr>
              <a:tr h="218294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LVB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4085"/>
                  </a:ext>
                </a:extLst>
              </a:tr>
              <a:tr h="218294">
                <a:tc>
                  <a:txBody>
                    <a:bodyPr/>
                    <a:lstStyle/>
                    <a:p>
                      <a:r>
                        <a:rPr lang="fr-FR" sz="900" dirty="0"/>
                        <a:t>EPS</a:t>
                      </a:r>
                      <a:r>
                        <a:rPr lang="fr-FR" sz="900" baseline="0" dirty="0"/>
                        <a:t> évaluée en </a:t>
                      </a:r>
                      <a:r>
                        <a:rPr lang="fr-FR" sz="900" dirty="0"/>
                        <a:t>contrôle en cours de formation (CCF)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426770"/>
                  </a:ext>
                </a:extLst>
              </a:tr>
              <a:tr h="235329">
                <a:tc>
                  <a:txBody>
                    <a:bodyPr/>
                    <a:lstStyle/>
                    <a:p>
                      <a:r>
                        <a:rPr lang="fr-FR" sz="900" dirty="0"/>
                        <a:t>EMC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904138"/>
                  </a:ext>
                </a:extLst>
              </a:tr>
              <a:tr h="235329">
                <a:tc>
                  <a:txBody>
                    <a:bodyPr/>
                    <a:lstStyle/>
                    <a:p>
                      <a:r>
                        <a:rPr lang="fr-FR" sz="900" dirty="0"/>
                        <a:t>Enseignements</a:t>
                      </a:r>
                      <a:r>
                        <a:rPr lang="fr-FR" sz="900" baseline="0" dirty="0"/>
                        <a:t> optionnels</a:t>
                      </a:r>
                      <a:endParaRPr lang="fr-FR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 par enseignement </a:t>
                      </a:r>
                      <a:br>
                        <a:rPr lang="fr-FR" sz="900" dirty="0"/>
                      </a:br>
                      <a:r>
                        <a:rPr lang="fr-FR" sz="900" dirty="0"/>
                        <a:t>en plus des 40 %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2 par enseignement </a:t>
                      </a:r>
                      <a:br>
                        <a:rPr lang="fr-FR" sz="900" dirty="0"/>
                      </a:br>
                      <a:r>
                        <a:rPr lang="fr-FR" sz="900" dirty="0"/>
                        <a:t>en plus des 40 %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83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68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73DDC3-894D-78E9-36B8-1B43048E3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704040"/>
            <a:ext cx="7254002" cy="480000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6717E3-5FD3-2A51-EF16-97CEBC6A2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Novembre 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5A7B27-1E5D-4901-03A5-75179F90A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ED1CDA-41EA-29D6-D090-12F0EDCA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43F9B87-F580-0649-AFD3-92DF55FF2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 lycée d’enseignement général et technologique (LEGT)</a:t>
            </a:r>
          </a:p>
          <a:p>
            <a:pPr>
              <a:defRPr/>
            </a:pPr>
            <a:r>
              <a:rPr lang="fr-FR" dirty="0"/>
              <a:t>La voie générale</a:t>
            </a:r>
          </a:p>
          <a:p>
            <a:pPr>
              <a:defRPr/>
            </a:pPr>
            <a:r>
              <a:rPr lang="fr-FR" dirty="0"/>
              <a:t>La voie technologique</a:t>
            </a:r>
          </a:p>
          <a:p>
            <a:pPr>
              <a:defRPr/>
            </a:pPr>
            <a:r>
              <a:rPr lang="fr-FR" dirty="0"/>
              <a:t>Le baccalauréat</a:t>
            </a:r>
          </a:p>
          <a:p>
            <a:pPr>
              <a:defRPr/>
            </a:pPr>
            <a:r>
              <a:rPr lang="fr-FR" dirty="0"/>
              <a:t>L’orientation en classe de seconde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4888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BFCD668-BF97-34BA-84EB-7F1F5556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Novembre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F53920B-54AE-E131-DF07-2B666CBD9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28CE36-7634-AC41-3A2C-78D5786C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F9E84DC-C6AE-1F4E-6483-1550B6C9E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403" y="1412776"/>
            <a:ext cx="5311195" cy="48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98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8F838-5C12-9C48-91B5-66329FD1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04040"/>
            <a:ext cx="8424000" cy="480000"/>
          </a:xfrm>
        </p:spPr>
        <p:txBody>
          <a:bodyPr/>
          <a:lstStyle/>
          <a:p>
            <a:r>
              <a:rPr lang="fr-FR" dirty="0"/>
              <a:t>La qualité du contrôle continu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3225E1F-C5F2-DC49-932C-C81E2392B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Novembre 2023 </a:t>
            </a:r>
            <a:endParaRPr lang="fr-FR" cap="all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ECC6D-5A3E-EA4E-8ED5-382F3A0B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22E154-084A-7B47-A8C0-BB3C95CF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1864342-07AF-D94E-88FC-A32C629E53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653" y="2256138"/>
            <a:ext cx="8532480" cy="2022592"/>
          </a:xfrm>
        </p:spPr>
        <p:txBody>
          <a:bodyPr/>
          <a:lstStyle/>
          <a:p>
            <a:pPr marL="0" indent="0">
              <a:spcAft>
                <a:spcPts val="400"/>
              </a:spcAft>
              <a:buNone/>
              <a:defRPr/>
            </a:pPr>
            <a:r>
              <a:rPr lang="fr-FR" sz="1400" b="1" dirty="0">
                <a:solidFill>
                  <a:srgbClr val="EF7D05"/>
                </a:solidFill>
              </a:rPr>
              <a:t>Le projet d’évaluation de l’établissement</a:t>
            </a:r>
            <a:r>
              <a:rPr lang="fr-FR" sz="1400" dirty="0">
                <a:solidFill>
                  <a:srgbClr val="EF7D05"/>
                </a:solidFill>
              </a:rPr>
              <a:t> </a:t>
            </a:r>
          </a:p>
          <a:p>
            <a:pPr marL="0" indent="0">
              <a:spcAft>
                <a:spcPts val="400"/>
              </a:spcAft>
              <a:buNone/>
              <a:defRPr/>
            </a:pPr>
            <a:r>
              <a:rPr lang="fr-FR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fr-FR" sz="1200" dirty="0"/>
              <a:t>laboré par la communauté éducative et transmis aux élèves et à leur famille, il permet de disposer :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/>
              <a:t>de principes communs et partagés sur l’évaluation des élèves :</a:t>
            </a:r>
          </a:p>
          <a:p>
            <a:pPr marL="358775" indent="-149225">
              <a:spcBef>
                <a:spcPts val="300"/>
              </a:spcBef>
              <a:spcAft>
                <a:spcPts val="0"/>
              </a:spcAft>
              <a:defRPr/>
            </a:pPr>
            <a:r>
              <a:rPr lang="fr-FR" sz="1200" dirty="0"/>
              <a:t>évaluations prises en compte dans le calcul de la moyenne périodique ;</a:t>
            </a:r>
          </a:p>
          <a:p>
            <a:pPr marL="358775" indent="-149225">
              <a:spcBef>
                <a:spcPts val="300"/>
              </a:spcBef>
              <a:spcAft>
                <a:spcPts val="0"/>
              </a:spcAft>
              <a:defRPr/>
            </a:pPr>
            <a:r>
              <a:rPr lang="fr-FR" sz="1200" dirty="0"/>
              <a:t>condition pour que les moyennes périodiques et annuelle soient significatives ;</a:t>
            </a:r>
          </a:p>
          <a:p>
            <a:pPr marL="358775" indent="-149225">
              <a:spcBef>
                <a:spcPts val="300"/>
              </a:spcBef>
              <a:spcAft>
                <a:spcPts val="0"/>
              </a:spcAft>
              <a:defRPr/>
            </a:pPr>
            <a:r>
              <a:rPr lang="fr-FR" sz="1200" dirty="0"/>
              <a:t>modalité de la remédiation en cas d’absence ;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200" dirty="0"/>
              <a:t>des garanties d’égalité de traitement des élèves pour le baccalauréat et pour le dossier </a:t>
            </a:r>
            <a:r>
              <a:rPr lang="fr-FR" sz="1200" dirty="0" err="1"/>
              <a:t>Parcoursup</a:t>
            </a:r>
            <a:r>
              <a:rPr lang="fr-FR" sz="1200" dirty="0"/>
              <a:t> ;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200" dirty="0"/>
              <a:t>d’un support pour un dialogue serein entre l’équipe pédagogique, les élèves et leur famille.</a:t>
            </a:r>
          </a:p>
          <a:p>
            <a:pPr marL="0" indent="0">
              <a:buNone/>
            </a:pPr>
            <a:endParaRPr lang="fr-FR" sz="1400" dirty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D1864342-07AF-D94E-88FC-A32C629E533B}"/>
              </a:ext>
            </a:extLst>
          </p:cNvPr>
          <p:cNvSpPr txBox="1">
            <a:spLocks/>
          </p:cNvSpPr>
          <p:nvPr/>
        </p:nvSpPr>
        <p:spPr bwMode="gray">
          <a:xfrm>
            <a:off x="354991" y="4539377"/>
            <a:ext cx="8424000" cy="16979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1450" indent="-171450" algn="l" defTabSz="91437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EF7D05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5746" indent="-285750" algn="l" defTabSz="91437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>
                <a:srgbClr val="EF7D0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990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1985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7979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r>
              <a:rPr lang="fr-FR" sz="1400" b="1" dirty="0">
                <a:solidFill>
                  <a:srgbClr val="EF7D05"/>
                </a:solidFill>
              </a:rPr>
              <a:t>La validation des moyennes périodiques par le conseil de classe</a:t>
            </a:r>
            <a:endParaRPr lang="fr-FR" sz="1400" dirty="0">
              <a:solidFill>
                <a:srgbClr val="EF7D05"/>
              </a:solidFill>
            </a:endParaRPr>
          </a:p>
          <a:p>
            <a:pPr marL="0" indent="0">
              <a:spcAft>
                <a:spcPts val="400"/>
              </a:spcAft>
              <a:buNone/>
              <a:defRPr/>
            </a:pPr>
            <a:r>
              <a:rPr lang="fr-FR" sz="1200" dirty="0"/>
              <a:t>Attribuées par les professeurs, les moyennes périodiques et la moyenne annuelle sont :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200" dirty="0"/>
              <a:t>entérinées en conseil de classe ;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200" dirty="0"/>
              <a:t>inscrites dans les bulletins scolaires périodiques ;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200" dirty="0"/>
              <a:t>renseignées dans le livret scolaire de l’élève, consultable en ligne par l’élève et sa famille avant transmission </a:t>
            </a:r>
            <a:br>
              <a:rPr lang="fr-FR" sz="1200" dirty="0"/>
            </a:br>
            <a:r>
              <a:rPr lang="fr-FR" sz="1200" dirty="0"/>
              <a:t>au jury du baccalauréat (</a:t>
            </a:r>
            <a:r>
              <a:rPr lang="fr-FR" sz="1200" dirty="0" err="1"/>
              <a:t>téléservice</a:t>
            </a:r>
            <a:r>
              <a:rPr lang="fr-FR" sz="1200" dirty="0"/>
              <a:t> </a:t>
            </a:r>
            <a:r>
              <a:rPr lang="fr-FR" sz="1200" dirty="0" err="1"/>
              <a:t>ÉduConnect</a:t>
            </a:r>
            <a:r>
              <a:rPr lang="fr-FR" sz="1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83673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8F838-5C12-9C48-91B5-66329FD1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704040"/>
            <a:ext cx="8434862" cy="480000"/>
          </a:xfrm>
        </p:spPr>
        <p:txBody>
          <a:bodyPr/>
          <a:lstStyle/>
          <a:p>
            <a:r>
              <a:rPr lang="fr-FR" dirty="0"/>
              <a:t>La qualité du contrôle continu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3225E1F-C5F2-DC49-932C-C81E2392B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Novembre 2023 </a:t>
            </a:r>
            <a:endParaRPr lang="fr-FR" cap="all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ECC6D-5A3E-EA4E-8ED5-382F3A0B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22E154-084A-7B47-A8C0-BB3C95CF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1864342-07AF-D94E-88FC-A32C629E53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2276872"/>
            <a:ext cx="8656093" cy="1531882"/>
          </a:xfrm>
        </p:spPr>
        <p:txBody>
          <a:bodyPr/>
          <a:lstStyle/>
          <a:p>
            <a:pPr marL="0" indent="0">
              <a:spcAft>
                <a:spcPts val="400"/>
              </a:spcAft>
              <a:buNone/>
            </a:pPr>
            <a:r>
              <a:rPr lang="fr-FR" sz="1400" b="1" dirty="0">
                <a:solidFill>
                  <a:srgbClr val="EF7D05"/>
                </a:solidFill>
              </a:rPr>
              <a:t>Les évaluations de remplacement des candidats scolaires sans moyenne annuelle</a:t>
            </a:r>
            <a:endParaRPr lang="fr-FR" sz="1400" dirty="0">
              <a:solidFill>
                <a:srgbClr val="EF7D05"/>
              </a:solidFill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fr-FR" sz="1200" dirty="0"/>
              <a:t>En cas de moyenne annuelle non certificative dans un ou des enseignements relevant du contrôle continu :</a:t>
            </a:r>
          </a:p>
          <a:p>
            <a:pPr>
              <a:spcAft>
                <a:spcPts val="0"/>
              </a:spcAft>
              <a:defRPr/>
            </a:pPr>
            <a:r>
              <a:rPr lang="fr-FR" sz="1200" dirty="0"/>
              <a:t>l’élève est convoqué par le proviseur à une épreuve de remplacement dans les enseignements concernés ;</a:t>
            </a:r>
          </a:p>
          <a:p>
            <a:pPr>
              <a:spcAft>
                <a:spcPts val="400"/>
              </a:spcAft>
              <a:defRPr/>
            </a:pPr>
            <a:r>
              <a:rPr lang="fr-FR" sz="1200" dirty="0"/>
              <a:t>la note obtenue à l’épreuve de remplacement remplace la moyenne annuelle dans ces enseignements. 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fr-FR" sz="1200" dirty="0"/>
              <a:t>L’épreuve de remplacement est organisée par le recteur d’académie, si l’enseignement est suivi au </a:t>
            </a:r>
            <a:r>
              <a:rPr lang="fr-FR" sz="1200" dirty="0" err="1"/>
              <a:t>Cned</a:t>
            </a:r>
            <a:r>
              <a:rPr lang="fr-FR" sz="1200" dirty="0"/>
              <a:t>.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D1864342-07AF-D94E-88FC-A32C629E533B}"/>
              </a:ext>
            </a:extLst>
          </p:cNvPr>
          <p:cNvSpPr txBox="1">
            <a:spLocks/>
          </p:cNvSpPr>
          <p:nvPr/>
        </p:nvSpPr>
        <p:spPr bwMode="gray">
          <a:xfrm>
            <a:off x="319255" y="4077072"/>
            <a:ext cx="8656094" cy="15841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1450" indent="-171450" algn="l" defTabSz="91437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EF7D05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5746" indent="-285750" algn="l" defTabSz="91437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>
                <a:srgbClr val="EF7D0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990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1985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7979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FR" sz="1400" b="1" dirty="0">
                <a:solidFill>
                  <a:srgbClr val="EF7D05"/>
                </a:solidFill>
              </a:rPr>
              <a:t>La commission d’harmonisation des notes de contrôle continu</a:t>
            </a:r>
            <a:endParaRPr lang="fr-FR" sz="1400" dirty="0">
              <a:solidFill>
                <a:srgbClr val="EF7D05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200" dirty="0"/>
              <a:t>est présidée par le recteur d’académie et se réunit à la fin de chaque année du cycle terminal ;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200" dirty="0"/>
              <a:t>a la possibilité de monter ou baisser les notes des enseignements relevant du contrôle continu ;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200" dirty="0"/>
              <a:t>est attentive notamment aux cas de discordance manifeste entre la moyenne d’un établissement </a:t>
            </a:r>
            <a:br>
              <a:rPr lang="fr-FR" sz="1200" dirty="0"/>
            </a:br>
            <a:r>
              <a:rPr lang="fr-FR" sz="1200" dirty="0"/>
              <a:t>et celle de l’académie (statistique des deux années précédentes disponibles) ;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200" dirty="0"/>
              <a:t>transmet ses résultats au jury de délibération du baccalauréat.</a:t>
            </a:r>
          </a:p>
          <a:p>
            <a:pPr>
              <a:spcAft>
                <a:spcPts val="400"/>
              </a:spcAft>
              <a:defRPr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640053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0AB7AB-D084-9B47-8EBA-B7006A69A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Novembre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736EC8-09BC-0440-AD7D-0ECCC259D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FC12E4-1F02-BF42-BD8D-21F7A1CD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AFAC381-2175-C540-A3FB-7ED8A5CC46DC}"/>
              </a:ext>
            </a:extLst>
          </p:cNvPr>
          <p:cNvSpPr txBox="1">
            <a:spLocks/>
          </p:cNvSpPr>
          <p:nvPr/>
        </p:nvSpPr>
        <p:spPr bwMode="auto">
          <a:xfrm>
            <a:off x="4751388" y="2486025"/>
            <a:ext cx="4064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Arial Black" panose="020B0A04020102020204" pitchFamily="34" charset="0"/>
              </a:rPr>
              <a:t>L’ORIENTATION</a:t>
            </a:r>
            <a:br>
              <a:rPr lang="fr-FR" altLang="fr-FR" sz="2400" b="1" dirty="0">
                <a:latin typeface="Arial Black" panose="020B0A04020102020204" pitchFamily="34" charset="0"/>
              </a:rPr>
            </a:br>
            <a:r>
              <a:rPr lang="fr-FR" altLang="fr-FR" sz="2400" b="1" dirty="0">
                <a:latin typeface="Arial Black" panose="020B0A04020102020204" pitchFamily="34" charset="0"/>
              </a:rPr>
              <a:t>EN SECONDE</a:t>
            </a:r>
            <a:r>
              <a:rPr lang="fr-FR" altLang="fr-FR" sz="2400" b="1" baseline="30000" dirty="0">
                <a:latin typeface="Arial Black" panose="020B0A04020102020204" pitchFamily="34" charset="0"/>
              </a:rPr>
              <a:t> </a:t>
            </a:r>
            <a:r>
              <a:rPr lang="fr-FR" altLang="fr-FR" sz="2400" b="1" dirty="0">
                <a:solidFill>
                  <a:srgbClr val="65A6F5"/>
                </a:solidFill>
                <a:latin typeface="Arial Black" panose="020B0A04020102020204" pitchFamily="34" charset="0"/>
              </a:rPr>
              <a:t>GÉNÉRALE</a:t>
            </a:r>
            <a:r>
              <a:rPr lang="fr-FR" altLang="fr-FR" sz="2400" b="1" dirty="0">
                <a:latin typeface="Arial Black" panose="020B0A04020102020204" pitchFamily="34" charset="0"/>
              </a:rPr>
              <a:t/>
            </a:r>
            <a:br>
              <a:rPr lang="fr-FR" altLang="fr-FR" sz="2400" b="1" dirty="0">
                <a:latin typeface="Arial Black" panose="020B0A04020102020204" pitchFamily="34" charset="0"/>
              </a:rPr>
            </a:br>
            <a:r>
              <a:rPr lang="fr-FR" altLang="fr-FR" sz="2400" b="1" dirty="0">
                <a:solidFill>
                  <a:srgbClr val="EF7D05"/>
                </a:solidFill>
                <a:latin typeface="Arial Black" panose="020B0A04020102020204" pitchFamily="34" charset="0"/>
              </a:rPr>
              <a:t>ET TECHNOLOGIQUE</a:t>
            </a:r>
          </a:p>
        </p:txBody>
      </p:sp>
    </p:spTree>
    <p:extLst>
      <p:ext uri="{BB962C8B-B14F-4D97-AF65-F5344CB8AC3E}">
        <p14:creationId xmlns:p14="http://schemas.microsoft.com/office/powerpoint/2010/main" val="3062943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02B6EF8-E5A2-F545-8C73-F54D81B40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Novembre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B5E411-F473-B34E-8C37-7AF4CAF9D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Délégation à la communication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F0A19A-0BF4-EE46-AC28-A42DAD576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F56205E-7E37-BA47-A931-AB1B76D9A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2348880"/>
            <a:ext cx="8424000" cy="3816424"/>
          </a:xfrm>
        </p:spPr>
        <p:txBody>
          <a:bodyPr/>
          <a:lstStyle/>
          <a:p>
            <a:pPr fontAlgn="base">
              <a:spcAft>
                <a:spcPts val="1200"/>
              </a:spcAft>
            </a:pPr>
            <a:r>
              <a:rPr lang="fr-FR" altLang="fr-FR" sz="1400" dirty="0"/>
              <a:t>Dès le début de l’année de seconde, les lycéens commencent à construire leur projet d’orientation ; </a:t>
            </a:r>
            <a:br>
              <a:rPr lang="fr-FR" altLang="fr-FR" sz="1400" dirty="0"/>
            </a:br>
            <a:r>
              <a:rPr lang="fr-FR" altLang="fr-FR" sz="1400" dirty="0"/>
              <a:t>ils sont accompagnés par l’équipe pédagogique dans le cadre des 54 heures dédiées à l’orientation.</a:t>
            </a:r>
          </a:p>
          <a:p>
            <a:pPr fontAlgn="base">
              <a:spcAft>
                <a:spcPts val="1200"/>
              </a:spcAft>
            </a:pPr>
            <a:r>
              <a:rPr lang="fr-FR" altLang="fr-FR" sz="1400" dirty="0"/>
              <a:t>Les semaines de l’orientation et les événements dédiés à l’orientation permettent aux élèves </a:t>
            </a:r>
            <a:br>
              <a:rPr lang="fr-FR" altLang="fr-FR" sz="1400" dirty="0"/>
            </a:br>
            <a:r>
              <a:rPr lang="fr-FR" altLang="fr-FR" sz="1400" dirty="0"/>
              <a:t>de rencontrer des professionnels et des étudiants afin de mieux formuler leurs aspirations </a:t>
            </a:r>
            <a:br>
              <a:rPr lang="fr-FR" altLang="fr-FR" sz="1400" dirty="0"/>
            </a:br>
            <a:r>
              <a:rPr lang="fr-FR" altLang="fr-FR" sz="1400" dirty="0"/>
              <a:t>et d’identifier les pistes qui leur correspondent.</a:t>
            </a:r>
          </a:p>
          <a:p>
            <a:pPr fontAlgn="base">
              <a:spcAft>
                <a:spcPts val="1200"/>
              </a:spcAft>
            </a:pPr>
            <a:r>
              <a:rPr lang="fr-FR" altLang="fr-FR" sz="1400" dirty="0"/>
              <a:t>Afin de fournir aux élèves une information fiable et approfondie sur les formations de l’enseignement supérieur et le monde professionnel, l’Onisep a mis en ligne une plateforme de ressources :</a:t>
            </a:r>
            <a:r>
              <a:rPr lang="fr-FR" altLang="fr-FR" sz="1400" dirty="0">
                <a:solidFill>
                  <a:srgbClr val="FF0000"/>
                </a:solidFill>
              </a:rPr>
              <a:t>  </a:t>
            </a:r>
          </a:p>
          <a:p>
            <a:pPr marL="0" indent="0" algn="ctr" fontAlgn="base">
              <a:spcAft>
                <a:spcPct val="0"/>
              </a:spcAft>
              <a:buNone/>
            </a:pPr>
            <a:r>
              <a:rPr lang="fr-FR" altLang="fr-FR" sz="1400" dirty="0">
                <a:solidFill>
                  <a:srgbClr val="FF0000"/>
                </a:solidFill>
              </a:rPr>
              <a:t> </a:t>
            </a:r>
            <a:r>
              <a:rPr lang="fr-FR" altLang="fr-FR" sz="1400" u="sng" dirty="0">
                <a:solidFill>
                  <a:srgbClr val="FF0000"/>
                </a:solidFill>
                <a:hlinkClick r:id="rId2"/>
              </a:rPr>
              <a:t>www.secondes-premieres2022-2023.fr/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77C69B5-5602-374C-BE2D-C824E0E3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Construire son projet d’orientation</a:t>
            </a:r>
          </a:p>
        </p:txBody>
      </p:sp>
    </p:spTree>
    <p:extLst>
      <p:ext uri="{BB962C8B-B14F-4D97-AF65-F5344CB8AC3E}">
        <p14:creationId xmlns:p14="http://schemas.microsoft.com/office/powerpoint/2010/main" val="4063934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D513DE-261E-ED42-B728-47986A52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Novembre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F8CD8E-962B-A945-AA4B-44A6857B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CE44CC-E48A-3D4F-B0A4-B9F035F9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C75031-5A4F-8A49-B536-5768A35BB5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base">
              <a:spcAft>
                <a:spcPts val="1200"/>
              </a:spcAft>
            </a:pPr>
            <a:r>
              <a:rPr lang="fr-FR" altLang="fr-FR" sz="1400" dirty="0"/>
              <a:t>Avant les vacances de Noël, chaque lycée informe les élèves et les familles des enseignements </a:t>
            </a:r>
            <a:br>
              <a:rPr lang="fr-FR" altLang="fr-FR" sz="1400" dirty="0"/>
            </a:br>
            <a:r>
              <a:rPr lang="fr-FR" altLang="fr-FR" sz="1400" dirty="0"/>
              <a:t>de spécialité de la voie générale et les séries de la voie technologique qui seront disponibles </a:t>
            </a:r>
            <a:br>
              <a:rPr lang="fr-FR" altLang="fr-FR" sz="1400" dirty="0"/>
            </a:br>
            <a:r>
              <a:rPr lang="fr-FR" altLang="fr-FR" sz="1400" dirty="0"/>
              <a:t>au sein de l’établissement.</a:t>
            </a:r>
          </a:p>
          <a:p>
            <a:pPr fontAlgn="base">
              <a:spcAft>
                <a:spcPts val="1200"/>
              </a:spcAft>
            </a:pPr>
            <a:r>
              <a:rPr lang="fr-FR" altLang="fr-FR" sz="1400" dirty="0"/>
              <a:t>À la fin du deuxième trimestre, chaque élève formule des </a:t>
            </a:r>
            <a:r>
              <a:rPr lang="fr-FR" altLang="fr-FR" sz="1400" b="1" dirty="0"/>
              <a:t>souhaits d’orientation</a:t>
            </a:r>
            <a:r>
              <a:rPr lang="fr-FR" altLang="fr-FR" sz="1400" dirty="0"/>
              <a:t> grâce à la </a:t>
            </a:r>
            <a:br>
              <a:rPr lang="fr-FR" altLang="fr-FR" sz="1400" dirty="0"/>
            </a:br>
            <a:r>
              <a:rPr lang="fr-FR" altLang="fr-FR" sz="1400" dirty="0"/>
              <a:t>« fiche dialogue » renseignée par les parents, qui est le support des échanges entre la famille </a:t>
            </a:r>
            <a:br>
              <a:rPr lang="fr-FR" altLang="fr-FR" sz="1400" dirty="0"/>
            </a:br>
            <a:r>
              <a:rPr lang="fr-FR" altLang="fr-FR" sz="1400" dirty="0"/>
              <a:t>et l’établissement.</a:t>
            </a:r>
          </a:p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2743648-ABC3-E147-A748-EDCB74CE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 2</a:t>
            </a:r>
            <a:r>
              <a:rPr lang="fr-FR" baseline="30000" dirty="0"/>
              <a:t>e</a:t>
            </a:r>
            <a:r>
              <a:rPr lang="fr-FR" dirty="0"/>
              <a:t> trimestre en seconde</a:t>
            </a:r>
          </a:p>
        </p:txBody>
      </p:sp>
    </p:spTree>
    <p:extLst>
      <p:ext uri="{BB962C8B-B14F-4D97-AF65-F5344CB8AC3E}">
        <p14:creationId xmlns:p14="http://schemas.microsoft.com/office/powerpoint/2010/main" val="2840927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DF1B43-600A-0B41-8F1A-2AEF63BEA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Novembre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B69C5D-9C28-D547-B82C-AC06A3535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1FD084-F8B4-434A-B758-094D3440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8A2AA0-3A9F-0D46-8133-A7A3D621FA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2348880"/>
            <a:ext cx="8604490" cy="3548144"/>
          </a:xfrm>
        </p:spPr>
        <p:txBody>
          <a:bodyPr/>
          <a:lstStyle/>
          <a:p>
            <a:pPr fontAlgn="base">
              <a:spcAft>
                <a:spcPts val="1200"/>
              </a:spcAft>
              <a:defRPr/>
            </a:pPr>
            <a:r>
              <a:rPr lang="fr-FR" altLang="fr-FR" sz="1400" dirty="0"/>
              <a:t>Pour la </a:t>
            </a:r>
            <a:r>
              <a:rPr lang="fr-FR" altLang="fr-FR" sz="1400" b="1" dirty="0"/>
              <a:t>voie générale</a:t>
            </a:r>
            <a:r>
              <a:rPr lang="fr-FR" altLang="fr-FR" sz="1400" dirty="0"/>
              <a:t>, au 2</a:t>
            </a:r>
            <a:r>
              <a:rPr lang="fr-FR" altLang="fr-FR" sz="1400" baseline="30000" dirty="0"/>
              <a:t>e</a:t>
            </a:r>
            <a:r>
              <a:rPr lang="fr-FR" altLang="fr-FR" sz="1400" dirty="0"/>
              <a:t> trimestre, chaque élève indique </a:t>
            </a:r>
            <a:r>
              <a:rPr lang="fr-FR" altLang="fr-FR" sz="1400" b="1" dirty="0"/>
              <a:t>4 enseignements de spécialité* </a:t>
            </a:r>
            <a:r>
              <a:rPr lang="fr-FR" altLang="fr-FR" sz="1400" dirty="0"/>
              <a:t>qui l’intéressent pour la classe de première.</a:t>
            </a:r>
          </a:p>
          <a:p>
            <a:pPr fontAlgn="base">
              <a:spcAft>
                <a:spcPts val="1200"/>
              </a:spcAft>
              <a:defRPr/>
            </a:pPr>
            <a:r>
              <a:rPr lang="fr-FR" altLang="fr-FR" sz="1400" dirty="0"/>
              <a:t>Pour la </a:t>
            </a:r>
            <a:r>
              <a:rPr lang="fr-FR" altLang="fr-FR" sz="1400" b="1" dirty="0"/>
              <a:t>voie technologique</a:t>
            </a:r>
            <a:r>
              <a:rPr lang="fr-FR" altLang="fr-FR" sz="1400" dirty="0"/>
              <a:t>, l’élève et sa famille indiquent les souhaits de série.</a:t>
            </a:r>
          </a:p>
          <a:p>
            <a:pPr fontAlgn="base">
              <a:spcAft>
                <a:spcPts val="1200"/>
              </a:spcAft>
              <a:defRPr/>
            </a:pPr>
            <a:r>
              <a:rPr lang="fr-FR" altLang="fr-FR" sz="1400" dirty="0"/>
              <a:t>Le conseil de classe émet des recommandations sur ces souhaits, en fonction du potentiel de l’élève </a:t>
            </a:r>
            <a:br>
              <a:rPr lang="fr-FR" altLang="fr-FR" sz="1400" dirty="0"/>
            </a:br>
            <a:r>
              <a:rPr lang="fr-FR" altLang="fr-FR" sz="1400" dirty="0"/>
              <a:t>et des organisations de l’établissement. </a:t>
            </a:r>
          </a:p>
          <a:p>
            <a:pPr fontAlgn="base">
              <a:spcAft>
                <a:spcPts val="1200"/>
              </a:spcAft>
              <a:defRPr/>
            </a:pPr>
            <a:r>
              <a:rPr lang="fr-FR" altLang="fr-FR" sz="1400" dirty="0"/>
              <a:t>Ces souhaits font l’objet d’échanges entre la famille, l’élève et l’équipe éducative pour aboutir, après avis du conseil de classe du troisième trimestre, au </a:t>
            </a:r>
            <a:r>
              <a:rPr lang="fr-FR" altLang="fr-FR" sz="1400" b="1" dirty="0"/>
              <a:t>choix de 3 spécialités</a:t>
            </a:r>
            <a:r>
              <a:rPr lang="fr-FR" altLang="fr-FR" sz="1400" dirty="0"/>
              <a:t> pour la voie générale ou de série pour la voie technologique.</a:t>
            </a:r>
          </a:p>
          <a:p>
            <a:pPr marL="0" indent="0" fontAlgn="base">
              <a:spcAft>
                <a:spcPct val="0"/>
              </a:spcAft>
              <a:buNone/>
              <a:defRPr/>
            </a:pPr>
            <a:endParaRPr lang="fr-FR" altLang="fr-FR" strike="sngStrike" dirty="0">
              <a:solidFill>
                <a:srgbClr val="FF0000"/>
              </a:solidFill>
            </a:endParaRPr>
          </a:p>
          <a:p>
            <a:pPr marL="0" indent="0" fontAlgn="base">
              <a:spcBef>
                <a:spcPts val="2200"/>
              </a:spcBef>
              <a:spcAft>
                <a:spcPct val="0"/>
              </a:spcAft>
              <a:buFont typeface="Arial"/>
              <a:buNone/>
              <a:defRPr/>
            </a:pPr>
            <a:r>
              <a:rPr lang="fr-FR" altLang="fr-FR" sz="1400" i="1" dirty="0"/>
              <a:t>* voire 5, si l’une des spécialités envisagées n’est pas proposée dans l’établissement.</a:t>
            </a:r>
            <a:endParaRPr lang="fr-FR" sz="1600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3A949C2-89D9-914B-BD29-8CB885567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choix pour les voies générale et technologique</a:t>
            </a:r>
          </a:p>
        </p:txBody>
      </p:sp>
    </p:spTree>
    <p:extLst>
      <p:ext uri="{BB962C8B-B14F-4D97-AF65-F5344CB8AC3E}">
        <p14:creationId xmlns:p14="http://schemas.microsoft.com/office/powerpoint/2010/main" val="3201466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11AE84-897A-674D-8411-A087CE0C9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Novembre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9E0AE0-B146-C340-9512-0041F800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0BE9D2-DC1B-4C4B-8C5A-F3D0F8DF9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306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CEE34D-1A12-ADE0-F064-7A209C22D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Le lycée d’enseignement général et technologique</a:t>
            </a:r>
            <a:br>
              <a:rPr lang="fr-FR" dirty="0">
                <a:solidFill>
                  <a:schemeClr val="tx1"/>
                </a:solidFill>
              </a:rPr>
            </a:b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5C3FEE-5201-1E47-7774-6A208350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Novembre 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017F20-1971-C25F-078F-1FD8A05B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BAB492-4B46-7F73-E1EA-F5D9AD3D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3F64A3-43B5-0615-101F-FFD2780D1D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2348880"/>
            <a:ext cx="8424000" cy="3888432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fr-FR" altLang="fr-FR" sz="1400" b="1" dirty="0">
                <a:solidFill>
                  <a:srgbClr val="EF7D05"/>
                </a:solidFill>
              </a:rPr>
              <a:t>Un accompagnement dans la conception du projet d’orientation…</a:t>
            </a:r>
          </a:p>
          <a:p>
            <a:pPr marL="360363" lvl="1" indent="-180975" fontAlgn="base">
              <a:spcAft>
                <a:spcPct val="0"/>
              </a:spcAft>
            </a:pPr>
            <a:r>
              <a:rPr lang="fr-FR" altLang="fr-FR" sz="1200" dirty="0"/>
              <a:t>Des tests de positionnement en maîtrise de la langue française et en mathématiques permettant </a:t>
            </a:r>
            <a:r>
              <a:rPr lang="fr-FR" sz="1200" dirty="0"/>
              <a:t>d’identifier les acquis et les besoins de l’élève</a:t>
            </a:r>
          </a:p>
          <a:p>
            <a:pPr marL="360363" lvl="1" indent="-180975" fontAlgn="base">
              <a:spcAft>
                <a:spcPct val="0"/>
              </a:spcAft>
            </a:pPr>
            <a:r>
              <a:rPr lang="fr-FR" sz="1200" dirty="0"/>
              <a:t>Un accompagnement adapté à ses besoins, notamment pour consolider sa maîtrise de l’expression écrite et orale</a:t>
            </a:r>
            <a:endParaRPr lang="fr-FR" altLang="fr-FR" sz="1200" dirty="0"/>
          </a:p>
          <a:p>
            <a:pPr marL="360363" lvl="1" indent="-180975" fontAlgn="base">
              <a:spcAft>
                <a:spcPct val="0"/>
              </a:spcAft>
            </a:pPr>
            <a:r>
              <a:rPr lang="fr-FR" altLang="fr-FR" sz="1200" dirty="0"/>
              <a:t>Un temps dédié à l’orientation en seconde, en première et en terminale</a:t>
            </a:r>
          </a:p>
          <a:p>
            <a:pPr marL="360363" lvl="1" indent="-180975" fontAlgn="base">
              <a:spcAft>
                <a:spcPct val="0"/>
              </a:spcAft>
            </a:pPr>
            <a:r>
              <a:rPr lang="fr-FR" altLang="fr-FR" sz="1200" dirty="0"/>
              <a:t>Des professeurs principaux ou professeurs référents en première et en terminale</a:t>
            </a:r>
          </a:p>
          <a:p>
            <a:pPr marL="179388" lvl="1" indent="0" fontAlgn="base">
              <a:spcAft>
                <a:spcPct val="0"/>
              </a:spcAft>
              <a:buNone/>
            </a:pPr>
            <a:endParaRPr lang="fr-FR" altLang="fr-FR" sz="1400" dirty="0"/>
          </a:p>
          <a:p>
            <a:pPr fontAlgn="base">
              <a:spcAft>
                <a:spcPct val="0"/>
              </a:spcAft>
            </a:pPr>
            <a:r>
              <a:rPr lang="fr-FR" altLang="fr-FR" sz="1400" b="1" dirty="0">
                <a:solidFill>
                  <a:srgbClr val="EF7D05"/>
                </a:solidFill>
              </a:rPr>
              <a:t>…pour servir de tremplin vers la réussite dans le supérieur </a:t>
            </a:r>
          </a:p>
          <a:p>
            <a:pPr marL="360363" lvl="1" indent="-180975" fontAlgn="base">
              <a:spcAft>
                <a:spcPct val="0"/>
              </a:spcAft>
            </a:pPr>
            <a:r>
              <a:rPr lang="fr-FR" altLang="fr-FR" sz="1200" b="1" dirty="0"/>
              <a:t>Des enseignements communs à tous,</a:t>
            </a:r>
            <a:r>
              <a:rPr lang="fr-FR" altLang="fr-FR" sz="1200" dirty="0"/>
              <a:t> qui garantissent l’acquisition d’une culture commune et favorisent </a:t>
            </a:r>
            <a:br>
              <a:rPr lang="fr-FR" altLang="fr-FR" sz="1200" dirty="0"/>
            </a:br>
            <a:r>
              <a:rPr lang="fr-FR" altLang="fr-FR" sz="1200" dirty="0"/>
              <a:t>la réussite de chacun</a:t>
            </a:r>
          </a:p>
          <a:p>
            <a:pPr marL="360363" lvl="1" indent="-180975" fontAlgn="base">
              <a:spcAft>
                <a:spcPct val="0"/>
              </a:spcAft>
            </a:pPr>
            <a:r>
              <a:rPr lang="fr-FR" altLang="fr-FR" sz="1200" b="1" dirty="0"/>
              <a:t>Des enseignements de spécialité </a:t>
            </a:r>
            <a:r>
              <a:rPr lang="fr-FR" altLang="fr-FR" sz="1200" dirty="0"/>
              <a:t>pour approfondir </a:t>
            </a:r>
            <a:r>
              <a:rPr lang="fr-FR" altLang="fr-FR" sz="1200" dirty="0" smtClean="0"/>
              <a:t>ses </a:t>
            </a:r>
            <a:r>
              <a:rPr lang="fr-FR" altLang="fr-FR" sz="1200" dirty="0"/>
              <a:t>connaissances </a:t>
            </a:r>
            <a:r>
              <a:rPr lang="fr-FR" altLang="fr-FR" sz="1200" dirty="0" smtClean="0"/>
              <a:t>et </a:t>
            </a:r>
            <a:r>
              <a:rPr lang="fr-FR" altLang="fr-FR" sz="1200" dirty="0"/>
              <a:t>affiner progressivement son projet </a:t>
            </a:r>
            <a:br>
              <a:rPr lang="fr-FR" altLang="fr-FR" sz="1200" dirty="0"/>
            </a:br>
            <a:r>
              <a:rPr lang="fr-FR" altLang="fr-FR" sz="1200" dirty="0"/>
              <a:t>dans ses domaines de prédilection</a:t>
            </a:r>
          </a:p>
          <a:p>
            <a:pPr marL="360363" lvl="1" indent="-180975" fontAlgn="base">
              <a:spcAft>
                <a:spcPct val="0"/>
              </a:spcAft>
            </a:pPr>
            <a:r>
              <a:rPr lang="fr-FR" altLang="fr-FR" sz="1200" b="1" dirty="0"/>
              <a:t>Des enseignements optionnels </a:t>
            </a:r>
            <a:r>
              <a:rPr lang="fr-FR" altLang="fr-FR" sz="1200" dirty="0"/>
              <a:t>pour personnaliser la scolarité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947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0CE029-8572-D4B7-FD0B-DE4F5EA0D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Novembre 2023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F2739D-E146-0556-1EF1-BFE7E7D6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5B784F-104B-A96D-FBEF-01D41B43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426172" y="3833713"/>
            <a:ext cx="8327824" cy="963439"/>
            <a:chOff x="426172" y="4030112"/>
            <a:chExt cx="8327824" cy="963439"/>
          </a:xfrm>
        </p:grpSpPr>
        <p:sp>
          <p:nvSpPr>
            <p:cNvPr id="10" name="Rectangle 9"/>
            <p:cNvSpPr/>
            <p:nvPr/>
          </p:nvSpPr>
          <p:spPr>
            <a:xfrm>
              <a:off x="428139" y="4322649"/>
              <a:ext cx="1358535" cy="648072"/>
            </a:xfrm>
            <a:prstGeom prst="rect">
              <a:avLst/>
            </a:prstGeom>
            <a:solidFill>
              <a:srgbClr val="65A6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altLang="fr-FR" sz="1400" dirty="0">
                  <a:solidFill>
                    <a:schemeClr val="tx1"/>
                  </a:solidFill>
                </a:rPr>
                <a:t>tronc commun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44998" y="4335022"/>
              <a:ext cx="1607272" cy="648072"/>
            </a:xfrm>
            <a:prstGeom prst="rect">
              <a:avLst/>
            </a:prstGeom>
            <a:solidFill>
              <a:srgbClr val="65A6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altLang="fr-FR" sz="1400" dirty="0">
                  <a:solidFill>
                    <a:schemeClr val="tx1"/>
                  </a:solidFill>
                </a:rPr>
                <a:t>accompagnement personnalisé (AP)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62159" y="4333138"/>
              <a:ext cx="1853794" cy="648072"/>
            </a:xfrm>
            <a:prstGeom prst="rect">
              <a:avLst/>
            </a:prstGeom>
            <a:solidFill>
              <a:srgbClr val="65A6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altLang="fr-FR" sz="1400" dirty="0">
                  <a:solidFill>
                    <a:schemeClr val="tx1"/>
                  </a:solidFill>
                </a:rPr>
                <a:t>1 option (voie G)</a:t>
              </a:r>
            </a:p>
            <a:p>
              <a:pPr lvl="0" algn="ctr"/>
              <a:r>
                <a:rPr lang="fr-FR" sz="1400" dirty="0">
                  <a:solidFill>
                    <a:schemeClr val="tx1"/>
                  </a:solidFill>
                </a:rPr>
                <a:t>2 options </a:t>
              </a:r>
              <a:r>
                <a:rPr lang="fr-FR" altLang="fr-FR" sz="1400" dirty="0">
                  <a:solidFill>
                    <a:srgbClr val="000000"/>
                  </a:solidFill>
                </a:rPr>
                <a:t>(voie </a:t>
              </a:r>
              <a:r>
                <a:rPr lang="fr-FR" altLang="fr-FR" sz="1400" dirty="0" err="1">
                  <a:solidFill>
                    <a:srgbClr val="000000"/>
                  </a:solidFill>
                </a:rPr>
                <a:t>T</a:t>
              </a:r>
              <a:r>
                <a:rPr lang="fr-FR" altLang="fr-FR" sz="14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278587" y="4345479"/>
              <a:ext cx="1475409" cy="648072"/>
            </a:xfrm>
            <a:prstGeom prst="rect">
              <a:avLst/>
            </a:prstGeom>
            <a:solidFill>
              <a:srgbClr val="65A6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altLang="fr-FR" sz="1400" dirty="0">
                  <a:solidFill>
                    <a:schemeClr val="tx1"/>
                  </a:solidFill>
                </a:rPr>
                <a:t>54 h dédiées </a:t>
              </a:r>
              <a:br>
                <a:rPr lang="fr-FR" altLang="fr-FR" sz="1400" dirty="0">
                  <a:solidFill>
                    <a:schemeClr val="tx1"/>
                  </a:solidFill>
                </a:rPr>
              </a:br>
              <a:r>
                <a:rPr lang="fr-FR" altLang="fr-FR" sz="1400" dirty="0">
                  <a:solidFill>
                    <a:schemeClr val="tx1"/>
                  </a:solidFill>
                </a:rPr>
                <a:t>à l’orientation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9233" y="4319460"/>
              <a:ext cx="1570367" cy="648072"/>
            </a:xfrm>
            <a:prstGeom prst="rect">
              <a:avLst/>
            </a:prstGeom>
            <a:solidFill>
              <a:srgbClr val="65A6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3 spécialités</a:t>
              </a:r>
            </a:p>
          </p:txBody>
        </p:sp>
        <p:sp>
          <p:nvSpPr>
            <p:cNvPr id="15" name="Espace réservé du texte 5">
              <a:extLst>
                <a:ext uri="{FF2B5EF4-FFF2-40B4-BE49-F238E27FC236}">
                  <a16:creationId xmlns:a16="http://schemas.microsoft.com/office/drawing/2014/main" id="{97112390-F79C-2EF3-9BCD-81C2923FE801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26172" y="4030112"/>
              <a:ext cx="7314180" cy="315367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171450" indent="-171450" algn="l" defTabSz="914378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800"/>
                </a:spcAft>
                <a:buClr>
                  <a:srgbClr val="EF7D05"/>
                </a:buClr>
                <a:buFont typeface="Arial" panose="020B0604020202020204" pitchFamily="34" charset="0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5746" indent="-285750" algn="l" defTabSz="914378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800"/>
                </a:spcAft>
                <a:buClr>
                  <a:srgbClr val="EF7D05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1990" indent="-71999" algn="l" defTabSz="914378" rtl="0" eaLnBrk="1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SzPct val="100000"/>
                <a:buFont typeface="Arial" pitchFamily="34" charset="0"/>
                <a:buChar char="•"/>
                <a:defRPr sz="8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11985" indent="-71999" algn="l" defTabSz="914378" rtl="0" eaLnBrk="1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SzPct val="100000"/>
                <a:buFont typeface="Arial" pitchFamily="34" charset="0"/>
                <a:buChar char="•"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27979" indent="-71999" algn="l" defTabSz="914378" rtl="0" eaLnBrk="1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SzPct val="100000"/>
                <a:buFont typeface="Arial" pitchFamily="34" charset="0"/>
                <a:buChar char="•"/>
                <a:defRPr sz="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5" indent="-228594" algn="l" defTabSz="9143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ts val="300"/>
                </a:spcBef>
                <a:spcAft>
                  <a:spcPts val="1200"/>
                </a:spcAft>
                <a:defRPr/>
              </a:pPr>
              <a:r>
                <a:rPr lang="fr-FR" altLang="fr-FR" sz="1400" b="1" dirty="0"/>
                <a:t>En première générale ou première technologique</a:t>
              </a:r>
              <a:r>
                <a:rPr lang="fr-FR" altLang="fr-FR" sz="1400" dirty="0"/>
                <a:t>  </a:t>
              </a:r>
            </a:p>
            <a:p>
              <a:pPr marL="0" indent="0" fontAlgn="base">
                <a:spcBef>
                  <a:spcPts val="300"/>
                </a:spcBef>
                <a:spcAft>
                  <a:spcPts val="1200"/>
                </a:spcAft>
                <a:buNone/>
                <a:defRPr/>
              </a:pPr>
              <a:endParaRPr lang="fr-FR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422801" y="2484512"/>
            <a:ext cx="8331194" cy="944488"/>
            <a:chOff x="422801" y="2717349"/>
            <a:chExt cx="8331194" cy="944488"/>
          </a:xfrm>
        </p:grpSpPr>
        <p:sp>
          <p:nvSpPr>
            <p:cNvPr id="17" name="Rectangle 16"/>
            <p:cNvSpPr/>
            <p:nvPr/>
          </p:nvSpPr>
          <p:spPr>
            <a:xfrm>
              <a:off x="422801" y="3009932"/>
              <a:ext cx="2997072" cy="648072"/>
            </a:xfrm>
            <a:prstGeom prst="rect">
              <a:avLst/>
            </a:prstGeom>
            <a:solidFill>
              <a:srgbClr val="65A6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altLang="fr-FR" sz="1400" dirty="0">
                  <a:solidFill>
                    <a:schemeClr val="tx1"/>
                  </a:solidFill>
                </a:rPr>
                <a:t>enseignements obligatoires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31753" y="3013765"/>
              <a:ext cx="1631032" cy="648072"/>
            </a:xfrm>
            <a:prstGeom prst="rect">
              <a:avLst/>
            </a:prstGeom>
            <a:solidFill>
              <a:srgbClr val="65A6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altLang="fr-FR" sz="1400" dirty="0">
                  <a:solidFill>
                    <a:schemeClr val="tx1"/>
                  </a:solidFill>
                </a:rPr>
                <a:t>accompagnement personnalisé (AP)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35673" y="3007044"/>
              <a:ext cx="1880280" cy="648072"/>
            </a:xfrm>
            <a:prstGeom prst="rect">
              <a:avLst/>
            </a:prstGeom>
            <a:solidFill>
              <a:srgbClr val="65A6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altLang="fr-FR" sz="1400" dirty="0">
                  <a:solidFill>
                    <a:schemeClr val="tx1"/>
                  </a:solidFill>
                </a:rPr>
                <a:t>2 options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278586" y="3013765"/>
              <a:ext cx="1475409" cy="648072"/>
            </a:xfrm>
            <a:prstGeom prst="rect">
              <a:avLst/>
            </a:prstGeom>
            <a:solidFill>
              <a:srgbClr val="65A6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altLang="fr-FR" sz="1400" dirty="0">
                  <a:solidFill>
                    <a:schemeClr val="tx1"/>
                  </a:solidFill>
                </a:rPr>
                <a:t>54 h dédiées </a:t>
              </a:r>
              <a:br>
                <a:rPr lang="fr-FR" altLang="fr-FR" sz="1400" dirty="0">
                  <a:solidFill>
                    <a:schemeClr val="tx1"/>
                  </a:solidFill>
                </a:rPr>
              </a:br>
              <a:r>
                <a:rPr lang="fr-FR" altLang="fr-FR" sz="1400" dirty="0">
                  <a:solidFill>
                    <a:schemeClr val="tx1"/>
                  </a:solidFill>
                </a:rPr>
                <a:t>à l’orientation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Espace réservé du texte 5">
              <a:extLst>
                <a:ext uri="{FF2B5EF4-FFF2-40B4-BE49-F238E27FC236}">
                  <a16:creationId xmlns:a16="http://schemas.microsoft.com/office/drawing/2014/main" id="{97112390-F79C-2EF3-9BCD-81C2923FE801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26171" y="2717349"/>
              <a:ext cx="8178277" cy="29641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171450" indent="-171450" algn="l" defTabSz="914378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800"/>
                </a:spcAft>
                <a:buClr>
                  <a:srgbClr val="EF7D05"/>
                </a:buClr>
                <a:buFont typeface="Arial" panose="020B0604020202020204" pitchFamily="34" charset="0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5746" indent="-285750" algn="l" defTabSz="914378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800"/>
                </a:spcAft>
                <a:buClr>
                  <a:srgbClr val="EF7D05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1990" indent="-71999" algn="l" defTabSz="914378" rtl="0" eaLnBrk="1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SzPct val="100000"/>
                <a:buFont typeface="Arial" pitchFamily="34" charset="0"/>
                <a:buChar char="•"/>
                <a:defRPr sz="8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11985" indent="-71999" algn="l" defTabSz="914378" rtl="0" eaLnBrk="1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SzPct val="100000"/>
                <a:buFont typeface="Arial" pitchFamily="34" charset="0"/>
                <a:buChar char="•"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27979" indent="-71999" algn="l" defTabSz="914378" rtl="0" eaLnBrk="1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SzPct val="100000"/>
                <a:buFont typeface="Arial" pitchFamily="34" charset="0"/>
                <a:buChar char="•"/>
                <a:defRPr sz="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5" indent="-228594" algn="l" defTabSz="9143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ts val="300"/>
                </a:spcBef>
                <a:spcAft>
                  <a:spcPts val="1200"/>
                </a:spcAft>
                <a:tabLst>
                  <a:tab pos="360000" algn="l"/>
                </a:tabLst>
                <a:defRPr/>
              </a:pPr>
              <a:r>
                <a:rPr lang="fr-FR" altLang="fr-FR" sz="1400" b="1" dirty="0"/>
                <a:t>En seconde générale et technologique hors seconde spécifique STHR</a:t>
              </a:r>
              <a:endParaRPr lang="fr-FR" altLang="fr-FR" sz="1400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05152" y="5220816"/>
            <a:ext cx="8348842" cy="944488"/>
            <a:chOff x="281732" y="5317451"/>
            <a:chExt cx="8472263" cy="944488"/>
          </a:xfrm>
        </p:grpSpPr>
        <p:sp>
          <p:nvSpPr>
            <p:cNvPr id="23" name="Rectangle 22"/>
            <p:cNvSpPr/>
            <p:nvPr/>
          </p:nvSpPr>
          <p:spPr>
            <a:xfrm>
              <a:off x="307295" y="5605148"/>
              <a:ext cx="1358535" cy="648072"/>
            </a:xfrm>
            <a:prstGeom prst="rect">
              <a:avLst/>
            </a:prstGeom>
            <a:solidFill>
              <a:srgbClr val="65A6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altLang="fr-FR" sz="1400" dirty="0">
                  <a:solidFill>
                    <a:schemeClr val="tx1"/>
                  </a:solidFill>
                </a:rPr>
                <a:t>tronc commun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14464" y="5607693"/>
              <a:ext cx="1631032" cy="648072"/>
            </a:xfrm>
            <a:prstGeom prst="rect">
              <a:avLst/>
            </a:prstGeom>
            <a:solidFill>
              <a:srgbClr val="65A6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altLang="fr-FR" sz="1400" dirty="0">
                  <a:solidFill>
                    <a:schemeClr val="tx1"/>
                  </a:solidFill>
                </a:rPr>
                <a:t>accompagnement personnalisé (AP)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01092" y="5605148"/>
              <a:ext cx="1880280" cy="648072"/>
            </a:xfrm>
            <a:prstGeom prst="rect">
              <a:avLst/>
            </a:prstGeom>
            <a:solidFill>
              <a:srgbClr val="65A6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altLang="fr-FR" sz="1400" dirty="0">
                  <a:solidFill>
                    <a:schemeClr val="tx1"/>
                  </a:solidFill>
                </a:rPr>
                <a:t>2 options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278586" y="5613867"/>
              <a:ext cx="1475409" cy="648072"/>
            </a:xfrm>
            <a:prstGeom prst="rect">
              <a:avLst/>
            </a:prstGeom>
            <a:solidFill>
              <a:srgbClr val="65A6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altLang="fr-FR" sz="1400" dirty="0">
                  <a:solidFill>
                    <a:schemeClr val="tx1"/>
                  </a:solidFill>
                </a:rPr>
                <a:t>54 h dédiées </a:t>
              </a:r>
              <a:br>
                <a:rPr lang="fr-FR" altLang="fr-FR" sz="1400" dirty="0">
                  <a:solidFill>
                    <a:schemeClr val="tx1"/>
                  </a:solidFill>
                </a:rPr>
              </a:br>
              <a:r>
                <a:rPr lang="fr-FR" altLang="fr-FR" sz="1400" dirty="0">
                  <a:solidFill>
                    <a:schemeClr val="tx1"/>
                  </a:solidFill>
                </a:rPr>
                <a:t>à l’orientation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98922" y="5613867"/>
              <a:ext cx="1569078" cy="648072"/>
            </a:xfrm>
            <a:prstGeom prst="rect">
              <a:avLst/>
            </a:prstGeom>
            <a:solidFill>
              <a:srgbClr val="65A6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2 spécialités</a:t>
              </a:r>
            </a:p>
          </p:txBody>
        </p:sp>
        <p:sp>
          <p:nvSpPr>
            <p:cNvPr id="28" name="Espace réservé du texte 5">
              <a:extLst>
                <a:ext uri="{FF2B5EF4-FFF2-40B4-BE49-F238E27FC236}">
                  <a16:creationId xmlns:a16="http://schemas.microsoft.com/office/drawing/2014/main" id="{97112390-F79C-2EF3-9BCD-81C2923FE801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81732" y="5317451"/>
              <a:ext cx="6738539" cy="29641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171450" indent="-171450" algn="l" defTabSz="914378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800"/>
                </a:spcAft>
                <a:buClr>
                  <a:srgbClr val="EF7D05"/>
                </a:buClr>
                <a:buFont typeface="Arial" panose="020B0604020202020204" pitchFamily="34" charset="0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5746" indent="-285750" algn="l" defTabSz="914378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800"/>
                </a:spcAft>
                <a:buClr>
                  <a:srgbClr val="EF7D05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1990" indent="-71999" algn="l" defTabSz="914378" rtl="0" eaLnBrk="1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SzPct val="100000"/>
                <a:buFont typeface="Arial" pitchFamily="34" charset="0"/>
                <a:buChar char="•"/>
                <a:defRPr sz="8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11985" indent="-71999" algn="l" defTabSz="914378" rtl="0" eaLnBrk="1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SzPct val="100000"/>
                <a:buFont typeface="Arial" pitchFamily="34" charset="0"/>
                <a:buChar char="•"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27979" indent="-71999" algn="l" defTabSz="914378" rtl="0" eaLnBrk="1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SzPct val="100000"/>
                <a:buFont typeface="Arial" pitchFamily="34" charset="0"/>
                <a:buChar char="•"/>
                <a:defRPr sz="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5" indent="-228594" algn="l" defTabSz="9143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ts val="300"/>
                </a:spcBef>
                <a:spcAft>
                  <a:spcPts val="1200"/>
                </a:spcAft>
                <a:tabLst>
                  <a:tab pos="360000" algn="l"/>
                </a:tabLst>
                <a:defRPr/>
              </a:pPr>
              <a:r>
                <a:rPr lang="fr-FR" altLang="fr-FR" sz="1400" b="1" dirty="0"/>
                <a:t>En terminale générale ou terminale technologique</a:t>
              </a:r>
              <a:endParaRPr lang="fr-FR" altLang="fr-FR" sz="1400" dirty="0"/>
            </a:p>
          </p:txBody>
        </p:sp>
      </p:grpSp>
      <p:sp>
        <p:nvSpPr>
          <p:cNvPr id="29" name="Titre 1">
            <a:extLst>
              <a:ext uri="{FF2B5EF4-FFF2-40B4-BE49-F238E27FC236}">
                <a16:creationId xmlns:a16="http://schemas.microsoft.com/office/drawing/2014/main" id="{973FADC8-0A84-477F-20C1-5D6DFAFD2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32706"/>
            <a:ext cx="8964528" cy="451334"/>
          </a:xfrm>
        </p:spPr>
        <p:txBody>
          <a:bodyPr/>
          <a:lstStyle/>
          <a:p>
            <a:r>
              <a:rPr lang="fr-FR" sz="2200" dirty="0"/>
              <a:t>La scolarité au lycée d’enseignement général et technologique</a:t>
            </a:r>
          </a:p>
        </p:txBody>
      </p:sp>
    </p:spTree>
    <p:extLst>
      <p:ext uri="{BB962C8B-B14F-4D97-AF65-F5344CB8AC3E}">
        <p14:creationId xmlns:p14="http://schemas.microsoft.com/office/powerpoint/2010/main" val="421304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8A42FA-53A9-DBB1-0269-D753D6DEF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Novembre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E9DFDAB-50D5-C4F2-6985-0376AE635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CD137F-03DE-30F4-D1A5-B080CBF9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AC1B85-A7AA-B83B-53F1-2F4AD90619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fr-FR" altLang="fr-FR" sz="1400" dirty="0"/>
              <a:t>À la fin de l’année de seconde, après avis du conseil de classe, chaque élève est orienté :</a:t>
            </a:r>
          </a:p>
          <a:p>
            <a:pPr lvl="1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fr-FR" altLang="fr-FR" dirty="0"/>
              <a:t>vers une série de la </a:t>
            </a:r>
            <a:r>
              <a:rPr lang="fr-FR" altLang="fr-FR" b="1" dirty="0"/>
              <a:t>voie technologique </a:t>
            </a:r>
          </a:p>
          <a:p>
            <a:pPr marL="179996" lvl="1" indent="0" fontAlgn="base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fr-FR" altLang="fr-FR" dirty="0"/>
              <a:t>ou</a:t>
            </a:r>
          </a:p>
          <a:p>
            <a:pPr lvl="1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fr-FR" altLang="fr-FR" dirty="0"/>
              <a:t>vers la </a:t>
            </a:r>
            <a:r>
              <a:rPr lang="fr-FR" altLang="fr-FR" b="1" dirty="0"/>
              <a:t>voie générale</a:t>
            </a:r>
            <a:r>
              <a:rPr lang="fr-FR" altLang="fr-FR" dirty="0"/>
              <a:t>.</a:t>
            </a:r>
          </a:p>
          <a:p>
            <a:pPr lvl="1" fontAlgn="base">
              <a:spcAft>
                <a:spcPct val="0"/>
              </a:spcAft>
              <a:defRPr/>
            </a:pPr>
            <a:endParaRPr lang="fr-FR" altLang="fr-FR" sz="1800" dirty="0"/>
          </a:p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DFD50A4-01A2-197C-1425-EAE545EB3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704040"/>
            <a:ext cx="8892521" cy="480000"/>
          </a:xfrm>
        </p:spPr>
        <p:txBody>
          <a:bodyPr/>
          <a:lstStyle/>
          <a:p>
            <a:r>
              <a:rPr lang="fr-FR" dirty="0"/>
              <a:t>Après la seconde : voies générale ou technologique ?</a:t>
            </a:r>
          </a:p>
        </p:txBody>
      </p:sp>
    </p:spTree>
    <p:extLst>
      <p:ext uri="{BB962C8B-B14F-4D97-AF65-F5344CB8AC3E}">
        <p14:creationId xmlns:p14="http://schemas.microsoft.com/office/powerpoint/2010/main" val="487093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F17F38-5E7C-77D1-DF1A-B7DFE9809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Novembre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A391B92-C90D-400E-DB63-485E2C01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14612E-CCC9-DA6E-2316-DBB29163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2162EF1A-8209-E9B7-0242-F5B5FA21596B}"/>
              </a:ext>
            </a:extLst>
          </p:cNvPr>
          <p:cNvSpPr txBox="1">
            <a:spLocks/>
          </p:cNvSpPr>
          <p:nvPr/>
        </p:nvSpPr>
        <p:spPr bwMode="auto">
          <a:xfrm>
            <a:off x="4751388" y="2708920"/>
            <a:ext cx="4064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Roboto" pitchFamily="2" charset="0"/>
                <a:cs typeface="Roboto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cap="all" dirty="0">
                <a:solidFill>
                  <a:srgbClr val="65A6F5"/>
                </a:solidFill>
                <a:latin typeface="Arial Black" panose="020B0A04020102020204" pitchFamily="34" charset="0"/>
              </a:rPr>
              <a:t>VOIE GÉNÉRALE</a:t>
            </a:r>
            <a:r>
              <a:rPr lang="fr-FR" altLang="fr-FR" sz="2400" b="1" cap="all" dirty="0">
                <a:latin typeface="Arial Black" panose="020B0A04020102020204" pitchFamily="34" charset="0"/>
              </a:rPr>
              <a:t/>
            </a:r>
            <a:br>
              <a:rPr lang="fr-FR" altLang="fr-FR" sz="2400" b="1" cap="all" dirty="0">
                <a:latin typeface="Arial Black" panose="020B0A04020102020204" pitchFamily="34" charset="0"/>
              </a:rPr>
            </a:br>
            <a:r>
              <a:rPr lang="fr-FR" altLang="fr-FR" sz="2400" b="1" cap="all" dirty="0">
                <a:latin typeface="Arial "/>
              </a:rPr>
              <a:t>La première</a:t>
            </a:r>
            <a:br>
              <a:rPr lang="fr-FR" altLang="fr-FR" sz="2400" b="1" cap="all" dirty="0">
                <a:latin typeface="Arial "/>
              </a:rPr>
            </a:br>
            <a:r>
              <a:rPr lang="fr-FR" altLang="fr-FR" sz="2400" b="1" cap="all" dirty="0">
                <a:latin typeface="Arial "/>
              </a:rPr>
              <a:t>et la terminale</a:t>
            </a:r>
            <a:endParaRPr lang="fr-FR" altLang="fr-FR" sz="2400" b="1" cap="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3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029EC6-8B31-7897-8FAE-3C7FEC5C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Novembre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BFCD74-87D5-6527-14C9-2CEAE7DE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E2A615-4D71-3D28-0C96-04C518FF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E79C2C8-8D9B-F02F-B8F9-BD3A4A1C3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48" y="1704040"/>
            <a:ext cx="7953768" cy="480000"/>
          </a:xfrm>
        </p:spPr>
        <p:txBody>
          <a:bodyPr/>
          <a:lstStyle/>
          <a:p>
            <a:r>
              <a:rPr lang="fr-FR" dirty="0"/>
              <a:t>Les enseignements de la voie générale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2CFE3E59-0D88-35F1-2D45-5304D19D9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204864"/>
            <a:ext cx="8424000" cy="4101128"/>
          </a:xfrm>
        </p:spPr>
        <p:txBody>
          <a:bodyPr/>
          <a:lstStyle/>
          <a:p>
            <a:pPr fontAlgn="base">
              <a:spcAft>
                <a:spcPts val="300"/>
              </a:spcAft>
              <a:buClr>
                <a:srgbClr val="65A6F5"/>
              </a:buClr>
            </a:pPr>
            <a:r>
              <a:rPr lang="fr-FR" altLang="fr-FR" sz="1400" b="1" dirty="0">
                <a:solidFill>
                  <a:srgbClr val="65A6F5"/>
                </a:solidFill>
              </a:rPr>
              <a:t>Enseignements communs</a:t>
            </a:r>
          </a:p>
          <a:p>
            <a:pPr lvl="1" fontAlgn="base">
              <a:spcBef>
                <a:spcPts val="0"/>
              </a:spcBef>
              <a:spcAft>
                <a:spcPts val="300"/>
              </a:spcAft>
              <a:buClr>
                <a:srgbClr val="65A6F5"/>
              </a:buClr>
            </a:pPr>
            <a:r>
              <a:rPr lang="fr-FR" altLang="fr-FR" sz="1200" dirty="0"/>
              <a:t>Français (en première) : 4 h</a:t>
            </a:r>
          </a:p>
          <a:p>
            <a:pPr lvl="1" fontAlgn="base">
              <a:spcBef>
                <a:spcPts val="0"/>
              </a:spcBef>
              <a:spcAft>
                <a:spcPts val="300"/>
              </a:spcAft>
              <a:buClr>
                <a:srgbClr val="65A6F5"/>
              </a:buClr>
            </a:pPr>
            <a:r>
              <a:rPr lang="fr-FR" altLang="fr-FR" sz="1200" dirty="0"/>
              <a:t>Philosophie (en terminale) : 4 h</a:t>
            </a:r>
          </a:p>
          <a:p>
            <a:pPr lvl="1" fontAlgn="base">
              <a:spcBef>
                <a:spcPts val="0"/>
              </a:spcBef>
              <a:spcAft>
                <a:spcPts val="300"/>
              </a:spcAft>
              <a:buClr>
                <a:srgbClr val="65A6F5"/>
              </a:buClr>
            </a:pPr>
            <a:r>
              <a:rPr lang="fr-FR" altLang="fr-FR" sz="1200" dirty="0"/>
              <a:t>Histoire-géographie : 3 h </a:t>
            </a:r>
          </a:p>
          <a:p>
            <a:pPr lvl="1" fontAlgn="base">
              <a:spcBef>
                <a:spcPts val="0"/>
              </a:spcBef>
              <a:spcAft>
                <a:spcPts val="300"/>
              </a:spcAft>
              <a:buClr>
                <a:srgbClr val="65A6F5"/>
              </a:buClr>
            </a:pPr>
            <a:r>
              <a:rPr lang="fr-FR" altLang="fr-FR" sz="1200" dirty="0"/>
              <a:t>Langues vivantes A et B (LVA et LVB) : 4 h 30 en première et 4 h en terminale</a:t>
            </a:r>
          </a:p>
          <a:p>
            <a:pPr lvl="1" fontAlgn="base">
              <a:spcBef>
                <a:spcPts val="0"/>
              </a:spcBef>
              <a:spcAft>
                <a:spcPts val="300"/>
              </a:spcAft>
              <a:buClr>
                <a:srgbClr val="65A6F5"/>
              </a:buClr>
            </a:pPr>
            <a:r>
              <a:rPr lang="fr-FR" altLang="fr-FR" sz="1200" dirty="0"/>
              <a:t>Éducation physique et sportive (EPS) : 2 h</a:t>
            </a:r>
          </a:p>
          <a:p>
            <a:pPr lvl="1" fontAlgn="base">
              <a:spcBef>
                <a:spcPts val="0"/>
              </a:spcBef>
              <a:spcAft>
                <a:spcPts val="300"/>
              </a:spcAft>
              <a:buClr>
                <a:srgbClr val="65A6F5"/>
              </a:buClr>
            </a:pPr>
            <a:r>
              <a:rPr lang="fr-FR" altLang="fr-FR" sz="1200" dirty="0"/>
              <a:t>Enseignement scientifique : 2 h (avec ajout de 1 h 30 de mathématiques spécifiques en première si l’élève ne suit pas la spécialité mathématiques)</a:t>
            </a:r>
          </a:p>
          <a:p>
            <a:pPr lvl="1" fontAlgn="base">
              <a:spcBef>
                <a:spcPts val="0"/>
              </a:spcBef>
              <a:spcAft>
                <a:spcPts val="300"/>
              </a:spcAft>
              <a:buClr>
                <a:srgbClr val="65A6F5"/>
              </a:buClr>
            </a:pPr>
            <a:r>
              <a:rPr lang="fr-FR" altLang="fr-FR" sz="1200" dirty="0"/>
              <a:t>Enseignement moral et civique (EMC) : 18 h/an</a:t>
            </a:r>
          </a:p>
          <a:p>
            <a:pPr lvl="1" fontAlgn="base">
              <a:spcBef>
                <a:spcPts val="0"/>
              </a:spcBef>
              <a:spcAft>
                <a:spcPts val="0"/>
              </a:spcAft>
              <a:buClr>
                <a:srgbClr val="65A6F5"/>
              </a:buClr>
            </a:pPr>
            <a:r>
              <a:rPr lang="fr-FR" altLang="fr-FR" sz="1200" dirty="0"/>
              <a:t>Accompagnement au choix de l’orientation : 54 h/an (à titre indicatif)</a:t>
            </a:r>
          </a:p>
          <a:p>
            <a:pPr lvl="1" fontAlgn="base">
              <a:spcBef>
                <a:spcPts val="0"/>
              </a:spcBef>
              <a:spcAft>
                <a:spcPts val="0"/>
              </a:spcAft>
              <a:buClr>
                <a:srgbClr val="65A6F5"/>
              </a:buClr>
            </a:pPr>
            <a:endParaRPr lang="fr-FR" altLang="fr-FR" sz="800" dirty="0"/>
          </a:p>
          <a:p>
            <a:pPr fontAlgn="base">
              <a:spcBef>
                <a:spcPts val="200"/>
              </a:spcBef>
              <a:spcAft>
                <a:spcPts val="300"/>
              </a:spcAft>
              <a:buClr>
                <a:srgbClr val="65A6F5"/>
              </a:buClr>
            </a:pPr>
            <a:r>
              <a:rPr lang="fr-FR" altLang="fr-FR" sz="1400" b="1" dirty="0">
                <a:solidFill>
                  <a:srgbClr val="65A6F5"/>
                </a:solidFill>
              </a:rPr>
              <a:t>Enseignements de spécialité</a:t>
            </a:r>
          </a:p>
          <a:p>
            <a:pPr lvl="1" fontAlgn="base">
              <a:spcBef>
                <a:spcPts val="0"/>
              </a:spcBef>
              <a:spcAft>
                <a:spcPts val="300"/>
              </a:spcAft>
              <a:buClr>
                <a:srgbClr val="65A6F5"/>
              </a:buClr>
            </a:pPr>
            <a:r>
              <a:rPr lang="fr-FR" altLang="fr-FR" sz="1200" dirty="0"/>
              <a:t>3 enseignements de spécialité en première (4 h/spécialité)</a:t>
            </a:r>
          </a:p>
          <a:p>
            <a:pPr lvl="1" fontAlgn="base">
              <a:spcBef>
                <a:spcPts val="0"/>
              </a:spcBef>
              <a:spcAft>
                <a:spcPts val="300"/>
              </a:spcAft>
              <a:buClr>
                <a:srgbClr val="65A6F5"/>
              </a:buClr>
            </a:pPr>
            <a:r>
              <a:rPr lang="fr-FR" altLang="fr-FR" sz="1200" dirty="0"/>
              <a:t>2 enseignements de spécialité en terminale parmi les 3 choisis en première (6 h/spécialité)</a:t>
            </a:r>
          </a:p>
          <a:p>
            <a:pPr fontAlgn="base">
              <a:spcBef>
                <a:spcPts val="0"/>
              </a:spcBef>
              <a:spcAft>
                <a:spcPts val="300"/>
              </a:spcAft>
              <a:buClr>
                <a:srgbClr val="65A6F5"/>
              </a:buClr>
            </a:pPr>
            <a:endParaRPr lang="fr-FR" altLang="fr-FR" sz="700" dirty="0"/>
          </a:p>
          <a:p>
            <a:pPr fontAlgn="base">
              <a:spcBef>
                <a:spcPts val="0"/>
              </a:spcBef>
              <a:spcAft>
                <a:spcPts val="300"/>
              </a:spcAft>
              <a:buClr>
                <a:srgbClr val="65A6F5"/>
              </a:buClr>
            </a:pPr>
            <a:r>
              <a:rPr lang="fr-FR" altLang="fr-FR" sz="1400" b="1" dirty="0">
                <a:solidFill>
                  <a:srgbClr val="65A6F5"/>
                </a:solidFill>
              </a:rPr>
              <a:t>Enseignements optionnels</a:t>
            </a:r>
          </a:p>
          <a:p>
            <a:pPr lvl="1" fontAlgn="base">
              <a:spcBef>
                <a:spcPts val="0"/>
              </a:spcBef>
              <a:spcAft>
                <a:spcPts val="300"/>
              </a:spcAft>
              <a:buClr>
                <a:srgbClr val="65A6F5"/>
              </a:buClr>
            </a:pPr>
            <a:r>
              <a:rPr lang="fr-FR" altLang="fr-FR" sz="1200" dirty="0"/>
              <a:t>1 enseignement optionnel en première </a:t>
            </a:r>
          </a:p>
          <a:p>
            <a:pPr lvl="1" fontAlgn="base">
              <a:spcBef>
                <a:spcPts val="0"/>
              </a:spcBef>
              <a:spcAft>
                <a:spcPts val="300"/>
              </a:spcAft>
              <a:buClr>
                <a:srgbClr val="65A6F5"/>
              </a:buClr>
            </a:pPr>
            <a:r>
              <a:rPr lang="fr-FR" altLang="fr-FR" sz="1200" dirty="0"/>
              <a:t>2 enseignements optionnels en terminale</a:t>
            </a:r>
            <a:endParaRPr lang="fr-FR" alt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408332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7A1BB9-0C89-0C68-2A3A-8EBB4485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Novembre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91B451-D77C-28F9-F034-29C55479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9EE3FB-8579-A45C-765E-592E21CF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76174CB-EF87-6B9B-9BF0-BC201C2F30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2348880"/>
            <a:ext cx="8100434" cy="3024336"/>
          </a:xfrm>
        </p:spPr>
        <p:txBody>
          <a:bodyPr/>
          <a:lstStyle/>
          <a:p>
            <a:pPr fontAlgn="base">
              <a:spcAft>
                <a:spcPts val="1200"/>
              </a:spcAft>
              <a:buClr>
                <a:srgbClr val="65A6F5"/>
              </a:buClr>
              <a:defRPr/>
            </a:pPr>
            <a:r>
              <a:rPr lang="fr-FR" altLang="fr-FR" sz="1200" dirty="0"/>
              <a:t>Les élèves de la voie générale approfondissent progressivement leur profil d’études grâce au choix des </a:t>
            </a:r>
            <a:r>
              <a:rPr lang="fr-FR" altLang="fr-FR" sz="1200" b="1" dirty="0"/>
              <a:t>enseignements de spécialité</a:t>
            </a:r>
            <a:r>
              <a:rPr lang="fr-FR" altLang="fr-FR" sz="1200" dirty="0"/>
              <a:t>.</a:t>
            </a:r>
          </a:p>
          <a:p>
            <a:pPr marL="155575" lvl="1" indent="-155575" fontAlgn="base">
              <a:spcAft>
                <a:spcPts val="1200"/>
              </a:spcAft>
              <a:buClr>
                <a:srgbClr val="65A6F5"/>
              </a:buClr>
              <a:defRPr/>
            </a:pPr>
            <a:r>
              <a:rPr lang="fr-FR" altLang="fr-FR" sz="1200" dirty="0"/>
              <a:t>À la fin de la seconde, les élèves qui se dirigent vers la voie générale choisissent </a:t>
            </a:r>
            <a:r>
              <a:rPr lang="fr-FR" altLang="fr-FR" sz="1200" b="1" dirty="0"/>
              <a:t>trois enseignements de spécialité en première </a:t>
            </a:r>
            <a:r>
              <a:rPr lang="fr-FR" altLang="fr-FR" sz="1200" dirty="0"/>
              <a:t>(4 h/semaine par spécialité).</a:t>
            </a:r>
          </a:p>
          <a:p>
            <a:pPr marL="155575" lvl="1" indent="-155575" fontAlgn="base">
              <a:spcAft>
                <a:spcPct val="0"/>
              </a:spcAft>
              <a:buClr>
                <a:srgbClr val="65A6F5"/>
              </a:buClr>
              <a:defRPr/>
            </a:pPr>
            <a:r>
              <a:rPr lang="fr-FR" altLang="fr-FR" sz="1200" dirty="0"/>
              <a:t>À la fin de la première, ils choisissent, parmi ces trois enseignements, les </a:t>
            </a:r>
            <a:r>
              <a:rPr lang="fr-FR" altLang="fr-FR" sz="1200" b="1" dirty="0"/>
              <a:t>deux enseignements de spécialité qu’ils poursuivront en classe de terminale</a:t>
            </a:r>
            <a:r>
              <a:rPr lang="fr-FR" altLang="fr-FR" sz="1200" dirty="0"/>
              <a:t> (6 h/semaine par spécialité).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7E8AD7A-A119-E935-430D-11447225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1704040"/>
            <a:ext cx="8532481" cy="480000"/>
          </a:xfrm>
        </p:spPr>
        <p:txBody>
          <a:bodyPr/>
          <a:lstStyle/>
          <a:p>
            <a:r>
              <a:rPr lang="fr-FR" dirty="0"/>
              <a:t>Les enseignements de spécialité en voie générale</a:t>
            </a:r>
          </a:p>
        </p:txBody>
      </p:sp>
    </p:spTree>
    <p:extLst>
      <p:ext uri="{BB962C8B-B14F-4D97-AF65-F5344CB8AC3E}">
        <p14:creationId xmlns:p14="http://schemas.microsoft.com/office/powerpoint/2010/main" val="6533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7A1BB9-0C89-0C68-2A3A-8EBB4485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dirty="0"/>
              <a:t>Novembre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91B451-D77C-28F9-F034-29C55479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Délégation à la communication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9EE3FB-8579-A45C-765E-592E21CF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7E8AD7A-A119-E935-430D-11447225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704040"/>
            <a:ext cx="8532478" cy="480000"/>
          </a:xfrm>
        </p:spPr>
        <p:txBody>
          <a:bodyPr/>
          <a:lstStyle/>
          <a:p>
            <a:r>
              <a:rPr lang="fr-FR" dirty="0"/>
              <a:t>Les enseignements de spécialité en voie générale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A2B232C-E10A-7645-8213-75859B5A830B}"/>
              </a:ext>
            </a:extLst>
          </p:cNvPr>
          <p:cNvSpPr txBox="1">
            <a:spLocks/>
          </p:cNvSpPr>
          <p:nvPr/>
        </p:nvSpPr>
        <p:spPr bwMode="gray">
          <a:xfrm>
            <a:off x="350912" y="2300800"/>
            <a:ext cx="8352927" cy="39604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7800" indent="-177800" algn="l" defTabSz="914378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EF7D05"/>
              </a:buClr>
              <a:buFont typeface="Arial" panose="020B0604020202020204" pitchFamily="34" charset="0"/>
              <a:buChar char="•"/>
              <a:tabLst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134938" algn="l" defTabSz="914378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>
                <a:srgbClr val="EF7D05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990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1985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7979" indent="-71999" algn="l" defTabSz="914378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buClr>
                <a:srgbClr val="65A6F5"/>
              </a:buClr>
              <a:defRPr/>
            </a:pPr>
            <a:r>
              <a:rPr lang="fr-FR" altLang="fr-FR" sz="1400" b="1" dirty="0"/>
              <a:t>Les enseignements de spécialité sont à choisir parmi : 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65A6F5"/>
              </a:buClr>
              <a:defRPr/>
            </a:pPr>
            <a:r>
              <a:rPr lang="fr-FR" altLang="fr-FR" sz="1200" dirty="0"/>
              <a:t>Arts (arts plastiques, arts du cirque, musique, théâtre, cinéma-audiovisuel, danse ou histoire des arts)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65A6F5"/>
              </a:buClr>
              <a:defRPr/>
            </a:pPr>
            <a:r>
              <a:rPr lang="fr-FR" altLang="fr-FR" sz="1200" dirty="0"/>
              <a:t>Biologie-écologie (dans les lycées agricoles uniquement)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65A6F5"/>
              </a:buClr>
              <a:defRPr/>
            </a:pPr>
            <a:r>
              <a:rPr lang="fr-FR" altLang="fr-FR" sz="1200" dirty="0"/>
              <a:t>Éducation physique, pratiques et culture sportives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65A6F5"/>
              </a:buClr>
              <a:defRPr/>
            </a:pPr>
            <a:r>
              <a:rPr lang="fr-FR" altLang="fr-FR" sz="1200" dirty="0"/>
              <a:t>Histoire-géographie, géopolitique et sciences politiques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65A6F5"/>
              </a:buClr>
              <a:defRPr/>
            </a:pPr>
            <a:r>
              <a:rPr lang="fr-FR" altLang="fr-FR" sz="1200" dirty="0"/>
              <a:t>Humanités, littérature et philosophie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65A6F5"/>
              </a:buClr>
              <a:defRPr/>
            </a:pPr>
            <a:r>
              <a:rPr lang="fr-FR" altLang="fr-FR" sz="1200" dirty="0"/>
              <a:t>Langues, littératures et cultures étrangères et régionales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65A6F5"/>
              </a:buClr>
              <a:defRPr/>
            </a:pPr>
            <a:r>
              <a:rPr lang="fr-FR" altLang="fr-FR" sz="1200" dirty="0"/>
              <a:t>Littérature, langues et cultures de l’Antiquité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65A6F5"/>
              </a:buClr>
              <a:defRPr/>
            </a:pPr>
            <a:r>
              <a:rPr lang="fr-FR" altLang="fr-FR" sz="1200" dirty="0"/>
              <a:t>Mathématiques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65A6F5"/>
              </a:buClr>
              <a:defRPr/>
            </a:pPr>
            <a:r>
              <a:rPr lang="fr-FR" altLang="fr-FR" sz="1200" dirty="0"/>
              <a:t>Numérique et sciences informatiques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65A6F5"/>
              </a:buClr>
              <a:defRPr/>
            </a:pPr>
            <a:r>
              <a:rPr lang="fr-FR" altLang="fr-FR" sz="1200" dirty="0"/>
              <a:t>Physique-chimie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65A6F5"/>
              </a:buClr>
              <a:defRPr/>
            </a:pPr>
            <a:r>
              <a:rPr lang="fr-FR" altLang="fr-FR" sz="1200" dirty="0"/>
              <a:t>Sciences de la vie et de la Terre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65A6F5"/>
              </a:buClr>
              <a:defRPr/>
            </a:pPr>
            <a:r>
              <a:rPr lang="fr-FR" altLang="fr-FR" sz="1200" dirty="0"/>
              <a:t>Sciences de l’ingénieur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65A6F5"/>
              </a:buClr>
              <a:defRPr/>
            </a:pPr>
            <a:r>
              <a:rPr lang="fr-FR" altLang="fr-FR" sz="1200" dirty="0"/>
              <a:t>Sciences économiques et sociales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65A6F5"/>
              </a:buClr>
              <a:buNone/>
              <a:defRPr/>
            </a:pPr>
            <a:endParaRPr lang="fr-FR" altLang="fr-FR" sz="700" dirty="0"/>
          </a:p>
          <a:p>
            <a:pPr>
              <a:spcBef>
                <a:spcPts val="0"/>
              </a:spcBef>
              <a:buClr>
                <a:srgbClr val="65A6F5"/>
              </a:buClr>
            </a:pPr>
            <a:r>
              <a:rPr lang="fr-FR" altLang="fr-FR" sz="1200" dirty="0">
                <a:latin typeface="Arial" panose="020B0604020202020204" pitchFamily="34" charset="0"/>
              </a:rPr>
              <a:t>Si l’élève souhaite choisir un enseignement de spécialité qui n’est pas offert par son établissement, il peut le suivre dans un autre établissement ou par le Centre national de l’enseignement à distance (</a:t>
            </a:r>
            <a:r>
              <a:rPr lang="fr-FR" altLang="fr-FR" sz="1200" dirty="0" err="1">
                <a:latin typeface="Arial" panose="020B0604020202020204" pitchFamily="34" charset="0"/>
              </a:rPr>
              <a:t>Cned</a:t>
            </a:r>
            <a:r>
              <a:rPr lang="fr-FR" altLang="fr-FR" sz="1200" dirty="0">
                <a:latin typeface="Arial" panose="020B0604020202020204" pitchFamily="34" charset="0"/>
              </a:rPr>
              <a:t>) après accord du proviseur.</a:t>
            </a:r>
            <a:endParaRPr lang="fr-FR" altLang="fr-FR" sz="1200" dirty="0"/>
          </a:p>
        </p:txBody>
      </p:sp>
    </p:spTree>
    <p:extLst>
      <p:ext uri="{BB962C8B-B14F-4D97-AF65-F5344CB8AC3E}">
        <p14:creationId xmlns:p14="http://schemas.microsoft.com/office/powerpoint/2010/main" val="4278198795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MENJS</Description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B279A5-87A2-445D-95C3-916EB9C5F0E3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2c7ddd52-0a06-43b1-a35c-dcb15ea2e3f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2697</TotalTime>
  <Words>2489</Words>
  <Application>Microsoft Office PowerPoint</Application>
  <PresentationFormat>Affichage à l'écran (4:3)</PresentationFormat>
  <Paragraphs>356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27</vt:i4>
      </vt:variant>
    </vt:vector>
  </HeadingPairs>
  <TitlesOfParts>
    <vt:vector size="38" baseType="lpstr">
      <vt:lpstr>Arial</vt:lpstr>
      <vt:lpstr>Arial </vt:lpstr>
      <vt:lpstr>Arial Black</vt:lpstr>
      <vt:lpstr>Calibri</vt:lpstr>
      <vt:lpstr>Calibri Light</vt:lpstr>
      <vt:lpstr>Police système Courant</vt:lpstr>
      <vt:lpstr>Roboto</vt:lpstr>
      <vt:lpstr>Times New Roman</vt:lpstr>
      <vt:lpstr>MINISTÈRIEL</vt:lpstr>
      <vt:lpstr>1_Conception personnalisée</vt:lpstr>
      <vt:lpstr>Conception personnalisée</vt:lpstr>
      <vt:lpstr>Présentation PowerPoint</vt:lpstr>
      <vt:lpstr>Sommaire</vt:lpstr>
      <vt:lpstr>Le lycée d’enseignement général et technologique </vt:lpstr>
      <vt:lpstr>La scolarité au lycée d’enseignement général et technologique</vt:lpstr>
      <vt:lpstr>Après la seconde : voies générale ou technologique ?</vt:lpstr>
      <vt:lpstr>Présentation PowerPoint</vt:lpstr>
      <vt:lpstr>Les enseignements de la voie générale</vt:lpstr>
      <vt:lpstr>Les enseignements de spécialité en voie générale</vt:lpstr>
      <vt:lpstr>Les enseignements de spécialité en voie générale</vt:lpstr>
      <vt:lpstr>Les enseignements optionnels de la voie générale</vt:lpstr>
      <vt:lpstr>Présentation PowerPoint</vt:lpstr>
      <vt:lpstr>La voie technologique</vt:lpstr>
      <vt:lpstr>Les enseignements de la voie technologique</vt:lpstr>
      <vt:lpstr>Les spécialités de la voie technologique</vt:lpstr>
      <vt:lpstr>Les spécialités de la voie technologique</vt:lpstr>
      <vt:lpstr>Les enseignements optionnels</vt:lpstr>
      <vt:lpstr>Présentation PowerPoint</vt:lpstr>
      <vt:lpstr>Les notes retenues au baccalauréat et leurs coefficients</vt:lpstr>
      <vt:lpstr>Les notes retenues au baccalauréat et leurs coefficients</vt:lpstr>
      <vt:lpstr>Présentation PowerPoint</vt:lpstr>
      <vt:lpstr>La qualité du contrôle continu</vt:lpstr>
      <vt:lpstr>La qualité du contrôle continu</vt:lpstr>
      <vt:lpstr>Présentation PowerPoint</vt:lpstr>
      <vt:lpstr>Construire son projet d’orientation</vt:lpstr>
      <vt:lpstr>Au 2e trimestre en seconde</vt:lpstr>
      <vt:lpstr>Les choix pour les voies générale et technologique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NATHALIE HERVE</cp:lastModifiedBy>
  <cp:revision>119</cp:revision>
  <dcterms:created xsi:type="dcterms:W3CDTF">2020-03-05T15:21:24Z</dcterms:created>
  <dcterms:modified xsi:type="dcterms:W3CDTF">2023-12-08T11:10:42Z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