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64" r:id="rId3"/>
    <p:sldId id="259" r:id="rId4"/>
    <p:sldId id="256" r:id="rId5"/>
    <p:sldId id="257" r:id="rId6"/>
    <p:sldId id="271" r:id="rId7"/>
    <p:sldId id="260" r:id="rId8"/>
    <p:sldId id="269" r:id="rId9"/>
    <p:sldId id="261" r:id="rId10"/>
    <p:sldId id="262" r:id="rId11"/>
    <p:sldId id="263" r:id="rId12"/>
    <p:sldId id="270" r:id="rId13"/>
    <p:sldId id="265" r:id="rId14"/>
    <p:sldId id="266" r:id="rId15"/>
    <p:sldId id="272" r:id="rId16"/>
    <p:sldId id="279" r:id="rId17"/>
    <p:sldId id="286" r:id="rId18"/>
    <p:sldId id="28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73" r:id="rId28"/>
    <p:sldId id="275" r:id="rId29"/>
    <p:sldId id="290" r:id="rId30"/>
    <p:sldId id="291" r:id="rId31"/>
    <p:sldId id="277" r:id="rId32"/>
    <p:sldId id="276" r:id="rId33"/>
    <p:sldId id="294" r:id="rId34"/>
    <p:sldId id="292" r:id="rId35"/>
    <p:sldId id="302" r:id="rId36"/>
    <p:sldId id="303" r:id="rId37"/>
    <p:sldId id="304" r:id="rId38"/>
    <p:sldId id="295" r:id="rId39"/>
    <p:sldId id="297" r:id="rId40"/>
    <p:sldId id="299" r:id="rId41"/>
    <p:sldId id="298" r:id="rId42"/>
    <p:sldId id="274" r:id="rId43"/>
    <p:sldId id="293" r:id="rId44"/>
    <p:sldId id="305" r:id="rId45"/>
    <p:sldId id="307" r:id="rId46"/>
    <p:sldId id="306" r:id="rId47"/>
    <p:sldId id="296" r:id="rId48"/>
    <p:sldId id="308" r:id="rId49"/>
    <p:sldId id="309" r:id="rId50"/>
    <p:sldId id="26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9450"/>
    <a:srgbClr val="EC1750"/>
    <a:srgbClr val="0C4827"/>
    <a:srgbClr val="1B3263"/>
    <a:srgbClr val="555BA4"/>
    <a:srgbClr val="D94913"/>
    <a:srgbClr val="53503B"/>
    <a:srgbClr val="785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46" autoAdjust="0"/>
  </p:normalViewPr>
  <p:slideViewPr>
    <p:cSldViewPr snapToGrid="0">
      <p:cViewPr>
        <p:scale>
          <a:sx n="80" d="100"/>
          <a:sy n="80" d="100"/>
        </p:scale>
        <p:origin x="3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ork\Powerpoints\Conferences\Ministere_EN_2022\ANOV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Powerpoints\Conferences\Ministere_EN_2022\ANOV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ork\Powerpoints\Conferences\Ministere_EN_2022\ANOVA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Work\Powerpoints\Conferences\Ministere_EN_2022\Heritabil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68811120832121"/>
          <c:y val="0.17724160795690008"/>
          <c:w val="0.65504034217944984"/>
          <c:h val="0.68060422710319102"/>
        </c:manualLayout>
      </c:layout>
      <c:scatterChart>
        <c:scatterStyle val="smoothMarker"/>
        <c:varyColors val="0"/>
        <c:ser>
          <c:idx val="3"/>
          <c:order val="0"/>
          <c:tx>
            <c:v>0.5</c:v>
          </c:tx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Sheet1!$C$1:$C$51</c:f>
              <c:numCache>
                <c:formatCode>General</c:formatCode>
                <c:ptCount val="51"/>
                <c:pt idx="0">
                  <c:v>9.684491216181097E-4</c:v>
                </c:pt>
                <c:pt idx="1">
                  <c:v>1.5967026664026316E-3</c:v>
                </c:pt>
                <c:pt idx="2">
                  <c:v>2.5793373014666569E-3</c:v>
                </c:pt>
                <c:pt idx="3">
                  <c:v>4.082527081964442E-3</c:v>
                </c:pt>
                <c:pt idx="4">
                  <c:v>6.3312120170542852E-3</c:v>
                </c:pt>
                <c:pt idx="5">
                  <c:v>9.6201421074717762E-3</c:v>
                </c:pt>
                <c:pt idx="6">
                  <c:v>1.4322306547697795E-2</c:v>
                </c:pt>
                <c:pt idx="7">
                  <c:v>2.0892061217045729E-2</c:v>
                </c:pt>
                <c:pt idx="8">
                  <c:v>2.9859770251128813E-2</c:v>
                </c:pt>
                <c:pt idx="9">
                  <c:v>4.1814651470229648E-2</c:v>
                </c:pt>
                <c:pt idx="10">
                  <c:v>5.7372972058433037E-2</c:v>
                </c:pt>
                <c:pt idx="11">
                  <c:v>7.7129952161697241E-2</c:v>
                </c:pt>
                <c:pt idx="12">
                  <c:v>0.10159576932727632</c:v>
                </c:pt>
                <c:pt idx="13">
                  <c:v>0.13111881994872573</c:v>
                </c:pt>
                <c:pt idx="14">
                  <c:v>0.16580258143722387</c:v>
                </c:pt>
                <c:pt idx="15">
                  <c:v>0.20542551821266894</c:v>
                </c:pt>
                <c:pt idx="16">
                  <c:v>0.24937582040200021</c:v>
                </c:pt>
                <c:pt idx="17">
                  <c:v>0.29661365445028642</c:v>
                </c:pt>
                <c:pt idx="18">
                  <c:v>0.34567246359877624</c:v>
                </c:pt>
                <c:pt idx="19">
                  <c:v>0.39470740790642961</c:v>
                </c:pt>
                <c:pt idx="20">
                  <c:v>0.44159344402723777</c:v>
                </c:pt>
                <c:pt idx="21">
                  <c:v>0.48406847965255373</c:v>
                </c:pt>
                <c:pt idx="22">
                  <c:v>0.51990960245069084</c:v>
                </c:pt>
                <c:pt idx="23">
                  <c:v>0.54712394277744603</c:v>
                </c:pt>
                <c:pt idx="24">
                  <c:v>0.56413162847180154</c:v>
                </c:pt>
                <c:pt idx="25">
                  <c:v>0.56991754343061818</c:v>
                </c:pt>
                <c:pt idx="26">
                  <c:v>0.56413162847180154</c:v>
                </c:pt>
                <c:pt idx="27">
                  <c:v>0.54712394277744603</c:v>
                </c:pt>
                <c:pt idx="28">
                  <c:v>0.51990960245069084</c:v>
                </c:pt>
                <c:pt idx="29">
                  <c:v>0.48406847965255373</c:v>
                </c:pt>
                <c:pt idx="30">
                  <c:v>0.44159344402723777</c:v>
                </c:pt>
                <c:pt idx="31">
                  <c:v>0.39470740790642961</c:v>
                </c:pt>
                <c:pt idx="32">
                  <c:v>0.34567246359877624</c:v>
                </c:pt>
                <c:pt idx="33">
                  <c:v>0.29661365445028642</c:v>
                </c:pt>
                <c:pt idx="34">
                  <c:v>0.24937582040200029</c:v>
                </c:pt>
                <c:pt idx="35">
                  <c:v>0.20542551821266894</c:v>
                </c:pt>
                <c:pt idx="36">
                  <c:v>0.16580258143722387</c:v>
                </c:pt>
                <c:pt idx="37">
                  <c:v>0.13111881994872573</c:v>
                </c:pt>
                <c:pt idx="38">
                  <c:v>0.10159576932727632</c:v>
                </c:pt>
                <c:pt idx="39">
                  <c:v>7.7129952161697241E-2</c:v>
                </c:pt>
                <c:pt idx="40">
                  <c:v>5.7372972058433037E-2</c:v>
                </c:pt>
                <c:pt idx="41">
                  <c:v>4.1814651470229648E-2</c:v>
                </c:pt>
                <c:pt idx="42">
                  <c:v>2.9859770251128813E-2</c:v>
                </c:pt>
                <c:pt idx="43">
                  <c:v>2.0892061217045756E-2</c:v>
                </c:pt>
                <c:pt idx="44">
                  <c:v>1.4322306547697795E-2</c:v>
                </c:pt>
                <c:pt idx="45">
                  <c:v>9.6201421074717762E-3</c:v>
                </c:pt>
                <c:pt idx="46">
                  <c:v>6.3312120170542852E-3</c:v>
                </c:pt>
                <c:pt idx="47">
                  <c:v>4.082527081964442E-3</c:v>
                </c:pt>
                <c:pt idx="48">
                  <c:v>2.5793373014666569E-3</c:v>
                </c:pt>
                <c:pt idx="49">
                  <c:v>1.5967026664026316E-3</c:v>
                </c:pt>
                <c:pt idx="50">
                  <c:v>9.684491216181097E-4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04-480A-AA32-11C1847DEE3D}"/>
            </c:ext>
          </c:extLst>
        </c:ser>
        <c:ser>
          <c:idx val="0"/>
          <c:order val="1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Sheet1!$B$1:$B$51</c:f>
              <c:numCache>
                <c:formatCode>General</c:formatCode>
                <c:ptCount val="51"/>
                <c:pt idx="0">
                  <c:v>9.6201421074717762E-3</c:v>
                </c:pt>
                <c:pt idx="1">
                  <c:v>1.4322306547697795E-2</c:v>
                </c:pt>
                <c:pt idx="2">
                  <c:v>2.0892061217045729E-2</c:v>
                </c:pt>
                <c:pt idx="3">
                  <c:v>2.9859770251128813E-2</c:v>
                </c:pt>
                <c:pt idx="4">
                  <c:v>4.1814651470229648E-2</c:v>
                </c:pt>
                <c:pt idx="5">
                  <c:v>5.7372972058433037E-2</c:v>
                </c:pt>
                <c:pt idx="6">
                  <c:v>7.7129952161697241E-2</c:v>
                </c:pt>
                <c:pt idx="7">
                  <c:v>0.10159576932727632</c:v>
                </c:pt>
                <c:pt idx="8">
                  <c:v>0.13111881994872573</c:v>
                </c:pt>
                <c:pt idx="9">
                  <c:v>0.16580258143722387</c:v>
                </c:pt>
                <c:pt idx="10">
                  <c:v>0.20542551821266894</c:v>
                </c:pt>
                <c:pt idx="11">
                  <c:v>0.24937582040200021</c:v>
                </c:pt>
                <c:pt idx="12">
                  <c:v>0.29661365445028642</c:v>
                </c:pt>
                <c:pt idx="13">
                  <c:v>0.34567246359877624</c:v>
                </c:pt>
                <c:pt idx="14">
                  <c:v>0.39470740790642961</c:v>
                </c:pt>
                <c:pt idx="15">
                  <c:v>0.44159344402723777</c:v>
                </c:pt>
                <c:pt idx="16">
                  <c:v>0.48406847965255373</c:v>
                </c:pt>
                <c:pt idx="17">
                  <c:v>0.51990960245069084</c:v>
                </c:pt>
                <c:pt idx="18">
                  <c:v>0.54712394277744603</c:v>
                </c:pt>
                <c:pt idx="19">
                  <c:v>0.56413162847180154</c:v>
                </c:pt>
                <c:pt idx="20">
                  <c:v>0.56991754343061818</c:v>
                </c:pt>
                <c:pt idx="21">
                  <c:v>0.56413162847180154</c:v>
                </c:pt>
                <c:pt idx="22">
                  <c:v>0.54712394277744603</c:v>
                </c:pt>
                <c:pt idx="23">
                  <c:v>0.51990960245069084</c:v>
                </c:pt>
                <c:pt idx="24">
                  <c:v>0.48406847965255373</c:v>
                </c:pt>
                <c:pt idx="25">
                  <c:v>0.44159344402723777</c:v>
                </c:pt>
                <c:pt idx="26">
                  <c:v>0.39470740790642961</c:v>
                </c:pt>
                <c:pt idx="27">
                  <c:v>0.34567246359877624</c:v>
                </c:pt>
                <c:pt idx="28">
                  <c:v>0.29661365445028642</c:v>
                </c:pt>
                <c:pt idx="29">
                  <c:v>0.24937582040200021</c:v>
                </c:pt>
                <c:pt idx="30">
                  <c:v>0.20542551821266894</c:v>
                </c:pt>
                <c:pt idx="31">
                  <c:v>0.16580258143722387</c:v>
                </c:pt>
                <c:pt idx="32">
                  <c:v>0.13111881994872573</c:v>
                </c:pt>
                <c:pt idx="33">
                  <c:v>0.10159576932727632</c:v>
                </c:pt>
                <c:pt idx="34">
                  <c:v>7.7129952161697241E-2</c:v>
                </c:pt>
                <c:pt idx="35">
                  <c:v>5.7372972058433037E-2</c:v>
                </c:pt>
                <c:pt idx="36">
                  <c:v>4.1814651470229648E-2</c:v>
                </c:pt>
                <c:pt idx="37">
                  <c:v>2.9859770251128813E-2</c:v>
                </c:pt>
                <c:pt idx="38">
                  <c:v>2.0892061217045729E-2</c:v>
                </c:pt>
                <c:pt idx="39">
                  <c:v>1.4322306547697795E-2</c:v>
                </c:pt>
                <c:pt idx="40">
                  <c:v>9.6201421074717762E-3</c:v>
                </c:pt>
                <c:pt idx="41">
                  <c:v>6.3312120170542852E-3</c:v>
                </c:pt>
                <c:pt idx="42">
                  <c:v>4.082527081964442E-3</c:v>
                </c:pt>
                <c:pt idx="43">
                  <c:v>2.5793373014666569E-3</c:v>
                </c:pt>
                <c:pt idx="44">
                  <c:v>1.5967026664026316E-3</c:v>
                </c:pt>
                <c:pt idx="45">
                  <c:v>9.684491216181097E-4</c:v>
                </c:pt>
                <c:pt idx="46">
                  <c:v>5.755279451530725E-4</c:v>
                </c:pt>
                <c:pt idx="47">
                  <c:v>3.3511422990508056E-4</c:v>
                </c:pt>
                <c:pt idx="48">
                  <c:v>1.911860368069791E-4</c:v>
                </c:pt>
                <c:pt idx="49">
                  <c:v>1.0687012536930292E-4</c:v>
                </c:pt>
                <c:pt idx="50">
                  <c:v>5.8531993332058324E-5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04-480A-AA32-11C1847DE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681720"/>
        <c:axId val="428678768"/>
      </c:scatterChart>
      <c:valAx>
        <c:axId val="42868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78768"/>
        <c:crosses val="autoZero"/>
        <c:crossBetween val="midCat"/>
      </c:valAx>
      <c:valAx>
        <c:axId val="42867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81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68811120832121"/>
          <c:y val="0.17724160795690008"/>
          <c:w val="0.65504034217944984"/>
          <c:h val="0.68060422710319102"/>
        </c:manualLayout>
      </c:layout>
      <c:scatterChart>
        <c:scatterStyle val="smoothMarker"/>
        <c:varyColors val="0"/>
        <c:ser>
          <c:idx val="3"/>
          <c:order val="0"/>
          <c:tx>
            <c:v>0.5</c:v>
          </c:tx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Sheet1!$E$1:$E$51</c:f>
              <c:numCache>
                <c:formatCode>General</c:formatCode>
                <c:ptCount val="51"/>
                <c:pt idx="0">
                  <c:v>6.085801332572524E-13</c:v>
                </c:pt>
                <c:pt idx="1">
                  <c:v>3.8463448764032149E-12</c:v>
                </c:pt>
                <c:pt idx="2">
                  <c:v>2.2836801020911646E-11</c:v>
                </c:pt>
                <c:pt idx="3">
                  <c:v>1.273734489710921E-10</c:v>
                </c:pt>
                <c:pt idx="4">
                  <c:v>6.6738915369071295E-10</c:v>
                </c:pt>
                <c:pt idx="5">
                  <c:v>3.28500454538971E-9</c:v>
                </c:pt>
                <c:pt idx="6">
                  <c:v>1.5189707124558321E-8</c:v>
                </c:pt>
                <c:pt idx="7">
                  <c:v>6.5981080089264567E-8</c:v>
                </c:pt>
                <c:pt idx="8">
                  <c:v>2.6924400106358184E-7</c:v>
                </c:pt>
                <c:pt idx="9">
                  <c:v>1.0321177471574996E-6</c:v>
                </c:pt>
                <c:pt idx="10">
                  <c:v>3.7167987868357443E-6</c:v>
                </c:pt>
                <c:pt idx="11">
                  <c:v>1.2573768221481158E-5</c:v>
                </c:pt>
                <c:pt idx="12">
                  <c:v>3.9959352767263685E-5</c:v>
                </c:pt>
                <c:pt idx="13">
                  <c:v>1.1929659135301237E-4</c:v>
                </c:pt>
                <c:pt idx="14">
                  <c:v>3.3457556441221341E-4</c:v>
                </c:pt>
                <c:pt idx="15">
                  <c:v>8.8148920591861338E-4</c:v>
                </c:pt>
                <c:pt idx="16">
                  <c:v>2.1817067376144043E-3</c:v>
                </c:pt>
                <c:pt idx="17">
                  <c:v>5.07262014324942E-3</c:v>
                </c:pt>
                <c:pt idx="18">
                  <c:v>1.1079621029845037E-2</c:v>
                </c:pt>
                <c:pt idx="19">
                  <c:v>2.2733906253977629E-2</c:v>
                </c:pt>
                <c:pt idx="20">
                  <c:v>4.3820751233921353E-2</c:v>
                </c:pt>
                <c:pt idx="21">
                  <c:v>7.9349129589168538E-2</c:v>
                </c:pt>
                <c:pt idx="22">
                  <c:v>0.13497741628297014</c:v>
                </c:pt>
                <c:pt idx="23">
                  <c:v>0.21569329706627891</c:v>
                </c:pt>
                <c:pt idx="24">
                  <c:v>0.32379398916472946</c:v>
                </c:pt>
                <c:pt idx="25">
                  <c:v>0.45662271347255473</c:v>
                </c:pt>
                <c:pt idx="26">
                  <c:v>0.60492681129785841</c:v>
                </c:pt>
                <c:pt idx="27">
                  <c:v>0.75284358038701094</c:v>
                </c:pt>
                <c:pt idx="28">
                  <c:v>0.88016331691074878</c:v>
                </c:pt>
                <c:pt idx="29">
                  <c:v>0.96667029200712318</c:v>
                </c:pt>
                <c:pt idx="30">
                  <c:v>0.99735570100358173</c:v>
                </c:pt>
                <c:pt idx="31">
                  <c:v>0.96667029200712296</c:v>
                </c:pt>
                <c:pt idx="32">
                  <c:v>0.88016331691074878</c:v>
                </c:pt>
                <c:pt idx="33">
                  <c:v>0.75284358038701094</c:v>
                </c:pt>
                <c:pt idx="34">
                  <c:v>0.60492681129785841</c:v>
                </c:pt>
                <c:pt idx="35">
                  <c:v>0.45662271347255473</c:v>
                </c:pt>
                <c:pt idx="36">
                  <c:v>0.32379398916472918</c:v>
                </c:pt>
                <c:pt idx="37">
                  <c:v>0.21569329706627891</c:v>
                </c:pt>
                <c:pt idx="38">
                  <c:v>0.13497741628297014</c:v>
                </c:pt>
                <c:pt idx="39">
                  <c:v>7.9349129589168621E-2</c:v>
                </c:pt>
                <c:pt idx="40">
                  <c:v>4.3820751233921353E-2</c:v>
                </c:pt>
                <c:pt idx="41">
                  <c:v>2.2733906253977629E-2</c:v>
                </c:pt>
                <c:pt idx="42">
                  <c:v>1.1079621029844999E-2</c:v>
                </c:pt>
                <c:pt idx="43">
                  <c:v>5.0726201432494287E-3</c:v>
                </c:pt>
                <c:pt idx="44">
                  <c:v>2.1817067376144043E-3</c:v>
                </c:pt>
                <c:pt idx="45">
                  <c:v>8.8148920591861338E-4</c:v>
                </c:pt>
                <c:pt idx="46">
                  <c:v>3.3457556441221341E-4</c:v>
                </c:pt>
                <c:pt idx="47">
                  <c:v>1.1929659135301237E-4</c:v>
                </c:pt>
                <c:pt idx="48">
                  <c:v>3.9959352767263834E-5</c:v>
                </c:pt>
                <c:pt idx="49">
                  <c:v>1.2573768221481158E-5</c:v>
                </c:pt>
                <c:pt idx="50">
                  <c:v>3.7167987868357443E-6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2C-47C2-AD77-787765F1BB68}"/>
            </c:ext>
          </c:extLst>
        </c:ser>
        <c:ser>
          <c:idx val="0"/>
          <c:order val="1"/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Sheet1!$D$1:$D$51</c:f>
              <c:numCache>
                <c:formatCode>General</c:formatCode>
                <c:ptCount val="51"/>
                <c:pt idx="0">
                  <c:v>4.3820751233921353E-2</c:v>
                </c:pt>
                <c:pt idx="1">
                  <c:v>7.9349129589168621E-2</c:v>
                </c:pt>
                <c:pt idx="2">
                  <c:v>0.13497741628297014</c:v>
                </c:pt>
                <c:pt idx="3">
                  <c:v>0.21569329706627891</c:v>
                </c:pt>
                <c:pt idx="4">
                  <c:v>0.32379398916472918</c:v>
                </c:pt>
                <c:pt idx="5">
                  <c:v>0.45662271347255473</c:v>
                </c:pt>
                <c:pt idx="6">
                  <c:v>0.60492681129785841</c:v>
                </c:pt>
                <c:pt idx="7">
                  <c:v>0.75284358038701094</c:v>
                </c:pt>
                <c:pt idx="8">
                  <c:v>0.88016331691074878</c:v>
                </c:pt>
                <c:pt idx="9">
                  <c:v>0.96667029200712296</c:v>
                </c:pt>
                <c:pt idx="10">
                  <c:v>0.99735570100358173</c:v>
                </c:pt>
                <c:pt idx="11">
                  <c:v>0.96667029200712318</c:v>
                </c:pt>
                <c:pt idx="12">
                  <c:v>0.88016331691074878</c:v>
                </c:pt>
                <c:pt idx="13">
                  <c:v>0.75284358038701094</c:v>
                </c:pt>
                <c:pt idx="14">
                  <c:v>0.60492681129785841</c:v>
                </c:pt>
                <c:pt idx="15">
                  <c:v>0.45662271347255473</c:v>
                </c:pt>
                <c:pt idx="16">
                  <c:v>0.32379398916472946</c:v>
                </c:pt>
                <c:pt idx="17">
                  <c:v>0.21569329706627891</c:v>
                </c:pt>
                <c:pt idx="18">
                  <c:v>0.13497741628297014</c:v>
                </c:pt>
                <c:pt idx="19">
                  <c:v>7.9349129589168538E-2</c:v>
                </c:pt>
                <c:pt idx="20">
                  <c:v>4.3820751233921353E-2</c:v>
                </c:pt>
                <c:pt idx="21">
                  <c:v>2.2733906253977629E-2</c:v>
                </c:pt>
                <c:pt idx="22">
                  <c:v>1.1079621029845037E-2</c:v>
                </c:pt>
                <c:pt idx="23">
                  <c:v>5.07262014324942E-3</c:v>
                </c:pt>
                <c:pt idx="24">
                  <c:v>2.1817067376144043E-3</c:v>
                </c:pt>
                <c:pt idx="25">
                  <c:v>8.8148920591861338E-4</c:v>
                </c:pt>
                <c:pt idx="26">
                  <c:v>3.3457556441221341E-4</c:v>
                </c:pt>
                <c:pt idx="27">
                  <c:v>1.1929659135301237E-4</c:v>
                </c:pt>
                <c:pt idx="28">
                  <c:v>3.9959352767263685E-5</c:v>
                </c:pt>
                <c:pt idx="29">
                  <c:v>1.2573768221481158E-5</c:v>
                </c:pt>
                <c:pt idx="30">
                  <c:v>3.7167987868357443E-6</c:v>
                </c:pt>
                <c:pt idx="31">
                  <c:v>1.0321177471574996E-6</c:v>
                </c:pt>
                <c:pt idx="32">
                  <c:v>2.6924400106358184E-7</c:v>
                </c:pt>
                <c:pt idx="33">
                  <c:v>6.5981080089264567E-8</c:v>
                </c:pt>
                <c:pt idx="34">
                  <c:v>1.5189707124558321E-8</c:v>
                </c:pt>
                <c:pt idx="35">
                  <c:v>3.28500454538971E-9</c:v>
                </c:pt>
                <c:pt idx="36">
                  <c:v>6.6738915369071295E-10</c:v>
                </c:pt>
                <c:pt idx="37">
                  <c:v>1.273734489710921E-10</c:v>
                </c:pt>
                <c:pt idx="38">
                  <c:v>2.2836801020911646E-11</c:v>
                </c:pt>
                <c:pt idx="39">
                  <c:v>3.8463448764032149E-12</c:v>
                </c:pt>
                <c:pt idx="40">
                  <c:v>6.085801332572524E-13</c:v>
                </c:pt>
                <c:pt idx="41">
                  <c:v>9.0457361277812933E-14</c:v>
                </c:pt>
                <c:pt idx="42">
                  <c:v>1.2630677708842231E-14</c:v>
                </c:pt>
                <c:pt idx="43">
                  <c:v>1.6567843639922113E-15</c:v>
                </c:pt>
                <c:pt idx="44">
                  <c:v>2.0415589079173877E-16</c:v>
                </c:pt>
                <c:pt idx="45">
                  <c:v>2.3632759704757131E-17</c:v>
                </c:pt>
                <c:pt idx="46">
                  <c:v>2.5699433929172289E-18</c:v>
                </c:pt>
                <c:pt idx="47">
                  <c:v>2.6253624574925924E-19</c:v>
                </c:pt>
                <c:pt idx="48">
                  <c:v>2.5194838485750381E-20</c:v>
                </c:pt>
                <c:pt idx="49">
                  <c:v>2.2713835779941664E-21</c:v>
                </c:pt>
                <c:pt idx="50">
                  <c:v>1.9236496566766049E-22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2C-47C2-AD77-787765F1B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681720"/>
        <c:axId val="428678768"/>
      </c:scatterChart>
      <c:valAx>
        <c:axId val="42868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78768"/>
        <c:crosses val="autoZero"/>
        <c:crossBetween val="midCat"/>
      </c:valAx>
      <c:valAx>
        <c:axId val="428678768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81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68811120832121"/>
          <c:y val="0.17724160795690008"/>
          <c:w val="0.65504034217944984"/>
          <c:h val="0.68060422710319102"/>
        </c:manualLayout>
      </c:layout>
      <c:scatterChart>
        <c:scatterStyle val="smoothMarker"/>
        <c:varyColors val="0"/>
        <c:ser>
          <c:idx val="3"/>
          <c:order val="0"/>
          <c:tx>
            <c:v>0.5</c:v>
          </c:tx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Sheet1!$C$1:$C$51</c:f>
              <c:numCache>
                <c:formatCode>General</c:formatCode>
                <c:ptCount val="51"/>
                <c:pt idx="0">
                  <c:v>9.684491216181097E-4</c:v>
                </c:pt>
                <c:pt idx="1">
                  <c:v>1.5967026664026316E-3</c:v>
                </c:pt>
                <c:pt idx="2">
                  <c:v>2.5793373014666569E-3</c:v>
                </c:pt>
                <c:pt idx="3">
                  <c:v>4.082527081964442E-3</c:v>
                </c:pt>
                <c:pt idx="4">
                  <c:v>6.3312120170542852E-3</c:v>
                </c:pt>
                <c:pt idx="5">
                  <c:v>9.6201421074717762E-3</c:v>
                </c:pt>
                <c:pt idx="6">
                  <c:v>1.4322306547697795E-2</c:v>
                </c:pt>
                <c:pt idx="7">
                  <c:v>2.0892061217045729E-2</c:v>
                </c:pt>
                <c:pt idx="8">
                  <c:v>2.9859770251128813E-2</c:v>
                </c:pt>
                <c:pt idx="9">
                  <c:v>4.1814651470229648E-2</c:v>
                </c:pt>
                <c:pt idx="10">
                  <c:v>5.7372972058433037E-2</c:v>
                </c:pt>
                <c:pt idx="11">
                  <c:v>7.7129952161697241E-2</c:v>
                </c:pt>
                <c:pt idx="12">
                  <c:v>0.10159576932727632</c:v>
                </c:pt>
                <c:pt idx="13">
                  <c:v>0.13111881994872573</c:v>
                </c:pt>
                <c:pt idx="14">
                  <c:v>0.16580258143722387</c:v>
                </c:pt>
                <c:pt idx="15">
                  <c:v>0.20542551821266894</c:v>
                </c:pt>
                <c:pt idx="16">
                  <c:v>0.24937582040200021</c:v>
                </c:pt>
                <c:pt idx="17">
                  <c:v>0.29661365445028642</c:v>
                </c:pt>
                <c:pt idx="18">
                  <c:v>0.34567246359877624</c:v>
                </c:pt>
                <c:pt idx="19">
                  <c:v>0.39470740790642961</c:v>
                </c:pt>
                <c:pt idx="20">
                  <c:v>0.44159344402723777</c:v>
                </c:pt>
                <c:pt idx="21">
                  <c:v>0.48406847965255373</c:v>
                </c:pt>
                <c:pt idx="22">
                  <c:v>0.51990960245069084</c:v>
                </c:pt>
                <c:pt idx="23">
                  <c:v>0.54712394277744603</c:v>
                </c:pt>
                <c:pt idx="24">
                  <c:v>0.56413162847180154</c:v>
                </c:pt>
                <c:pt idx="25">
                  <c:v>0.56991754343061818</c:v>
                </c:pt>
                <c:pt idx="26">
                  <c:v>0.56413162847180154</c:v>
                </c:pt>
                <c:pt idx="27">
                  <c:v>0.54712394277744603</c:v>
                </c:pt>
                <c:pt idx="28">
                  <c:v>0.51990960245069084</c:v>
                </c:pt>
                <c:pt idx="29">
                  <c:v>0.48406847965255373</c:v>
                </c:pt>
                <c:pt idx="30">
                  <c:v>0.44159344402723777</c:v>
                </c:pt>
                <c:pt idx="31">
                  <c:v>0.39470740790642961</c:v>
                </c:pt>
                <c:pt idx="32">
                  <c:v>0.34567246359877624</c:v>
                </c:pt>
                <c:pt idx="33">
                  <c:v>0.29661365445028642</c:v>
                </c:pt>
                <c:pt idx="34">
                  <c:v>0.24937582040200029</c:v>
                </c:pt>
                <c:pt idx="35">
                  <c:v>0.20542551821266894</c:v>
                </c:pt>
                <c:pt idx="36">
                  <c:v>0.16580258143722387</c:v>
                </c:pt>
                <c:pt idx="37">
                  <c:v>0.13111881994872573</c:v>
                </c:pt>
                <c:pt idx="38">
                  <c:v>0.10159576932727632</c:v>
                </c:pt>
                <c:pt idx="39">
                  <c:v>7.7129952161697241E-2</c:v>
                </c:pt>
                <c:pt idx="40">
                  <c:v>5.7372972058433037E-2</c:v>
                </c:pt>
                <c:pt idx="41">
                  <c:v>4.1814651470229648E-2</c:v>
                </c:pt>
                <c:pt idx="42">
                  <c:v>2.9859770251128813E-2</c:v>
                </c:pt>
                <c:pt idx="43">
                  <c:v>2.0892061217045756E-2</c:v>
                </c:pt>
                <c:pt idx="44">
                  <c:v>1.4322306547697795E-2</c:v>
                </c:pt>
                <c:pt idx="45">
                  <c:v>9.6201421074717762E-3</c:v>
                </c:pt>
                <c:pt idx="46">
                  <c:v>6.3312120170542852E-3</c:v>
                </c:pt>
                <c:pt idx="47">
                  <c:v>4.082527081964442E-3</c:v>
                </c:pt>
                <c:pt idx="48">
                  <c:v>2.5793373014666569E-3</c:v>
                </c:pt>
                <c:pt idx="49">
                  <c:v>1.5967026664026316E-3</c:v>
                </c:pt>
                <c:pt idx="50">
                  <c:v>9.684491216181097E-4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61-4015-AA75-437AC2A5D507}"/>
            </c:ext>
          </c:extLst>
        </c:ser>
        <c:ser>
          <c:idx val="0"/>
          <c:order val="1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Sheet1!$A$1:$A$51</c:f>
              <c:numCache>
                <c:formatCode>General</c:formatCode>
                <c:ptCount val="51"/>
                <c:pt idx="0">
                  <c:v>-2</c:v>
                </c:pt>
                <c:pt idx="1">
                  <c:v>-1.9</c:v>
                </c:pt>
                <c:pt idx="2">
                  <c:v>-1.8</c:v>
                </c:pt>
                <c:pt idx="3">
                  <c:v>-1.7</c:v>
                </c:pt>
                <c:pt idx="4">
                  <c:v>-1.6</c:v>
                </c:pt>
                <c:pt idx="5">
                  <c:v>-1.5</c:v>
                </c:pt>
                <c:pt idx="6">
                  <c:v>-1.4</c:v>
                </c:pt>
                <c:pt idx="7">
                  <c:v>-1.3</c:v>
                </c:pt>
                <c:pt idx="8">
                  <c:v>-1.2</c:v>
                </c:pt>
                <c:pt idx="9">
                  <c:v>-1.1000000000000001</c:v>
                </c:pt>
                <c:pt idx="10">
                  <c:v>-1</c:v>
                </c:pt>
                <c:pt idx="11">
                  <c:v>-0.9</c:v>
                </c:pt>
                <c:pt idx="12">
                  <c:v>-0.8</c:v>
                </c:pt>
                <c:pt idx="13">
                  <c:v>-0.7</c:v>
                </c:pt>
                <c:pt idx="14">
                  <c:v>-0.6</c:v>
                </c:pt>
                <c:pt idx="15">
                  <c:v>-0.5</c:v>
                </c:pt>
                <c:pt idx="16">
                  <c:v>-0.4</c:v>
                </c:pt>
                <c:pt idx="17">
                  <c:v>-0.3</c:v>
                </c:pt>
                <c:pt idx="18">
                  <c:v>-0.2</c:v>
                </c:pt>
                <c:pt idx="19">
                  <c:v>-0.1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0.9</c:v>
                </c:pt>
                <c:pt idx="30">
                  <c:v>1</c:v>
                </c:pt>
                <c:pt idx="31">
                  <c:v>1.1000000000000001</c:v>
                </c:pt>
                <c:pt idx="32">
                  <c:v>1.2</c:v>
                </c:pt>
                <c:pt idx="33">
                  <c:v>1.3</c:v>
                </c:pt>
                <c:pt idx="34">
                  <c:v>1.4</c:v>
                </c:pt>
                <c:pt idx="35">
                  <c:v>1.5</c:v>
                </c:pt>
                <c:pt idx="36">
                  <c:v>1.6</c:v>
                </c:pt>
                <c:pt idx="37">
                  <c:v>1.7</c:v>
                </c:pt>
                <c:pt idx="38">
                  <c:v>1.8</c:v>
                </c:pt>
                <c:pt idx="39">
                  <c:v>1.9</c:v>
                </c:pt>
                <c:pt idx="40">
                  <c:v>2</c:v>
                </c:pt>
                <c:pt idx="41">
                  <c:v>2.1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2.5</c:v>
                </c:pt>
                <c:pt idx="46">
                  <c:v>2.6</c:v>
                </c:pt>
                <c:pt idx="47">
                  <c:v>2.7</c:v>
                </c:pt>
                <c:pt idx="48">
                  <c:v>2.8</c:v>
                </c:pt>
                <c:pt idx="49">
                  <c:v>2.9</c:v>
                </c:pt>
                <c:pt idx="50">
                  <c:v>3</c:v>
                </c:pt>
              </c:numCache>
            </c:numRef>
          </c:xVal>
          <c:yVal>
            <c:numRef>
              <c:f>Sheet1!$B$1:$B$51</c:f>
              <c:numCache>
                <c:formatCode>General</c:formatCode>
                <c:ptCount val="51"/>
                <c:pt idx="0">
                  <c:v>9.6201421074717762E-3</c:v>
                </c:pt>
                <c:pt idx="1">
                  <c:v>1.4322306547697795E-2</c:v>
                </c:pt>
                <c:pt idx="2">
                  <c:v>2.0892061217045729E-2</c:v>
                </c:pt>
                <c:pt idx="3">
                  <c:v>2.9859770251128813E-2</c:v>
                </c:pt>
                <c:pt idx="4">
                  <c:v>4.1814651470229648E-2</c:v>
                </c:pt>
                <c:pt idx="5">
                  <c:v>5.7372972058433037E-2</c:v>
                </c:pt>
                <c:pt idx="6">
                  <c:v>7.7129952161697241E-2</c:v>
                </c:pt>
                <c:pt idx="7">
                  <c:v>0.10159576932727632</c:v>
                </c:pt>
                <c:pt idx="8">
                  <c:v>0.13111881994872573</c:v>
                </c:pt>
                <c:pt idx="9">
                  <c:v>0.16580258143722387</c:v>
                </c:pt>
                <c:pt idx="10">
                  <c:v>0.20542551821266894</c:v>
                </c:pt>
                <c:pt idx="11">
                  <c:v>0.24937582040200021</c:v>
                </c:pt>
                <c:pt idx="12">
                  <c:v>0.29661365445028642</c:v>
                </c:pt>
                <c:pt idx="13">
                  <c:v>0.34567246359877624</c:v>
                </c:pt>
                <c:pt idx="14">
                  <c:v>0.39470740790642961</c:v>
                </c:pt>
                <c:pt idx="15">
                  <c:v>0.44159344402723777</c:v>
                </c:pt>
                <c:pt idx="16">
                  <c:v>0.48406847965255373</c:v>
                </c:pt>
                <c:pt idx="17">
                  <c:v>0.51990960245069084</c:v>
                </c:pt>
                <c:pt idx="18">
                  <c:v>0.54712394277744603</c:v>
                </c:pt>
                <c:pt idx="19">
                  <c:v>0.56413162847180154</c:v>
                </c:pt>
                <c:pt idx="20">
                  <c:v>0.56991754343061818</c:v>
                </c:pt>
                <c:pt idx="21">
                  <c:v>0.56413162847180154</c:v>
                </c:pt>
                <c:pt idx="22">
                  <c:v>0.54712394277744603</c:v>
                </c:pt>
                <c:pt idx="23">
                  <c:v>0.51990960245069084</c:v>
                </c:pt>
                <c:pt idx="24">
                  <c:v>0.48406847965255373</c:v>
                </c:pt>
                <c:pt idx="25">
                  <c:v>0.44159344402723777</c:v>
                </c:pt>
                <c:pt idx="26">
                  <c:v>0.39470740790642961</c:v>
                </c:pt>
                <c:pt idx="27">
                  <c:v>0.34567246359877624</c:v>
                </c:pt>
                <c:pt idx="28">
                  <c:v>0.29661365445028642</c:v>
                </c:pt>
                <c:pt idx="29">
                  <c:v>0.24937582040200021</c:v>
                </c:pt>
                <c:pt idx="30">
                  <c:v>0.20542551821266894</c:v>
                </c:pt>
                <c:pt idx="31">
                  <c:v>0.16580258143722387</c:v>
                </c:pt>
                <c:pt idx="32">
                  <c:v>0.13111881994872573</c:v>
                </c:pt>
                <c:pt idx="33">
                  <c:v>0.10159576932727632</c:v>
                </c:pt>
                <c:pt idx="34">
                  <c:v>7.7129952161697241E-2</c:v>
                </c:pt>
                <c:pt idx="35">
                  <c:v>5.7372972058433037E-2</c:v>
                </c:pt>
                <c:pt idx="36">
                  <c:v>4.1814651470229648E-2</c:v>
                </c:pt>
                <c:pt idx="37">
                  <c:v>2.9859770251128813E-2</c:v>
                </c:pt>
                <c:pt idx="38">
                  <c:v>2.0892061217045729E-2</c:v>
                </c:pt>
                <c:pt idx="39">
                  <c:v>1.4322306547697795E-2</c:v>
                </c:pt>
                <c:pt idx="40">
                  <c:v>9.6201421074717762E-3</c:v>
                </c:pt>
                <c:pt idx="41">
                  <c:v>6.3312120170542852E-3</c:v>
                </c:pt>
                <c:pt idx="42">
                  <c:v>4.082527081964442E-3</c:v>
                </c:pt>
                <c:pt idx="43">
                  <c:v>2.5793373014666569E-3</c:v>
                </c:pt>
                <c:pt idx="44">
                  <c:v>1.5967026664026316E-3</c:v>
                </c:pt>
                <c:pt idx="45">
                  <c:v>9.684491216181097E-4</c:v>
                </c:pt>
                <c:pt idx="46">
                  <c:v>5.755279451530725E-4</c:v>
                </c:pt>
                <c:pt idx="47">
                  <c:v>3.3511422990508056E-4</c:v>
                </c:pt>
                <c:pt idx="48">
                  <c:v>1.911860368069791E-4</c:v>
                </c:pt>
                <c:pt idx="49">
                  <c:v>1.0687012536930292E-4</c:v>
                </c:pt>
                <c:pt idx="50">
                  <c:v>5.8531993332058324E-5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61-4015-AA75-437AC2A5D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681720"/>
        <c:axId val="428678768"/>
      </c:scatterChart>
      <c:valAx>
        <c:axId val="42868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78768"/>
        <c:crosses val="autoZero"/>
        <c:crossBetween val="midCat"/>
      </c:valAx>
      <c:valAx>
        <c:axId val="42867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817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Sheet1!$A$1:$A$6</c:f>
              <c:strCache>
                <c:ptCount val="6"/>
                <c:pt idx="0">
                  <c:v>Age au premier enfant</c:v>
                </c:pt>
                <c:pt idx="1">
                  <c:v>Age aux premières règles</c:v>
                </c:pt>
                <c:pt idx="2">
                  <c:v>Taille hématies (VGM)</c:v>
                </c:pt>
                <c:pt idx="3">
                  <c:v>Niveaux de HDL</c:v>
                </c:pt>
                <c:pt idx="4">
                  <c:v>Indice de masse corporelle</c:v>
                </c:pt>
                <c:pt idx="5">
                  <c:v>Taille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11.5</c:v>
                </c:pt>
                <c:pt idx="1">
                  <c:v>26.8</c:v>
                </c:pt>
                <c:pt idx="2">
                  <c:v>31.1</c:v>
                </c:pt>
                <c:pt idx="3">
                  <c:v>32</c:v>
                </c:pt>
                <c:pt idx="4">
                  <c:v>34.200000000000003</c:v>
                </c:pt>
                <c:pt idx="5">
                  <c:v>44.5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0-462D-9841-0CD7F4F791CF}"/>
            </c:ext>
          </c:extLst>
        </c:ser>
        <c:ser>
          <c:idx val="1"/>
          <c:order val="1"/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Sheet1!$A$1:$A$6</c:f>
              <c:strCache>
                <c:ptCount val="6"/>
                <c:pt idx="0">
                  <c:v>Age au premier enfant</c:v>
                </c:pt>
                <c:pt idx="1">
                  <c:v>Age aux premières règles</c:v>
                </c:pt>
                <c:pt idx="2">
                  <c:v>Taille hématies (VGM)</c:v>
                </c:pt>
                <c:pt idx="3">
                  <c:v>Niveaux de HDL</c:v>
                </c:pt>
                <c:pt idx="4">
                  <c:v>Indice de masse corporelle</c:v>
                </c:pt>
                <c:pt idx="5">
                  <c:v>Taille</c:v>
                </c:pt>
              </c:strCache>
            </c:strRef>
          </c:cat>
          <c:val>
            <c:numRef>
              <c:f>Sheet1!$C$1:$C$6</c:f>
              <c:numCache>
                <c:formatCode>General</c:formatCode>
                <c:ptCount val="6"/>
                <c:pt idx="0">
                  <c:v>88.5</c:v>
                </c:pt>
                <c:pt idx="1">
                  <c:v>73.2</c:v>
                </c:pt>
                <c:pt idx="2">
                  <c:v>68.900000000000006</c:v>
                </c:pt>
                <c:pt idx="3">
                  <c:v>68</c:v>
                </c:pt>
                <c:pt idx="4">
                  <c:v>65.8</c:v>
                </c:pt>
                <c:pt idx="5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A0-462D-9841-0CD7F4F79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78583480"/>
        <c:axId val="178583808"/>
      </c:barChart>
      <c:catAx>
        <c:axId val="178583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8583808"/>
        <c:crosses val="autoZero"/>
        <c:auto val="1"/>
        <c:lblAlgn val="ctr"/>
        <c:lblOffset val="100"/>
        <c:noMultiLvlLbl val="0"/>
      </c:catAx>
      <c:valAx>
        <c:axId val="178583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8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CD0BD-B18F-4262-8475-3CD1C8EAE2C2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54F73-DACC-49D9-A7C0-5E9EED89C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dix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dernières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années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d’importantes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avancées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génétique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enfin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tester 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modèle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stase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démographique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séquençage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nouvelle generation, combine à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prouesses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techniques, nous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aujourd’hui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d’obtenir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génomes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nombreux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generation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actuelle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également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squelettes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l’opportunité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unique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d’observer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l’evolution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patrimoine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génétique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populations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temps. La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paléogénomique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également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découvrir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populations qui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n’ont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laissé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descendance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avancées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technologiques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combinées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avec 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nouvelles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methodologies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non pas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construire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populations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considérées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isolées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d’envisager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descendant de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populations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amenant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reel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changement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conceptuel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discipline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Qu’avons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-nous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?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58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“races </a:t>
            </a:r>
            <a:r>
              <a:rPr lang="en-US" dirty="0" err="1" smtClean="0"/>
              <a:t>pures</a:t>
            </a:r>
            <a:r>
              <a:rPr lang="en-US" dirty="0" smtClean="0"/>
              <a:t>” </a:t>
            </a:r>
            <a:r>
              <a:rPr lang="en-US" dirty="0" err="1" smtClean="0"/>
              <a:t>n’existent</a:t>
            </a:r>
            <a:r>
              <a:rPr lang="en-US" baseline="0" dirty="0" smtClean="0"/>
              <a:t> pas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54F73-DACC-49D9-A7C0-5E9EED89C2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6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tant</a:t>
            </a:r>
            <a:r>
              <a:rPr lang="en-US" dirty="0" smtClean="0"/>
              <a:t> que </a:t>
            </a:r>
            <a:r>
              <a:rPr lang="en-US" dirty="0" err="1" smtClean="0"/>
              <a:t>biologistes</a:t>
            </a:r>
            <a:r>
              <a:rPr lang="en-US" dirty="0" smtClean="0"/>
              <a:t>, nous </a:t>
            </a:r>
            <a:r>
              <a:rPr lang="en-US" dirty="0" err="1" smtClean="0"/>
              <a:t>nous</a:t>
            </a:r>
            <a:r>
              <a:rPr lang="en-US" dirty="0" smtClean="0"/>
              <a:t> </a:t>
            </a:r>
            <a:r>
              <a:rPr lang="en-US" dirty="0" err="1" smtClean="0"/>
              <a:t>questionnons</a:t>
            </a:r>
            <a:r>
              <a:rPr lang="en-US" dirty="0" smtClean="0"/>
              <a:t> </a:t>
            </a:r>
            <a:r>
              <a:rPr lang="en-US" dirty="0" err="1" smtClean="0"/>
              <a:t>principalement</a:t>
            </a:r>
            <a:r>
              <a:rPr lang="en-US" dirty="0" smtClean="0"/>
              <a:t> sur la notion</a:t>
            </a:r>
            <a:r>
              <a:rPr lang="en-US" baseline="0" dirty="0" smtClean="0"/>
              <a:t> de population. </a:t>
            </a:r>
            <a:r>
              <a:rPr lang="en-US" baseline="0" dirty="0" err="1" smtClean="0"/>
              <a:t>Qu’est-ce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qu’une</a:t>
            </a:r>
            <a:r>
              <a:rPr lang="en-US" baseline="0" dirty="0" smtClean="0"/>
              <a:t> population ?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simplement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groupe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d’individus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interféconds</a:t>
            </a:r>
            <a:r>
              <a:rPr lang="en-US" baseline="0" dirty="0" smtClean="0"/>
              <a:t>, qui se </a:t>
            </a:r>
            <a:r>
              <a:rPr lang="en-US" baseline="0" dirty="0" err="1" smtClean="0"/>
              <a:t>perpétuent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transmettant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patrimoine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à la generation </a:t>
            </a:r>
            <a:r>
              <a:rPr lang="en-US" baseline="0" dirty="0" err="1" smtClean="0"/>
              <a:t>suivante</a:t>
            </a:r>
            <a:r>
              <a:rPr lang="en-US" baseline="0" dirty="0" smtClean="0"/>
              <a:t>. Elle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recevoir</a:t>
            </a:r>
            <a:r>
              <a:rPr lang="en-US" baseline="0" dirty="0" smtClean="0"/>
              <a:t> un flux </a:t>
            </a:r>
            <a:r>
              <a:rPr lang="en-US" baseline="0" dirty="0" err="1" smtClean="0"/>
              <a:t>génique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d’autres</a:t>
            </a:r>
            <a:r>
              <a:rPr lang="en-US" baseline="0" dirty="0" smtClean="0"/>
              <a:t> populations. Ce flux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typiquement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faible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qui fait </a:t>
            </a:r>
            <a:r>
              <a:rPr lang="en-US" baseline="0" dirty="0" err="1" smtClean="0"/>
              <a:t>qu’un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individu</a:t>
            </a:r>
            <a:r>
              <a:rPr lang="en-US" baseline="0" dirty="0" smtClean="0"/>
              <a:t> bleu a beaucoup plus de chances </a:t>
            </a:r>
            <a:r>
              <a:rPr lang="en-US" baseline="0" dirty="0" err="1" smtClean="0"/>
              <a:t>d’avoir</a:t>
            </a:r>
            <a:r>
              <a:rPr lang="en-US" baseline="0" dirty="0" smtClean="0"/>
              <a:t> des descendants avec un </a:t>
            </a:r>
            <a:r>
              <a:rPr lang="en-US" baseline="0" dirty="0" err="1" smtClean="0"/>
              <a:t>membre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population, </a:t>
            </a:r>
            <a:r>
              <a:rPr lang="en-US" baseline="0" dirty="0" err="1" smtClean="0"/>
              <a:t>qu’avec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membre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autre</a:t>
            </a:r>
            <a:r>
              <a:rPr lang="en-US" baseline="0" dirty="0" smtClean="0"/>
              <a:t> population. Si le flux </a:t>
            </a:r>
            <a:r>
              <a:rPr lang="en-US" baseline="0" dirty="0" err="1" smtClean="0"/>
              <a:t>génique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très</a:t>
            </a:r>
            <a:r>
              <a:rPr lang="en-US" baseline="0" dirty="0" smtClean="0"/>
              <a:t> fort, les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populations </a:t>
            </a:r>
            <a:r>
              <a:rPr lang="en-US" baseline="0" dirty="0" err="1" smtClean="0"/>
              <a:t>finissent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n’en</a:t>
            </a:r>
            <a:r>
              <a:rPr lang="en-US" baseline="0" dirty="0" smtClean="0"/>
              <a:t> former plus </a:t>
            </a:r>
            <a:r>
              <a:rPr lang="en-US" baseline="0" dirty="0" err="1" smtClean="0"/>
              <a:t>qu’une</a:t>
            </a:r>
            <a:r>
              <a:rPr lang="en-US" baseline="0" dirty="0" smtClean="0"/>
              <a:t>. Si le flux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nul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populations </a:t>
            </a:r>
            <a:r>
              <a:rPr lang="en-US" baseline="0" dirty="0" err="1" smtClean="0"/>
              <a:t>finissent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accumuler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assez</a:t>
            </a:r>
            <a:r>
              <a:rPr lang="en-US" baseline="0" dirty="0" smtClean="0"/>
              <a:t> de differences pour ne plus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interfécondes</a:t>
            </a:r>
            <a:r>
              <a:rPr lang="en-US" baseline="0" dirty="0" smtClean="0"/>
              <a:t>, et </a:t>
            </a:r>
            <a:r>
              <a:rPr lang="en-US" baseline="0" dirty="0" err="1" smtClean="0"/>
              <a:t>forment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alors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espèces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l’origine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populations,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avait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ancestrale</a:t>
            </a:r>
            <a:r>
              <a:rPr lang="en-US" baseline="0" dirty="0" smtClean="0"/>
              <a:t>, qui </a:t>
            </a:r>
            <a:r>
              <a:rPr lang="en-US" baseline="0" dirty="0" err="1" smtClean="0"/>
              <a:t>s’est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séparée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à cause de </a:t>
            </a:r>
            <a:r>
              <a:rPr lang="en-US" baseline="0" dirty="0" err="1" smtClean="0"/>
              <a:t>barrières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limitent</a:t>
            </a:r>
            <a:r>
              <a:rPr lang="en-US" baseline="0" dirty="0" smtClean="0"/>
              <a:t> le flux </a:t>
            </a:r>
            <a:r>
              <a:rPr lang="en-US" baseline="0" dirty="0" err="1" smtClean="0"/>
              <a:t>génique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Quelles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peuvent-être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barrières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barrières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reproductives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souvent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géographiques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chez </a:t>
            </a:r>
            <a:r>
              <a:rPr lang="en-US" baseline="0" dirty="0" err="1" smtClean="0"/>
              <a:t>l’homme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peuvent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linguistiques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religieuses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L’histoire</a:t>
            </a:r>
            <a:r>
              <a:rPr lang="en-US" dirty="0" smtClean="0"/>
              <a:t> commence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Afrique</a:t>
            </a:r>
            <a:r>
              <a:rPr lang="en-US" dirty="0" smtClean="0"/>
              <a:t> sub-</a:t>
            </a:r>
            <a:r>
              <a:rPr lang="en-US" dirty="0" err="1" smtClean="0"/>
              <a:t>Saharienne</a:t>
            </a:r>
            <a:r>
              <a:rPr lang="en-US" dirty="0" smtClean="0"/>
              <a:t>, </a:t>
            </a:r>
            <a:r>
              <a:rPr lang="en-US" dirty="0" err="1" smtClean="0"/>
              <a:t>où</a:t>
            </a:r>
            <a:r>
              <a:rPr lang="en-US" dirty="0" smtClean="0"/>
              <a:t> </a:t>
            </a:r>
            <a:r>
              <a:rPr lang="en-US" dirty="0" err="1" smtClean="0"/>
              <a:t>différentes</a:t>
            </a:r>
            <a:r>
              <a:rPr lang="en-US" baseline="0" dirty="0" smtClean="0"/>
              <a:t> populations se </a:t>
            </a:r>
            <a:r>
              <a:rPr lang="en-US" baseline="0" dirty="0" err="1" smtClean="0"/>
              <a:t>forment</a:t>
            </a:r>
            <a:r>
              <a:rPr lang="en-US" baseline="0" dirty="0" smtClean="0"/>
              <a:t> entre 300 K and et 100 K. </a:t>
            </a:r>
            <a:r>
              <a:rPr lang="en-US" baseline="0" dirty="0" err="1" smtClean="0"/>
              <a:t>Vers</a:t>
            </a:r>
            <a:r>
              <a:rPr lang="en-US" baseline="0" dirty="0" smtClean="0"/>
              <a:t> 70 K,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Africaine</a:t>
            </a:r>
            <a:r>
              <a:rPr lang="en-US" baseline="0" dirty="0" smtClean="0"/>
              <a:t> sort </a:t>
            </a:r>
            <a:r>
              <a:rPr lang="en-US" baseline="0" dirty="0" err="1" smtClean="0"/>
              <a:t>d’Afrique</a:t>
            </a:r>
            <a:r>
              <a:rPr lang="en-US" baseline="0" dirty="0" smtClean="0"/>
              <a:t>, pour </a:t>
            </a:r>
            <a:r>
              <a:rPr lang="en-US" baseline="0" dirty="0" err="1" smtClean="0"/>
              <a:t>coloniser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l’Eurasie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l’ouest</a:t>
            </a:r>
            <a:r>
              <a:rPr lang="en-US" baseline="0" dirty="0" smtClean="0"/>
              <a:t> et de </a:t>
            </a:r>
            <a:r>
              <a:rPr lang="en-US" baseline="0" dirty="0" err="1" smtClean="0"/>
              <a:t>l’est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l’Océanie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eurasiatique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passe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détroit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Béring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y a environ 20 K et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ensuite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peupler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Amériques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3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Prenons</a:t>
            </a:r>
            <a:r>
              <a:rPr lang="en-US" dirty="0" smtClean="0"/>
              <a:t> </a:t>
            </a:r>
            <a:r>
              <a:rPr lang="en-US" dirty="0" err="1" smtClean="0"/>
              <a:t>l’exemple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territoire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français</a:t>
            </a:r>
            <a:r>
              <a:rPr lang="en-US" baseline="0" dirty="0" smtClean="0"/>
              <a:t>, et de </a:t>
            </a:r>
            <a:r>
              <a:rPr lang="en-US" baseline="0" dirty="0" err="1" smtClean="0"/>
              <a:t>l’Europe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l’ouest</a:t>
            </a:r>
            <a:r>
              <a:rPr lang="en-US" baseline="0" dirty="0" smtClean="0"/>
              <a:t> plus </a:t>
            </a:r>
            <a:r>
              <a:rPr lang="en-US" baseline="0" dirty="0" err="1" smtClean="0"/>
              <a:t>généralement</a:t>
            </a:r>
            <a:r>
              <a:rPr lang="en-US" baseline="0" dirty="0" smtClean="0"/>
              <a:t>. Nos livres </a:t>
            </a:r>
            <a:r>
              <a:rPr lang="en-US" baseline="0" dirty="0" err="1" smtClean="0"/>
              <a:t>scolaires</a:t>
            </a:r>
            <a:r>
              <a:rPr lang="en-US" baseline="0" dirty="0" smtClean="0"/>
              <a:t> nous </a:t>
            </a:r>
            <a:r>
              <a:rPr lang="en-US" baseline="0" dirty="0" err="1" smtClean="0"/>
              <a:t>apprennent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l’hexagone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était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initialement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habité</a:t>
            </a:r>
            <a:r>
              <a:rPr lang="en-US" baseline="0" dirty="0" smtClean="0"/>
              <a:t> par des chasseurs </a:t>
            </a:r>
            <a:r>
              <a:rPr lang="en-US" baseline="0" dirty="0" err="1" smtClean="0"/>
              <a:t>cueilleurs</a:t>
            </a:r>
            <a:r>
              <a:rPr lang="en-US" baseline="0" dirty="0" smtClean="0"/>
              <a:t>, qui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devenus</a:t>
            </a:r>
            <a:r>
              <a:rPr lang="en-US" baseline="0" dirty="0" smtClean="0"/>
              <a:t>, à force de </a:t>
            </a:r>
            <a:r>
              <a:rPr lang="en-US" baseline="0" dirty="0" err="1" smtClean="0"/>
              <a:t>changements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culturels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technologiques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peuples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Gaule</a:t>
            </a:r>
            <a:r>
              <a:rPr lang="en-US" baseline="0" dirty="0" smtClean="0"/>
              <a:t>. </a:t>
            </a:r>
            <a:r>
              <a:rPr lang="en-US" dirty="0" smtClean="0"/>
              <a:t>Nous </a:t>
            </a:r>
            <a:r>
              <a:rPr lang="en-US" dirty="0" err="1" smtClean="0"/>
              <a:t>avons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troqué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braies</a:t>
            </a:r>
            <a:r>
              <a:rPr lang="en-US" dirty="0" smtClean="0"/>
              <a:t> pour de</a:t>
            </a:r>
            <a:r>
              <a:rPr lang="en-US" baseline="0" dirty="0" smtClean="0"/>
              <a:t> beaux </a:t>
            </a:r>
            <a:r>
              <a:rPr lang="en-US" baseline="0" dirty="0" err="1" smtClean="0"/>
              <a:t>pantalons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menhirs</a:t>
            </a:r>
            <a:r>
              <a:rPr lang="en-US" baseline="0" dirty="0" smtClean="0"/>
              <a:t> pour des portables, et la </a:t>
            </a:r>
            <a:r>
              <a:rPr lang="en-US" baseline="0" dirty="0" err="1" smtClean="0"/>
              <a:t>plupart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d’entre</a:t>
            </a:r>
            <a:r>
              <a:rPr lang="en-US" baseline="0" dirty="0" smtClean="0"/>
              <a:t> nous </a:t>
            </a:r>
            <a:r>
              <a:rPr lang="en-US" baseline="0" dirty="0" err="1" smtClean="0"/>
              <a:t>avons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sémilliantes</a:t>
            </a:r>
            <a:r>
              <a:rPr lang="en-US" baseline="0" dirty="0" smtClean="0"/>
              <a:t> moustaches.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suggère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l’hypothèse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stase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démographique</a:t>
            </a:r>
            <a:r>
              <a:rPr lang="en-US" baseline="0" dirty="0" smtClean="0"/>
              <a:t>, la population </a:t>
            </a:r>
            <a:r>
              <a:rPr lang="en-US" baseline="0" dirty="0" err="1" smtClean="0"/>
              <a:t>n’a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fondamentalement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changé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alors</a:t>
            </a:r>
            <a:r>
              <a:rPr lang="en-US" baseline="0" dirty="0" smtClean="0"/>
              <a:t> que les </a:t>
            </a:r>
            <a:r>
              <a:rPr lang="en-US" baseline="0" dirty="0" err="1" smtClean="0"/>
              <a:t>changements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culturels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eux</a:t>
            </a:r>
            <a:r>
              <a:rPr lang="en-US" baseline="0" dirty="0" smtClean="0"/>
              <a:t>, se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enchainés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idée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véhiculée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l’utilisation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l’arbre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représenter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l’histoire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des populations.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0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Sauf</a:t>
            </a:r>
            <a:r>
              <a:rPr lang="en-US" dirty="0" smtClean="0"/>
              <a:t> que tout </a:t>
            </a:r>
            <a:r>
              <a:rPr lang="en-US" dirty="0" err="1" smtClean="0"/>
              <a:t>cela</a:t>
            </a:r>
            <a:r>
              <a:rPr lang="en-US" dirty="0" smtClean="0"/>
              <a:t> </a:t>
            </a:r>
            <a:r>
              <a:rPr lang="en-US" dirty="0" err="1" smtClean="0"/>
              <a:t>s’avère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totalement</a:t>
            </a:r>
            <a:r>
              <a:rPr lang="en-US" baseline="0" dirty="0" smtClean="0"/>
              <a:t> faux. Pour </a:t>
            </a:r>
            <a:r>
              <a:rPr lang="en-US" baseline="0" dirty="0" err="1" smtClean="0"/>
              <a:t>vous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démontrer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j’emprunte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ici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résultats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étude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récente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rapportant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génomes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cinquantaine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squelettes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découverts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France et </a:t>
            </a:r>
            <a:r>
              <a:rPr lang="en-US" baseline="0" dirty="0" err="1" smtClean="0"/>
              <a:t>datant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Mésolithique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l’âge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publiée</a:t>
            </a:r>
            <a:r>
              <a:rPr lang="en-US" baseline="0" dirty="0" smtClean="0"/>
              <a:t> par les </a:t>
            </a:r>
            <a:r>
              <a:rPr lang="en-US" baseline="0" dirty="0" err="1" smtClean="0"/>
              <a:t>équipes</a:t>
            </a:r>
            <a:r>
              <a:rPr lang="en-US" baseline="0" dirty="0" smtClean="0"/>
              <a:t> de Eva Maria, Thierry Grange, et </a:t>
            </a:r>
            <a:r>
              <a:rPr lang="en-US" baseline="0" dirty="0" err="1" smtClean="0"/>
              <a:t>Mélanie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Pruvost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menée</a:t>
            </a:r>
            <a:r>
              <a:rPr lang="en-US" baseline="0" dirty="0" smtClean="0"/>
              <a:t> par Samantha Brunel. Avant </a:t>
            </a:r>
            <a:r>
              <a:rPr lang="en-US" baseline="0" dirty="0" err="1" smtClean="0"/>
              <a:t>d’expliquer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résultats</a:t>
            </a:r>
            <a:r>
              <a:rPr lang="en-US" baseline="0" dirty="0" smtClean="0"/>
              <a:t>, nous </a:t>
            </a:r>
            <a:r>
              <a:rPr lang="en-US" baseline="0" dirty="0" err="1" smtClean="0"/>
              <a:t>devons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introduire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nouvelle representation des </a:t>
            </a:r>
            <a:r>
              <a:rPr lang="en-US" baseline="0" dirty="0" err="1" smtClean="0"/>
              <a:t>données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fondamentalement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celle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l’arbre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Chaque</a:t>
            </a:r>
            <a:r>
              <a:rPr lang="en-US" baseline="0" dirty="0" smtClean="0"/>
              <a:t> bar </a:t>
            </a:r>
            <a:r>
              <a:rPr lang="en-US" baseline="0" dirty="0" err="1" smtClean="0"/>
              <a:t>représente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génome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individu</a:t>
            </a:r>
            <a:r>
              <a:rPr lang="en-US" baseline="0" dirty="0" smtClean="0"/>
              <a:t>, que nous </a:t>
            </a:r>
            <a:r>
              <a:rPr lang="en-US" baseline="0" dirty="0" err="1" smtClean="0"/>
              <a:t>avons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décomposé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différentes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couleurs</a:t>
            </a:r>
            <a:r>
              <a:rPr lang="en-US" baseline="0" dirty="0" smtClean="0"/>
              <a:t>. Pour </a:t>
            </a:r>
            <a:r>
              <a:rPr lang="en-US" baseline="0" dirty="0" err="1" smtClean="0"/>
              <a:t>cela</a:t>
            </a:r>
            <a:r>
              <a:rPr lang="en-US" baseline="0" dirty="0" smtClean="0"/>
              <a:t>, n</a:t>
            </a:r>
            <a:r>
              <a:rPr lang="en-US" dirty="0" smtClean="0"/>
              <a:t>ous </a:t>
            </a:r>
            <a:r>
              <a:rPr lang="en-US" dirty="0" err="1" smtClean="0"/>
              <a:t>avons</a:t>
            </a:r>
            <a:r>
              <a:rPr lang="en-US" dirty="0" smtClean="0"/>
              <a:t> </a:t>
            </a:r>
            <a:r>
              <a:rPr lang="en-US" dirty="0" err="1" smtClean="0"/>
              <a:t>pris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plus beaux </a:t>
            </a:r>
            <a:r>
              <a:rPr lang="en-US" dirty="0" err="1" smtClean="0"/>
              <a:t>pinceaux</a:t>
            </a:r>
            <a:r>
              <a:rPr lang="en-US" dirty="0" smtClean="0"/>
              <a:t>, aux </a:t>
            </a:r>
            <a:r>
              <a:rPr lang="en-US" dirty="0" err="1" smtClean="0"/>
              <a:t>noms</a:t>
            </a:r>
            <a:r>
              <a:rPr lang="en-US" dirty="0" smtClean="0"/>
              <a:t> </a:t>
            </a:r>
            <a:r>
              <a:rPr lang="en-US" dirty="0" err="1" smtClean="0"/>
              <a:t>fleuris</a:t>
            </a:r>
            <a:r>
              <a:rPr lang="en-US" dirty="0" smtClean="0"/>
              <a:t> de </a:t>
            </a:r>
            <a:r>
              <a:rPr lang="en-US" dirty="0" err="1" smtClean="0"/>
              <a:t>modèle</a:t>
            </a:r>
            <a:r>
              <a:rPr lang="en-US" dirty="0" smtClean="0"/>
              <a:t> de </a:t>
            </a:r>
            <a:r>
              <a:rPr lang="en-US" dirty="0" err="1" smtClean="0"/>
              <a:t>markov</a:t>
            </a:r>
            <a:r>
              <a:rPr lang="en-US" dirty="0" smtClean="0"/>
              <a:t> </a:t>
            </a:r>
            <a:r>
              <a:rPr lang="en-US" dirty="0" err="1" smtClean="0"/>
              <a:t>caché</a:t>
            </a:r>
            <a:r>
              <a:rPr lang="en-US" dirty="0" smtClean="0"/>
              <a:t>, </a:t>
            </a:r>
            <a:r>
              <a:rPr lang="en-US" dirty="0" err="1" smtClean="0"/>
              <a:t>ou</a:t>
            </a:r>
            <a:r>
              <a:rPr lang="en-US" dirty="0" smtClean="0"/>
              <a:t> champ </a:t>
            </a:r>
            <a:r>
              <a:rPr lang="en-US" dirty="0" err="1" smtClean="0"/>
              <a:t>aléatoire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conditionnel</a:t>
            </a:r>
            <a:r>
              <a:rPr lang="en-US" baseline="0" dirty="0" smtClean="0"/>
              <a:t>, pour determiner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génome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individus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individu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l’Age</a:t>
            </a:r>
            <a:r>
              <a:rPr lang="en-US" baseline="0" dirty="0" smtClean="0"/>
              <a:t> du Bronze,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plus </a:t>
            </a:r>
            <a:r>
              <a:rPr lang="en-US" baseline="0" dirty="0" err="1" smtClean="0"/>
              <a:t>proche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ancestrale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représentées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jaune</a:t>
            </a:r>
            <a:r>
              <a:rPr lang="en-US" baseline="0" dirty="0" smtClean="0"/>
              <a:t>, bleu, et vert. </a:t>
            </a:r>
            <a:r>
              <a:rPr lang="en-US" baseline="0" dirty="0" err="1" smtClean="0"/>
              <a:t>Ainsi</a:t>
            </a:r>
            <a:r>
              <a:rPr lang="en-US" baseline="0" dirty="0" smtClean="0"/>
              <a:t>, nous </a:t>
            </a:r>
            <a:r>
              <a:rPr lang="en-US" baseline="0" dirty="0" err="1" smtClean="0"/>
              <a:t>pouvons</a:t>
            </a:r>
            <a:r>
              <a:rPr lang="en-US" baseline="0" dirty="0" smtClean="0"/>
              <a:t> quantifier la contribution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différentes</a:t>
            </a:r>
            <a:r>
              <a:rPr lang="en-US" baseline="0" dirty="0" smtClean="0"/>
              <a:t> populations </a:t>
            </a:r>
            <a:r>
              <a:rPr lang="en-US" baseline="0" dirty="0" err="1" smtClean="0"/>
              <a:t>ancestrales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 </a:t>
            </a:r>
            <a:r>
              <a:rPr lang="en-US" baseline="0" dirty="0" err="1" smtClean="0"/>
              <a:t>actuelle</a:t>
            </a:r>
            <a:r>
              <a:rPr lang="en-US" baseline="0" dirty="0" smtClean="0"/>
              <a:t>, au </a:t>
            </a:r>
            <a:r>
              <a:rPr lang="en-US" baseline="0" dirty="0" err="1" smtClean="0"/>
              <a:t>cours</a:t>
            </a:r>
            <a:r>
              <a:rPr lang="en-US" baseline="0" dirty="0" smtClean="0"/>
              <a:t> du temps.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9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 </a:t>
            </a:r>
            <a:r>
              <a:rPr lang="en-US" dirty="0" err="1" smtClean="0"/>
              <a:t>mésolithique</a:t>
            </a:r>
            <a:r>
              <a:rPr lang="en-US" dirty="0" smtClean="0"/>
              <a:t>, on observe </a:t>
            </a:r>
            <a:r>
              <a:rPr lang="en-US" dirty="0" err="1" smtClean="0"/>
              <a:t>deux</a:t>
            </a:r>
            <a:r>
              <a:rPr lang="en-US" dirty="0" smtClean="0"/>
              <a:t> </a:t>
            </a:r>
            <a:r>
              <a:rPr lang="en-US" dirty="0" err="1" smtClean="0"/>
              <a:t>couleurs</a:t>
            </a:r>
            <a:r>
              <a:rPr lang="en-US" dirty="0" smtClean="0"/>
              <a:t>.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couleur</a:t>
            </a:r>
            <a:r>
              <a:rPr lang="en-US" baseline="0" dirty="0" smtClean="0"/>
              <a:t> </a:t>
            </a:r>
            <a:r>
              <a:rPr lang="en-US" dirty="0" smtClean="0"/>
              <a:t>bleu </a:t>
            </a:r>
            <a:r>
              <a:rPr lang="en-US" dirty="0" err="1" smtClean="0"/>
              <a:t>clair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représente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population</a:t>
            </a:r>
            <a:r>
              <a:rPr lang="en-US" dirty="0" smtClean="0"/>
              <a:t> </a:t>
            </a:r>
            <a:r>
              <a:rPr lang="en-US" dirty="0" err="1" smtClean="0"/>
              <a:t>associée</a:t>
            </a:r>
            <a:r>
              <a:rPr lang="en-US" dirty="0" smtClean="0"/>
              <a:t> au </a:t>
            </a:r>
            <a:r>
              <a:rPr lang="en-US" dirty="0" err="1" smtClean="0"/>
              <a:t>magdalénien</a:t>
            </a:r>
            <a:r>
              <a:rPr lang="en-US" dirty="0" smtClean="0"/>
              <a:t>, qui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originaire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péninsule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ibérique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recolonisant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l’Europe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l’ouest</a:t>
            </a:r>
            <a:r>
              <a:rPr lang="en-US" baseline="0" dirty="0" smtClean="0"/>
              <a:t> après le dernier maximum </a:t>
            </a:r>
            <a:r>
              <a:rPr lang="en-US" baseline="0" dirty="0" err="1" smtClean="0"/>
              <a:t>glaciaire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73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seconde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couleur</a:t>
            </a:r>
            <a:r>
              <a:rPr lang="en-US" baseline="0" dirty="0" smtClean="0"/>
              <a:t>, le bleu </a:t>
            </a:r>
            <a:r>
              <a:rPr lang="en-US" baseline="0" dirty="0" err="1" smtClean="0"/>
              <a:t>foncé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associé</a:t>
            </a:r>
            <a:r>
              <a:rPr lang="en-US" baseline="0" dirty="0" smtClean="0"/>
              <a:t> à des </a:t>
            </a:r>
            <a:r>
              <a:rPr lang="en-US" baseline="0" dirty="0" err="1" smtClean="0"/>
              <a:t>squelettes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trouvés</a:t>
            </a:r>
            <a:r>
              <a:rPr lang="en-US" baseline="0" dirty="0" smtClean="0"/>
              <a:t> plus à </a:t>
            </a:r>
            <a:r>
              <a:rPr lang="en-US" baseline="0" dirty="0" err="1" smtClean="0"/>
              <a:t>l’est</a:t>
            </a:r>
            <a:r>
              <a:rPr lang="en-US" baseline="0" dirty="0" smtClean="0"/>
              <a:t>, et qui </a:t>
            </a:r>
            <a:r>
              <a:rPr lang="en-US" baseline="0" dirty="0" err="1" smtClean="0"/>
              <a:t>pourraient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originaires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expansion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l’Anatolie</a:t>
            </a:r>
            <a:r>
              <a:rPr lang="en-US" baseline="0" dirty="0" smtClean="0"/>
              <a:t>, au moment de la </a:t>
            </a:r>
            <a:r>
              <a:rPr lang="en-US" baseline="0" dirty="0" err="1" smtClean="0"/>
              <a:t>période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Bolling-Allerod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l’hexagone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individus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montrent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couleurs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signifie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qu’elles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issues du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groupes</a:t>
            </a:r>
            <a:r>
              <a:rPr lang="en-US" baseline="0" dirty="0" smtClean="0"/>
              <a:t> de chasseurs-</a:t>
            </a:r>
            <a:r>
              <a:rPr lang="en-US" baseline="0" dirty="0" err="1" smtClean="0"/>
              <a:t>cueilleurs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Puis</a:t>
            </a:r>
            <a:r>
              <a:rPr lang="en-US" dirty="0" smtClean="0"/>
              <a:t> </a:t>
            </a:r>
            <a:r>
              <a:rPr lang="en-US" dirty="0" err="1" smtClean="0"/>
              <a:t>vient</a:t>
            </a:r>
            <a:r>
              <a:rPr lang="en-US" dirty="0" smtClean="0"/>
              <a:t> le </a:t>
            </a:r>
            <a:r>
              <a:rPr lang="en-US" dirty="0" err="1" smtClean="0"/>
              <a:t>Néolithique</a:t>
            </a:r>
            <a:r>
              <a:rPr lang="en-US" dirty="0" smtClean="0"/>
              <a:t>. La</a:t>
            </a:r>
            <a:r>
              <a:rPr lang="en-US" baseline="0" dirty="0" smtClean="0"/>
              <a:t> diffusion </a:t>
            </a:r>
            <a:r>
              <a:rPr lang="en-US" baseline="0" dirty="0" err="1" smtClean="0"/>
              <a:t>rapide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l’agriculture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l’Anatolie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été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décrite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grands details par </a:t>
            </a:r>
            <a:r>
              <a:rPr lang="en-US" baseline="0" dirty="0" err="1" smtClean="0"/>
              <a:t>l’archéologie</a:t>
            </a:r>
            <a:r>
              <a:rPr lang="en-US" baseline="0" dirty="0" smtClean="0"/>
              <a:t>, et, </a:t>
            </a:r>
            <a:r>
              <a:rPr lang="en-US" baseline="0" dirty="0" err="1" smtClean="0"/>
              <a:t>selon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modèle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stase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démographique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été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envisagé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diffusion a </a:t>
            </a:r>
            <a:r>
              <a:rPr lang="en-US" baseline="0" dirty="0" err="1" smtClean="0"/>
              <a:t>été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culturelle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plutôt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démique</a:t>
            </a:r>
            <a:r>
              <a:rPr lang="en-US" baseline="0" dirty="0" smtClean="0"/>
              <a:t>. Il </a:t>
            </a:r>
            <a:r>
              <a:rPr lang="en-US" baseline="0" dirty="0" err="1" smtClean="0"/>
              <a:t>n’en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nouvelle </a:t>
            </a:r>
            <a:r>
              <a:rPr lang="en-US" baseline="0" dirty="0" err="1" smtClean="0"/>
              <a:t>couleur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verte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associée</a:t>
            </a:r>
            <a:r>
              <a:rPr lang="en-US" baseline="0" dirty="0" smtClean="0"/>
              <a:t> aux premiers </a:t>
            </a:r>
            <a:r>
              <a:rPr lang="en-US" baseline="0" dirty="0" err="1" smtClean="0"/>
              <a:t>fermiers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d’Anatolie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répand</a:t>
            </a:r>
            <a:r>
              <a:rPr lang="en-US" baseline="0" dirty="0" smtClean="0"/>
              <a:t> sur </a:t>
            </a:r>
            <a:r>
              <a:rPr lang="en-US" baseline="0" dirty="0" err="1" smtClean="0"/>
              <a:t>l’Europe</a:t>
            </a:r>
            <a:r>
              <a:rPr lang="en-US" baseline="0" dirty="0" smtClean="0"/>
              <a:t>. Les </a:t>
            </a:r>
            <a:r>
              <a:rPr lang="en-US" baseline="0" dirty="0" err="1" smtClean="0"/>
              <a:t>restes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archéologiques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découverts</a:t>
            </a:r>
            <a:r>
              <a:rPr lang="en-US" baseline="0" dirty="0" smtClean="0"/>
              <a:t> sur </a:t>
            </a:r>
            <a:r>
              <a:rPr lang="en-US" baseline="0" dirty="0" err="1" smtClean="0"/>
              <a:t>territoire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français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témoignent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changement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important :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génome</a:t>
            </a:r>
            <a:r>
              <a:rPr lang="en-US" baseline="0" dirty="0" smtClean="0"/>
              <a:t> descend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proportion des </a:t>
            </a:r>
            <a:r>
              <a:rPr lang="en-US" baseline="0" dirty="0" err="1" smtClean="0"/>
              <a:t>fermiers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Anatoliens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gardent</a:t>
            </a:r>
            <a:r>
              <a:rPr lang="en-US" baseline="0" dirty="0" smtClean="0"/>
              <a:t> un heritage des chasseurs-</a:t>
            </a:r>
            <a:r>
              <a:rPr lang="en-US" baseline="0" dirty="0" err="1" smtClean="0"/>
              <a:t>cueilleurs</a:t>
            </a:r>
            <a:r>
              <a:rPr lang="en-US" baseline="0" dirty="0" smtClean="0"/>
              <a:t> autochthones.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7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 </a:t>
            </a:r>
            <a:r>
              <a:rPr lang="en-US" dirty="0" err="1" smtClean="0"/>
              <a:t>ça</a:t>
            </a:r>
            <a:r>
              <a:rPr lang="en-US" dirty="0" smtClean="0"/>
              <a:t> ne </a:t>
            </a:r>
            <a:r>
              <a:rPr lang="en-US" dirty="0" err="1" smtClean="0"/>
              <a:t>s’arrête</a:t>
            </a:r>
            <a:r>
              <a:rPr lang="en-US" dirty="0" smtClean="0"/>
              <a:t> pas </a:t>
            </a:r>
            <a:r>
              <a:rPr lang="en-US" dirty="0" err="1" smtClean="0"/>
              <a:t>là</a:t>
            </a:r>
            <a:r>
              <a:rPr lang="en-US" dirty="0" smtClean="0"/>
              <a:t>. Au </a:t>
            </a:r>
            <a:r>
              <a:rPr lang="en-US" dirty="0" err="1" smtClean="0"/>
              <a:t>cours</a:t>
            </a:r>
            <a:r>
              <a:rPr lang="en-US" dirty="0" smtClean="0"/>
              <a:t> 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l’âge</a:t>
            </a:r>
            <a:r>
              <a:rPr lang="en-US" baseline="0" dirty="0" smtClean="0"/>
              <a:t> de Bronze, on </a:t>
            </a:r>
            <a:r>
              <a:rPr lang="en-US" baseline="0" dirty="0" err="1" smtClean="0"/>
              <a:t>voit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apparaître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quatrième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couleur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jaune</a:t>
            </a:r>
            <a:r>
              <a:rPr lang="en-US" baseline="0" dirty="0" smtClean="0"/>
              <a:t>, qui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apparentée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génétiquement</a:t>
            </a:r>
            <a:r>
              <a:rPr lang="en-US" baseline="0" dirty="0" smtClean="0"/>
              <a:t> aux </a:t>
            </a:r>
            <a:r>
              <a:rPr lang="en-US" baseline="0" dirty="0" err="1" smtClean="0"/>
              <a:t>génomes</a:t>
            </a:r>
            <a:r>
              <a:rPr lang="en-US" baseline="0" dirty="0" smtClean="0"/>
              <a:t> des populations de la steppe </a:t>
            </a:r>
            <a:r>
              <a:rPr lang="en-US" baseline="0" dirty="0" err="1" smtClean="0"/>
              <a:t>pontique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Yamna</a:t>
            </a:r>
            <a:r>
              <a:rPr lang="en-US" baseline="0" dirty="0" smtClean="0"/>
              <a:t>, qui </a:t>
            </a:r>
            <a:r>
              <a:rPr lang="en-US" baseline="0" dirty="0" err="1" smtClean="0"/>
              <a:t>amènent</a:t>
            </a:r>
            <a:r>
              <a:rPr lang="en-US" baseline="0" dirty="0" smtClean="0"/>
              <a:t> avec </a:t>
            </a:r>
            <a:r>
              <a:rPr lang="en-US" baseline="0" dirty="0" err="1" smtClean="0"/>
              <a:t>eux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plus de </a:t>
            </a:r>
            <a:r>
              <a:rPr lang="en-US" baseline="0" dirty="0" err="1" smtClean="0"/>
              <a:t>leurs</a:t>
            </a:r>
            <a:r>
              <a:rPr lang="en-US" baseline="0" dirty="0" smtClean="0"/>
              <a:t> genes, les chariots à </a:t>
            </a:r>
            <a:r>
              <a:rPr lang="en-US" baseline="0" dirty="0" err="1" smtClean="0"/>
              <a:t>roue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l’utilization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 du cheval, et </a:t>
            </a:r>
            <a:r>
              <a:rPr lang="en-US" baseline="0" dirty="0" err="1" smtClean="0"/>
              <a:t>d’autres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pratiques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culturelles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l’utilization</a:t>
            </a:r>
            <a:r>
              <a:rPr lang="en-US" baseline="0" dirty="0" smtClean="0"/>
              <a:t> des kurgans. La population qui </a:t>
            </a:r>
            <a:r>
              <a:rPr lang="en-US" baseline="0" dirty="0" err="1" smtClean="0"/>
              <a:t>vit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ensuite</a:t>
            </a:r>
            <a:r>
              <a:rPr lang="en-US" baseline="0" dirty="0" smtClean="0"/>
              <a:t> sur le </a:t>
            </a:r>
            <a:r>
              <a:rPr lang="en-US" baseline="0" dirty="0" err="1" smtClean="0"/>
              <a:t>territoire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français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donc</a:t>
            </a:r>
            <a:r>
              <a:rPr lang="en-US" baseline="0" dirty="0" smtClean="0"/>
              <a:t> issue du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trois</a:t>
            </a:r>
            <a:r>
              <a:rPr lang="en-US" baseline="0" dirty="0" smtClean="0"/>
              <a:t> populations </a:t>
            </a:r>
            <a:r>
              <a:rPr lang="en-US" baseline="0" dirty="0" err="1" smtClean="0"/>
              <a:t>ancestrales</a:t>
            </a:r>
            <a:r>
              <a:rPr lang="en-US" baseline="0" dirty="0" smtClean="0"/>
              <a:t> : chasseurs </a:t>
            </a:r>
            <a:r>
              <a:rPr lang="en-US" baseline="0" dirty="0" err="1" smtClean="0"/>
              <a:t>cueilleurs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l’ouest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agriculteurs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anatoliens</a:t>
            </a:r>
            <a:r>
              <a:rPr lang="en-US" baseline="0" dirty="0" smtClean="0"/>
              <a:t>, et </a:t>
            </a:r>
            <a:r>
              <a:rPr lang="en-US" baseline="0" dirty="0" err="1" smtClean="0"/>
              <a:t>nomades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yamna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0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Pour </a:t>
            </a:r>
            <a:r>
              <a:rPr lang="en-US" dirty="0" err="1" smtClean="0"/>
              <a:t>répondre</a:t>
            </a:r>
            <a:r>
              <a:rPr lang="en-US" dirty="0" smtClean="0"/>
              <a:t> à </a:t>
            </a:r>
            <a:r>
              <a:rPr lang="en-US" dirty="0" err="1" smtClean="0"/>
              <a:t>cette</a:t>
            </a:r>
            <a:r>
              <a:rPr lang="en-US" dirty="0" smtClean="0"/>
              <a:t> question, </a:t>
            </a:r>
            <a:r>
              <a:rPr lang="en-US" dirty="0" err="1" smtClean="0"/>
              <a:t>partons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pour </a:t>
            </a:r>
            <a:r>
              <a:rPr lang="en-US" dirty="0" err="1" smtClean="0"/>
              <a:t>l’Afrique</a:t>
            </a:r>
            <a:r>
              <a:rPr lang="en-US" dirty="0" smtClean="0"/>
              <a:t> sub-</a:t>
            </a:r>
            <a:r>
              <a:rPr lang="en-US" dirty="0" err="1" smtClean="0"/>
              <a:t>saharienne</a:t>
            </a:r>
            <a:r>
              <a:rPr lang="en-US" dirty="0" smtClean="0"/>
              <a:t>,</a:t>
            </a:r>
            <a:r>
              <a:rPr lang="en-US" baseline="0" dirty="0" smtClean="0"/>
              <a:t> qui a </a:t>
            </a:r>
            <a:r>
              <a:rPr lang="en-US" baseline="0" dirty="0" err="1" smtClean="0"/>
              <a:t>été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témoin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d’une</a:t>
            </a:r>
            <a:r>
              <a:rPr lang="en-US" baseline="0" dirty="0" smtClean="0"/>
              <a:t> des plus </a:t>
            </a:r>
            <a:r>
              <a:rPr lang="en-US" baseline="0" dirty="0" err="1" smtClean="0"/>
              <a:t>grandes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migratoires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l’histoire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l’homme</a:t>
            </a:r>
            <a:r>
              <a:rPr lang="en-US" baseline="0" dirty="0" smtClean="0"/>
              <a:t>. Les </a:t>
            </a:r>
            <a:r>
              <a:rPr lang="en-US" baseline="0" dirty="0" err="1" smtClean="0"/>
              <a:t>résultats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région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illustrent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bien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diversité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comportements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humains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lorsqu’un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peuple</a:t>
            </a:r>
            <a:r>
              <a:rPr lang="en-US" baseline="0" dirty="0" smtClean="0"/>
              <a:t> s(</a:t>
            </a:r>
            <a:r>
              <a:rPr lang="en-US" baseline="0" dirty="0" err="1" smtClean="0"/>
              <a:t>installe</a:t>
            </a:r>
            <a:r>
              <a:rPr lang="en-US" baseline="0" dirty="0" smtClean="0"/>
              <a:t> sur un </a:t>
            </a:r>
            <a:r>
              <a:rPr lang="en-US" baseline="0" dirty="0" err="1" smtClean="0"/>
              <a:t>territoire</a:t>
            </a:r>
            <a:r>
              <a:rPr lang="en-US" baseline="0" dirty="0" smtClean="0"/>
              <a:t> déjà </a:t>
            </a:r>
            <a:r>
              <a:rPr lang="en-US" baseline="0" dirty="0" err="1" smtClean="0"/>
              <a:t>habité</a:t>
            </a:r>
            <a:r>
              <a:rPr lang="en-US" baseline="0" dirty="0" smtClean="0"/>
              <a:t>. Car le sous-continent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effectivement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habité</a:t>
            </a:r>
            <a:r>
              <a:rPr lang="en-US" baseline="0" dirty="0" smtClean="0"/>
              <a:t>, et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longtemps</a:t>
            </a:r>
            <a:r>
              <a:rPr lang="en-US" baseline="0" dirty="0" smtClean="0"/>
              <a:t>. Description. </a:t>
            </a:r>
            <a:r>
              <a:rPr lang="en-US" baseline="0" dirty="0" err="1" smtClean="0"/>
              <a:t>Pourtant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langues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parlées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aujourd’hui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afrique</a:t>
            </a:r>
            <a:r>
              <a:rPr lang="en-US" baseline="0" dirty="0" smtClean="0"/>
              <a:t> sub-</a:t>
            </a:r>
            <a:r>
              <a:rPr lang="en-US" baseline="0" dirty="0" err="1" smtClean="0"/>
              <a:t>saharienne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relativement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homogènes</a:t>
            </a:r>
            <a:r>
              <a:rPr lang="en-US" baseline="0" dirty="0" smtClean="0"/>
              <a:t>, et </a:t>
            </a:r>
            <a:r>
              <a:rPr lang="en-US" baseline="0" dirty="0" err="1" smtClean="0"/>
              <a:t>appartiennent</a:t>
            </a:r>
            <a:r>
              <a:rPr lang="en-US" baseline="0" dirty="0" smtClean="0"/>
              <a:t> pour la </a:t>
            </a:r>
            <a:r>
              <a:rPr lang="en-US" baseline="0" dirty="0" err="1" smtClean="0"/>
              <a:t>plupart</a:t>
            </a:r>
            <a:r>
              <a:rPr lang="en-US" baseline="0" dirty="0" smtClean="0"/>
              <a:t>, à la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famille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langues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bantoues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observation, combine aux </a:t>
            </a:r>
            <a:r>
              <a:rPr lang="en-US" baseline="0" dirty="0" err="1" smtClean="0"/>
              <a:t>résultats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archéologiques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poussé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plusieurs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chercheurs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postuler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expansion </a:t>
            </a:r>
            <a:r>
              <a:rPr lang="en-US" baseline="0" dirty="0" err="1" smtClean="0"/>
              <a:t>linguistique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culturelle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partant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frontière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Nigéria</a:t>
            </a:r>
            <a:r>
              <a:rPr lang="en-US" baseline="0" dirty="0" smtClean="0"/>
              <a:t>/Cameroun, pour se diffuser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reste</a:t>
            </a:r>
            <a:r>
              <a:rPr lang="en-US" baseline="0" dirty="0" smtClean="0"/>
              <a:t> du sous-continent. </a:t>
            </a:r>
            <a:r>
              <a:rPr lang="en-US" baseline="0" dirty="0" err="1" smtClean="0"/>
              <a:t>Cette</a:t>
            </a:r>
            <a:r>
              <a:rPr lang="en-US" baseline="0" dirty="0" smtClean="0"/>
              <a:t> diffusion </a:t>
            </a:r>
            <a:r>
              <a:rPr lang="en-US" baseline="0" dirty="0" err="1" smtClean="0"/>
              <a:t>est-elle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culturelle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démique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Lorsqu’on</a:t>
            </a:r>
            <a:r>
              <a:rPr lang="en-US" dirty="0" smtClean="0"/>
              <a:t> </a:t>
            </a:r>
            <a:r>
              <a:rPr lang="en-US" dirty="0" err="1" smtClean="0"/>
              <a:t>peint</a:t>
            </a:r>
            <a:r>
              <a:rPr lang="en-US" dirty="0" smtClean="0"/>
              <a:t> le </a:t>
            </a:r>
            <a:r>
              <a:rPr lang="en-US" dirty="0" err="1" smtClean="0"/>
              <a:t>génome</a:t>
            </a:r>
            <a:r>
              <a:rPr lang="en-US" dirty="0" smtClean="0"/>
              <a:t> des populations </a:t>
            </a:r>
            <a:r>
              <a:rPr lang="en-US" dirty="0" err="1" smtClean="0"/>
              <a:t>bantouophones</a:t>
            </a:r>
            <a:r>
              <a:rPr lang="en-US" dirty="0" smtClean="0"/>
              <a:t>, que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surimpose</a:t>
            </a:r>
            <a:r>
              <a:rPr lang="en-US" baseline="0" dirty="0" smtClean="0"/>
              <a:t> sur la carte, nous </a:t>
            </a:r>
            <a:r>
              <a:rPr lang="en-US" baseline="0" dirty="0" err="1" smtClean="0"/>
              <a:t>voyons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émerger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même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couleur</a:t>
            </a:r>
            <a:r>
              <a:rPr lang="en-US" baseline="0" dirty="0" smtClean="0"/>
              <a:t>, rouge,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l’Afrique</a:t>
            </a:r>
            <a:r>
              <a:rPr lang="en-US" baseline="0" dirty="0" smtClean="0"/>
              <a:t> sub-</a:t>
            </a:r>
            <a:r>
              <a:rPr lang="en-US" baseline="0" dirty="0" err="1" smtClean="0"/>
              <a:t>Sahararienne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démontrant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grand </a:t>
            </a:r>
            <a:r>
              <a:rPr lang="en-US" baseline="0" dirty="0" err="1" smtClean="0"/>
              <a:t>homogénéité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résultats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soutiennent</a:t>
            </a:r>
            <a:r>
              <a:rPr lang="en-US" baseline="0" dirty="0" smtClean="0"/>
              <a:t> la diffusion </a:t>
            </a:r>
            <a:r>
              <a:rPr lang="en-US" baseline="0" dirty="0" err="1" smtClean="0"/>
              <a:t>démique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langues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bantoues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l’utilisation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fer</a:t>
            </a:r>
            <a:r>
              <a:rPr lang="en-US" baseline="0" dirty="0" smtClean="0"/>
              <a:t> et de </a:t>
            </a:r>
            <a:r>
              <a:rPr lang="en-US" baseline="0" dirty="0" err="1" smtClean="0"/>
              <a:t>l’agriculture</a:t>
            </a:r>
            <a:r>
              <a:rPr lang="en-US" baseline="0" dirty="0" smtClean="0"/>
              <a:t>. Que se </a:t>
            </a:r>
            <a:r>
              <a:rPr lang="en-US" baseline="0" dirty="0" err="1" smtClean="0"/>
              <a:t>passe</a:t>
            </a:r>
            <a:r>
              <a:rPr lang="en-US" baseline="0" dirty="0" smtClean="0"/>
              <a:t>-t-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quand</a:t>
            </a:r>
            <a:r>
              <a:rPr lang="en-US" baseline="0" dirty="0" smtClean="0"/>
              <a:t> les populations </a:t>
            </a:r>
            <a:r>
              <a:rPr lang="en-US" baseline="0" dirty="0" err="1" smtClean="0"/>
              <a:t>bantouophones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rencontrent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d’autres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peuples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pouvez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constater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chaque</a:t>
            </a:r>
            <a:r>
              <a:rPr lang="en-US" baseline="0" dirty="0" smtClean="0"/>
              <a:t> region, les peoples de </a:t>
            </a:r>
            <a:r>
              <a:rPr lang="en-US" baseline="0" dirty="0" err="1" smtClean="0"/>
              <a:t>langues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bantoues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héritent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peu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patrimoine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génétique</a:t>
            </a:r>
            <a:r>
              <a:rPr lang="en-US" baseline="0" dirty="0" smtClean="0"/>
              <a:t> des populations locales, par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Prenons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l’exemple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l’Afrique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Sud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300 000 </a:t>
            </a:r>
            <a:r>
              <a:rPr lang="en-US" baseline="0" dirty="0" err="1" smtClean="0"/>
              <a:t>ans</a:t>
            </a:r>
            <a:r>
              <a:rPr lang="en-US" baseline="0" dirty="0" smtClean="0"/>
              <a:t>, les chasseurs </a:t>
            </a:r>
            <a:r>
              <a:rPr lang="en-US" baseline="0" dirty="0" err="1" smtClean="0"/>
              <a:t>cueilleurs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Khoe</a:t>
            </a:r>
            <a:r>
              <a:rPr lang="en-US" baseline="0" dirty="0" smtClean="0"/>
              <a:t>-San </a:t>
            </a:r>
            <a:r>
              <a:rPr lang="en-US" baseline="0" dirty="0" err="1" smtClean="0"/>
              <a:t>vivent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la region. </a:t>
            </a:r>
            <a:r>
              <a:rPr lang="en-US" baseline="0" dirty="0" err="1" smtClean="0"/>
              <a:t>L’archéologie</a:t>
            </a:r>
            <a:r>
              <a:rPr lang="en-US" baseline="0" dirty="0" smtClean="0"/>
              <a:t> nous </a:t>
            </a:r>
            <a:r>
              <a:rPr lang="en-US" baseline="0" dirty="0" err="1" smtClean="0"/>
              <a:t>montre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l’expansion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bantoue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atteint</a:t>
            </a:r>
            <a:r>
              <a:rPr lang="en-US" baseline="0" dirty="0" smtClean="0"/>
              <a:t> la region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y a 1500 </a:t>
            </a:r>
            <a:r>
              <a:rPr lang="en-US" baseline="0" dirty="0" err="1" smtClean="0"/>
              <a:t>ans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puis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populations se </a:t>
            </a:r>
            <a:r>
              <a:rPr lang="en-US" baseline="0" dirty="0" err="1" smtClean="0"/>
              <a:t>métissent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Combien</a:t>
            </a:r>
            <a:r>
              <a:rPr lang="en-US" baseline="0" dirty="0" smtClean="0"/>
              <a:t> de temps </a:t>
            </a:r>
            <a:r>
              <a:rPr lang="en-US" baseline="0" dirty="0" err="1" smtClean="0"/>
              <a:t>s’est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écoulé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l’arrivée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l’expansion</a:t>
            </a:r>
            <a:r>
              <a:rPr lang="en-US" baseline="0" dirty="0" smtClean="0"/>
              <a:t> et le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 ? Nous </a:t>
            </a:r>
            <a:r>
              <a:rPr lang="en-US" baseline="0" dirty="0" err="1" smtClean="0"/>
              <a:t>pouvons</a:t>
            </a:r>
            <a:r>
              <a:rPr lang="en-US" baseline="0" dirty="0" smtClean="0"/>
              <a:t> dater, avec plus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moins</a:t>
            </a:r>
            <a:r>
              <a:rPr lang="en-US" baseline="0" dirty="0" smtClean="0"/>
              <a:t> de precision, la </a:t>
            </a:r>
            <a:r>
              <a:rPr lang="en-US" baseline="0" dirty="0" err="1" smtClean="0"/>
              <a:t>période</a:t>
            </a:r>
            <a:r>
              <a:rPr lang="en-US" baseline="0" dirty="0" smtClean="0"/>
              <a:t> à </a:t>
            </a:r>
            <a:r>
              <a:rPr lang="en-US" baseline="0" dirty="0" err="1" smtClean="0"/>
              <a:t>laquelle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plupart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eu</a:t>
            </a:r>
            <a:r>
              <a:rPr lang="en-US" baseline="0" dirty="0" smtClean="0"/>
              <a:t> lieu, à </a:t>
            </a:r>
            <a:r>
              <a:rPr lang="en-US" baseline="0" dirty="0" err="1" smtClean="0"/>
              <a:t>partir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longueur</a:t>
            </a:r>
            <a:r>
              <a:rPr lang="en-US" baseline="0" dirty="0" smtClean="0"/>
              <a:t> des parties de </a:t>
            </a:r>
            <a:r>
              <a:rPr lang="en-US" baseline="0" dirty="0" err="1" smtClean="0"/>
              <a:t>génomes</a:t>
            </a:r>
            <a:r>
              <a:rPr lang="en-US" baseline="0" dirty="0" smtClean="0"/>
              <a:t> que nous </a:t>
            </a:r>
            <a:r>
              <a:rPr lang="en-US" baseline="0" dirty="0" err="1" smtClean="0"/>
              <a:t>avons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peintes</a:t>
            </a:r>
            <a:r>
              <a:rPr lang="en-US" baseline="0" dirty="0" smtClean="0"/>
              <a:t>. Et la date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de 1000 ans.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Afrique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Sud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également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Afrique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l’est</a:t>
            </a:r>
            <a:r>
              <a:rPr lang="en-US" baseline="0" dirty="0" smtClean="0"/>
              <a:t>, la rencontre entre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populations </a:t>
            </a:r>
            <a:r>
              <a:rPr lang="en-US" baseline="0" dirty="0" err="1" smtClean="0"/>
              <a:t>s’est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conclu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quelques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centaines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d’années</a:t>
            </a:r>
            <a:r>
              <a:rPr lang="en-US" baseline="0" dirty="0" smtClean="0"/>
              <a:t> après, par le </a:t>
            </a:r>
            <a:r>
              <a:rPr lang="en-US" baseline="0" dirty="0" err="1" smtClean="0"/>
              <a:t>métissage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07783-25E9-4B7F-AC98-2667FABE7A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6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7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1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9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4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2A9E1-EF2D-4F20-9E28-BF4260A4CED0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E01A2-3358-45A3-B74C-9EC55C4D7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jp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6" y="523824"/>
            <a:ext cx="1425145" cy="11650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3DDA4C6-210F-4F07-8F8E-67B2B9F59F8A}"/>
              </a:ext>
            </a:extLst>
          </p:cNvPr>
          <p:cNvSpPr txBox="1">
            <a:spLocks/>
          </p:cNvSpPr>
          <p:nvPr/>
        </p:nvSpPr>
        <p:spPr>
          <a:xfrm>
            <a:off x="3180327" y="2533608"/>
            <a:ext cx="6714414" cy="139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/>
              <a:t>Le point de vue de la génétique sur la question des races</a:t>
            </a:r>
            <a:endParaRPr lang="en-GB" sz="4000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54919618-39FF-4324-8054-F6FF46CC12F3}"/>
              </a:ext>
            </a:extLst>
          </p:cNvPr>
          <p:cNvSpPr txBox="1">
            <a:spLocks/>
          </p:cNvSpPr>
          <p:nvPr/>
        </p:nvSpPr>
        <p:spPr>
          <a:xfrm>
            <a:off x="5138917" y="4342985"/>
            <a:ext cx="2797235" cy="818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dirty="0" smtClean="0">
                <a:latin typeface="+mj-lt"/>
              </a:rPr>
              <a:t>Etienne Patin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500" dirty="0" smtClean="0">
                <a:latin typeface="+mj-lt"/>
              </a:rPr>
              <a:t>CNRS / Institut Pasteur (Paris)</a:t>
            </a:r>
            <a:endParaRPr lang="en-US" sz="15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94" y="5173124"/>
            <a:ext cx="527582" cy="527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46" y="5173124"/>
            <a:ext cx="1385641" cy="5275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82777" y="675465"/>
            <a:ext cx="4107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« Lutter </a:t>
            </a:r>
            <a:r>
              <a:rPr lang="fr-FR" sz="1600" dirty="0">
                <a:solidFill>
                  <a:srgbClr val="000000"/>
                </a:solidFill>
                <a:latin typeface="+mj-lt"/>
              </a:rPr>
              <a:t>contre le racisme et 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l’antisémitisme »</a:t>
            </a:r>
          </a:p>
          <a:p>
            <a:r>
              <a:rPr lang="fr-FR" sz="1600" dirty="0">
                <a:solidFill>
                  <a:srgbClr val="000000"/>
                </a:solidFill>
                <a:latin typeface="+mj-lt"/>
              </a:rPr>
              <a:t>Plan National de 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Formation</a:t>
            </a:r>
          </a:p>
          <a:p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7 </a:t>
            </a:r>
            <a:r>
              <a:rPr lang="fr-FR" sz="1600" dirty="0">
                <a:solidFill>
                  <a:srgbClr val="000000"/>
                </a:solidFill>
                <a:latin typeface="+mj-lt"/>
              </a:rPr>
              <a:t>et 8 juin 2022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40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815670" y="6355471"/>
            <a:ext cx="3071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Nievergelt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err="1" smtClean="0">
                <a:latin typeface="+mj-lt"/>
              </a:rPr>
              <a:t>PloS</a:t>
            </a:r>
            <a:r>
              <a:rPr lang="en-US" sz="1600" i="1" dirty="0" smtClean="0">
                <a:latin typeface="+mj-lt"/>
              </a:rPr>
              <a:t> Genet</a:t>
            </a:r>
            <a:r>
              <a:rPr lang="en-US" sz="1600" dirty="0" smtClean="0">
                <a:latin typeface="+mj-lt"/>
              </a:rPr>
              <a:t> 2007</a:t>
            </a:r>
            <a:endParaRPr lang="en-US" sz="1600" dirty="0"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401" y="1549866"/>
            <a:ext cx="5568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La couleur de peau </a:t>
            </a:r>
            <a:r>
              <a:rPr lang="fr-FR" sz="2400" b="1" dirty="0" smtClean="0">
                <a:latin typeface="+mj-lt"/>
              </a:rPr>
              <a:t>ne reflète pas </a:t>
            </a:r>
            <a:r>
              <a:rPr lang="fr-FR" sz="2400" dirty="0" smtClean="0">
                <a:latin typeface="+mj-lt"/>
              </a:rPr>
              <a:t>les distances génétiques entre êtres humains.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3"/>
          <a:stretch/>
        </p:blipFill>
        <p:spPr>
          <a:xfrm>
            <a:off x="7304818" y="254001"/>
            <a:ext cx="4717603" cy="6101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4818" y="254001"/>
            <a:ext cx="296579" cy="29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cxnSp>
        <p:nvCxnSpPr>
          <p:cNvPr id="89" name="Straight Arrow Connector 88"/>
          <p:cNvCxnSpPr>
            <a:endCxn id="91" idx="1"/>
          </p:cNvCxnSpPr>
          <p:nvPr/>
        </p:nvCxnSpPr>
        <p:spPr>
          <a:xfrm flipV="1">
            <a:off x="4474260" y="2173984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92" idx="1"/>
          </p:cNvCxnSpPr>
          <p:nvPr/>
        </p:nvCxnSpPr>
        <p:spPr>
          <a:xfrm>
            <a:off x="4440147" y="3668944"/>
            <a:ext cx="826632" cy="69959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81547" y="1666152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66779" y="3860708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comportementales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cxnSp>
        <p:nvCxnSpPr>
          <p:cNvPr id="93" name="Straight Arrow Connector 92"/>
          <p:cNvCxnSpPr>
            <a:stCxn id="92" idx="3"/>
          </p:cNvCxnSpPr>
          <p:nvPr/>
        </p:nvCxnSpPr>
        <p:spPr>
          <a:xfrm flipV="1">
            <a:off x="7865823" y="3654089"/>
            <a:ext cx="851179" cy="71445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717002" y="3136035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Hiérarchisation</a:t>
            </a:r>
            <a:endParaRPr lang="en-US" sz="2000" dirty="0">
              <a:latin typeface="+mj-lt"/>
            </a:endParaRPr>
          </a:p>
        </p:txBody>
      </p:sp>
      <p:grpSp>
        <p:nvGrpSpPr>
          <p:cNvPr id="95" name="Group 94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05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586342" y="1052769"/>
            <a:ext cx="904538" cy="49265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559064" y="1097745"/>
            <a:ext cx="928953" cy="470744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3" name="Straight Connector 122"/>
          <p:cNvCxnSpPr/>
          <p:nvPr/>
        </p:nvCxnSpPr>
        <p:spPr>
          <a:xfrm flipH="1">
            <a:off x="6448872" y="1010368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60" y="2599622"/>
            <a:ext cx="1804068" cy="117653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52" y="2116823"/>
            <a:ext cx="1147591" cy="1045748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862312" y="5510098"/>
            <a:ext cx="943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+mj-lt"/>
              </a:rPr>
              <a:t>Les êtres humains peuvent-ils être classés en groupes génétiques ?</a:t>
            </a:r>
            <a:endParaRPr lang="fr-FR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4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629882"/>
              </p:ext>
            </p:extLst>
          </p:nvPr>
        </p:nvGraphicFramePr>
        <p:xfrm>
          <a:off x="1493684" y="2133600"/>
          <a:ext cx="5529650" cy="311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3053181" y="5079740"/>
            <a:ext cx="2410656" cy="26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17209" y="2616200"/>
            <a:ext cx="3556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60056" y="5079740"/>
            <a:ext cx="2722144" cy="26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529330"/>
              </p:ext>
            </p:extLst>
          </p:nvPr>
        </p:nvGraphicFramePr>
        <p:xfrm>
          <a:off x="5585656" y="1728688"/>
          <a:ext cx="6429375" cy="36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46950" y="1096964"/>
            <a:ext cx="905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Une mesure objective de la variation génétique entre êtres humains </a:t>
            </a:r>
            <a:endParaRPr lang="en-US" sz="2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7209" y="5175190"/>
            <a:ext cx="236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variation </a:t>
            </a:r>
            <a:r>
              <a:rPr lang="en-US" dirty="0" err="1" smtClean="0">
                <a:latin typeface="+mj-lt"/>
              </a:rPr>
              <a:t>totale</a:t>
            </a:r>
            <a:r>
              <a:rPr lang="en-US" dirty="0" smtClean="0">
                <a:latin typeface="+mj-lt"/>
              </a:rPr>
              <a:t> = 100%</a:t>
            </a:r>
            <a:endParaRPr lang="en-US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2356" y="2133600"/>
            <a:ext cx="299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variation entre </a:t>
            </a:r>
            <a:r>
              <a:rPr lang="en-US" dirty="0" err="1" smtClean="0">
                <a:latin typeface="+mj-lt"/>
              </a:rPr>
              <a:t>groupes</a:t>
            </a:r>
            <a:r>
              <a:rPr lang="en-US" dirty="0" smtClean="0">
                <a:latin typeface="+mj-lt"/>
              </a:rPr>
              <a:t> = </a:t>
            </a:r>
            <a:r>
              <a:rPr lang="en-US" b="1" dirty="0" smtClean="0">
                <a:latin typeface="+mj-lt"/>
              </a:rPr>
              <a:t>15%</a:t>
            </a:r>
            <a:endParaRPr lang="en-US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4033" y="5175190"/>
            <a:ext cx="236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variation </a:t>
            </a:r>
            <a:r>
              <a:rPr lang="en-US" dirty="0" err="1" smtClean="0">
                <a:latin typeface="+mj-lt"/>
              </a:rPr>
              <a:t>totale</a:t>
            </a:r>
            <a:r>
              <a:rPr lang="en-US" dirty="0" smtClean="0">
                <a:latin typeface="+mj-lt"/>
              </a:rPr>
              <a:t> = 100%</a:t>
            </a:r>
            <a:endParaRPr lang="en-US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05160" y="2354211"/>
            <a:ext cx="319740" cy="3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924800" y="2628900"/>
            <a:ext cx="12573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24975" y="2133600"/>
            <a:ext cx="299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variation entre </a:t>
            </a:r>
            <a:r>
              <a:rPr lang="en-US" dirty="0" err="1" smtClean="0">
                <a:latin typeface="+mj-lt"/>
              </a:rPr>
              <a:t>groupes</a:t>
            </a:r>
            <a:r>
              <a:rPr lang="en-US" dirty="0" smtClean="0">
                <a:latin typeface="+mj-lt"/>
              </a:rPr>
              <a:t> = </a:t>
            </a:r>
            <a:r>
              <a:rPr lang="en-US" b="1" dirty="0" smtClean="0">
                <a:latin typeface="+mj-lt"/>
              </a:rPr>
              <a:t>85%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0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41" y="778994"/>
            <a:ext cx="6587859" cy="48093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2696" y="5708134"/>
            <a:ext cx="4898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+mj-lt"/>
              </a:rPr>
              <a:t>Lewontin</a:t>
            </a:r>
            <a:r>
              <a:rPr lang="en-US" sz="1600" dirty="0">
                <a:latin typeface="+mj-lt"/>
              </a:rPr>
              <a:t> R, </a:t>
            </a:r>
            <a:r>
              <a:rPr lang="en-US" sz="1600" i="1" dirty="0">
                <a:latin typeface="+mj-lt"/>
              </a:rPr>
              <a:t>The Apportionment of Human </a:t>
            </a:r>
            <a:r>
              <a:rPr lang="en-US" sz="1600" i="1" dirty="0" smtClean="0">
                <a:latin typeface="+mj-lt"/>
              </a:rPr>
              <a:t>Diversity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1972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73" y="4969550"/>
            <a:ext cx="1132528" cy="738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73" y="4969550"/>
            <a:ext cx="1132528" cy="7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990944"/>
              </p:ext>
            </p:extLst>
          </p:nvPr>
        </p:nvGraphicFramePr>
        <p:xfrm>
          <a:off x="6484784" y="1828800"/>
          <a:ext cx="5529650" cy="311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8044281" y="4774940"/>
            <a:ext cx="2410656" cy="26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008309" y="2311400"/>
            <a:ext cx="3556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47501" y="2833960"/>
            <a:ext cx="55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+mj-lt"/>
              </a:rPr>
              <a:t>~11% </a:t>
            </a:r>
            <a:r>
              <a:rPr lang="fr-FR" sz="2400" dirty="0" smtClean="0">
                <a:latin typeface="+mj-lt"/>
              </a:rPr>
              <a:t>de la variation génétique humaine s’explique par des différences entre populations. 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0715" y="5926493"/>
            <a:ext cx="208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Li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Science </a:t>
            </a:r>
            <a:r>
              <a:rPr lang="en-US" sz="1600" dirty="0" smtClean="0">
                <a:latin typeface="+mj-lt"/>
              </a:rPr>
              <a:t>2008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26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416345"/>
            <a:ext cx="10478356" cy="3262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6200" y="1416345"/>
            <a:ext cx="319740" cy="3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866488" y="4830687"/>
            <a:ext cx="1958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Li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Science</a:t>
            </a:r>
            <a:r>
              <a:rPr lang="en-US" sz="1600" dirty="0" smtClean="0">
                <a:latin typeface="+mj-lt"/>
              </a:rPr>
              <a:t> 2008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8598" y="5321300"/>
            <a:ext cx="957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Les </a:t>
            </a:r>
            <a:r>
              <a:rPr lang="en-US" sz="2400" dirty="0" err="1" smtClean="0">
                <a:latin typeface="+mj-lt"/>
              </a:rPr>
              <a:t>génomes</a:t>
            </a:r>
            <a:r>
              <a:rPr lang="en-US" sz="2400" dirty="0" smtClean="0">
                <a:latin typeface="+mj-lt"/>
              </a:rPr>
              <a:t> des </a:t>
            </a:r>
            <a:r>
              <a:rPr lang="en-US" sz="2400" dirty="0" err="1" smtClean="0">
                <a:latin typeface="+mj-lt"/>
              </a:rPr>
              <a:t>êtres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humains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peuvent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être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décomposés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un </a:t>
            </a:r>
            <a:r>
              <a:rPr lang="en-US" sz="2400" dirty="0" err="1" smtClean="0">
                <a:latin typeface="+mj-lt"/>
              </a:rPr>
              <a:t>nombre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pré-défini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composantes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génétiques</a:t>
            </a:r>
            <a:r>
              <a:rPr lang="en-US" sz="2400" dirty="0" smtClean="0">
                <a:latin typeface="+mj-lt"/>
              </a:rPr>
              <a:t>. 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49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416345"/>
            <a:ext cx="10478356" cy="3262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6200" y="1416345"/>
            <a:ext cx="319740" cy="3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548" y="2799684"/>
            <a:ext cx="2089732" cy="738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115" y="2799684"/>
            <a:ext cx="2089732" cy="7385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65940" y="5321300"/>
            <a:ext cx="957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Ces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résultats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révèlent</a:t>
            </a:r>
            <a:r>
              <a:rPr lang="en-US" sz="2400" dirty="0" smtClean="0">
                <a:latin typeface="+mj-lt"/>
              </a:rPr>
              <a:t> les </a:t>
            </a:r>
            <a:r>
              <a:rPr lang="en-US" sz="2400" b="1" dirty="0" err="1" smtClean="0">
                <a:latin typeface="+mj-lt"/>
              </a:rPr>
              <a:t>origines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métissées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de </a:t>
            </a:r>
            <a:r>
              <a:rPr lang="en-US" sz="2400" dirty="0" err="1" smtClean="0">
                <a:latin typeface="+mj-lt"/>
              </a:rPr>
              <a:t>plusieurs</a:t>
            </a:r>
            <a:r>
              <a:rPr lang="en-US" sz="2400" dirty="0" smtClean="0">
                <a:latin typeface="+mj-lt"/>
              </a:rPr>
              <a:t> populations.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6488" y="4830687"/>
            <a:ext cx="1958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Li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Science</a:t>
            </a:r>
            <a:r>
              <a:rPr lang="en-US" sz="1600" dirty="0" smtClean="0">
                <a:latin typeface="+mj-lt"/>
              </a:rPr>
              <a:t> 2008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05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/>
        </p:nvGrpSpPr>
        <p:grpSpPr>
          <a:xfrm>
            <a:off x="5487206" y="2054473"/>
            <a:ext cx="2794000" cy="2271995"/>
            <a:chOff x="5461806" y="3627625"/>
            <a:chExt cx="2794000" cy="2271995"/>
          </a:xfrm>
        </p:grpSpPr>
        <p:sp>
          <p:nvSpPr>
            <p:cNvPr id="75" name="TextBox 74"/>
            <p:cNvSpPr txBox="1"/>
            <p:nvPr/>
          </p:nvSpPr>
          <p:spPr>
            <a:xfrm>
              <a:off x="5461806" y="4715075"/>
              <a:ext cx="279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+mj-lt"/>
                </a:rPr>
                <a:t>F</a:t>
              </a:r>
              <a:r>
                <a:rPr lang="en-US" sz="1600" baseline="-25000" dirty="0" smtClean="0">
                  <a:latin typeface="+mj-lt"/>
                </a:rPr>
                <a:t>3</a:t>
              </a:r>
              <a:r>
                <a:rPr lang="en-US" sz="1600" dirty="0" smtClean="0">
                  <a:latin typeface="+mj-lt"/>
                </a:rPr>
                <a:t>(C;A,B) = </a:t>
              </a:r>
              <a:r>
                <a:rPr lang="en-US" sz="1600" i="1" dirty="0" smtClean="0">
                  <a:latin typeface="+mj-lt"/>
                </a:rPr>
                <a:t>E</a:t>
              </a:r>
              <a:r>
                <a:rPr lang="en-US" sz="1600" dirty="0" smtClean="0">
                  <a:latin typeface="+mj-lt"/>
                </a:rPr>
                <a:t>[(</a:t>
              </a:r>
              <a:r>
                <a:rPr lang="en-US" sz="1600" i="1" dirty="0" smtClean="0">
                  <a:latin typeface="+mj-lt"/>
                </a:rPr>
                <a:t>c’</a:t>
              </a:r>
              <a:r>
                <a:rPr lang="en-US" sz="1600" dirty="0" smtClean="0">
                  <a:latin typeface="+mj-lt"/>
                </a:rPr>
                <a:t> – </a:t>
              </a:r>
              <a:r>
                <a:rPr lang="en-US" sz="1600" i="1" dirty="0" smtClean="0">
                  <a:latin typeface="+mj-lt"/>
                </a:rPr>
                <a:t>a’</a:t>
              </a:r>
              <a:r>
                <a:rPr lang="en-US" sz="1600" dirty="0" smtClean="0">
                  <a:latin typeface="+mj-lt"/>
                </a:rPr>
                <a:t>) (</a:t>
              </a:r>
              <a:r>
                <a:rPr lang="en-US" sz="1600" i="1" dirty="0" smtClean="0">
                  <a:latin typeface="+mj-lt"/>
                </a:rPr>
                <a:t>c’</a:t>
              </a:r>
              <a:r>
                <a:rPr lang="en-US" sz="1600" dirty="0" smtClean="0">
                  <a:latin typeface="+mj-lt"/>
                </a:rPr>
                <a:t> – </a:t>
              </a:r>
              <a:r>
                <a:rPr lang="en-US" sz="1600" i="1" dirty="0" smtClean="0">
                  <a:latin typeface="+mj-lt"/>
                </a:rPr>
                <a:t>b’</a:t>
              </a:r>
              <a:r>
                <a:rPr lang="en-US" sz="1600" dirty="0" smtClean="0">
                  <a:latin typeface="+mj-lt"/>
                </a:rPr>
                <a:t>)] 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98"/>
            <a:stretch/>
          </p:blipFill>
          <p:spPr>
            <a:xfrm rot="16200000">
              <a:off x="5664954" y="3748073"/>
              <a:ext cx="781202" cy="994985"/>
            </a:xfrm>
            <a:prstGeom prst="rect">
              <a:avLst/>
            </a:prstGeom>
          </p:spPr>
        </p:pic>
        <p:grpSp>
          <p:nvGrpSpPr>
            <p:cNvPr id="154" name="Group 153"/>
            <p:cNvGrpSpPr/>
            <p:nvPr/>
          </p:nvGrpSpPr>
          <p:grpSpPr>
            <a:xfrm>
              <a:off x="6471096" y="3627625"/>
              <a:ext cx="1588017" cy="648046"/>
              <a:chOff x="6632058" y="2080099"/>
              <a:chExt cx="3760070" cy="153442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632058" y="2080099"/>
                <a:ext cx="3760070" cy="316720"/>
                <a:chOff x="5841529" y="2753362"/>
                <a:chExt cx="3760070" cy="316720"/>
              </a:xfrm>
            </p:grpSpPr>
            <p:sp>
              <p:nvSpPr>
                <p:cNvPr id="79" name="Rectangle 78"/>
                <p:cNvSpPr/>
                <p:nvPr/>
              </p:nvSpPr>
              <p:spPr>
                <a:xfrm>
                  <a:off x="5841529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6300534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6499271" y="2773680"/>
                  <a:ext cx="719273" cy="90171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218544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5841529" y="2956287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6300534" y="2956287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759539" y="2956287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218544" y="2956287"/>
                  <a:ext cx="459005" cy="90170"/>
                </a:xfrm>
                <a:prstGeom prst="rect">
                  <a:avLst/>
                </a:prstGeom>
                <a:solidFill>
                  <a:srgbClr val="6969B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7765579" y="2773681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8224584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8683589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9142594" y="2773681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7765579" y="2956287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8224584" y="2956287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8683589" y="2956287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9142594" y="2956287"/>
                  <a:ext cx="459005" cy="90170"/>
                </a:xfrm>
                <a:prstGeom prst="rect">
                  <a:avLst/>
                </a:prstGeom>
                <a:solidFill>
                  <a:srgbClr val="6969B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7652383" y="2753362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652383" y="2932661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6632058" y="2489255"/>
                <a:ext cx="3579999" cy="316720"/>
                <a:chOff x="5883089" y="3390673"/>
                <a:chExt cx="3760070" cy="31672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883089" y="3410992"/>
                  <a:ext cx="882667" cy="90169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6713971" y="3410991"/>
                  <a:ext cx="331492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7045465" y="3410991"/>
                  <a:ext cx="214639" cy="90171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726010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588308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34209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680109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26010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780713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8266144" y="3410992"/>
                  <a:ext cx="459005" cy="90170"/>
                </a:xfrm>
                <a:prstGeom prst="rect">
                  <a:avLst/>
                </a:prstGeom>
                <a:solidFill>
                  <a:srgbClr val="6969B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872514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918415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7807139" y="3593598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8266144" y="3593598"/>
                  <a:ext cx="745436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9011580" y="3593598"/>
                  <a:ext cx="172574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918415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7693943" y="3390673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693943" y="3569972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>
                <a:off x="6632058" y="2898411"/>
                <a:ext cx="3442171" cy="316720"/>
                <a:chOff x="5883089" y="3390673"/>
                <a:chExt cx="3760070" cy="316720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588308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634209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80109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726010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88308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634209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6801099" y="3593598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726010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780713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8266144" y="3410992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8725149" y="3410992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918415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780713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826614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872514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918415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7693943" y="3390673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7693943" y="3569972"/>
                  <a:ext cx="137421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6632058" y="3297808"/>
                <a:ext cx="3579999" cy="316720"/>
                <a:chOff x="5883089" y="3390673"/>
                <a:chExt cx="3760070" cy="316720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588308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6342094" y="3410992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680109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7260104" y="3410992"/>
                  <a:ext cx="459005" cy="90170"/>
                </a:xfrm>
                <a:prstGeom prst="rect">
                  <a:avLst/>
                </a:prstGeom>
                <a:solidFill>
                  <a:srgbClr val="6969B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588308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634209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6801099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726010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780713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8266144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8725149" y="3410992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9184154" y="3410992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7807139" y="3593598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8266144" y="3593598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8725149" y="3593598"/>
                  <a:ext cx="459005" cy="90170"/>
                </a:xfrm>
                <a:prstGeom prst="rect">
                  <a:avLst/>
                </a:prstGeom>
                <a:solidFill>
                  <a:srgbClr val="4AB77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9184154" y="3593598"/>
                  <a:ext cx="459005" cy="90170"/>
                </a:xfrm>
                <a:prstGeom prst="rect">
                  <a:avLst/>
                </a:prstGeom>
                <a:solidFill>
                  <a:srgbClr val="F9C46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7693942" y="3390673"/>
                  <a:ext cx="143258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7693942" y="3569972"/>
                  <a:ext cx="147576" cy="1374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6" name="TextBox 155"/>
            <p:cNvSpPr txBox="1"/>
            <p:nvPr/>
          </p:nvSpPr>
          <p:spPr>
            <a:xfrm>
              <a:off x="5721922" y="5437955"/>
              <a:ext cx="2025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+mj-lt"/>
                </a:rPr>
                <a:t>Méthodologie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73" y="2382460"/>
            <a:ext cx="1551342" cy="136452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14023480">
            <a:off x="2677127" y="1746933"/>
            <a:ext cx="221341" cy="713015"/>
            <a:chOff x="5220500" y="3548535"/>
            <a:chExt cx="388618" cy="12518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41725" y="1753201"/>
            <a:ext cx="940677" cy="478080"/>
            <a:chOff x="3880486" y="3284544"/>
            <a:chExt cx="1466848" cy="609600"/>
          </a:xfrm>
        </p:grpSpPr>
        <p:grpSp>
          <p:nvGrpSpPr>
            <p:cNvPr id="40" name="Group 39"/>
            <p:cNvGrpSpPr/>
            <p:nvPr/>
          </p:nvGrpSpPr>
          <p:grpSpPr>
            <a:xfrm>
              <a:off x="4005263" y="3284544"/>
              <a:ext cx="691514" cy="0"/>
              <a:chOff x="4005263" y="3284544"/>
              <a:chExt cx="691514" cy="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4157663" y="3436944"/>
              <a:ext cx="691514" cy="0"/>
              <a:chOff x="4005263" y="3284544"/>
              <a:chExt cx="691514" cy="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4310063" y="3589344"/>
              <a:ext cx="691514" cy="0"/>
              <a:chOff x="4005263" y="3284544"/>
              <a:chExt cx="691514" cy="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4462463" y="3741744"/>
              <a:ext cx="691514" cy="0"/>
              <a:chOff x="4005263" y="3284544"/>
              <a:chExt cx="691514" cy="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 flipV="1">
              <a:off x="4655820" y="3533790"/>
              <a:ext cx="691514" cy="131755"/>
              <a:chOff x="4005263" y="3284544"/>
              <a:chExt cx="691514" cy="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4549140" y="3380946"/>
              <a:ext cx="691514" cy="0"/>
              <a:chOff x="4005263" y="3284544"/>
              <a:chExt cx="691514" cy="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4614863" y="3894144"/>
              <a:ext cx="691514" cy="0"/>
              <a:chOff x="4005263" y="3284544"/>
              <a:chExt cx="691514" cy="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3880486" y="3519901"/>
              <a:ext cx="691514" cy="0"/>
              <a:chOff x="4005263" y="3284544"/>
              <a:chExt cx="691514" cy="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4114800" y="3284544"/>
                <a:ext cx="47244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4005263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4587240" y="3284544"/>
                <a:ext cx="10953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9020" y="2783177"/>
            <a:ext cx="789902" cy="789902"/>
          </a:xfrm>
          <a:prstGeom prst="rect">
            <a:avLst/>
          </a:prstGeom>
        </p:spPr>
      </p:pic>
      <p:sp>
        <p:nvSpPr>
          <p:cNvPr id="73" name="Freeform 72"/>
          <p:cNvSpPr/>
          <p:nvPr/>
        </p:nvSpPr>
        <p:spPr>
          <a:xfrm rot="21113479">
            <a:off x="2178286" y="2365821"/>
            <a:ext cx="298446" cy="269647"/>
          </a:xfrm>
          <a:custGeom>
            <a:avLst/>
            <a:gdLst>
              <a:gd name="connsiteX0" fmla="*/ 0 w 584200"/>
              <a:gd name="connsiteY0" fmla="*/ 520700 h 520700"/>
              <a:gd name="connsiteX1" fmla="*/ 165100 w 584200"/>
              <a:gd name="connsiteY1" fmla="*/ 127000 h 520700"/>
              <a:gd name="connsiteX2" fmla="*/ 584200 w 5842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520700">
                <a:moveTo>
                  <a:pt x="0" y="520700"/>
                </a:moveTo>
                <a:cubicBezTo>
                  <a:pt x="33866" y="367241"/>
                  <a:pt x="67733" y="213783"/>
                  <a:pt x="165100" y="127000"/>
                </a:cubicBezTo>
                <a:cubicBezTo>
                  <a:pt x="262467" y="40217"/>
                  <a:pt x="423333" y="20108"/>
                  <a:pt x="58420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3617888" y="2172158"/>
            <a:ext cx="298446" cy="269647"/>
          </a:xfrm>
          <a:custGeom>
            <a:avLst/>
            <a:gdLst>
              <a:gd name="connsiteX0" fmla="*/ 0 w 584200"/>
              <a:gd name="connsiteY0" fmla="*/ 520700 h 520700"/>
              <a:gd name="connsiteX1" fmla="*/ 165100 w 584200"/>
              <a:gd name="connsiteY1" fmla="*/ 127000 h 520700"/>
              <a:gd name="connsiteX2" fmla="*/ 584200 w 5842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520700">
                <a:moveTo>
                  <a:pt x="0" y="520700"/>
                </a:moveTo>
                <a:cubicBezTo>
                  <a:pt x="33866" y="367241"/>
                  <a:pt x="67733" y="213783"/>
                  <a:pt x="165100" y="127000"/>
                </a:cubicBezTo>
                <a:cubicBezTo>
                  <a:pt x="262467" y="40217"/>
                  <a:pt x="423333" y="20108"/>
                  <a:pt x="58420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2469793" y="3864803"/>
            <a:ext cx="173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Technologie</a:t>
            </a:r>
            <a:endParaRPr lang="en-US" sz="2400" dirty="0">
              <a:latin typeface="+mj-lt"/>
            </a:endParaRPr>
          </a:p>
        </p:txBody>
      </p:sp>
      <p:sp>
        <p:nvSpPr>
          <p:cNvPr id="158" name="Freeform 157"/>
          <p:cNvSpPr/>
          <p:nvPr/>
        </p:nvSpPr>
        <p:spPr>
          <a:xfrm rot="5400000">
            <a:off x="3052701" y="2159104"/>
            <a:ext cx="298446" cy="269647"/>
          </a:xfrm>
          <a:custGeom>
            <a:avLst/>
            <a:gdLst>
              <a:gd name="connsiteX0" fmla="*/ 0 w 584200"/>
              <a:gd name="connsiteY0" fmla="*/ 520700 h 520700"/>
              <a:gd name="connsiteX1" fmla="*/ 165100 w 584200"/>
              <a:gd name="connsiteY1" fmla="*/ 127000 h 520700"/>
              <a:gd name="connsiteX2" fmla="*/ 584200 w 58420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520700">
                <a:moveTo>
                  <a:pt x="0" y="520700"/>
                </a:moveTo>
                <a:cubicBezTo>
                  <a:pt x="33866" y="367241"/>
                  <a:pt x="67733" y="213783"/>
                  <a:pt x="165100" y="127000"/>
                </a:cubicBezTo>
                <a:cubicBezTo>
                  <a:pt x="262467" y="40217"/>
                  <a:pt x="423333" y="20108"/>
                  <a:pt x="58420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4582402" y="2644481"/>
            <a:ext cx="54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+</a:t>
            </a:r>
            <a:endParaRPr lang="en-US" sz="2800" dirty="0">
              <a:latin typeface="+mj-lt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596069" y="966848"/>
            <a:ext cx="2819763" cy="3555179"/>
            <a:chOff x="8608769" y="1384300"/>
            <a:chExt cx="2819763" cy="3555179"/>
          </a:xfrm>
        </p:grpSpPr>
        <p:sp>
          <p:nvSpPr>
            <p:cNvPr id="157" name="TextBox 156"/>
            <p:cNvSpPr txBox="1"/>
            <p:nvPr/>
          </p:nvSpPr>
          <p:spPr>
            <a:xfrm>
              <a:off x="9351818" y="4108482"/>
              <a:ext cx="1942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+mj-lt"/>
                </a:rPr>
                <a:t>Changement</a:t>
              </a:r>
              <a:r>
                <a:rPr lang="en-US" sz="2400" dirty="0" smtClean="0">
                  <a:latin typeface="+mj-lt"/>
                </a:rPr>
                <a:t> </a:t>
              </a:r>
              <a:r>
                <a:rPr lang="en-US" sz="2400" dirty="0" err="1" smtClean="0">
                  <a:latin typeface="+mj-lt"/>
                </a:rPr>
                <a:t>conceptuel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608769" y="3041942"/>
              <a:ext cx="5483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j-lt"/>
                </a:rPr>
                <a:t>=</a:t>
              </a:r>
              <a:endParaRPr lang="en-US" sz="2800" dirty="0"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9601200" y="1981200"/>
              <a:ext cx="939800" cy="15754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10464800" y="2051050"/>
              <a:ext cx="76200" cy="9764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274300" y="3027491"/>
              <a:ext cx="190500" cy="52917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10883900" y="3017513"/>
              <a:ext cx="228600" cy="5391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502900" y="2591192"/>
              <a:ext cx="381000" cy="4362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464800" y="3027491"/>
              <a:ext cx="228600" cy="1106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0693400" y="3017513"/>
              <a:ext cx="190500" cy="1206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0693400" y="3138133"/>
              <a:ext cx="0" cy="4185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10541000" y="1384300"/>
              <a:ext cx="0" cy="6667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9217438" y="3564454"/>
              <a:ext cx="2211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+mj-lt"/>
                </a:rPr>
                <a:t>Africains</a:t>
              </a:r>
              <a:r>
                <a:rPr lang="en-US" sz="1400" dirty="0" smtClean="0">
                  <a:latin typeface="+mj-lt"/>
                </a:rPr>
                <a:t>    EAF     </a:t>
              </a:r>
              <a:r>
                <a:rPr lang="en-US" sz="1400" dirty="0" err="1" smtClean="0">
                  <a:latin typeface="+mj-lt"/>
                </a:rPr>
                <a:t>moi</a:t>
              </a:r>
              <a:r>
                <a:rPr lang="en-US" sz="1400" dirty="0" smtClean="0">
                  <a:latin typeface="+mj-lt"/>
                </a:rPr>
                <a:t>   WHG    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3151557" y="5523600"/>
            <a:ext cx="724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+mj-lt"/>
              </a:rPr>
              <a:t>Qu’avons</a:t>
            </a:r>
            <a:r>
              <a:rPr lang="en-US" sz="2400" i="1" dirty="0" smtClean="0">
                <a:latin typeface="+mj-lt"/>
              </a:rPr>
              <a:t>-nous </a:t>
            </a:r>
            <a:r>
              <a:rPr lang="en-US" sz="2400" i="1" dirty="0" err="1" smtClean="0">
                <a:latin typeface="+mj-lt"/>
              </a:rPr>
              <a:t>appris</a:t>
            </a:r>
            <a:r>
              <a:rPr lang="en-US" sz="2400" i="1" dirty="0" smtClean="0">
                <a:latin typeface="+mj-lt"/>
              </a:rPr>
              <a:t> ?</a:t>
            </a:r>
            <a:endParaRPr lang="en-US" sz="2400" i="1" dirty="0">
              <a:latin typeface="+mj-lt"/>
            </a:endParaRPr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416345"/>
            <a:ext cx="10478356" cy="3262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6200" y="1416345"/>
            <a:ext cx="319740" cy="376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11300" y="1673693"/>
            <a:ext cx="1201270" cy="2965288"/>
          </a:xfrm>
          <a:prstGeom prst="rect">
            <a:avLst/>
          </a:prstGeom>
          <a:noFill/>
          <a:ln w="38100">
            <a:solidFill>
              <a:srgbClr val="EC17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2300" y="1673693"/>
            <a:ext cx="1663700" cy="2965288"/>
          </a:xfrm>
          <a:prstGeom prst="rect">
            <a:avLst/>
          </a:prstGeom>
          <a:noFill/>
          <a:ln w="38100">
            <a:solidFill>
              <a:srgbClr val="4994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66488" y="4830687"/>
            <a:ext cx="1958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Li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Science</a:t>
            </a:r>
            <a:r>
              <a:rPr lang="en-US" sz="1600" dirty="0" smtClean="0">
                <a:latin typeface="+mj-lt"/>
              </a:rPr>
              <a:t> 2008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20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9" y="0"/>
            <a:ext cx="7650971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37" y="1719828"/>
            <a:ext cx="1467060" cy="274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66" y="965371"/>
            <a:ext cx="2528446" cy="3501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37" y="1253480"/>
            <a:ext cx="1322208" cy="32137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1088" y="2967335"/>
            <a:ext cx="287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L’exemple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l’Europe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95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40147" y="3668944"/>
            <a:ext cx="3425676" cy="1207427"/>
            <a:chOff x="4440147" y="3668944"/>
            <a:chExt cx="3425676" cy="1207427"/>
          </a:xfrm>
        </p:grpSpPr>
        <p:cxnSp>
          <p:nvCxnSpPr>
            <p:cNvPr id="51" name="Straight Arrow Connector 50"/>
            <p:cNvCxnSpPr>
              <a:endCxn id="53" idx="1"/>
            </p:cNvCxnSpPr>
            <p:nvPr/>
          </p:nvCxnSpPr>
          <p:spPr>
            <a:xfrm>
              <a:off x="4440147" y="3668944"/>
              <a:ext cx="826632" cy="6995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266779" y="3860708"/>
              <a:ext cx="2599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+mj-lt"/>
                </a:rPr>
                <a:t>Différences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comportementales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innées</a:t>
              </a:r>
              <a:endParaRPr lang="en-US" sz="2000" dirty="0">
                <a:latin typeface="+mj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57" name="Straight Connector 56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66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reeform 81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74260" y="1010368"/>
            <a:ext cx="3406330" cy="1715527"/>
            <a:chOff x="4474260" y="1010368"/>
            <a:chExt cx="3406330" cy="1715527"/>
          </a:xfrm>
        </p:grpSpPr>
        <p:cxnSp>
          <p:nvCxnSpPr>
            <p:cNvPr id="50" name="Straight Arrow Connector 49"/>
            <p:cNvCxnSpPr>
              <a:endCxn id="52" idx="1"/>
            </p:cNvCxnSpPr>
            <p:nvPr/>
          </p:nvCxnSpPr>
          <p:spPr>
            <a:xfrm flipV="1">
              <a:off x="4474260" y="2173984"/>
              <a:ext cx="807287" cy="5519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281547" y="1666152"/>
              <a:ext cx="25990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+mj-lt"/>
                </a:rPr>
                <a:t>Différences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morphologiques</a:t>
              </a:r>
              <a:endParaRPr lang="en-US" sz="2000" dirty="0" smtClean="0">
                <a:latin typeface="+mj-lt"/>
              </a:endParaRPr>
            </a:p>
            <a:p>
              <a:pPr algn="ctr"/>
              <a:r>
                <a:rPr lang="en-US" sz="2000" dirty="0" err="1" smtClean="0">
                  <a:latin typeface="+mj-lt"/>
                </a:rPr>
                <a:t>innées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60439" t="575" r="-1145" b="69653"/>
            <a:stretch/>
          </p:blipFill>
          <p:spPr>
            <a:xfrm>
              <a:off x="5586342" y="1052769"/>
              <a:ext cx="904538" cy="492651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9489" t="31017" r="-1229" b="40579"/>
            <a:stretch/>
          </p:blipFill>
          <p:spPr>
            <a:xfrm>
              <a:off x="6559064" y="1097745"/>
              <a:ext cx="928953" cy="470744"/>
            </a:xfrm>
            <a:prstGeom prst="rect">
              <a:avLst/>
            </a:prstGeom>
          </p:spPr>
        </p:pic>
        <p:cxnSp>
          <p:nvCxnSpPr>
            <p:cNvPr id="84" name="Straight Connector 83"/>
            <p:cNvCxnSpPr/>
            <p:nvPr/>
          </p:nvCxnSpPr>
          <p:spPr>
            <a:xfrm flipH="1">
              <a:off x="6448872" y="1010368"/>
              <a:ext cx="115339" cy="594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865823" y="2116823"/>
            <a:ext cx="2784151" cy="2251717"/>
            <a:chOff x="7865823" y="2116823"/>
            <a:chExt cx="2784151" cy="2251717"/>
          </a:xfrm>
        </p:grpSpPr>
        <p:cxnSp>
          <p:nvCxnSpPr>
            <p:cNvPr id="54" name="Straight Arrow Connector 53"/>
            <p:cNvCxnSpPr>
              <a:stCxn id="53" idx="3"/>
            </p:cNvCxnSpPr>
            <p:nvPr/>
          </p:nvCxnSpPr>
          <p:spPr>
            <a:xfrm flipV="1">
              <a:off x="7865823" y="3654089"/>
              <a:ext cx="851179" cy="7144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8717002" y="3136035"/>
              <a:ext cx="193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+mj-lt"/>
                </a:rPr>
                <a:t>Hiérarchisation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0152" y="2116823"/>
              <a:ext cx="1147591" cy="1045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5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63" y="332163"/>
            <a:ext cx="990600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3666" y="591517"/>
            <a:ext cx="9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</a:t>
            </a:r>
            <a:r>
              <a:rPr lang="en-US" dirty="0" err="1" smtClean="0">
                <a:latin typeface="+mj-lt"/>
              </a:rPr>
              <a:t>fer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850" y="1946749"/>
            <a:ext cx="12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bronze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979" y="2913107"/>
            <a:ext cx="155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Culture </a:t>
            </a:r>
            <a:r>
              <a:rPr lang="en-US" dirty="0" err="1" smtClean="0">
                <a:latin typeface="+mj-lt"/>
              </a:rPr>
              <a:t>campaniforme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8792" y="4207666"/>
            <a:ext cx="131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8079" y="5762739"/>
            <a:ext cx="14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Mésolithique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8792" y="5169553"/>
            <a:ext cx="13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 smtClean="0">
              <a:latin typeface="+mj-lt"/>
            </a:endParaRPr>
          </a:p>
          <a:p>
            <a:pPr algn="r"/>
            <a:r>
              <a:rPr lang="en-US" dirty="0" err="1" smtClean="0">
                <a:latin typeface="+mj-lt"/>
              </a:rPr>
              <a:t>précoce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2661" y="6278056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Brunel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PNAS</a:t>
            </a:r>
            <a:r>
              <a:rPr lang="en-US" sz="1600" dirty="0" smtClean="0">
                <a:latin typeface="+mj-lt"/>
              </a:rPr>
              <a:t> 2020</a:t>
            </a:r>
            <a:endParaRPr lang="en-US" sz="16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359" y="1285337"/>
            <a:ext cx="459005" cy="134847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73359" y="1027560"/>
            <a:ext cx="459005" cy="13484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73360" y="752100"/>
            <a:ext cx="459005" cy="134847"/>
          </a:xfrm>
          <a:prstGeom prst="rect">
            <a:avLst/>
          </a:prstGeom>
          <a:solidFill>
            <a:srgbClr val="4AB77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73360" y="483647"/>
            <a:ext cx="459005" cy="134847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32365" y="332163"/>
            <a:ext cx="282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Nomades</a:t>
            </a:r>
            <a:r>
              <a:rPr lang="en-US" sz="1200" dirty="0" smtClean="0">
                <a:latin typeface="+mj-lt"/>
              </a:rPr>
              <a:t> des steppes </a:t>
            </a:r>
            <a:r>
              <a:rPr lang="en-US" sz="1200" dirty="0" err="1" smtClean="0">
                <a:latin typeface="+mj-lt"/>
              </a:rPr>
              <a:t>pontiques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Yamna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Anatoliens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Néolithique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Villabruna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Bølling-Aller</a:t>
            </a:r>
            <a:r>
              <a:rPr lang="en-US" sz="1200" dirty="0" err="1">
                <a:latin typeface="+mj-lt"/>
              </a:rPr>
              <a:t>ø</a:t>
            </a:r>
            <a:r>
              <a:rPr lang="en-US" sz="1200" dirty="0" err="1" smtClean="0">
                <a:latin typeface="+mj-lt"/>
              </a:rPr>
              <a:t>d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+mj-lt"/>
              </a:rPr>
              <a:t>GoyetQ2 (</a:t>
            </a:r>
            <a:r>
              <a:rPr lang="en-US" sz="1200" dirty="0" err="1" smtClean="0">
                <a:latin typeface="+mj-lt"/>
              </a:rPr>
              <a:t>Magdalénien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30393" y="2257259"/>
            <a:ext cx="5995849" cy="2319739"/>
            <a:chOff x="5530393" y="2257259"/>
            <a:chExt cx="5995849" cy="2319739"/>
          </a:xfrm>
        </p:grpSpPr>
        <p:grpSp>
          <p:nvGrpSpPr>
            <p:cNvPr id="114" name="Group 113"/>
            <p:cNvGrpSpPr/>
            <p:nvPr/>
          </p:nvGrpSpPr>
          <p:grpSpPr>
            <a:xfrm>
              <a:off x="7766172" y="2620012"/>
              <a:ext cx="3760070" cy="316720"/>
              <a:chOff x="5841529" y="2753362"/>
              <a:chExt cx="3760070" cy="31672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841529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300534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499271" y="2773680"/>
                <a:ext cx="719273" cy="90171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18544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841529" y="2956287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300534" y="2956287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59539" y="2956287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218544" y="2956287"/>
                <a:ext cx="459005" cy="90170"/>
              </a:xfrm>
              <a:prstGeom prst="rect">
                <a:avLst/>
              </a:prstGeom>
              <a:solidFill>
                <a:srgbClr val="6969B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765579" y="2773681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224584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683589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142594" y="2773681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65579" y="2956287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224584" y="2956287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683589" y="2956287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142594" y="2956287"/>
                <a:ext cx="459005" cy="90170"/>
              </a:xfrm>
              <a:prstGeom prst="rect">
                <a:avLst/>
              </a:prstGeom>
              <a:solidFill>
                <a:srgbClr val="6969B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7652383" y="2753362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652383" y="2932661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7766172" y="3029168"/>
              <a:ext cx="3579999" cy="316720"/>
              <a:chOff x="5883089" y="3390673"/>
              <a:chExt cx="3760070" cy="31672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883089" y="3410992"/>
                <a:ext cx="882667" cy="90169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713971" y="3410991"/>
                <a:ext cx="331492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045465" y="3410991"/>
                <a:ext cx="214639" cy="90171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26010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88308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34209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80109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26010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80713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266144" y="3410992"/>
                <a:ext cx="459005" cy="90170"/>
              </a:xfrm>
              <a:prstGeom prst="rect">
                <a:avLst/>
              </a:prstGeom>
              <a:solidFill>
                <a:srgbClr val="6969B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72514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18415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807139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266144" y="3593598"/>
                <a:ext cx="745436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9011580" y="3593598"/>
                <a:ext cx="172574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918415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693943" y="3390673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693943" y="3569972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766172" y="3438324"/>
              <a:ext cx="3442171" cy="316720"/>
              <a:chOff x="5883089" y="3390673"/>
              <a:chExt cx="3760070" cy="31672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88308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34209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80109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26010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88308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34209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801099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26010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80713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266144" y="3410992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725149" y="3410992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18415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80713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26614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72514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18415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7693943" y="3390673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7693943" y="3569972"/>
                <a:ext cx="137421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766172" y="3837721"/>
              <a:ext cx="3579999" cy="316720"/>
              <a:chOff x="5883089" y="3390673"/>
              <a:chExt cx="3760070" cy="31672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588308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342094" y="3410992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80109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260104" y="3410992"/>
                <a:ext cx="459005" cy="90170"/>
              </a:xfrm>
              <a:prstGeom prst="rect">
                <a:avLst/>
              </a:prstGeom>
              <a:solidFill>
                <a:srgbClr val="6969B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88308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34209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80109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26010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80713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26614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72514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9184154" y="3410992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807139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266144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725149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918415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693942" y="3390673"/>
                <a:ext cx="143258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693942" y="3569972"/>
                <a:ext cx="147576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7766172" y="4255938"/>
              <a:ext cx="3021973" cy="321060"/>
              <a:chOff x="5883089" y="3379415"/>
              <a:chExt cx="3760070" cy="321060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588308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6342094" y="3410992"/>
                <a:ext cx="459005" cy="90170"/>
              </a:xfrm>
              <a:prstGeom prst="rect">
                <a:avLst/>
              </a:prstGeom>
              <a:solidFill>
                <a:srgbClr val="6969B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801099" y="3410992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260104" y="3410992"/>
                <a:ext cx="583062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883089" y="3593598"/>
                <a:ext cx="715679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598768" y="3593598"/>
                <a:ext cx="202331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80109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260104" y="3593597"/>
                <a:ext cx="583062" cy="90171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80713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26614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8725149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184154" y="3410992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807139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8266144" y="3593598"/>
                <a:ext cx="459005" cy="90170"/>
              </a:xfrm>
              <a:prstGeom prst="rect">
                <a:avLst/>
              </a:prstGeom>
              <a:solidFill>
                <a:srgbClr val="4AB77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8725149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9184154" y="3593598"/>
                <a:ext cx="459005" cy="90170"/>
              </a:xfrm>
              <a:prstGeom prst="rect">
                <a:avLst/>
              </a:prstGeom>
              <a:solidFill>
                <a:srgbClr val="F9C46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9188478" y="3379415"/>
                <a:ext cx="182746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9184154" y="3563054"/>
                <a:ext cx="182746" cy="13742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5" name="Straight Arrow Connector 114"/>
            <p:cNvCxnSpPr/>
            <p:nvPr/>
          </p:nvCxnSpPr>
          <p:spPr>
            <a:xfrm flipH="1" flipV="1">
              <a:off x="5530393" y="2257259"/>
              <a:ext cx="2115248" cy="655849"/>
            </a:xfrm>
            <a:prstGeom prst="straightConnector1">
              <a:avLst/>
            </a:prstGeom>
            <a:ln w="22225" cmpd="sng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438814" y="2161089"/>
            <a:ext cx="1011169" cy="88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1" y="294063"/>
            <a:ext cx="990600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964" y="553417"/>
            <a:ext cx="9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</a:t>
            </a:r>
            <a:r>
              <a:rPr lang="en-US" dirty="0" err="1" smtClean="0">
                <a:latin typeface="+mj-lt"/>
              </a:rPr>
              <a:t>fer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4148" y="1908649"/>
            <a:ext cx="12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bronze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277" y="2881370"/>
            <a:ext cx="155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Culture </a:t>
            </a:r>
            <a:r>
              <a:rPr lang="en-US" dirty="0" err="1" smtClean="0">
                <a:latin typeface="+mj-lt"/>
              </a:rPr>
              <a:t>campaniforme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90" y="4169566"/>
            <a:ext cx="131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377" y="5724639"/>
            <a:ext cx="14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Mésolithique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090" y="5131453"/>
            <a:ext cx="13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 smtClean="0">
              <a:latin typeface="+mj-lt"/>
            </a:endParaRPr>
          </a:p>
          <a:p>
            <a:pPr algn="r"/>
            <a:r>
              <a:rPr lang="en-US" dirty="0" err="1" smtClean="0">
                <a:latin typeface="+mj-lt"/>
              </a:rPr>
              <a:t>précoce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959" y="6239956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Brunel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PNAS</a:t>
            </a:r>
            <a:r>
              <a:rPr lang="en-US" sz="1600" dirty="0" smtClean="0">
                <a:latin typeface="+mj-lt"/>
              </a:rPr>
              <a:t> 2020</a:t>
            </a:r>
            <a:endParaRPr lang="en-US" sz="1600" dirty="0">
              <a:latin typeface="+mj-lt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9" y="0"/>
            <a:ext cx="7650971" cy="6858000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6587447" y="3174423"/>
            <a:ext cx="126567" cy="448460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4336460" y="1247237"/>
            <a:ext cx="459005" cy="134847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336460" y="989460"/>
            <a:ext cx="459005" cy="13484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336461" y="714000"/>
            <a:ext cx="459005" cy="134847"/>
          </a:xfrm>
          <a:prstGeom prst="rect">
            <a:avLst/>
          </a:prstGeom>
          <a:solidFill>
            <a:srgbClr val="4AB77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336461" y="445547"/>
            <a:ext cx="459005" cy="134847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19533" y="-1"/>
            <a:ext cx="1176273" cy="1124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795466" y="294063"/>
            <a:ext cx="282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Nomades</a:t>
            </a:r>
            <a:r>
              <a:rPr lang="en-US" sz="1200" dirty="0" smtClean="0">
                <a:latin typeface="+mj-lt"/>
              </a:rPr>
              <a:t> des steppes </a:t>
            </a:r>
            <a:r>
              <a:rPr lang="en-US" sz="1200" dirty="0" err="1" smtClean="0">
                <a:latin typeface="+mj-lt"/>
              </a:rPr>
              <a:t>pontiques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Yamna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Anatoliens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Néolithique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Villabruna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Bølling-Aller</a:t>
            </a:r>
            <a:r>
              <a:rPr lang="en-US" sz="1200" dirty="0" err="1">
                <a:latin typeface="+mj-lt"/>
              </a:rPr>
              <a:t>ø</a:t>
            </a:r>
            <a:r>
              <a:rPr lang="en-US" sz="1200" dirty="0" err="1" smtClean="0">
                <a:latin typeface="+mj-lt"/>
              </a:rPr>
              <a:t>d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+mj-lt"/>
              </a:rPr>
              <a:t>GoyetQ2 (</a:t>
            </a:r>
            <a:r>
              <a:rPr lang="en-US" sz="1200" dirty="0" err="1" smtClean="0">
                <a:latin typeface="+mj-lt"/>
              </a:rPr>
              <a:t>Magdalénien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87494" y="3669063"/>
            <a:ext cx="724395" cy="1045029"/>
          </a:xfrm>
          <a:custGeom>
            <a:avLst/>
            <a:gdLst>
              <a:gd name="connsiteX0" fmla="*/ 0 w 724395"/>
              <a:gd name="connsiteY0" fmla="*/ 1045029 h 1045029"/>
              <a:gd name="connsiteX1" fmla="*/ 391886 w 724395"/>
              <a:gd name="connsiteY1" fmla="*/ 760021 h 1045029"/>
              <a:gd name="connsiteX2" fmla="*/ 724395 w 72439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5" h="1045029">
                <a:moveTo>
                  <a:pt x="0" y="1045029"/>
                </a:moveTo>
                <a:cubicBezTo>
                  <a:pt x="135577" y="989610"/>
                  <a:pt x="271154" y="934192"/>
                  <a:pt x="391886" y="760021"/>
                </a:cubicBezTo>
                <a:cubicBezTo>
                  <a:pt x="512619" y="585849"/>
                  <a:pt x="618507" y="292924"/>
                  <a:pt x="724395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860473" y="3671455"/>
            <a:ext cx="1163782" cy="1136072"/>
          </a:xfrm>
          <a:custGeom>
            <a:avLst/>
            <a:gdLst>
              <a:gd name="connsiteX0" fmla="*/ 0 w 1163782"/>
              <a:gd name="connsiteY0" fmla="*/ 1136072 h 1136072"/>
              <a:gd name="connsiteX1" fmla="*/ 484909 w 1163782"/>
              <a:gd name="connsiteY1" fmla="*/ 1094509 h 1136072"/>
              <a:gd name="connsiteX2" fmla="*/ 498763 w 1163782"/>
              <a:gd name="connsiteY2" fmla="*/ 928254 h 1136072"/>
              <a:gd name="connsiteX3" fmla="*/ 720436 w 1163782"/>
              <a:gd name="connsiteY3" fmla="*/ 789709 h 1136072"/>
              <a:gd name="connsiteX4" fmla="*/ 914400 w 1163782"/>
              <a:gd name="connsiteY4" fmla="*/ 221672 h 1136072"/>
              <a:gd name="connsiteX5" fmla="*/ 1163782 w 1163782"/>
              <a:gd name="connsiteY5" fmla="*/ 0 h 113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782" h="1136072">
                <a:moveTo>
                  <a:pt x="0" y="1136072"/>
                </a:moveTo>
                <a:cubicBezTo>
                  <a:pt x="200891" y="1132608"/>
                  <a:pt x="401782" y="1129145"/>
                  <a:pt x="484909" y="1094509"/>
                </a:cubicBezTo>
                <a:cubicBezTo>
                  <a:pt x="568036" y="1059873"/>
                  <a:pt x="459509" y="979054"/>
                  <a:pt x="498763" y="928254"/>
                </a:cubicBezTo>
                <a:cubicBezTo>
                  <a:pt x="538017" y="877454"/>
                  <a:pt x="651163" y="907473"/>
                  <a:pt x="720436" y="789709"/>
                </a:cubicBezTo>
                <a:cubicBezTo>
                  <a:pt x="789709" y="671945"/>
                  <a:pt x="840509" y="353290"/>
                  <a:pt x="914400" y="221672"/>
                </a:cubicBezTo>
                <a:cubicBezTo>
                  <a:pt x="988291" y="90054"/>
                  <a:pt x="1126837" y="20782"/>
                  <a:pt x="116378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lg" len="lg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25891" y="6414655"/>
            <a:ext cx="2466109" cy="44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9788021" y="6447103"/>
            <a:ext cx="229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-19 000 – -14 000 AP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60277" y="5699239"/>
            <a:ext cx="2652701" cy="47613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1" y="294063"/>
            <a:ext cx="990600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964" y="553417"/>
            <a:ext cx="9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</a:t>
            </a:r>
            <a:r>
              <a:rPr lang="en-US" dirty="0" err="1" smtClean="0">
                <a:latin typeface="+mj-lt"/>
              </a:rPr>
              <a:t>fer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4148" y="1908649"/>
            <a:ext cx="12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bronze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277" y="2881370"/>
            <a:ext cx="155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Culture </a:t>
            </a:r>
            <a:r>
              <a:rPr lang="en-US" dirty="0" err="1" smtClean="0">
                <a:latin typeface="+mj-lt"/>
              </a:rPr>
              <a:t>campaniforme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90" y="4169566"/>
            <a:ext cx="131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377" y="5724639"/>
            <a:ext cx="14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Mésolithique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090" y="5131453"/>
            <a:ext cx="13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 smtClean="0">
              <a:latin typeface="+mj-lt"/>
            </a:endParaRPr>
          </a:p>
          <a:p>
            <a:pPr algn="r"/>
            <a:r>
              <a:rPr lang="en-US" dirty="0" err="1" smtClean="0">
                <a:latin typeface="+mj-lt"/>
              </a:rPr>
              <a:t>précoce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959" y="6239956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Brunel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PNAS</a:t>
            </a:r>
            <a:r>
              <a:rPr lang="en-US" sz="1600" dirty="0" smtClean="0">
                <a:latin typeface="+mj-lt"/>
              </a:rPr>
              <a:t> 2020</a:t>
            </a:r>
            <a:endParaRPr lang="en-US" sz="1600" dirty="0">
              <a:latin typeface="+mj-lt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9" y="0"/>
            <a:ext cx="7650971" cy="6858000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4336460" y="1247237"/>
            <a:ext cx="459005" cy="134847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336460" y="989460"/>
            <a:ext cx="459005" cy="13484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336461" y="714000"/>
            <a:ext cx="459005" cy="134847"/>
          </a:xfrm>
          <a:prstGeom prst="rect">
            <a:avLst/>
          </a:prstGeom>
          <a:solidFill>
            <a:srgbClr val="4AB77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336461" y="445547"/>
            <a:ext cx="459005" cy="134847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19533" y="-1"/>
            <a:ext cx="1176273" cy="1124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795466" y="294063"/>
            <a:ext cx="282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Nomades</a:t>
            </a:r>
            <a:r>
              <a:rPr lang="en-US" sz="1200" dirty="0" smtClean="0">
                <a:latin typeface="+mj-lt"/>
              </a:rPr>
              <a:t> des steppes </a:t>
            </a:r>
            <a:r>
              <a:rPr lang="en-US" sz="1200" dirty="0" err="1" smtClean="0">
                <a:latin typeface="+mj-lt"/>
              </a:rPr>
              <a:t>pontiques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Yamna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Anatoliens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Néolithique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Villabruna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Bølling-Aller</a:t>
            </a:r>
            <a:r>
              <a:rPr lang="en-US" sz="1200" dirty="0" err="1">
                <a:latin typeface="+mj-lt"/>
              </a:rPr>
              <a:t>ø</a:t>
            </a:r>
            <a:r>
              <a:rPr lang="en-US" sz="1200" dirty="0" err="1" smtClean="0">
                <a:latin typeface="+mj-lt"/>
              </a:rPr>
              <a:t>d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+mj-lt"/>
              </a:rPr>
              <a:t>GoyetQ2 (</a:t>
            </a:r>
            <a:r>
              <a:rPr lang="en-US" sz="1200" dirty="0" err="1" smtClean="0">
                <a:latin typeface="+mj-lt"/>
              </a:rPr>
              <a:t>Magdalénien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891" y="6414655"/>
            <a:ext cx="2466109" cy="44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9788021" y="6447103"/>
            <a:ext cx="229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-14 000 AP</a:t>
            </a:r>
            <a:endParaRPr lang="en-US" dirty="0"/>
          </a:p>
        </p:txBody>
      </p:sp>
      <p:sp>
        <p:nvSpPr>
          <p:cNvPr id="125" name="Freeform 124"/>
          <p:cNvSpPr/>
          <p:nvPr/>
        </p:nvSpPr>
        <p:spPr>
          <a:xfrm>
            <a:off x="8215745" y="4447309"/>
            <a:ext cx="1399310" cy="693410"/>
          </a:xfrm>
          <a:custGeom>
            <a:avLst/>
            <a:gdLst>
              <a:gd name="connsiteX0" fmla="*/ 1399310 w 1399310"/>
              <a:gd name="connsiteY0" fmla="*/ 692727 h 693410"/>
              <a:gd name="connsiteX1" fmla="*/ 1011382 w 1399310"/>
              <a:gd name="connsiteY1" fmla="*/ 595746 h 693410"/>
              <a:gd name="connsiteX2" fmla="*/ 360219 w 1399310"/>
              <a:gd name="connsiteY2" fmla="*/ 678873 h 693410"/>
              <a:gd name="connsiteX3" fmla="*/ 152400 w 1399310"/>
              <a:gd name="connsiteY3" fmla="*/ 235527 h 693410"/>
              <a:gd name="connsiteX4" fmla="*/ 0 w 1399310"/>
              <a:gd name="connsiteY4" fmla="*/ 0 h 6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9310" h="693410">
                <a:moveTo>
                  <a:pt x="1399310" y="692727"/>
                </a:moveTo>
                <a:cubicBezTo>
                  <a:pt x="1291937" y="645391"/>
                  <a:pt x="1184564" y="598055"/>
                  <a:pt x="1011382" y="595746"/>
                </a:cubicBezTo>
                <a:cubicBezTo>
                  <a:pt x="838200" y="593437"/>
                  <a:pt x="503383" y="738909"/>
                  <a:pt x="360219" y="678873"/>
                </a:cubicBezTo>
                <a:cubicBezTo>
                  <a:pt x="217055" y="618837"/>
                  <a:pt x="212436" y="348672"/>
                  <a:pt x="152400" y="235527"/>
                </a:cubicBezTo>
                <a:cubicBezTo>
                  <a:pt x="92364" y="122382"/>
                  <a:pt x="46182" y="6119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8229600" y="4114800"/>
            <a:ext cx="124691" cy="332509"/>
          </a:xfrm>
          <a:custGeom>
            <a:avLst/>
            <a:gdLst>
              <a:gd name="connsiteX0" fmla="*/ 0 w 124691"/>
              <a:gd name="connsiteY0" fmla="*/ 332509 h 332509"/>
              <a:gd name="connsiteX1" fmla="*/ 41564 w 124691"/>
              <a:gd name="connsiteY1" fmla="*/ 124691 h 332509"/>
              <a:gd name="connsiteX2" fmla="*/ 124691 w 124691"/>
              <a:gd name="connsiteY2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1" h="332509">
                <a:moveTo>
                  <a:pt x="0" y="332509"/>
                </a:moveTo>
                <a:cubicBezTo>
                  <a:pt x="10391" y="256309"/>
                  <a:pt x="20782" y="180109"/>
                  <a:pt x="41564" y="124691"/>
                </a:cubicBezTo>
                <a:cubicBezTo>
                  <a:pt x="62346" y="69273"/>
                  <a:pt x="93518" y="34636"/>
                  <a:pt x="124691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7532543" y="3399559"/>
            <a:ext cx="692727" cy="1052946"/>
          </a:xfrm>
          <a:custGeom>
            <a:avLst/>
            <a:gdLst>
              <a:gd name="connsiteX0" fmla="*/ 692727 w 692727"/>
              <a:gd name="connsiteY0" fmla="*/ 1052946 h 1052946"/>
              <a:gd name="connsiteX1" fmla="*/ 290946 w 692727"/>
              <a:gd name="connsiteY1" fmla="*/ 678873 h 1052946"/>
              <a:gd name="connsiteX2" fmla="*/ 0 w 692727"/>
              <a:gd name="connsiteY2" fmla="*/ 0 h 105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727" h="1052946">
                <a:moveTo>
                  <a:pt x="692727" y="1052946"/>
                </a:moveTo>
                <a:cubicBezTo>
                  <a:pt x="549563" y="953655"/>
                  <a:pt x="406400" y="854364"/>
                  <a:pt x="290946" y="678873"/>
                </a:cubicBezTo>
                <a:cubicBezTo>
                  <a:pt x="175491" y="503382"/>
                  <a:pt x="87745" y="25169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/>
          <p:cNvSpPr/>
          <p:nvPr/>
        </p:nvSpPr>
        <p:spPr>
          <a:xfrm>
            <a:off x="7433707" y="4204299"/>
            <a:ext cx="786368" cy="1339251"/>
          </a:xfrm>
          <a:custGeom>
            <a:avLst/>
            <a:gdLst>
              <a:gd name="connsiteX0" fmla="*/ 786368 w 786368"/>
              <a:gd name="connsiteY0" fmla="*/ 253401 h 1339251"/>
              <a:gd name="connsiteX1" fmla="*/ 452993 w 786368"/>
              <a:gd name="connsiteY1" fmla="*/ 24801 h 1339251"/>
              <a:gd name="connsiteX2" fmla="*/ 81518 w 786368"/>
              <a:gd name="connsiteY2" fmla="*/ 53376 h 1339251"/>
              <a:gd name="connsiteX3" fmla="*/ 24368 w 786368"/>
              <a:gd name="connsiteY3" fmla="*/ 443901 h 1339251"/>
              <a:gd name="connsiteX4" fmla="*/ 395843 w 786368"/>
              <a:gd name="connsiteY4" fmla="*/ 910626 h 1339251"/>
              <a:gd name="connsiteX5" fmla="*/ 529193 w 786368"/>
              <a:gd name="connsiteY5" fmla="*/ 1053501 h 1339251"/>
              <a:gd name="connsiteX6" fmla="*/ 548243 w 786368"/>
              <a:gd name="connsiteY6" fmla="*/ 1234476 h 1339251"/>
              <a:gd name="connsiteX7" fmla="*/ 472043 w 786368"/>
              <a:gd name="connsiteY7" fmla="*/ 1339251 h 133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368" h="1339251">
                <a:moveTo>
                  <a:pt x="786368" y="253401"/>
                </a:moveTo>
                <a:cubicBezTo>
                  <a:pt x="678418" y="155769"/>
                  <a:pt x="570468" y="58138"/>
                  <a:pt x="452993" y="24801"/>
                </a:cubicBezTo>
                <a:cubicBezTo>
                  <a:pt x="335518" y="-8537"/>
                  <a:pt x="152955" y="-16474"/>
                  <a:pt x="81518" y="53376"/>
                </a:cubicBezTo>
                <a:cubicBezTo>
                  <a:pt x="10081" y="123226"/>
                  <a:pt x="-28020" y="301026"/>
                  <a:pt x="24368" y="443901"/>
                </a:cubicBezTo>
                <a:cubicBezTo>
                  <a:pt x="76755" y="586776"/>
                  <a:pt x="311706" y="809026"/>
                  <a:pt x="395843" y="910626"/>
                </a:cubicBezTo>
                <a:cubicBezTo>
                  <a:pt x="479980" y="1012226"/>
                  <a:pt x="503793" y="999526"/>
                  <a:pt x="529193" y="1053501"/>
                </a:cubicBezTo>
                <a:cubicBezTo>
                  <a:pt x="554593" y="1107476"/>
                  <a:pt x="557768" y="1186851"/>
                  <a:pt x="548243" y="1234476"/>
                </a:cubicBezTo>
                <a:cubicBezTo>
                  <a:pt x="538718" y="1282101"/>
                  <a:pt x="505380" y="1310676"/>
                  <a:pt x="472043" y="1339251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6115050" y="3974778"/>
            <a:ext cx="1876425" cy="797247"/>
          </a:xfrm>
          <a:custGeom>
            <a:avLst/>
            <a:gdLst>
              <a:gd name="connsiteX0" fmla="*/ 1876425 w 1876425"/>
              <a:gd name="connsiteY0" fmla="*/ 292422 h 797247"/>
              <a:gd name="connsiteX1" fmla="*/ 1447800 w 1876425"/>
              <a:gd name="connsiteY1" fmla="*/ 63822 h 797247"/>
              <a:gd name="connsiteX2" fmla="*/ 666750 w 1876425"/>
              <a:gd name="connsiteY2" fmla="*/ 63822 h 797247"/>
              <a:gd name="connsiteX3" fmla="*/ 0 w 1876425"/>
              <a:gd name="connsiteY3" fmla="*/ 797247 h 79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425" h="797247">
                <a:moveTo>
                  <a:pt x="1876425" y="292422"/>
                </a:moveTo>
                <a:cubicBezTo>
                  <a:pt x="1762918" y="197172"/>
                  <a:pt x="1649412" y="101922"/>
                  <a:pt x="1447800" y="63822"/>
                </a:cubicBezTo>
                <a:cubicBezTo>
                  <a:pt x="1246188" y="25722"/>
                  <a:pt x="908050" y="-58415"/>
                  <a:pt x="666750" y="63822"/>
                </a:cubicBezTo>
                <a:cubicBezTo>
                  <a:pt x="425450" y="186059"/>
                  <a:pt x="212725" y="491653"/>
                  <a:pt x="0" y="797247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422434" y="3945336"/>
            <a:ext cx="126567" cy="448460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587447" y="3174423"/>
            <a:ext cx="126567" cy="448460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102309" y="3774017"/>
            <a:ext cx="126567" cy="448460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102308" y="3774016"/>
            <a:ext cx="126567" cy="194784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6275700" y="3838183"/>
            <a:ext cx="126567" cy="448460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6275699" y="3838182"/>
            <a:ext cx="126567" cy="194784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60277" y="5699239"/>
            <a:ext cx="2652701" cy="47613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1" y="294063"/>
            <a:ext cx="990600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964" y="553417"/>
            <a:ext cx="9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</a:t>
            </a:r>
            <a:r>
              <a:rPr lang="en-US" dirty="0" err="1" smtClean="0">
                <a:latin typeface="+mj-lt"/>
              </a:rPr>
              <a:t>fer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4148" y="1908649"/>
            <a:ext cx="12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bronze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277" y="2881370"/>
            <a:ext cx="155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Culture </a:t>
            </a:r>
            <a:r>
              <a:rPr lang="en-US" dirty="0" err="1" smtClean="0">
                <a:latin typeface="+mj-lt"/>
              </a:rPr>
              <a:t>campaniforme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90" y="4169566"/>
            <a:ext cx="131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377" y="5724639"/>
            <a:ext cx="14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Mésolithique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090" y="5131453"/>
            <a:ext cx="13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 smtClean="0">
              <a:latin typeface="+mj-lt"/>
            </a:endParaRPr>
          </a:p>
          <a:p>
            <a:pPr algn="r"/>
            <a:r>
              <a:rPr lang="en-US" dirty="0" err="1" smtClean="0">
                <a:latin typeface="+mj-lt"/>
              </a:rPr>
              <a:t>précoce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959" y="6239956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Brunel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PNAS</a:t>
            </a:r>
            <a:r>
              <a:rPr lang="en-US" sz="1600" dirty="0" smtClean="0">
                <a:latin typeface="+mj-lt"/>
              </a:rPr>
              <a:t> 2020</a:t>
            </a:r>
            <a:endParaRPr lang="en-US" sz="1600" dirty="0">
              <a:latin typeface="+mj-lt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9" y="0"/>
            <a:ext cx="7650971" cy="6858000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4336460" y="1247237"/>
            <a:ext cx="459005" cy="134847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336460" y="989460"/>
            <a:ext cx="459005" cy="13484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336461" y="714000"/>
            <a:ext cx="459005" cy="134847"/>
          </a:xfrm>
          <a:prstGeom prst="rect">
            <a:avLst/>
          </a:prstGeom>
          <a:solidFill>
            <a:srgbClr val="4AB77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336461" y="445547"/>
            <a:ext cx="459005" cy="134847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19533" y="-1"/>
            <a:ext cx="1176273" cy="1124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795466" y="294063"/>
            <a:ext cx="282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Nomades</a:t>
            </a:r>
            <a:r>
              <a:rPr lang="en-US" sz="1200" dirty="0" smtClean="0">
                <a:latin typeface="+mj-lt"/>
              </a:rPr>
              <a:t> des steppes </a:t>
            </a:r>
            <a:r>
              <a:rPr lang="en-US" sz="1200" dirty="0" err="1" smtClean="0">
                <a:latin typeface="+mj-lt"/>
              </a:rPr>
              <a:t>pontiques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Yamna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Anatoliens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Néolithique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Villabruna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Bølling-Aller</a:t>
            </a:r>
            <a:r>
              <a:rPr lang="en-US" sz="1200" dirty="0" err="1">
                <a:latin typeface="+mj-lt"/>
              </a:rPr>
              <a:t>ø</a:t>
            </a:r>
            <a:r>
              <a:rPr lang="en-US" sz="1200" dirty="0" err="1" smtClean="0">
                <a:latin typeface="+mj-lt"/>
              </a:rPr>
              <a:t>d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+mj-lt"/>
              </a:rPr>
              <a:t>GoyetQ2 (</a:t>
            </a:r>
            <a:r>
              <a:rPr lang="en-US" sz="1200" dirty="0" err="1" smtClean="0">
                <a:latin typeface="+mj-lt"/>
              </a:rPr>
              <a:t>Magdalénien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891" y="6414655"/>
            <a:ext cx="2466109" cy="44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9788021" y="6447103"/>
            <a:ext cx="229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-8 800 – -5 500 AP</a:t>
            </a: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10536513" y="5067300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31319" y="3433448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31318" y="3433447"/>
            <a:ext cx="126567" cy="12083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8002529" y="4000500"/>
            <a:ext cx="2424172" cy="1698644"/>
          </a:xfrm>
          <a:custGeom>
            <a:avLst/>
            <a:gdLst>
              <a:gd name="connsiteX0" fmla="*/ 2367879 w 2367879"/>
              <a:gd name="connsiteY0" fmla="*/ 1282700 h 1482744"/>
              <a:gd name="connsiteX1" fmla="*/ 1707479 w 2367879"/>
              <a:gd name="connsiteY1" fmla="*/ 1473200 h 1482744"/>
              <a:gd name="connsiteX2" fmla="*/ 1339179 w 2367879"/>
              <a:gd name="connsiteY2" fmla="*/ 1397000 h 1482744"/>
              <a:gd name="connsiteX3" fmla="*/ 1110579 w 2367879"/>
              <a:gd name="connsiteY3" fmla="*/ 914400 h 1482744"/>
              <a:gd name="connsiteX4" fmla="*/ 907379 w 2367879"/>
              <a:gd name="connsiteY4" fmla="*/ 723900 h 1482744"/>
              <a:gd name="connsiteX5" fmla="*/ 158079 w 2367879"/>
              <a:gd name="connsiteY5" fmla="*/ 419100 h 1482744"/>
              <a:gd name="connsiteX6" fmla="*/ 18379 w 2367879"/>
              <a:gd name="connsiteY6" fmla="*/ 152400 h 1482744"/>
              <a:gd name="connsiteX7" fmla="*/ 5679 w 2367879"/>
              <a:gd name="connsiteY7" fmla="*/ 0 h 14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7879" h="1482744">
                <a:moveTo>
                  <a:pt x="2367879" y="1282700"/>
                </a:moveTo>
                <a:cubicBezTo>
                  <a:pt x="2123404" y="1368425"/>
                  <a:pt x="1878929" y="1454150"/>
                  <a:pt x="1707479" y="1473200"/>
                </a:cubicBezTo>
                <a:cubicBezTo>
                  <a:pt x="1536029" y="1492250"/>
                  <a:pt x="1438662" y="1490133"/>
                  <a:pt x="1339179" y="1397000"/>
                </a:cubicBezTo>
                <a:cubicBezTo>
                  <a:pt x="1239696" y="1303867"/>
                  <a:pt x="1182546" y="1026583"/>
                  <a:pt x="1110579" y="914400"/>
                </a:cubicBezTo>
                <a:cubicBezTo>
                  <a:pt x="1038612" y="802217"/>
                  <a:pt x="1066129" y="806450"/>
                  <a:pt x="907379" y="723900"/>
                </a:cubicBezTo>
                <a:cubicBezTo>
                  <a:pt x="748629" y="641350"/>
                  <a:pt x="306246" y="514350"/>
                  <a:pt x="158079" y="419100"/>
                </a:cubicBezTo>
                <a:cubicBezTo>
                  <a:pt x="9912" y="323850"/>
                  <a:pt x="43779" y="222250"/>
                  <a:pt x="18379" y="152400"/>
                </a:cubicBezTo>
                <a:cubicBezTo>
                  <a:pt x="-7021" y="82550"/>
                  <a:pt x="-671" y="41275"/>
                  <a:pt x="5679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063097" y="3644900"/>
            <a:ext cx="423803" cy="1422400"/>
          </a:xfrm>
          <a:custGeom>
            <a:avLst/>
            <a:gdLst>
              <a:gd name="connsiteX0" fmla="*/ 80903 w 423803"/>
              <a:gd name="connsiteY0" fmla="*/ 1422400 h 1422400"/>
              <a:gd name="connsiteX1" fmla="*/ 4703 w 423803"/>
              <a:gd name="connsiteY1" fmla="*/ 1181100 h 1422400"/>
              <a:gd name="connsiteX2" fmla="*/ 30103 w 423803"/>
              <a:gd name="connsiteY2" fmla="*/ 685800 h 1422400"/>
              <a:gd name="connsiteX3" fmla="*/ 207903 w 423803"/>
              <a:gd name="connsiteY3" fmla="*/ 292100 h 1422400"/>
              <a:gd name="connsiteX4" fmla="*/ 423803 w 423803"/>
              <a:gd name="connsiteY4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03" h="1422400">
                <a:moveTo>
                  <a:pt x="80903" y="1422400"/>
                </a:moveTo>
                <a:cubicBezTo>
                  <a:pt x="47036" y="1363133"/>
                  <a:pt x="13170" y="1303867"/>
                  <a:pt x="4703" y="1181100"/>
                </a:cubicBezTo>
                <a:cubicBezTo>
                  <a:pt x="-3764" y="1058333"/>
                  <a:pt x="-3764" y="833967"/>
                  <a:pt x="30103" y="685800"/>
                </a:cubicBezTo>
                <a:cubicBezTo>
                  <a:pt x="63970" y="537633"/>
                  <a:pt x="142286" y="406400"/>
                  <a:pt x="207903" y="292100"/>
                </a:cubicBezTo>
                <a:cubicBezTo>
                  <a:pt x="273520" y="177800"/>
                  <a:pt x="348661" y="88900"/>
                  <a:pt x="423803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88000" y="4461514"/>
            <a:ext cx="3606800" cy="797785"/>
          </a:xfrm>
          <a:custGeom>
            <a:avLst/>
            <a:gdLst>
              <a:gd name="connsiteX0" fmla="*/ 3606800 w 3606800"/>
              <a:gd name="connsiteY0" fmla="*/ 707386 h 797785"/>
              <a:gd name="connsiteX1" fmla="*/ 3441700 w 3606800"/>
              <a:gd name="connsiteY1" fmla="*/ 618486 h 797785"/>
              <a:gd name="connsiteX2" fmla="*/ 2882900 w 3606800"/>
              <a:gd name="connsiteY2" fmla="*/ 783586 h 797785"/>
              <a:gd name="connsiteX3" fmla="*/ 1879600 w 3606800"/>
              <a:gd name="connsiteY3" fmla="*/ 186686 h 797785"/>
              <a:gd name="connsiteX4" fmla="*/ 1600200 w 3606800"/>
              <a:gd name="connsiteY4" fmla="*/ 34286 h 797785"/>
              <a:gd name="connsiteX5" fmla="*/ 889000 w 3606800"/>
              <a:gd name="connsiteY5" fmla="*/ 46986 h 797785"/>
              <a:gd name="connsiteX6" fmla="*/ 355600 w 3606800"/>
              <a:gd name="connsiteY6" fmla="*/ 529586 h 797785"/>
              <a:gd name="connsiteX7" fmla="*/ 0 w 3606800"/>
              <a:gd name="connsiteY7" fmla="*/ 656586 h 79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6800" h="797785">
                <a:moveTo>
                  <a:pt x="3606800" y="707386"/>
                </a:moveTo>
                <a:cubicBezTo>
                  <a:pt x="3584575" y="656586"/>
                  <a:pt x="3562350" y="605786"/>
                  <a:pt x="3441700" y="618486"/>
                </a:cubicBezTo>
                <a:cubicBezTo>
                  <a:pt x="3321050" y="631186"/>
                  <a:pt x="3143250" y="855553"/>
                  <a:pt x="2882900" y="783586"/>
                </a:cubicBezTo>
                <a:cubicBezTo>
                  <a:pt x="2622550" y="711619"/>
                  <a:pt x="2093383" y="311569"/>
                  <a:pt x="1879600" y="186686"/>
                </a:cubicBezTo>
                <a:cubicBezTo>
                  <a:pt x="1665817" y="61803"/>
                  <a:pt x="1765300" y="57569"/>
                  <a:pt x="1600200" y="34286"/>
                </a:cubicBezTo>
                <a:cubicBezTo>
                  <a:pt x="1435100" y="11003"/>
                  <a:pt x="1096433" y="-35564"/>
                  <a:pt x="889000" y="46986"/>
                </a:cubicBezTo>
                <a:cubicBezTo>
                  <a:pt x="681567" y="129536"/>
                  <a:pt x="503767" y="427986"/>
                  <a:pt x="355600" y="529586"/>
                </a:cubicBezTo>
                <a:cubicBezTo>
                  <a:pt x="207433" y="631186"/>
                  <a:pt x="103716" y="643886"/>
                  <a:pt x="0" y="656586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485331" y="3986249"/>
            <a:ext cx="245987" cy="484151"/>
          </a:xfrm>
          <a:custGeom>
            <a:avLst/>
            <a:gdLst>
              <a:gd name="connsiteX0" fmla="*/ 131369 w 220269"/>
              <a:gd name="connsiteY0" fmla="*/ 457200 h 457200"/>
              <a:gd name="connsiteX1" fmla="*/ 17069 w 220269"/>
              <a:gd name="connsiteY1" fmla="*/ 393700 h 457200"/>
              <a:gd name="connsiteX2" fmla="*/ 4369 w 220269"/>
              <a:gd name="connsiteY2" fmla="*/ 266700 h 457200"/>
              <a:gd name="connsiteX3" fmla="*/ 55169 w 220269"/>
              <a:gd name="connsiteY3" fmla="*/ 101600 h 457200"/>
              <a:gd name="connsiteX4" fmla="*/ 220269 w 220269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69" h="457200">
                <a:moveTo>
                  <a:pt x="131369" y="457200"/>
                </a:moveTo>
                <a:cubicBezTo>
                  <a:pt x="84802" y="441325"/>
                  <a:pt x="38236" y="425450"/>
                  <a:pt x="17069" y="393700"/>
                </a:cubicBezTo>
                <a:cubicBezTo>
                  <a:pt x="-4098" y="361950"/>
                  <a:pt x="-1981" y="315383"/>
                  <a:pt x="4369" y="266700"/>
                </a:cubicBezTo>
                <a:cubicBezTo>
                  <a:pt x="10719" y="218017"/>
                  <a:pt x="19186" y="146050"/>
                  <a:pt x="55169" y="101600"/>
                </a:cubicBezTo>
                <a:cubicBezTo>
                  <a:pt x="91152" y="57150"/>
                  <a:pt x="155710" y="28575"/>
                  <a:pt x="220269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910168" y="3623254"/>
            <a:ext cx="1154331" cy="733919"/>
          </a:xfrm>
          <a:custGeom>
            <a:avLst/>
            <a:gdLst>
              <a:gd name="connsiteX0" fmla="*/ 1485900 w 1485900"/>
              <a:gd name="connsiteY0" fmla="*/ 732846 h 733919"/>
              <a:gd name="connsiteX1" fmla="*/ 1143000 w 1485900"/>
              <a:gd name="connsiteY1" fmla="*/ 631246 h 733919"/>
              <a:gd name="connsiteX2" fmla="*/ 965200 w 1485900"/>
              <a:gd name="connsiteY2" fmla="*/ 85146 h 733919"/>
              <a:gd name="connsiteX3" fmla="*/ 457200 w 1485900"/>
              <a:gd name="connsiteY3" fmla="*/ 8946 h 733919"/>
              <a:gd name="connsiteX4" fmla="*/ 0 w 1485900"/>
              <a:gd name="connsiteY4" fmla="*/ 161346 h 73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733919">
                <a:moveTo>
                  <a:pt x="1485900" y="732846"/>
                </a:moveTo>
                <a:cubicBezTo>
                  <a:pt x="1357841" y="736021"/>
                  <a:pt x="1229783" y="739196"/>
                  <a:pt x="1143000" y="631246"/>
                </a:cubicBezTo>
                <a:cubicBezTo>
                  <a:pt x="1056217" y="523296"/>
                  <a:pt x="1079500" y="188863"/>
                  <a:pt x="965200" y="85146"/>
                </a:cubicBezTo>
                <a:cubicBezTo>
                  <a:pt x="850900" y="-18571"/>
                  <a:pt x="618067" y="-3754"/>
                  <a:pt x="457200" y="8946"/>
                </a:cubicBezTo>
                <a:cubicBezTo>
                  <a:pt x="296333" y="21646"/>
                  <a:pt x="148166" y="91496"/>
                  <a:pt x="0" y="161346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579033" y="2984988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79033" y="2984987"/>
            <a:ext cx="126566" cy="187123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167977" y="3122747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167976" y="3122746"/>
            <a:ext cx="126567" cy="164962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687517" y="4158794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68359" y="4071891"/>
            <a:ext cx="126567" cy="448460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268358" y="4071890"/>
            <a:ext cx="128526" cy="134550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687517" y="4158794"/>
            <a:ext cx="126567" cy="141039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178" y="4340481"/>
            <a:ext cx="655819" cy="1250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625617">
            <a:off x="11290486" y="5256910"/>
            <a:ext cx="965050" cy="5993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517">
            <a:off x="10618601" y="5610249"/>
            <a:ext cx="1586970" cy="7342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360277" y="3571207"/>
            <a:ext cx="2652701" cy="2153432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1" y="294063"/>
            <a:ext cx="990600" cy="5760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964" y="553417"/>
            <a:ext cx="9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</a:t>
            </a:r>
            <a:r>
              <a:rPr lang="en-US" dirty="0" err="1" smtClean="0">
                <a:latin typeface="+mj-lt"/>
              </a:rPr>
              <a:t>fer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4148" y="1908649"/>
            <a:ext cx="128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Age du bronze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277" y="2881370"/>
            <a:ext cx="155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Culture </a:t>
            </a:r>
            <a:r>
              <a:rPr lang="en-US" dirty="0" err="1" smtClean="0">
                <a:latin typeface="+mj-lt"/>
              </a:rPr>
              <a:t>campaniforme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090" y="4169566"/>
            <a:ext cx="131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8377" y="5724639"/>
            <a:ext cx="143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Mésolithique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090" y="5131453"/>
            <a:ext cx="13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+mj-lt"/>
              </a:rPr>
              <a:t>Néolithique</a:t>
            </a:r>
            <a:endParaRPr lang="en-US" dirty="0" smtClean="0">
              <a:latin typeface="+mj-lt"/>
            </a:endParaRPr>
          </a:p>
          <a:p>
            <a:pPr algn="r"/>
            <a:r>
              <a:rPr lang="en-US" dirty="0" err="1" smtClean="0">
                <a:latin typeface="+mj-lt"/>
              </a:rPr>
              <a:t>précoce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959" y="6239956"/>
            <a:ext cx="28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Brunel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PNAS</a:t>
            </a:r>
            <a:r>
              <a:rPr lang="en-US" sz="1600" dirty="0" smtClean="0">
                <a:latin typeface="+mj-lt"/>
              </a:rPr>
              <a:t> 2020</a:t>
            </a:r>
            <a:endParaRPr lang="en-US" sz="1600" dirty="0">
              <a:latin typeface="+mj-lt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9" y="0"/>
            <a:ext cx="7650971" cy="6858000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4336460" y="1247237"/>
            <a:ext cx="459005" cy="134847"/>
          </a:xfrm>
          <a:prstGeom prst="rect">
            <a:avLst/>
          </a:prstGeom>
          <a:solidFill>
            <a:srgbClr val="9AD7E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336460" y="989460"/>
            <a:ext cx="459005" cy="134847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336461" y="714000"/>
            <a:ext cx="459005" cy="134847"/>
          </a:xfrm>
          <a:prstGeom prst="rect">
            <a:avLst/>
          </a:prstGeom>
          <a:solidFill>
            <a:srgbClr val="4AB77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336461" y="445547"/>
            <a:ext cx="459005" cy="134847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19533" y="-1"/>
            <a:ext cx="1176273" cy="1124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795466" y="294063"/>
            <a:ext cx="282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Nomades</a:t>
            </a:r>
            <a:r>
              <a:rPr lang="en-US" sz="1200" dirty="0" smtClean="0">
                <a:latin typeface="+mj-lt"/>
              </a:rPr>
              <a:t> des steppes </a:t>
            </a:r>
            <a:r>
              <a:rPr lang="en-US" sz="1200" dirty="0" err="1" smtClean="0">
                <a:latin typeface="+mj-lt"/>
              </a:rPr>
              <a:t>pontiques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Yamna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Anatoliens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Néolithique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err="1" smtClean="0">
                <a:latin typeface="+mj-lt"/>
              </a:rPr>
              <a:t>Villabruna</a:t>
            </a:r>
            <a:r>
              <a:rPr lang="en-US" sz="1200" dirty="0" smtClean="0">
                <a:latin typeface="+mj-lt"/>
              </a:rPr>
              <a:t> (</a:t>
            </a:r>
            <a:r>
              <a:rPr lang="en-US" sz="1200" dirty="0" err="1" smtClean="0">
                <a:latin typeface="+mj-lt"/>
              </a:rPr>
              <a:t>Bølling-Aller</a:t>
            </a:r>
            <a:r>
              <a:rPr lang="en-US" sz="1200" dirty="0" err="1">
                <a:latin typeface="+mj-lt"/>
              </a:rPr>
              <a:t>ø</a:t>
            </a:r>
            <a:r>
              <a:rPr lang="en-US" sz="1200" dirty="0" err="1" smtClean="0">
                <a:latin typeface="+mj-lt"/>
              </a:rPr>
              <a:t>d</a:t>
            </a:r>
            <a:r>
              <a:rPr lang="en-US" sz="1200" dirty="0" smtClean="0">
                <a:latin typeface="+mj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200" dirty="0" smtClean="0">
                <a:latin typeface="+mj-lt"/>
              </a:rPr>
              <a:t>GoyetQ2 (</a:t>
            </a:r>
            <a:r>
              <a:rPr lang="en-US" sz="1200" dirty="0" err="1" smtClean="0">
                <a:latin typeface="+mj-lt"/>
              </a:rPr>
              <a:t>Magdalénien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891" y="6414655"/>
            <a:ext cx="2466109" cy="44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9788021" y="6447103"/>
            <a:ext cx="229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&lt; -5 000 AP</a:t>
            </a: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>
            <a:off x="10785822" y="3279079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084005" y="3727539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84005" y="3727538"/>
            <a:ext cx="126568" cy="193862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708813" y="3488424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086600" y="3619500"/>
            <a:ext cx="3606800" cy="774839"/>
          </a:xfrm>
          <a:custGeom>
            <a:avLst/>
            <a:gdLst>
              <a:gd name="connsiteX0" fmla="*/ 3606800 w 3606800"/>
              <a:gd name="connsiteY0" fmla="*/ 0 h 774839"/>
              <a:gd name="connsiteX1" fmla="*/ 3352800 w 3606800"/>
              <a:gd name="connsiteY1" fmla="*/ 139700 h 774839"/>
              <a:gd name="connsiteX2" fmla="*/ 2971800 w 3606800"/>
              <a:gd name="connsiteY2" fmla="*/ 431800 h 774839"/>
              <a:gd name="connsiteX3" fmla="*/ 2705100 w 3606800"/>
              <a:gd name="connsiteY3" fmla="*/ 495300 h 774839"/>
              <a:gd name="connsiteX4" fmla="*/ 2501900 w 3606800"/>
              <a:gd name="connsiteY4" fmla="*/ 482600 h 774839"/>
              <a:gd name="connsiteX5" fmla="*/ 1892300 w 3606800"/>
              <a:gd name="connsiteY5" fmla="*/ 774700 h 774839"/>
              <a:gd name="connsiteX6" fmla="*/ 749300 w 3606800"/>
              <a:gd name="connsiteY6" fmla="*/ 520700 h 774839"/>
              <a:gd name="connsiteX7" fmla="*/ 0 w 3606800"/>
              <a:gd name="connsiteY7" fmla="*/ 482600 h 77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6800" h="774839">
                <a:moveTo>
                  <a:pt x="3606800" y="0"/>
                </a:moveTo>
                <a:cubicBezTo>
                  <a:pt x="3532716" y="33866"/>
                  <a:pt x="3458633" y="67733"/>
                  <a:pt x="3352800" y="139700"/>
                </a:cubicBezTo>
                <a:cubicBezTo>
                  <a:pt x="3246967" y="211667"/>
                  <a:pt x="3079750" y="372533"/>
                  <a:pt x="2971800" y="431800"/>
                </a:cubicBezTo>
                <a:cubicBezTo>
                  <a:pt x="2863850" y="491067"/>
                  <a:pt x="2783417" y="486833"/>
                  <a:pt x="2705100" y="495300"/>
                </a:cubicBezTo>
                <a:cubicBezTo>
                  <a:pt x="2626783" y="503767"/>
                  <a:pt x="2637367" y="436033"/>
                  <a:pt x="2501900" y="482600"/>
                </a:cubicBezTo>
                <a:cubicBezTo>
                  <a:pt x="2366433" y="529167"/>
                  <a:pt x="2184400" y="768350"/>
                  <a:pt x="1892300" y="774700"/>
                </a:cubicBezTo>
                <a:cubicBezTo>
                  <a:pt x="1600200" y="781050"/>
                  <a:pt x="1064683" y="569383"/>
                  <a:pt x="749300" y="520700"/>
                </a:cubicBezTo>
                <a:cubicBezTo>
                  <a:pt x="433917" y="472017"/>
                  <a:pt x="0" y="482600"/>
                  <a:pt x="0" y="48260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181600" y="4150105"/>
            <a:ext cx="1530500" cy="700221"/>
          </a:xfrm>
          <a:custGeom>
            <a:avLst/>
            <a:gdLst>
              <a:gd name="connsiteX0" fmla="*/ 1752600 w 1752600"/>
              <a:gd name="connsiteY0" fmla="*/ 8239 h 700221"/>
              <a:gd name="connsiteX1" fmla="*/ 1320800 w 1752600"/>
              <a:gd name="connsiteY1" fmla="*/ 46339 h 700221"/>
              <a:gd name="connsiteX2" fmla="*/ 1003300 w 1752600"/>
              <a:gd name="connsiteY2" fmla="*/ 363839 h 700221"/>
              <a:gd name="connsiteX3" fmla="*/ 622300 w 1752600"/>
              <a:gd name="connsiteY3" fmla="*/ 655939 h 700221"/>
              <a:gd name="connsiteX4" fmla="*/ 0 w 1752600"/>
              <a:gd name="connsiteY4" fmla="*/ 694039 h 70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700221">
                <a:moveTo>
                  <a:pt x="1752600" y="8239"/>
                </a:moveTo>
                <a:cubicBezTo>
                  <a:pt x="1599141" y="-2345"/>
                  <a:pt x="1445683" y="-12928"/>
                  <a:pt x="1320800" y="46339"/>
                </a:cubicBezTo>
                <a:cubicBezTo>
                  <a:pt x="1195917" y="105606"/>
                  <a:pt x="1119717" y="262239"/>
                  <a:pt x="1003300" y="363839"/>
                </a:cubicBezTo>
                <a:cubicBezTo>
                  <a:pt x="886883" y="465439"/>
                  <a:pt x="789517" y="600906"/>
                  <a:pt x="622300" y="655939"/>
                </a:cubicBezTo>
                <a:cubicBezTo>
                  <a:pt x="455083" y="710972"/>
                  <a:pt x="227541" y="702505"/>
                  <a:pt x="0" y="694039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367513" y="3086100"/>
            <a:ext cx="3288246" cy="685335"/>
          </a:xfrm>
          <a:custGeom>
            <a:avLst/>
            <a:gdLst>
              <a:gd name="connsiteX0" fmla="*/ 3287787 w 3288246"/>
              <a:gd name="connsiteY0" fmla="*/ 419100 h 685335"/>
              <a:gd name="connsiteX1" fmla="*/ 3122687 w 3288246"/>
              <a:gd name="connsiteY1" fmla="*/ 444500 h 685335"/>
              <a:gd name="connsiteX2" fmla="*/ 2170187 w 3288246"/>
              <a:gd name="connsiteY2" fmla="*/ 635000 h 685335"/>
              <a:gd name="connsiteX3" fmla="*/ 1408187 w 3288246"/>
              <a:gd name="connsiteY3" fmla="*/ 660400 h 685335"/>
              <a:gd name="connsiteX4" fmla="*/ 735087 w 3288246"/>
              <a:gd name="connsiteY4" fmla="*/ 317500 h 685335"/>
              <a:gd name="connsiteX5" fmla="*/ 87387 w 3288246"/>
              <a:gd name="connsiteY5" fmla="*/ 292100 h 685335"/>
              <a:gd name="connsiteX6" fmla="*/ 23887 w 3288246"/>
              <a:gd name="connsiteY6" fmla="*/ 0 h 68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8246" h="685335">
                <a:moveTo>
                  <a:pt x="3287787" y="419100"/>
                </a:moveTo>
                <a:cubicBezTo>
                  <a:pt x="3298370" y="413808"/>
                  <a:pt x="3122687" y="444500"/>
                  <a:pt x="3122687" y="444500"/>
                </a:cubicBezTo>
                <a:cubicBezTo>
                  <a:pt x="2936420" y="480483"/>
                  <a:pt x="2455937" y="599017"/>
                  <a:pt x="2170187" y="635000"/>
                </a:cubicBezTo>
                <a:cubicBezTo>
                  <a:pt x="1884437" y="670983"/>
                  <a:pt x="1647370" y="713317"/>
                  <a:pt x="1408187" y="660400"/>
                </a:cubicBezTo>
                <a:cubicBezTo>
                  <a:pt x="1169004" y="607483"/>
                  <a:pt x="955220" y="378883"/>
                  <a:pt x="735087" y="317500"/>
                </a:cubicBezTo>
                <a:cubicBezTo>
                  <a:pt x="514954" y="256117"/>
                  <a:pt x="205920" y="345017"/>
                  <a:pt x="87387" y="292100"/>
                </a:cubicBezTo>
                <a:cubicBezTo>
                  <a:pt x="-31146" y="239183"/>
                  <a:pt x="-3630" y="119591"/>
                  <a:pt x="23887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08813" y="3483776"/>
            <a:ext cx="126567" cy="127270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880495" y="3267998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80495" y="3269482"/>
            <a:ext cx="128555" cy="235717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80495" y="3269482"/>
            <a:ext cx="128554" cy="78556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395744" y="4150105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395744" y="4151590"/>
            <a:ext cx="126567" cy="280438"/>
          </a:xfrm>
          <a:prstGeom prst="rect">
            <a:avLst/>
          </a:prstGeom>
          <a:solidFill>
            <a:srgbClr val="45B96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395744" y="4150105"/>
            <a:ext cx="126567" cy="108932"/>
          </a:xfrm>
          <a:prstGeom prst="rect">
            <a:avLst/>
          </a:prstGeom>
          <a:solidFill>
            <a:srgbClr val="6969B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6342405" y="3018971"/>
            <a:ext cx="363195" cy="1001486"/>
          </a:xfrm>
          <a:custGeom>
            <a:avLst/>
            <a:gdLst>
              <a:gd name="connsiteX0" fmla="*/ 363195 w 363195"/>
              <a:gd name="connsiteY0" fmla="*/ 1001486 h 1001486"/>
              <a:gd name="connsiteX1" fmla="*/ 58395 w 363195"/>
              <a:gd name="connsiteY1" fmla="*/ 725715 h 1001486"/>
              <a:gd name="connsiteX2" fmla="*/ 338 w 363195"/>
              <a:gd name="connsiteY2" fmla="*/ 0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95" h="1001486">
                <a:moveTo>
                  <a:pt x="363195" y="1001486"/>
                </a:moveTo>
                <a:cubicBezTo>
                  <a:pt x="241033" y="947057"/>
                  <a:pt x="118871" y="892629"/>
                  <a:pt x="58395" y="725715"/>
                </a:cubicBezTo>
                <a:cubicBezTo>
                  <a:pt x="-2081" y="558801"/>
                  <a:pt x="-872" y="279400"/>
                  <a:pt x="338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r="47666"/>
          <a:stretch/>
        </p:blipFill>
        <p:spPr>
          <a:xfrm>
            <a:off x="10093471" y="2192489"/>
            <a:ext cx="1201334" cy="78895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05" y="2339688"/>
            <a:ext cx="1092329" cy="8347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47577" y="203200"/>
            <a:ext cx="2652701" cy="336866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18" y="36516"/>
            <a:ext cx="6367882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38149" y="1974627"/>
            <a:ext cx="88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Africains</a:t>
            </a:r>
            <a:r>
              <a:rPr lang="en-GB" sz="1400" dirty="0" smtClean="0">
                <a:latin typeface="+mj-lt"/>
              </a:rPr>
              <a:t> de </a:t>
            </a:r>
            <a:r>
              <a:rPr lang="en-GB" sz="1400" dirty="0" err="1" smtClean="0">
                <a:latin typeface="+mj-lt"/>
              </a:rPr>
              <a:t>l’est</a:t>
            </a:r>
            <a:endParaRPr lang="en-GB" sz="1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67919" y="2538881"/>
            <a:ext cx="68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</a:rPr>
              <a:t>RHG</a:t>
            </a:r>
            <a:endParaRPr lang="en-GB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3870" y="2236237"/>
            <a:ext cx="103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Africains</a:t>
            </a:r>
            <a:r>
              <a:rPr lang="en-GB" sz="1400" dirty="0" smtClean="0">
                <a:latin typeface="+mj-lt"/>
              </a:rPr>
              <a:t> de </a:t>
            </a:r>
            <a:r>
              <a:rPr lang="en-GB" sz="1400" dirty="0" err="1" smtClean="0">
                <a:latin typeface="+mj-lt"/>
              </a:rPr>
              <a:t>l’ouest</a:t>
            </a:r>
            <a:endParaRPr lang="en-GB" sz="1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35690" y="2851068"/>
            <a:ext cx="126567" cy="44846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935689" y="2851067"/>
            <a:ext cx="126569" cy="82633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950220" y="1831968"/>
            <a:ext cx="126567" cy="44846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634226" y="2535227"/>
            <a:ext cx="126567" cy="448460"/>
          </a:xfrm>
          <a:prstGeom prst="rect">
            <a:avLst/>
          </a:prstGeom>
          <a:solidFill>
            <a:srgbClr val="CD699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043737" y="5429378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086182" y="2892383"/>
            <a:ext cx="126567" cy="4484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730542" y="2620231"/>
            <a:ext cx="68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</a:rPr>
              <a:t>RHG</a:t>
            </a:r>
            <a:endParaRPr lang="en-GB" sz="1400" dirty="0"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7524708" y="1542203"/>
            <a:ext cx="1762942" cy="1651052"/>
            <a:chOff x="7524708" y="1542203"/>
            <a:chExt cx="1762942" cy="1651052"/>
          </a:xfrm>
        </p:grpSpPr>
        <p:sp>
          <p:nvSpPr>
            <p:cNvPr id="24" name="Freeform 23"/>
            <p:cNvSpPr/>
            <p:nvPr/>
          </p:nvSpPr>
          <p:spPr>
            <a:xfrm rot="18847102" flipH="1">
              <a:off x="8206169" y="2240009"/>
              <a:ext cx="479763" cy="493618"/>
            </a:xfrm>
            <a:custGeom>
              <a:avLst/>
              <a:gdLst>
                <a:gd name="connsiteX0" fmla="*/ 3129 w 512284"/>
                <a:gd name="connsiteY0" fmla="*/ 0 h 831272"/>
                <a:gd name="connsiteX1" fmla="*/ 75866 w 512284"/>
                <a:gd name="connsiteY1" fmla="*/ 436418 h 831272"/>
                <a:gd name="connsiteX2" fmla="*/ 512284 w 512284"/>
                <a:gd name="connsiteY2" fmla="*/ 831272 h 83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284" h="831272">
                  <a:moveTo>
                    <a:pt x="3129" y="0"/>
                  </a:moveTo>
                  <a:cubicBezTo>
                    <a:pt x="-2932" y="148936"/>
                    <a:pt x="-8993" y="297873"/>
                    <a:pt x="75866" y="436418"/>
                  </a:cubicBezTo>
                  <a:cubicBezTo>
                    <a:pt x="160725" y="574963"/>
                    <a:pt x="446475" y="765463"/>
                    <a:pt x="512284" y="83127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31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63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394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26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657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788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920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051" algn="l" defTabSz="91426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24708" y="1542203"/>
              <a:ext cx="17629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 smtClean="0">
                  <a:latin typeface="+mj-lt"/>
                </a:rPr>
                <a:t>Région</a:t>
              </a:r>
              <a:r>
                <a:rPr lang="en-GB" sz="1600" dirty="0" smtClean="0">
                  <a:latin typeface="+mj-lt"/>
                </a:rPr>
                <a:t> </a:t>
              </a:r>
              <a:r>
                <a:rPr lang="en-GB" sz="1600" dirty="0" err="1" smtClean="0">
                  <a:latin typeface="+mj-lt"/>
                </a:rPr>
                <a:t>d’origine</a:t>
              </a:r>
              <a:r>
                <a:rPr lang="en-GB" sz="1600" dirty="0" smtClean="0">
                  <a:latin typeface="+mj-lt"/>
                </a:rPr>
                <a:t> </a:t>
              </a:r>
              <a:r>
                <a:rPr lang="en-GB" sz="1600" dirty="0" err="1" smtClean="0">
                  <a:latin typeface="+mj-lt"/>
                </a:rPr>
                <a:t>supposée</a:t>
              </a:r>
              <a:endParaRPr lang="en-GB" sz="1600" dirty="0">
                <a:latin typeface="+mj-lt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7972425" y="2566986"/>
              <a:ext cx="823913" cy="626269"/>
            </a:xfrm>
            <a:custGeom>
              <a:avLst/>
              <a:gdLst>
                <a:gd name="connsiteX0" fmla="*/ 347663 w 823913"/>
                <a:gd name="connsiteY0" fmla="*/ 621507 h 626269"/>
                <a:gd name="connsiteX1" fmla="*/ 459581 w 823913"/>
                <a:gd name="connsiteY1" fmla="*/ 626269 h 626269"/>
                <a:gd name="connsiteX2" fmla="*/ 552450 w 823913"/>
                <a:gd name="connsiteY2" fmla="*/ 604838 h 626269"/>
                <a:gd name="connsiteX3" fmla="*/ 673894 w 823913"/>
                <a:gd name="connsiteY3" fmla="*/ 533400 h 626269"/>
                <a:gd name="connsiteX4" fmla="*/ 752475 w 823913"/>
                <a:gd name="connsiteY4" fmla="*/ 445294 h 626269"/>
                <a:gd name="connsiteX5" fmla="*/ 802481 w 823913"/>
                <a:gd name="connsiteY5" fmla="*/ 342900 h 626269"/>
                <a:gd name="connsiteX6" fmla="*/ 823913 w 823913"/>
                <a:gd name="connsiteY6" fmla="*/ 252413 h 626269"/>
                <a:gd name="connsiteX7" fmla="*/ 809625 w 823913"/>
                <a:gd name="connsiteY7" fmla="*/ 176213 h 626269"/>
                <a:gd name="connsiteX8" fmla="*/ 750094 w 823913"/>
                <a:gd name="connsiteY8" fmla="*/ 83344 h 626269"/>
                <a:gd name="connsiteX9" fmla="*/ 640556 w 823913"/>
                <a:gd name="connsiteY9" fmla="*/ 35719 h 626269"/>
                <a:gd name="connsiteX10" fmla="*/ 511969 w 823913"/>
                <a:gd name="connsiteY10" fmla="*/ 0 h 626269"/>
                <a:gd name="connsiteX11" fmla="*/ 364331 w 823913"/>
                <a:gd name="connsiteY11" fmla="*/ 14288 h 626269"/>
                <a:gd name="connsiteX12" fmla="*/ 254794 w 823913"/>
                <a:gd name="connsiteY12" fmla="*/ 40482 h 626269"/>
                <a:gd name="connsiteX13" fmla="*/ 157163 w 823913"/>
                <a:gd name="connsiteY13" fmla="*/ 95250 h 626269"/>
                <a:gd name="connsiteX14" fmla="*/ 83344 w 823913"/>
                <a:gd name="connsiteY14" fmla="*/ 185738 h 626269"/>
                <a:gd name="connsiteX15" fmla="*/ 35719 w 823913"/>
                <a:gd name="connsiteY15" fmla="*/ 254794 h 626269"/>
                <a:gd name="connsiteX16" fmla="*/ 28575 w 823913"/>
                <a:gd name="connsiteY16" fmla="*/ 307182 h 626269"/>
                <a:gd name="connsiteX17" fmla="*/ 0 w 823913"/>
                <a:gd name="connsiteY17" fmla="*/ 385763 h 626269"/>
                <a:gd name="connsiteX18" fmla="*/ 0 w 823913"/>
                <a:gd name="connsiteY18" fmla="*/ 452438 h 626269"/>
                <a:gd name="connsiteX19" fmla="*/ 0 w 823913"/>
                <a:gd name="connsiteY19" fmla="*/ 507207 h 626269"/>
                <a:gd name="connsiteX20" fmla="*/ 11906 w 823913"/>
                <a:gd name="connsiteY20" fmla="*/ 552450 h 626269"/>
                <a:gd name="connsiteX21" fmla="*/ 28575 w 823913"/>
                <a:gd name="connsiteY21" fmla="*/ 592932 h 626269"/>
                <a:gd name="connsiteX22" fmla="*/ 171450 w 823913"/>
                <a:gd name="connsiteY22" fmla="*/ 573882 h 626269"/>
                <a:gd name="connsiteX23" fmla="*/ 219075 w 823913"/>
                <a:gd name="connsiteY23" fmla="*/ 569119 h 626269"/>
                <a:gd name="connsiteX24" fmla="*/ 238125 w 823913"/>
                <a:gd name="connsiteY24" fmla="*/ 547688 h 626269"/>
                <a:gd name="connsiteX25" fmla="*/ 288131 w 823913"/>
                <a:gd name="connsiteY25" fmla="*/ 623888 h 626269"/>
                <a:gd name="connsiteX26" fmla="*/ 347663 w 823913"/>
                <a:gd name="connsiteY26" fmla="*/ 621507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3913" h="626269">
                  <a:moveTo>
                    <a:pt x="347663" y="621507"/>
                  </a:moveTo>
                  <a:lnTo>
                    <a:pt x="459581" y="626269"/>
                  </a:lnTo>
                  <a:lnTo>
                    <a:pt x="552450" y="604838"/>
                  </a:lnTo>
                  <a:lnTo>
                    <a:pt x="673894" y="533400"/>
                  </a:lnTo>
                  <a:lnTo>
                    <a:pt x="752475" y="445294"/>
                  </a:lnTo>
                  <a:lnTo>
                    <a:pt x="802481" y="342900"/>
                  </a:lnTo>
                  <a:lnTo>
                    <a:pt x="823913" y="252413"/>
                  </a:lnTo>
                  <a:lnTo>
                    <a:pt x="809625" y="176213"/>
                  </a:lnTo>
                  <a:lnTo>
                    <a:pt x="750094" y="83344"/>
                  </a:lnTo>
                  <a:lnTo>
                    <a:pt x="640556" y="35719"/>
                  </a:lnTo>
                  <a:lnTo>
                    <a:pt x="511969" y="0"/>
                  </a:lnTo>
                  <a:lnTo>
                    <a:pt x="364331" y="14288"/>
                  </a:lnTo>
                  <a:lnTo>
                    <a:pt x="254794" y="40482"/>
                  </a:lnTo>
                  <a:lnTo>
                    <a:pt x="157163" y="95250"/>
                  </a:lnTo>
                  <a:lnTo>
                    <a:pt x="83344" y="185738"/>
                  </a:lnTo>
                  <a:lnTo>
                    <a:pt x="35719" y="254794"/>
                  </a:lnTo>
                  <a:lnTo>
                    <a:pt x="28575" y="307182"/>
                  </a:lnTo>
                  <a:lnTo>
                    <a:pt x="0" y="385763"/>
                  </a:lnTo>
                  <a:lnTo>
                    <a:pt x="0" y="452438"/>
                  </a:lnTo>
                  <a:lnTo>
                    <a:pt x="0" y="507207"/>
                  </a:lnTo>
                  <a:lnTo>
                    <a:pt x="11906" y="552450"/>
                  </a:lnTo>
                  <a:lnTo>
                    <a:pt x="28575" y="592932"/>
                  </a:lnTo>
                  <a:lnTo>
                    <a:pt x="171450" y="573882"/>
                  </a:lnTo>
                  <a:lnTo>
                    <a:pt x="219075" y="569119"/>
                  </a:lnTo>
                  <a:lnTo>
                    <a:pt x="238125" y="547688"/>
                  </a:lnTo>
                  <a:lnTo>
                    <a:pt x="288131" y="623888"/>
                  </a:lnTo>
                  <a:lnTo>
                    <a:pt x="347663" y="621507"/>
                  </a:lnTo>
                  <a:close/>
                </a:path>
              </a:pathLst>
            </a:custGeom>
            <a:solidFill>
              <a:srgbClr val="CD4237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7957255" y="2626838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57255" y="2626837"/>
            <a:ext cx="126568" cy="26661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Box 155"/>
          <p:cNvSpPr txBox="1">
            <a:spLocks noChangeArrowheads="1"/>
          </p:cNvSpPr>
          <p:nvPr/>
        </p:nvSpPr>
        <p:spPr bwMode="auto">
          <a:xfrm>
            <a:off x="6075087" y="6140081"/>
            <a:ext cx="237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fr-FR" altLang="en-US" sz="1600" dirty="0" smtClean="0">
                <a:latin typeface="+mj-lt"/>
              </a:rPr>
              <a:t>Patin et </a:t>
            </a:r>
            <a:r>
              <a:rPr lang="fr-FR" altLang="en-US" sz="1600" dirty="0">
                <a:latin typeface="+mj-lt"/>
              </a:rPr>
              <a:t>al., </a:t>
            </a:r>
            <a:r>
              <a:rPr lang="fr-FR" altLang="en-US" sz="1600" i="1" dirty="0" smtClean="0">
                <a:latin typeface="+mj-lt"/>
              </a:rPr>
              <a:t>Science </a:t>
            </a:r>
            <a:r>
              <a:rPr lang="fr-FR" altLang="en-US" sz="1600" dirty="0" smtClean="0">
                <a:latin typeface="+mj-lt"/>
              </a:rPr>
              <a:t>2017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79441" y="586792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Khoe</a:t>
            </a:r>
            <a:r>
              <a:rPr lang="en-GB" sz="1400" dirty="0" smtClean="0">
                <a:latin typeface="+mj-lt"/>
              </a:rPr>
              <a:t>-San</a:t>
            </a:r>
            <a:endParaRPr lang="en-GB" sz="1400" dirty="0">
              <a:latin typeface="+mj-lt"/>
            </a:endParaRPr>
          </a:p>
        </p:txBody>
      </p:sp>
      <p:sp>
        <p:nvSpPr>
          <p:cNvPr id="52" name="Text Box 155"/>
          <p:cNvSpPr txBox="1">
            <a:spLocks noChangeArrowheads="1"/>
          </p:cNvSpPr>
          <p:nvPr/>
        </p:nvSpPr>
        <p:spPr bwMode="auto">
          <a:xfrm>
            <a:off x="6085375" y="6395803"/>
            <a:ext cx="237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fr-FR" altLang="en-US" sz="1600" dirty="0" err="1" smtClean="0">
                <a:latin typeface="+mj-lt"/>
              </a:rPr>
              <a:t>Skoglund</a:t>
            </a:r>
            <a:r>
              <a:rPr lang="fr-FR" altLang="en-US" sz="1600" dirty="0" smtClean="0">
                <a:latin typeface="+mj-lt"/>
              </a:rPr>
              <a:t> et </a:t>
            </a:r>
            <a:r>
              <a:rPr lang="fr-FR" altLang="en-US" sz="1600" dirty="0">
                <a:latin typeface="+mj-lt"/>
              </a:rPr>
              <a:t>al., </a:t>
            </a:r>
            <a:r>
              <a:rPr lang="fr-FR" altLang="en-US" sz="1600" i="1" dirty="0" err="1" smtClean="0">
                <a:latin typeface="+mj-lt"/>
              </a:rPr>
              <a:t>Cell</a:t>
            </a:r>
            <a:r>
              <a:rPr lang="fr-FR" altLang="en-US" sz="1600" i="1" dirty="0" smtClean="0">
                <a:latin typeface="+mj-lt"/>
              </a:rPr>
              <a:t> </a:t>
            </a:r>
            <a:r>
              <a:rPr lang="fr-FR" altLang="en-US" sz="1600" dirty="0" smtClean="0">
                <a:latin typeface="+mj-lt"/>
              </a:rPr>
              <a:t>2017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959615" y="4639083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212749" y="4414853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9959614" y="4639083"/>
            <a:ext cx="126567" cy="22423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212749" y="4414853"/>
            <a:ext cx="126567" cy="22423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15630" y="3465516"/>
            <a:ext cx="130383" cy="44846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410821" y="3888252"/>
            <a:ext cx="885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Hadza</a:t>
            </a:r>
            <a:endParaRPr lang="en-GB" sz="1400" dirty="0">
              <a:latin typeface="+mj-lt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508538" y="3022600"/>
            <a:ext cx="3124662" cy="3060700"/>
            <a:chOff x="8508538" y="3022600"/>
            <a:chExt cx="3124662" cy="3060700"/>
          </a:xfrm>
        </p:grpSpPr>
        <p:sp>
          <p:nvSpPr>
            <p:cNvPr id="67" name="Freeform 66"/>
            <p:cNvSpPr/>
            <p:nvPr/>
          </p:nvSpPr>
          <p:spPr>
            <a:xfrm>
              <a:off x="8508538" y="3022600"/>
              <a:ext cx="1727662" cy="628952"/>
            </a:xfrm>
            <a:custGeom>
              <a:avLst/>
              <a:gdLst>
                <a:gd name="connsiteX0" fmla="*/ 462 w 1727662"/>
                <a:gd name="connsiteY0" fmla="*/ 0 h 628952"/>
                <a:gd name="connsiteX1" fmla="*/ 19512 w 1727662"/>
                <a:gd name="connsiteY1" fmla="*/ 323850 h 628952"/>
                <a:gd name="connsiteX2" fmla="*/ 127462 w 1727662"/>
                <a:gd name="connsiteY2" fmla="*/ 488950 h 628952"/>
                <a:gd name="connsiteX3" fmla="*/ 432262 w 1727662"/>
                <a:gd name="connsiteY3" fmla="*/ 628650 h 628952"/>
                <a:gd name="connsiteX4" fmla="*/ 1219662 w 1727662"/>
                <a:gd name="connsiteY4" fmla="*/ 450850 h 628952"/>
                <a:gd name="connsiteX5" fmla="*/ 1460962 w 1727662"/>
                <a:gd name="connsiteY5" fmla="*/ 431800 h 628952"/>
                <a:gd name="connsiteX6" fmla="*/ 1727662 w 1727662"/>
                <a:gd name="connsiteY6" fmla="*/ 520700 h 62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662" h="628952">
                  <a:moveTo>
                    <a:pt x="462" y="0"/>
                  </a:moveTo>
                  <a:cubicBezTo>
                    <a:pt x="-597" y="121179"/>
                    <a:pt x="-1655" y="242358"/>
                    <a:pt x="19512" y="323850"/>
                  </a:cubicBezTo>
                  <a:cubicBezTo>
                    <a:pt x="40679" y="405342"/>
                    <a:pt x="58670" y="438150"/>
                    <a:pt x="127462" y="488950"/>
                  </a:cubicBezTo>
                  <a:cubicBezTo>
                    <a:pt x="196254" y="539750"/>
                    <a:pt x="250229" y="635000"/>
                    <a:pt x="432262" y="628650"/>
                  </a:cubicBezTo>
                  <a:cubicBezTo>
                    <a:pt x="614295" y="622300"/>
                    <a:pt x="1048212" y="483658"/>
                    <a:pt x="1219662" y="450850"/>
                  </a:cubicBezTo>
                  <a:cubicBezTo>
                    <a:pt x="1391112" y="418042"/>
                    <a:pt x="1376295" y="420158"/>
                    <a:pt x="1460962" y="431800"/>
                  </a:cubicBezTo>
                  <a:cubicBezTo>
                    <a:pt x="1545629" y="443442"/>
                    <a:pt x="1636645" y="482071"/>
                    <a:pt x="1727662" y="5207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8566150" y="3448050"/>
              <a:ext cx="292100" cy="1517650"/>
            </a:xfrm>
            <a:custGeom>
              <a:avLst/>
              <a:gdLst>
                <a:gd name="connsiteX0" fmla="*/ 0 w 292100"/>
                <a:gd name="connsiteY0" fmla="*/ 0 h 1517650"/>
                <a:gd name="connsiteX1" fmla="*/ 107950 w 292100"/>
                <a:gd name="connsiteY1" fmla="*/ 234950 h 1517650"/>
                <a:gd name="connsiteX2" fmla="*/ 228600 w 292100"/>
                <a:gd name="connsiteY2" fmla="*/ 476250 h 1517650"/>
                <a:gd name="connsiteX3" fmla="*/ 273050 w 292100"/>
                <a:gd name="connsiteY3" fmla="*/ 793750 h 1517650"/>
                <a:gd name="connsiteX4" fmla="*/ 234950 w 292100"/>
                <a:gd name="connsiteY4" fmla="*/ 1111250 h 1517650"/>
                <a:gd name="connsiteX5" fmla="*/ 234950 w 292100"/>
                <a:gd name="connsiteY5" fmla="*/ 1339850 h 1517650"/>
                <a:gd name="connsiteX6" fmla="*/ 292100 w 292100"/>
                <a:gd name="connsiteY6" fmla="*/ 151765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0" h="1517650">
                  <a:moveTo>
                    <a:pt x="0" y="0"/>
                  </a:moveTo>
                  <a:cubicBezTo>
                    <a:pt x="34925" y="77787"/>
                    <a:pt x="69850" y="155575"/>
                    <a:pt x="107950" y="234950"/>
                  </a:cubicBezTo>
                  <a:cubicBezTo>
                    <a:pt x="146050" y="314325"/>
                    <a:pt x="201083" y="383117"/>
                    <a:pt x="228600" y="476250"/>
                  </a:cubicBezTo>
                  <a:cubicBezTo>
                    <a:pt x="256117" y="569383"/>
                    <a:pt x="271992" y="687917"/>
                    <a:pt x="273050" y="793750"/>
                  </a:cubicBezTo>
                  <a:cubicBezTo>
                    <a:pt x="274108" y="899583"/>
                    <a:pt x="241300" y="1020233"/>
                    <a:pt x="234950" y="1111250"/>
                  </a:cubicBezTo>
                  <a:cubicBezTo>
                    <a:pt x="228600" y="1202267"/>
                    <a:pt x="225425" y="1272117"/>
                    <a:pt x="234950" y="1339850"/>
                  </a:cubicBezTo>
                  <a:cubicBezTo>
                    <a:pt x="244475" y="1407583"/>
                    <a:pt x="268287" y="1462616"/>
                    <a:pt x="292100" y="151765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10128250" y="3879850"/>
              <a:ext cx="304540" cy="1917700"/>
            </a:xfrm>
            <a:custGeom>
              <a:avLst/>
              <a:gdLst>
                <a:gd name="connsiteX0" fmla="*/ 228600 w 304540"/>
                <a:gd name="connsiteY0" fmla="*/ 0 h 1917700"/>
                <a:gd name="connsiteX1" fmla="*/ 285750 w 304540"/>
                <a:gd name="connsiteY1" fmla="*/ 330200 h 1917700"/>
                <a:gd name="connsiteX2" fmla="*/ 285750 w 304540"/>
                <a:gd name="connsiteY2" fmla="*/ 647700 h 1917700"/>
                <a:gd name="connsiteX3" fmla="*/ 63500 w 304540"/>
                <a:gd name="connsiteY3" fmla="*/ 1466850 h 1917700"/>
                <a:gd name="connsiteX4" fmla="*/ 0 w 304540"/>
                <a:gd name="connsiteY4" fmla="*/ 191770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0" h="1917700">
                  <a:moveTo>
                    <a:pt x="228600" y="0"/>
                  </a:moveTo>
                  <a:cubicBezTo>
                    <a:pt x="252412" y="111125"/>
                    <a:pt x="276225" y="222250"/>
                    <a:pt x="285750" y="330200"/>
                  </a:cubicBezTo>
                  <a:cubicBezTo>
                    <a:pt x="295275" y="438150"/>
                    <a:pt x="322792" y="458258"/>
                    <a:pt x="285750" y="647700"/>
                  </a:cubicBezTo>
                  <a:cubicBezTo>
                    <a:pt x="248708" y="837142"/>
                    <a:pt x="111125" y="1255183"/>
                    <a:pt x="63500" y="1466850"/>
                  </a:cubicBezTo>
                  <a:cubicBezTo>
                    <a:pt x="15875" y="1678517"/>
                    <a:pt x="7937" y="1798108"/>
                    <a:pt x="0" y="19177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0401300" y="4051300"/>
              <a:ext cx="577850" cy="977900"/>
            </a:xfrm>
            <a:custGeom>
              <a:avLst/>
              <a:gdLst>
                <a:gd name="connsiteX0" fmla="*/ 0 w 577850"/>
                <a:gd name="connsiteY0" fmla="*/ 0 h 977900"/>
                <a:gd name="connsiteX1" fmla="*/ 25400 w 577850"/>
                <a:gd name="connsiteY1" fmla="*/ 107950 h 977900"/>
                <a:gd name="connsiteX2" fmla="*/ 152400 w 577850"/>
                <a:gd name="connsiteY2" fmla="*/ 215900 h 977900"/>
                <a:gd name="connsiteX3" fmla="*/ 361950 w 577850"/>
                <a:gd name="connsiteY3" fmla="*/ 368300 h 977900"/>
                <a:gd name="connsiteX4" fmla="*/ 463550 w 577850"/>
                <a:gd name="connsiteY4" fmla="*/ 609600 h 977900"/>
                <a:gd name="connsiteX5" fmla="*/ 501650 w 577850"/>
                <a:gd name="connsiteY5" fmla="*/ 838200 h 977900"/>
                <a:gd name="connsiteX6" fmla="*/ 577850 w 577850"/>
                <a:gd name="connsiteY6" fmla="*/ 9779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850" h="977900">
                  <a:moveTo>
                    <a:pt x="0" y="0"/>
                  </a:moveTo>
                  <a:cubicBezTo>
                    <a:pt x="0" y="35983"/>
                    <a:pt x="0" y="71967"/>
                    <a:pt x="25400" y="107950"/>
                  </a:cubicBezTo>
                  <a:cubicBezTo>
                    <a:pt x="50800" y="143933"/>
                    <a:pt x="96308" y="172508"/>
                    <a:pt x="152400" y="215900"/>
                  </a:cubicBezTo>
                  <a:cubicBezTo>
                    <a:pt x="208492" y="259292"/>
                    <a:pt x="310092" y="302683"/>
                    <a:pt x="361950" y="368300"/>
                  </a:cubicBezTo>
                  <a:cubicBezTo>
                    <a:pt x="413808" y="433917"/>
                    <a:pt x="440267" y="531283"/>
                    <a:pt x="463550" y="609600"/>
                  </a:cubicBezTo>
                  <a:cubicBezTo>
                    <a:pt x="486833" y="687917"/>
                    <a:pt x="482600" y="776817"/>
                    <a:pt x="501650" y="838200"/>
                  </a:cubicBezTo>
                  <a:cubicBezTo>
                    <a:pt x="520700" y="899583"/>
                    <a:pt x="549275" y="938741"/>
                    <a:pt x="577850" y="9779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11125200" y="5060950"/>
              <a:ext cx="508000" cy="146050"/>
            </a:xfrm>
            <a:custGeom>
              <a:avLst/>
              <a:gdLst>
                <a:gd name="connsiteX0" fmla="*/ 0 w 508000"/>
                <a:gd name="connsiteY0" fmla="*/ 0 h 146050"/>
                <a:gd name="connsiteX1" fmla="*/ 209550 w 508000"/>
                <a:gd name="connsiteY1" fmla="*/ 114300 h 146050"/>
                <a:gd name="connsiteX2" fmla="*/ 508000 w 508000"/>
                <a:gd name="connsiteY2" fmla="*/ 1460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146050">
                  <a:moveTo>
                    <a:pt x="0" y="0"/>
                  </a:moveTo>
                  <a:cubicBezTo>
                    <a:pt x="62441" y="44979"/>
                    <a:pt x="124883" y="89958"/>
                    <a:pt x="209550" y="114300"/>
                  </a:cubicBezTo>
                  <a:cubicBezTo>
                    <a:pt x="294217" y="138642"/>
                    <a:pt x="401108" y="142346"/>
                    <a:pt x="508000" y="14605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9347200" y="5194300"/>
              <a:ext cx="889000" cy="889000"/>
            </a:xfrm>
            <a:custGeom>
              <a:avLst/>
              <a:gdLst>
                <a:gd name="connsiteX0" fmla="*/ 889000 w 889000"/>
                <a:gd name="connsiteY0" fmla="*/ 0 h 889000"/>
                <a:gd name="connsiteX1" fmla="*/ 787400 w 889000"/>
                <a:gd name="connsiteY1" fmla="*/ 209550 h 889000"/>
                <a:gd name="connsiteX2" fmla="*/ 514350 w 889000"/>
                <a:gd name="connsiteY2" fmla="*/ 438150 h 889000"/>
                <a:gd name="connsiteX3" fmla="*/ 285750 w 889000"/>
                <a:gd name="connsiteY3" fmla="*/ 527050 h 889000"/>
                <a:gd name="connsiteX4" fmla="*/ 107950 w 889000"/>
                <a:gd name="connsiteY4" fmla="*/ 628650 h 889000"/>
                <a:gd name="connsiteX5" fmla="*/ 0 w 889000"/>
                <a:gd name="connsiteY5" fmla="*/ 88900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0" h="889000">
                  <a:moveTo>
                    <a:pt x="889000" y="0"/>
                  </a:moveTo>
                  <a:cubicBezTo>
                    <a:pt x="869421" y="68262"/>
                    <a:pt x="849842" y="136525"/>
                    <a:pt x="787400" y="209550"/>
                  </a:cubicBezTo>
                  <a:cubicBezTo>
                    <a:pt x="724958" y="282575"/>
                    <a:pt x="597958" y="385233"/>
                    <a:pt x="514350" y="438150"/>
                  </a:cubicBezTo>
                  <a:cubicBezTo>
                    <a:pt x="430742" y="491067"/>
                    <a:pt x="353483" y="495300"/>
                    <a:pt x="285750" y="527050"/>
                  </a:cubicBezTo>
                  <a:cubicBezTo>
                    <a:pt x="218017" y="558800"/>
                    <a:pt x="155575" y="568325"/>
                    <a:pt x="107950" y="628650"/>
                  </a:cubicBezTo>
                  <a:cubicBezTo>
                    <a:pt x="60325" y="688975"/>
                    <a:pt x="30162" y="788987"/>
                    <a:pt x="0" y="8890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32" y="99850"/>
            <a:ext cx="1680975" cy="15285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31355" y="3378371"/>
            <a:ext cx="287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L’exemple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l’Afrique</a:t>
            </a:r>
            <a:r>
              <a:rPr lang="en-US" sz="2400" dirty="0" smtClean="0">
                <a:latin typeface="+mj-lt"/>
              </a:rPr>
              <a:t> sub-</a:t>
            </a:r>
            <a:r>
              <a:rPr lang="en-US" sz="2400" dirty="0" err="1" smtClean="0">
                <a:latin typeface="+mj-lt"/>
              </a:rPr>
              <a:t>Saharienne</a:t>
            </a:r>
            <a:endParaRPr lang="en-US" sz="2400" dirty="0"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24366" y="6153434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224365" y="6153434"/>
            <a:ext cx="126567" cy="125922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18" y="36516"/>
            <a:ext cx="6367882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38149" y="1974627"/>
            <a:ext cx="88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Africains</a:t>
            </a:r>
            <a:r>
              <a:rPr lang="en-GB" sz="1400" dirty="0" smtClean="0">
                <a:latin typeface="+mj-lt"/>
              </a:rPr>
              <a:t> de </a:t>
            </a:r>
            <a:r>
              <a:rPr lang="en-GB" sz="1400" dirty="0" err="1" smtClean="0">
                <a:latin typeface="+mj-lt"/>
              </a:rPr>
              <a:t>l’est</a:t>
            </a:r>
            <a:endParaRPr lang="en-GB" sz="1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79441" y="586792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Khoe</a:t>
            </a:r>
            <a:r>
              <a:rPr lang="en-GB" sz="1400" dirty="0" smtClean="0">
                <a:latin typeface="+mj-lt"/>
              </a:rPr>
              <a:t>-San</a:t>
            </a:r>
            <a:endParaRPr lang="en-GB" sz="14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67919" y="2538881"/>
            <a:ext cx="68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</a:rPr>
              <a:t>RHG</a:t>
            </a:r>
            <a:endParaRPr lang="en-GB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3870" y="2236237"/>
            <a:ext cx="103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Africains</a:t>
            </a:r>
            <a:r>
              <a:rPr lang="en-GB" sz="1400" dirty="0" smtClean="0">
                <a:latin typeface="+mj-lt"/>
              </a:rPr>
              <a:t> de </a:t>
            </a:r>
            <a:r>
              <a:rPr lang="en-GB" sz="1400" dirty="0" err="1" smtClean="0">
                <a:latin typeface="+mj-lt"/>
              </a:rPr>
              <a:t>l’ouest</a:t>
            </a:r>
            <a:endParaRPr lang="en-GB" sz="14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35690" y="2851068"/>
            <a:ext cx="126567" cy="44846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935689" y="2851067"/>
            <a:ext cx="126569" cy="82633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950220" y="1831968"/>
            <a:ext cx="126567" cy="44846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634226" y="2535227"/>
            <a:ext cx="126567" cy="448460"/>
          </a:xfrm>
          <a:prstGeom prst="rect">
            <a:avLst/>
          </a:prstGeom>
          <a:solidFill>
            <a:srgbClr val="CD699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043737" y="5429378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086182" y="2892383"/>
            <a:ext cx="126567" cy="4484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732697" y="2618768"/>
            <a:ext cx="68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j-lt"/>
              </a:rPr>
              <a:t>RHG</a:t>
            </a:r>
            <a:endParaRPr lang="en-GB" sz="14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50637" y="5007685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750636" y="5007684"/>
            <a:ext cx="126569" cy="106961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9984533" y="5906409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84532" y="5906408"/>
            <a:ext cx="126569" cy="106961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9738164" y="6130640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738163" y="6130639"/>
            <a:ext cx="126569" cy="106961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8750635" y="5008426"/>
            <a:ext cx="126569" cy="45719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8373105" y="3415112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402509" y="3034735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402508" y="3034734"/>
            <a:ext cx="126569" cy="106961"/>
          </a:xfrm>
          <a:prstGeom prst="rect">
            <a:avLst/>
          </a:prstGeom>
          <a:solidFill>
            <a:srgbClr val="CD699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0818078" y="2969025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818077" y="2969024"/>
            <a:ext cx="126569" cy="106961"/>
          </a:xfrm>
          <a:prstGeom prst="rect">
            <a:avLst/>
          </a:prstGeom>
          <a:solidFill>
            <a:srgbClr val="CD699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 rot="18847102" flipH="1">
            <a:off x="8206169" y="2240009"/>
            <a:ext cx="479763" cy="493618"/>
          </a:xfrm>
          <a:custGeom>
            <a:avLst/>
            <a:gdLst>
              <a:gd name="connsiteX0" fmla="*/ 3129 w 512284"/>
              <a:gd name="connsiteY0" fmla="*/ 0 h 831272"/>
              <a:gd name="connsiteX1" fmla="*/ 75866 w 512284"/>
              <a:gd name="connsiteY1" fmla="*/ 436418 h 831272"/>
              <a:gd name="connsiteX2" fmla="*/ 512284 w 512284"/>
              <a:gd name="connsiteY2" fmla="*/ 831272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284" h="831272">
                <a:moveTo>
                  <a:pt x="3129" y="0"/>
                </a:moveTo>
                <a:cubicBezTo>
                  <a:pt x="-2932" y="148936"/>
                  <a:pt x="-8993" y="297873"/>
                  <a:pt x="75866" y="436418"/>
                </a:cubicBezTo>
                <a:cubicBezTo>
                  <a:pt x="160725" y="574963"/>
                  <a:pt x="446475" y="765463"/>
                  <a:pt x="512284" y="831272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1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94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88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51" algn="l" defTabSz="9142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24708" y="1542203"/>
            <a:ext cx="176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latin typeface="+mj-lt"/>
              </a:rPr>
              <a:t>Région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d’origine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supposée</a:t>
            </a:r>
            <a:endParaRPr lang="en-GB" sz="1600" dirty="0">
              <a:latin typeface="+mj-lt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972425" y="2566986"/>
            <a:ext cx="823913" cy="626269"/>
          </a:xfrm>
          <a:custGeom>
            <a:avLst/>
            <a:gdLst>
              <a:gd name="connsiteX0" fmla="*/ 347663 w 823913"/>
              <a:gd name="connsiteY0" fmla="*/ 621507 h 626269"/>
              <a:gd name="connsiteX1" fmla="*/ 459581 w 823913"/>
              <a:gd name="connsiteY1" fmla="*/ 626269 h 626269"/>
              <a:gd name="connsiteX2" fmla="*/ 552450 w 823913"/>
              <a:gd name="connsiteY2" fmla="*/ 604838 h 626269"/>
              <a:gd name="connsiteX3" fmla="*/ 673894 w 823913"/>
              <a:gd name="connsiteY3" fmla="*/ 533400 h 626269"/>
              <a:gd name="connsiteX4" fmla="*/ 752475 w 823913"/>
              <a:gd name="connsiteY4" fmla="*/ 445294 h 626269"/>
              <a:gd name="connsiteX5" fmla="*/ 802481 w 823913"/>
              <a:gd name="connsiteY5" fmla="*/ 342900 h 626269"/>
              <a:gd name="connsiteX6" fmla="*/ 823913 w 823913"/>
              <a:gd name="connsiteY6" fmla="*/ 252413 h 626269"/>
              <a:gd name="connsiteX7" fmla="*/ 809625 w 823913"/>
              <a:gd name="connsiteY7" fmla="*/ 176213 h 626269"/>
              <a:gd name="connsiteX8" fmla="*/ 750094 w 823913"/>
              <a:gd name="connsiteY8" fmla="*/ 83344 h 626269"/>
              <a:gd name="connsiteX9" fmla="*/ 640556 w 823913"/>
              <a:gd name="connsiteY9" fmla="*/ 35719 h 626269"/>
              <a:gd name="connsiteX10" fmla="*/ 511969 w 823913"/>
              <a:gd name="connsiteY10" fmla="*/ 0 h 626269"/>
              <a:gd name="connsiteX11" fmla="*/ 364331 w 823913"/>
              <a:gd name="connsiteY11" fmla="*/ 14288 h 626269"/>
              <a:gd name="connsiteX12" fmla="*/ 254794 w 823913"/>
              <a:gd name="connsiteY12" fmla="*/ 40482 h 626269"/>
              <a:gd name="connsiteX13" fmla="*/ 157163 w 823913"/>
              <a:gd name="connsiteY13" fmla="*/ 95250 h 626269"/>
              <a:gd name="connsiteX14" fmla="*/ 83344 w 823913"/>
              <a:gd name="connsiteY14" fmla="*/ 185738 h 626269"/>
              <a:gd name="connsiteX15" fmla="*/ 35719 w 823913"/>
              <a:gd name="connsiteY15" fmla="*/ 254794 h 626269"/>
              <a:gd name="connsiteX16" fmla="*/ 28575 w 823913"/>
              <a:gd name="connsiteY16" fmla="*/ 307182 h 626269"/>
              <a:gd name="connsiteX17" fmla="*/ 0 w 823913"/>
              <a:gd name="connsiteY17" fmla="*/ 385763 h 626269"/>
              <a:gd name="connsiteX18" fmla="*/ 0 w 823913"/>
              <a:gd name="connsiteY18" fmla="*/ 452438 h 626269"/>
              <a:gd name="connsiteX19" fmla="*/ 0 w 823913"/>
              <a:gd name="connsiteY19" fmla="*/ 507207 h 626269"/>
              <a:gd name="connsiteX20" fmla="*/ 11906 w 823913"/>
              <a:gd name="connsiteY20" fmla="*/ 552450 h 626269"/>
              <a:gd name="connsiteX21" fmla="*/ 28575 w 823913"/>
              <a:gd name="connsiteY21" fmla="*/ 592932 h 626269"/>
              <a:gd name="connsiteX22" fmla="*/ 171450 w 823913"/>
              <a:gd name="connsiteY22" fmla="*/ 573882 h 626269"/>
              <a:gd name="connsiteX23" fmla="*/ 219075 w 823913"/>
              <a:gd name="connsiteY23" fmla="*/ 569119 h 626269"/>
              <a:gd name="connsiteX24" fmla="*/ 238125 w 823913"/>
              <a:gd name="connsiteY24" fmla="*/ 547688 h 626269"/>
              <a:gd name="connsiteX25" fmla="*/ 288131 w 823913"/>
              <a:gd name="connsiteY25" fmla="*/ 623888 h 626269"/>
              <a:gd name="connsiteX26" fmla="*/ 347663 w 823913"/>
              <a:gd name="connsiteY26" fmla="*/ 621507 h 62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3913" h="626269">
                <a:moveTo>
                  <a:pt x="347663" y="621507"/>
                </a:moveTo>
                <a:lnTo>
                  <a:pt x="459581" y="626269"/>
                </a:lnTo>
                <a:lnTo>
                  <a:pt x="552450" y="604838"/>
                </a:lnTo>
                <a:lnTo>
                  <a:pt x="673894" y="533400"/>
                </a:lnTo>
                <a:lnTo>
                  <a:pt x="752475" y="445294"/>
                </a:lnTo>
                <a:lnTo>
                  <a:pt x="802481" y="342900"/>
                </a:lnTo>
                <a:lnTo>
                  <a:pt x="823913" y="252413"/>
                </a:lnTo>
                <a:lnTo>
                  <a:pt x="809625" y="176213"/>
                </a:lnTo>
                <a:lnTo>
                  <a:pt x="750094" y="83344"/>
                </a:lnTo>
                <a:lnTo>
                  <a:pt x="640556" y="35719"/>
                </a:lnTo>
                <a:lnTo>
                  <a:pt x="511969" y="0"/>
                </a:lnTo>
                <a:lnTo>
                  <a:pt x="364331" y="14288"/>
                </a:lnTo>
                <a:lnTo>
                  <a:pt x="254794" y="40482"/>
                </a:lnTo>
                <a:lnTo>
                  <a:pt x="157163" y="95250"/>
                </a:lnTo>
                <a:lnTo>
                  <a:pt x="83344" y="185738"/>
                </a:lnTo>
                <a:lnTo>
                  <a:pt x="35719" y="254794"/>
                </a:lnTo>
                <a:lnTo>
                  <a:pt x="28575" y="307182"/>
                </a:lnTo>
                <a:lnTo>
                  <a:pt x="0" y="385763"/>
                </a:lnTo>
                <a:lnTo>
                  <a:pt x="0" y="452438"/>
                </a:lnTo>
                <a:lnTo>
                  <a:pt x="0" y="507207"/>
                </a:lnTo>
                <a:lnTo>
                  <a:pt x="11906" y="552450"/>
                </a:lnTo>
                <a:lnTo>
                  <a:pt x="28575" y="592932"/>
                </a:lnTo>
                <a:lnTo>
                  <a:pt x="171450" y="573882"/>
                </a:lnTo>
                <a:lnTo>
                  <a:pt x="219075" y="569119"/>
                </a:lnTo>
                <a:lnTo>
                  <a:pt x="238125" y="547688"/>
                </a:lnTo>
                <a:lnTo>
                  <a:pt x="288131" y="623888"/>
                </a:lnTo>
                <a:lnTo>
                  <a:pt x="347663" y="621507"/>
                </a:lnTo>
                <a:close/>
              </a:path>
            </a:pathLst>
          </a:custGeom>
          <a:solidFill>
            <a:srgbClr val="CD423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373104" y="3415111"/>
            <a:ext cx="126569" cy="106961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957255" y="2626838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57255" y="2626837"/>
            <a:ext cx="126568" cy="266612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8508538" y="3022600"/>
            <a:ext cx="3124662" cy="3060700"/>
            <a:chOff x="8508538" y="3022600"/>
            <a:chExt cx="3124662" cy="3060700"/>
          </a:xfrm>
        </p:grpSpPr>
        <p:sp>
          <p:nvSpPr>
            <p:cNvPr id="15" name="Freeform 14"/>
            <p:cNvSpPr/>
            <p:nvPr/>
          </p:nvSpPr>
          <p:spPr>
            <a:xfrm>
              <a:off x="8508538" y="3022600"/>
              <a:ext cx="1727662" cy="628952"/>
            </a:xfrm>
            <a:custGeom>
              <a:avLst/>
              <a:gdLst>
                <a:gd name="connsiteX0" fmla="*/ 462 w 1727662"/>
                <a:gd name="connsiteY0" fmla="*/ 0 h 628952"/>
                <a:gd name="connsiteX1" fmla="*/ 19512 w 1727662"/>
                <a:gd name="connsiteY1" fmla="*/ 323850 h 628952"/>
                <a:gd name="connsiteX2" fmla="*/ 127462 w 1727662"/>
                <a:gd name="connsiteY2" fmla="*/ 488950 h 628952"/>
                <a:gd name="connsiteX3" fmla="*/ 432262 w 1727662"/>
                <a:gd name="connsiteY3" fmla="*/ 628650 h 628952"/>
                <a:gd name="connsiteX4" fmla="*/ 1219662 w 1727662"/>
                <a:gd name="connsiteY4" fmla="*/ 450850 h 628952"/>
                <a:gd name="connsiteX5" fmla="*/ 1460962 w 1727662"/>
                <a:gd name="connsiteY5" fmla="*/ 431800 h 628952"/>
                <a:gd name="connsiteX6" fmla="*/ 1727662 w 1727662"/>
                <a:gd name="connsiteY6" fmla="*/ 520700 h 628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662" h="628952">
                  <a:moveTo>
                    <a:pt x="462" y="0"/>
                  </a:moveTo>
                  <a:cubicBezTo>
                    <a:pt x="-597" y="121179"/>
                    <a:pt x="-1655" y="242358"/>
                    <a:pt x="19512" y="323850"/>
                  </a:cubicBezTo>
                  <a:cubicBezTo>
                    <a:pt x="40679" y="405342"/>
                    <a:pt x="58670" y="438150"/>
                    <a:pt x="127462" y="488950"/>
                  </a:cubicBezTo>
                  <a:cubicBezTo>
                    <a:pt x="196254" y="539750"/>
                    <a:pt x="250229" y="635000"/>
                    <a:pt x="432262" y="628650"/>
                  </a:cubicBezTo>
                  <a:cubicBezTo>
                    <a:pt x="614295" y="622300"/>
                    <a:pt x="1048212" y="483658"/>
                    <a:pt x="1219662" y="450850"/>
                  </a:cubicBezTo>
                  <a:cubicBezTo>
                    <a:pt x="1391112" y="418042"/>
                    <a:pt x="1376295" y="420158"/>
                    <a:pt x="1460962" y="431800"/>
                  </a:cubicBezTo>
                  <a:cubicBezTo>
                    <a:pt x="1545629" y="443442"/>
                    <a:pt x="1636645" y="482071"/>
                    <a:pt x="1727662" y="5207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566150" y="3448050"/>
              <a:ext cx="292100" cy="1517650"/>
            </a:xfrm>
            <a:custGeom>
              <a:avLst/>
              <a:gdLst>
                <a:gd name="connsiteX0" fmla="*/ 0 w 292100"/>
                <a:gd name="connsiteY0" fmla="*/ 0 h 1517650"/>
                <a:gd name="connsiteX1" fmla="*/ 107950 w 292100"/>
                <a:gd name="connsiteY1" fmla="*/ 234950 h 1517650"/>
                <a:gd name="connsiteX2" fmla="*/ 228600 w 292100"/>
                <a:gd name="connsiteY2" fmla="*/ 476250 h 1517650"/>
                <a:gd name="connsiteX3" fmla="*/ 273050 w 292100"/>
                <a:gd name="connsiteY3" fmla="*/ 793750 h 1517650"/>
                <a:gd name="connsiteX4" fmla="*/ 234950 w 292100"/>
                <a:gd name="connsiteY4" fmla="*/ 1111250 h 1517650"/>
                <a:gd name="connsiteX5" fmla="*/ 234950 w 292100"/>
                <a:gd name="connsiteY5" fmla="*/ 1339850 h 1517650"/>
                <a:gd name="connsiteX6" fmla="*/ 292100 w 292100"/>
                <a:gd name="connsiteY6" fmla="*/ 151765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0" h="1517650">
                  <a:moveTo>
                    <a:pt x="0" y="0"/>
                  </a:moveTo>
                  <a:cubicBezTo>
                    <a:pt x="34925" y="77787"/>
                    <a:pt x="69850" y="155575"/>
                    <a:pt x="107950" y="234950"/>
                  </a:cubicBezTo>
                  <a:cubicBezTo>
                    <a:pt x="146050" y="314325"/>
                    <a:pt x="201083" y="383117"/>
                    <a:pt x="228600" y="476250"/>
                  </a:cubicBezTo>
                  <a:cubicBezTo>
                    <a:pt x="256117" y="569383"/>
                    <a:pt x="271992" y="687917"/>
                    <a:pt x="273050" y="793750"/>
                  </a:cubicBezTo>
                  <a:cubicBezTo>
                    <a:pt x="274108" y="899583"/>
                    <a:pt x="241300" y="1020233"/>
                    <a:pt x="234950" y="1111250"/>
                  </a:cubicBezTo>
                  <a:cubicBezTo>
                    <a:pt x="228600" y="1202267"/>
                    <a:pt x="225425" y="1272117"/>
                    <a:pt x="234950" y="1339850"/>
                  </a:cubicBezTo>
                  <a:cubicBezTo>
                    <a:pt x="244475" y="1407583"/>
                    <a:pt x="268287" y="1462616"/>
                    <a:pt x="292100" y="151765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128250" y="3879850"/>
              <a:ext cx="304540" cy="1917700"/>
            </a:xfrm>
            <a:custGeom>
              <a:avLst/>
              <a:gdLst>
                <a:gd name="connsiteX0" fmla="*/ 228600 w 304540"/>
                <a:gd name="connsiteY0" fmla="*/ 0 h 1917700"/>
                <a:gd name="connsiteX1" fmla="*/ 285750 w 304540"/>
                <a:gd name="connsiteY1" fmla="*/ 330200 h 1917700"/>
                <a:gd name="connsiteX2" fmla="*/ 285750 w 304540"/>
                <a:gd name="connsiteY2" fmla="*/ 647700 h 1917700"/>
                <a:gd name="connsiteX3" fmla="*/ 63500 w 304540"/>
                <a:gd name="connsiteY3" fmla="*/ 1466850 h 1917700"/>
                <a:gd name="connsiteX4" fmla="*/ 0 w 304540"/>
                <a:gd name="connsiteY4" fmla="*/ 191770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540" h="1917700">
                  <a:moveTo>
                    <a:pt x="228600" y="0"/>
                  </a:moveTo>
                  <a:cubicBezTo>
                    <a:pt x="252412" y="111125"/>
                    <a:pt x="276225" y="222250"/>
                    <a:pt x="285750" y="330200"/>
                  </a:cubicBezTo>
                  <a:cubicBezTo>
                    <a:pt x="295275" y="438150"/>
                    <a:pt x="322792" y="458258"/>
                    <a:pt x="285750" y="647700"/>
                  </a:cubicBezTo>
                  <a:cubicBezTo>
                    <a:pt x="248708" y="837142"/>
                    <a:pt x="111125" y="1255183"/>
                    <a:pt x="63500" y="1466850"/>
                  </a:cubicBezTo>
                  <a:cubicBezTo>
                    <a:pt x="15875" y="1678517"/>
                    <a:pt x="7937" y="1798108"/>
                    <a:pt x="0" y="19177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401300" y="4051300"/>
              <a:ext cx="577850" cy="977900"/>
            </a:xfrm>
            <a:custGeom>
              <a:avLst/>
              <a:gdLst>
                <a:gd name="connsiteX0" fmla="*/ 0 w 577850"/>
                <a:gd name="connsiteY0" fmla="*/ 0 h 977900"/>
                <a:gd name="connsiteX1" fmla="*/ 25400 w 577850"/>
                <a:gd name="connsiteY1" fmla="*/ 107950 h 977900"/>
                <a:gd name="connsiteX2" fmla="*/ 152400 w 577850"/>
                <a:gd name="connsiteY2" fmla="*/ 215900 h 977900"/>
                <a:gd name="connsiteX3" fmla="*/ 361950 w 577850"/>
                <a:gd name="connsiteY3" fmla="*/ 368300 h 977900"/>
                <a:gd name="connsiteX4" fmla="*/ 463550 w 577850"/>
                <a:gd name="connsiteY4" fmla="*/ 609600 h 977900"/>
                <a:gd name="connsiteX5" fmla="*/ 501650 w 577850"/>
                <a:gd name="connsiteY5" fmla="*/ 838200 h 977900"/>
                <a:gd name="connsiteX6" fmla="*/ 577850 w 577850"/>
                <a:gd name="connsiteY6" fmla="*/ 9779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7850" h="977900">
                  <a:moveTo>
                    <a:pt x="0" y="0"/>
                  </a:moveTo>
                  <a:cubicBezTo>
                    <a:pt x="0" y="35983"/>
                    <a:pt x="0" y="71967"/>
                    <a:pt x="25400" y="107950"/>
                  </a:cubicBezTo>
                  <a:cubicBezTo>
                    <a:pt x="50800" y="143933"/>
                    <a:pt x="96308" y="172508"/>
                    <a:pt x="152400" y="215900"/>
                  </a:cubicBezTo>
                  <a:cubicBezTo>
                    <a:pt x="208492" y="259292"/>
                    <a:pt x="310092" y="302683"/>
                    <a:pt x="361950" y="368300"/>
                  </a:cubicBezTo>
                  <a:cubicBezTo>
                    <a:pt x="413808" y="433917"/>
                    <a:pt x="440267" y="531283"/>
                    <a:pt x="463550" y="609600"/>
                  </a:cubicBezTo>
                  <a:cubicBezTo>
                    <a:pt x="486833" y="687917"/>
                    <a:pt x="482600" y="776817"/>
                    <a:pt x="501650" y="838200"/>
                  </a:cubicBezTo>
                  <a:cubicBezTo>
                    <a:pt x="520700" y="899583"/>
                    <a:pt x="549275" y="938741"/>
                    <a:pt x="577850" y="9779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11125200" y="5060950"/>
              <a:ext cx="508000" cy="146050"/>
            </a:xfrm>
            <a:custGeom>
              <a:avLst/>
              <a:gdLst>
                <a:gd name="connsiteX0" fmla="*/ 0 w 508000"/>
                <a:gd name="connsiteY0" fmla="*/ 0 h 146050"/>
                <a:gd name="connsiteX1" fmla="*/ 209550 w 508000"/>
                <a:gd name="connsiteY1" fmla="*/ 114300 h 146050"/>
                <a:gd name="connsiteX2" fmla="*/ 508000 w 508000"/>
                <a:gd name="connsiteY2" fmla="*/ 1460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146050">
                  <a:moveTo>
                    <a:pt x="0" y="0"/>
                  </a:moveTo>
                  <a:cubicBezTo>
                    <a:pt x="62441" y="44979"/>
                    <a:pt x="124883" y="89958"/>
                    <a:pt x="209550" y="114300"/>
                  </a:cubicBezTo>
                  <a:cubicBezTo>
                    <a:pt x="294217" y="138642"/>
                    <a:pt x="401108" y="142346"/>
                    <a:pt x="508000" y="14605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9347200" y="5194300"/>
              <a:ext cx="889000" cy="889000"/>
            </a:xfrm>
            <a:custGeom>
              <a:avLst/>
              <a:gdLst>
                <a:gd name="connsiteX0" fmla="*/ 889000 w 889000"/>
                <a:gd name="connsiteY0" fmla="*/ 0 h 889000"/>
                <a:gd name="connsiteX1" fmla="*/ 787400 w 889000"/>
                <a:gd name="connsiteY1" fmla="*/ 209550 h 889000"/>
                <a:gd name="connsiteX2" fmla="*/ 514350 w 889000"/>
                <a:gd name="connsiteY2" fmla="*/ 438150 h 889000"/>
                <a:gd name="connsiteX3" fmla="*/ 285750 w 889000"/>
                <a:gd name="connsiteY3" fmla="*/ 527050 h 889000"/>
                <a:gd name="connsiteX4" fmla="*/ 107950 w 889000"/>
                <a:gd name="connsiteY4" fmla="*/ 628650 h 889000"/>
                <a:gd name="connsiteX5" fmla="*/ 0 w 889000"/>
                <a:gd name="connsiteY5" fmla="*/ 88900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0" h="889000">
                  <a:moveTo>
                    <a:pt x="889000" y="0"/>
                  </a:moveTo>
                  <a:cubicBezTo>
                    <a:pt x="869421" y="68262"/>
                    <a:pt x="849842" y="136525"/>
                    <a:pt x="787400" y="209550"/>
                  </a:cubicBezTo>
                  <a:cubicBezTo>
                    <a:pt x="724958" y="282575"/>
                    <a:pt x="597958" y="385233"/>
                    <a:pt x="514350" y="438150"/>
                  </a:cubicBezTo>
                  <a:cubicBezTo>
                    <a:pt x="430742" y="491067"/>
                    <a:pt x="353483" y="495300"/>
                    <a:pt x="285750" y="527050"/>
                  </a:cubicBezTo>
                  <a:cubicBezTo>
                    <a:pt x="218017" y="558800"/>
                    <a:pt x="155575" y="568325"/>
                    <a:pt x="107950" y="628650"/>
                  </a:cubicBezTo>
                  <a:cubicBezTo>
                    <a:pt x="60325" y="688975"/>
                    <a:pt x="30162" y="788987"/>
                    <a:pt x="0" y="88900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8647755" y="3832309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8647754" y="3832309"/>
            <a:ext cx="126569" cy="80082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619362" y="3258966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619361" y="3258965"/>
            <a:ext cx="126569" cy="106961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8351592" y="2937227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51591" y="2937226"/>
            <a:ext cx="126569" cy="106961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8502136" y="3019922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502135" y="3019921"/>
            <a:ext cx="126569" cy="106961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 Box 155"/>
          <p:cNvSpPr txBox="1">
            <a:spLocks noChangeArrowheads="1"/>
          </p:cNvSpPr>
          <p:nvPr/>
        </p:nvSpPr>
        <p:spPr bwMode="auto">
          <a:xfrm>
            <a:off x="6075087" y="6140081"/>
            <a:ext cx="237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fr-FR" altLang="en-US" sz="1600" dirty="0" smtClean="0">
                <a:latin typeface="+mj-lt"/>
              </a:rPr>
              <a:t>Patin et </a:t>
            </a:r>
            <a:r>
              <a:rPr lang="fr-FR" altLang="en-US" sz="1600" dirty="0">
                <a:latin typeface="+mj-lt"/>
              </a:rPr>
              <a:t>al., </a:t>
            </a:r>
            <a:r>
              <a:rPr lang="fr-FR" altLang="en-US" sz="1600" i="1" dirty="0" smtClean="0">
                <a:latin typeface="+mj-lt"/>
              </a:rPr>
              <a:t>Science </a:t>
            </a:r>
            <a:r>
              <a:rPr lang="fr-FR" altLang="en-US" sz="1600" dirty="0" smtClean="0">
                <a:latin typeface="+mj-lt"/>
              </a:rPr>
              <a:t>2017</a:t>
            </a:r>
          </a:p>
        </p:txBody>
      </p:sp>
      <p:sp>
        <p:nvSpPr>
          <p:cNvPr id="73" name="Text Box 155"/>
          <p:cNvSpPr txBox="1">
            <a:spLocks noChangeArrowheads="1"/>
          </p:cNvSpPr>
          <p:nvPr/>
        </p:nvSpPr>
        <p:spPr bwMode="auto">
          <a:xfrm>
            <a:off x="6085375" y="6395803"/>
            <a:ext cx="2377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fr-FR" altLang="en-US" sz="1600" dirty="0" err="1" smtClean="0">
                <a:latin typeface="+mj-lt"/>
              </a:rPr>
              <a:t>Skoglund</a:t>
            </a:r>
            <a:r>
              <a:rPr lang="fr-FR" altLang="en-US" sz="1600" dirty="0" smtClean="0">
                <a:latin typeface="+mj-lt"/>
              </a:rPr>
              <a:t> et </a:t>
            </a:r>
            <a:r>
              <a:rPr lang="fr-FR" altLang="en-US" sz="1600" dirty="0">
                <a:latin typeface="+mj-lt"/>
              </a:rPr>
              <a:t>al., </a:t>
            </a:r>
            <a:r>
              <a:rPr lang="fr-FR" altLang="en-US" sz="1600" i="1" dirty="0" err="1" smtClean="0">
                <a:latin typeface="+mj-lt"/>
              </a:rPr>
              <a:t>Cell</a:t>
            </a:r>
            <a:r>
              <a:rPr lang="fr-FR" altLang="en-US" sz="1600" i="1" dirty="0" smtClean="0">
                <a:latin typeface="+mj-lt"/>
              </a:rPr>
              <a:t> </a:t>
            </a:r>
            <a:r>
              <a:rPr lang="fr-FR" altLang="en-US" sz="1600" dirty="0" smtClean="0">
                <a:latin typeface="+mj-lt"/>
              </a:rPr>
              <a:t>2017</a:t>
            </a:r>
          </a:p>
        </p:txBody>
      </p:sp>
      <p:sp>
        <p:nvSpPr>
          <p:cNvPr id="75" name="Rectangle 74"/>
          <p:cNvSpPr/>
          <p:nvPr/>
        </p:nvSpPr>
        <p:spPr>
          <a:xfrm>
            <a:off x="9959615" y="4639083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0212749" y="4414853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9959614" y="4639083"/>
            <a:ext cx="126567" cy="22423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0212749" y="4414853"/>
            <a:ext cx="126567" cy="22423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0615630" y="3465516"/>
            <a:ext cx="130383" cy="44846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10821" y="3888252"/>
            <a:ext cx="885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latin typeface="+mj-lt"/>
              </a:rPr>
              <a:t>Hadza</a:t>
            </a:r>
            <a:endParaRPr lang="en-GB" sz="1400" dirty="0">
              <a:latin typeface="+mj-lt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400499" y="4565734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0170680" y="4804577"/>
            <a:ext cx="126567" cy="448460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32" y="99850"/>
            <a:ext cx="1680975" cy="152857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631355" y="3378371"/>
            <a:ext cx="287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L’exemple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l’Afrique</a:t>
            </a:r>
            <a:r>
              <a:rPr lang="en-US" sz="2400" dirty="0" smtClean="0">
                <a:latin typeface="+mj-lt"/>
              </a:rPr>
              <a:t> sub-</a:t>
            </a:r>
            <a:r>
              <a:rPr lang="en-US" sz="2400" dirty="0" err="1" smtClean="0">
                <a:latin typeface="+mj-lt"/>
              </a:rPr>
              <a:t>Saharienne</a:t>
            </a:r>
            <a:endParaRPr lang="en-US" sz="2400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224366" y="6153434"/>
            <a:ext cx="126567" cy="448460"/>
          </a:xfrm>
          <a:prstGeom prst="rect">
            <a:avLst/>
          </a:prstGeom>
          <a:solidFill>
            <a:srgbClr val="F9C46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9224365" y="6153434"/>
            <a:ext cx="126567" cy="125922"/>
          </a:xfrm>
          <a:prstGeom prst="rect">
            <a:avLst/>
          </a:prstGeom>
          <a:solidFill>
            <a:srgbClr val="CD423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126" y="454888"/>
            <a:ext cx="6181685" cy="5933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2968" y="5389828"/>
            <a:ext cx="105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D94913"/>
                </a:solidFill>
                <a:latin typeface="+mj-lt"/>
              </a:rPr>
              <a:t>“Chinois”</a:t>
            </a:r>
            <a:endParaRPr lang="en-US" sz="1600" dirty="0">
              <a:solidFill>
                <a:srgbClr val="D9491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1134" y="1295776"/>
            <a:ext cx="1032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B3263"/>
                </a:solidFill>
                <a:latin typeface="+mj-lt"/>
              </a:rPr>
              <a:t>“</a:t>
            </a:r>
            <a:r>
              <a:rPr lang="en-US" sz="1600" dirty="0" err="1" smtClean="0">
                <a:solidFill>
                  <a:srgbClr val="1B3263"/>
                </a:solidFill>
                <a:latin typeface="+mj-lt"/>
              </a:rPr>
              <a:t>Africain</a:t>
            </a:r>
            <a:r>
              <a:rPr lang="en-US" sz="1600" dirty="0" smtClean="0">
                <a:solidFill>
                  <a:srgbClr val="1B3263"/>
                </a:solidFill>
                <a:latin typeface="+mj-lt"/>
              </a:rPr>
              <a:t>”</a:t>
            </a:r>
            <a:endParaRPr lang="en-US" sz="1600" dirty="0">
              <a:solidFill>
                <a:srgbClr val="1B3263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8679" y="1295776"/>
            <a:ext cx="124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C4827"/>
                </a:solidFill>
                <a:latin typeface="+mj-lt"/>
              </a:rPr>
              <a:t>“</a:t>
            </a:r>
            <a:r>
              <a:rPr lang="en-US" sz="1600" dirty="0" err="1" smtClean="0">
                <a:solidFill>
                  <a:srgbClr val="0C4827"/>
                </a:solidFill>
                <a:latin typeface="+mj-lt"/>
              </a:rPr>
              <a:t>Européen</a:t>
            </a:r>
            <a:r>
              <a:rPr lang="en-US" sz="1600" dirty="0" smtClean="0">
                <a:solidFill>
                  <a:srgbClr val="0C4827"/>
                </a:solidFill>
                <a:latin typeface="+mj-lt"/>
              </a:rPr>
              <a:t>”</a:t>
            </a:r>
            <a:endParaRPr lang="en-US" sz="1600" dirty="0">
              <a:solidFill>
                <a:srgbClr val="0C4827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4500" y="6235321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Bycroft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Nature</a:t>
            </a:r>
            <a:r>
              <a:rPr lang="en-US" sz="1600" dirty="0" smtClean="0">
                <a:latin typeface="+mj-lt"/>
              </a:rPr>
              <a:t> 2018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4800" y="643730"/>
            <a:ext cx="3877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Les </a:t>
            </a:r>
            <a:r>
              <a:rPr lang="en-US" sz="2400" b="1" dirty="0" err="1" smtClean="0">
                <a:latin typeface="+mj-lt"/>
              </a:rPr>
              <a:t>métissages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ont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été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omniprésents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au </a:t>
            </a:r>
            <a:r>
              <a:rPr lang="en-US" sz="2400" dirty="0" err="1" smtClean="0">
                <a:latin typeface="+mj-lt"/>
              </a:rPr>
              <a:t>cours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l’Histoire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4800" y="4789663"/>
            <a:ext cx="3536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Les </a:t>
            </a:r>
            <a:r>
              <a:rPr lang="en-US" sz="2400" dirty="0" err="1">
                <a:latin typeface="+mj-lt"/>
              </a:rPr>
              <a:t>êtres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humains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forment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aujourd’hui</a:t>
            </a:r>
            <a:r>
              <a:rPr lang="en-US" sz="2400" dirty="0">
                <a:latin typeface="+mj-lt"/>
              </a:rPr>
              <a:t> un </a:t>
            </a:r>
            <a:r>
              <a:rPr lang="en-US" sz="2400" b="1" dirty="0">
                <a:latin typeface="+mj-lt"/>
              </a:rPr>
              <a:t>continuum </a:t>
            </a:r>
            <a:r>
              <a:rPr lang="en-US" sz="2400" b="1" dirty="0" err="1">
                <a:latin typeface="+mj-lt"/>
              </a:rPr>
              <a:t>génétique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ininterrompu</a:t>
            </a:r>
            <a:r>
              <a:rPr lang="en-US" sz="2400" dirty="0">
                <a:latin typeface="+mj-lt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4800" y="2402232"/>
            <a:ext cx="3738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Notre </a:t>
            </a:r>
            <a:r>
              <a:rPr lang="fr-FR" sz="2400" dirty="0">
                <a:latin typeface="+mj-lt"/>
              </a:rPr>
              <a:t>génome est une mosaïque </a:t>
            </a:r>
            <a:r>
              <a:rPr lang="fr-FR" sz="2400" dirty="0" smtClean="0">
                <a:latin typeface="+mj-lt"/>
              </a:rPr>
              <a:t>d’ADN </a:t>
            </a:r>
            <a:r>
              <a:rPr lang="fr-FR" sz="2400" dirty="0">
                <a:latin typeface="+mj-lt"/>
              </a:rPr>
              <a:t>transmis </a:t>
            </a:r>
            <a:r>
              <a:rPr lang="fr-FR" sz="2400" dirty="0" smtClean="0">
                <a:latin typeface="+mj-lt"/>
              </a:rPr>
              <a:t>par nos </a:t>
            </a:r>
            <a:r>
              <a:rPr lang="fr-FR" sz="2400" dirty="0">
                <a:latin typeface="+mj-lt"/>
              </a:rPr>
              <a:t>ancêtres, </a:t>
            </a:r>
            <a:r>
              <a:rPr lang="fr-FR" sz="2400" dirty="0" smtClean="0">
                <a:latin typeface="+mj-lt"/>
              </a:rPr>
              <a:t>originaires </a:t>
            </a:r>
            <a:r>
              <a:rPr lang="fr-FR" sz="2400" dirty="0">
                <a:latin typeface="+mj-lt"/>
              </a:rPr>
              <a:t>de </a:t>
            </a:r>
            <a:r>
              <a:rPr lang="fr-FR" sz="2400" dirty="0" smtClean="0">
                <a:latin typeface="+mj-lt"/>
              </a:rPr>
              <a:t>régions diverses.</a:t>
            </a:r>
            <a:endParaRPr lang="en-US" sz="2400" dirty="0" smtClean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7429" y="5086614"/>
            <a:ext cx="635264" cy="738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1941" y="1526466"/>
            <a:ext cx="635264" cy="738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9612" y="592070"/>
            <a:ext cx="635264" cy="7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8100" y="6340167"/>
            <a:ext cx="316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Ruiz-Linares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err="1" smtClean="0">
                <a:latin typeface="+mj-lt"/>
              </a:rPr>
              <a:t>PLoS</a:t>
            </a:r>
            <a:r>
              <a:rPr lang="en-US" sz="1600" i="1" dirty="0" smtClean="0">
                <a:latin typeface="+mj-lt"/>
              </a:rPr>
              <a:t> Genet</a:t>
            </a:r>
            <a:r>
              <a:rPr lang="en-US" sz="1600" dirty="0" smtClean="0">
                <a:latin typeface="+mj-lt"/>
              </a:rPr>
              <a:t> 2014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682" y="3894504"/>
            <a:ext cx="434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Exemple</a:t>
            </a:r>
            <a:r>
              <a:rPr lang="en-US" sz="2400" dirty="0" smtClean="0">
                <a:latin typeface="+mj-lt"/>
              </a:rPr>
              <a:t>: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Amérique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Latine</a:t>
            </a:r>
            <a:r>
              <a:rPr lang="en-US" sz="2400" dirty="0" smtClean="0">
                <a:latin typeface="+mj-lt"/>
              </a:rPr>
              <a:t>, les </a:t>
            </a:r>
            <a:r>
              <a:rPr lang="en-US" sz="2400" dirty="0" err="1" smtClean="0">
                <a:latin typeface="+mj-lt"/>
              </a:rPr>
              <a:t>individus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sous-</a:t>
            </a:r>
            <a:r>
              <a:rPr lang="en-US" sz="2400" b="1" dirty="0" err="1" smtClean="0">
                <a:latin typeface="+mj-lt"/>
              </a:rPr>
              <a:t>estiment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leurs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origines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génétiques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Européennes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/>
          <a:stretch/>
        </p:blipFill>
        <p:spPr>
          <a:xfrm>
            <a:off x="7658100" y="268197"/>
            <a:ext cx="2993395" cy="594147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856965" y="5206447"/>
            <a:ext cx="0" cy="793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38852" y="5213518"/>
            <a:ext cx="1718112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61685" y="1686944"/>
            <a:ext cx="0" cy="1242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38852" y="1686945"/>
            <a:ext cx="222833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98682" y="1686944"/>
            <a:ext cx="401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Catégoriser un </a:t>
            </a:r>
            <a:r>
              <a:rPr lang="fr-F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phénomène </a:t>
            </a:r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continu est sujet à des biais cognitifs (« étiquetage »).</a:t>
            </a:r>
            <a:endParaRPr lang="en-US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7920" y="1317651"/>
            <a:ext cx="635264" cy="738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9332" y="4945254"/>
            <a:ext cx="635264" cy="7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cxnSp>
        <p:nvCxnSpPr>
          <p:cNvPr id="89" name="Straight Arrow Connector 88"/>
          <p:cNvCxnSpPr>
            <a:endCxn id="91" idx="1"/>
          </p:cNvCxnSpPr>
          <p:nvPr/>
        </p:nvCxnSpPr>
        <p:spPr>
          <a:xfrm flipV="1">
            <a:off x="4474260" y="2173984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92" idx="1"/>
          </p:cNvCxnSpPr>
          <p:nvPr/>
        </p:nvCxnSpPr>
        <p:spPr>
          <a:xfrm>
            <a:off x="4440147" y="3668944"/>
            <a:ext cx="826632" cy="69959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81547" y="1666152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66779" y="3860708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comportementales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cxnSp>
        <p:nvCxnSpPr>
          <p:cNvPr id="93" name="Straight Arrow Connector 92"/>
          <p:cNvCxnSpPr>
            <a:stCxn id="92" idx="3"/>
          </p:cNvCxnSpPr>
          <p:nvPr/>
        </p:nvCxnSpPr>
        <p:spPr>
          <a:xfrm flipV="1">
            <a:off x="7865823" y="3654089"/>
            <a:ext cx="851179" cy="71445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717002" y="3136035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Hiérarchisation</a:t>
            </a:r>
            <a:endParaRPr lang="en-US" sz="2000" dirty="0">
              <a:latin typeface="+mj-lt"/>
            </a:endParaRPr>
          </a:p>
        </p:txBody>
      </p:sp>
      <p:grpSp>
        <p:nvGrpSpPr>
          <p:cNvPr id="95" name="Group 94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05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586342" y="1052769"/>
            <a:ext cx="904538" cy="49265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559064" y="1097745"/>
            <a:ext cx="928953" cy="470744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3" name="Straight Connector 122"/>
          <p:cNvCxnSpPr/>
          <p:nvPr/>
        </p:nvCxnSpPr>
        <p:spPr>
          <a:xfrm flipH="1">
            <a:off x="6448872" y="1010368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87" y="3590160"/>
            <a:ext cx="2475159" cy="161418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52" y="2116823"/>
            <a:ext cx="1147591" cy="1045748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862312" y="5510098"/>
            <a:ext cx="943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+mj-lt"/>
              </a:rPr>
              <a:t>Nos comportements sont-ils déterminés par la génétique ?</a:t>
            </a:r>
            <a:endParaRPr lang="fr-FR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59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6534" y="5605880"/>
            <a:ext cx="962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+mj-lt"/>
              </a:rPr>
              <a:t>La morphologie permet-elle de classer l'espèce </a:t>
            </a:r>
            <a:r>
              <a:rPr lang="fr-FR" sz="2400" i="1" dirty="0">
                <a:latin typeface="+mj-lt"/>
              </a:rPr>
              <a:t>humaine </a:t>
            </a:r>
            <a:r>
              <a:rPr lang="fr-FR" sz="2400" i="1" dirty="0" smtClean="0">
                <a:latin typeface="+mj-lt"/>
              </a:rPr>
              <a:t>en races distinctes ?</a:t>
            </a:r>
            <a:endParaRPr lang="en-US" sz="24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cxnSp>
        <p:nvCxnSpPr>
          <p:cNvPr id="10" name="Straight Arrow Connector 9"/>
          <p:cNvCxnSpPr>
            <a:endCxn id="12" idx="1"/>
          </p:cNvCxnSpPr>
          <p:nvPr/>
        </p:nvCxnSpPr>
        <p:spPr>
          <a:xfrm flipV="1">
            <a:off x="4474260" y="2173984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3" idx="1"/>
          </p:cNvCxnSpPr>
          <p:nvPr/>
        </p:nvCxnSpPr>
        <p:spPr>
          <a:xfrm>
            <a:off x="4440147" y="3668944"/>
            <a:ext cx="826632" cy="69959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81547" y="1666152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6779" y="3860708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comportementales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7865823" y="3654089"/>
            <a:ext cx="851179" cy="71445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17002" y="3136035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Hiérarchisation</a:t>
            </a:r>
            <a:endParaRPr lang="en-US" sz="20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586342" y="1052769"/>
            <a:ext cx="904538" cy="4926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559064" y="1097745"/>
            <a:ext cx="928953" cy="47074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6448872" y="1010368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79" y="1415240"/>
            <a:ext cx="2638425" cy="14851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52" y="2116823"/>
            <a:ext cx="1147591" cy="10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9094" y="884320"/>
            <a:ext cx="906074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Chaque </a:t>
            </a:r>
            <a:r>
              <a:rPr lang="fr-F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trait est le résultat d'effets génétiques et </a:t>
            </a:r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environnementaux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6614" y="6235890"/>
            <a:ext cx="2241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Young et al., </a:t>
            </a:r>
            <a:r>
              <a:rPr lang="en-US" sz="1400" i="1" dirty="0">
                <a:latin typeface="+mj-lt"/>
              </a:rPr>
              <a:t>Nat Genet </a:t>
            </a:r>
            <a:r>
              <a:rPr lang="en-US" sz="1400" dirty="0">
                <a:latin typeface="+mj-lt"/>
              </a:rPr>
              <a:t>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6302" y="5040902"/>
            <a:ext cx="986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+mj-lt"/>
              </a:rPr>
              <a:t>Héritabilité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708240"/>
              </p:ext>
            </p:extLst>
          </p:nvPr>
        </p:nvGraphicFramePr>
        <p:xfrm>
          <a:off x="3499026" y="2196832"/>
          <a:ext cx="6638925" cy="2876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7"/>
          <p:cNvGrpSpPr/>
          <p:nvPr/>
        </p:nvGrpSpPr>
        <p:grpSpPr>
          <a:xfrm rot="14023480">
            <a:off x="6722741" y="1673708"/>
            <a:ext cx="221341" cy="713015"/>
            <a:chOff x="5220500" y="3548535"/>
            <a:chExt cx="388618" cy="1251869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951" y="1607439"/>
            <a:ext cx="868015" cy="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469" b="10296"/>
          <a:stretch/>
        </p:blipFill>
        <p:spPr>
          <a:xfrm>
            <a:off x="8076599" y="1612900"/>
            <a:ext cx="2918703" cy="314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6337" y="1168391"/>
            <a:ext cx="401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~124 </a:t>
            </a:r>
            <a:r>
              <a:rPr lang="fr-FR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variants</a:t>
            </a:r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génétiques sont associés avec la propension à prendre des risques.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6337" y="3047854"/>
            <a:ext cx="4011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Ils n’expliquent que 1.6% des différences entre individus.</a:t>
            </a:r>
            <a:endParaRPr lang="en-US" sz="2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6337" y="4608785"/>
            <a:ext cx="401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&gt;98% des différences sont expliquées par notre environnement.</a:t>
            </a:r>
            <a:endParaRPr lang="en-US" sz="24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92124" y="4613779"/>
            <a:ext cx="1544076" cy="313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85200" y="4927600"/>
            <a:ext cx="2761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Linnér</a:t>
            </a:r>
            <a:r>
              <a:rPr lang="en-US" sz="1600" dirty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Nat Genet</a:t>
            </a:r>
            <a:r>
              <a:rPr lang="en-US" sz="1600" dirty="0" smtClean="0">
                <a:latin typeface="+mj-lt"/>
              </a:rPr>
              <a:t> 2018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65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46337" y="1168391"/>
            <a:ext cx="401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~4 000 </a:t>
            </a:r>
            <a:r>
              <a:rPr lang="fr-FR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variants</a:t>
            </a:r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génétiques sont associés avec le nombre d’années d’études.</a:t>
            </a:r>
            <a:endParaRPr lang="en-US" sz="24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6337" y="3047854"/>
            <a:ext cx="4011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Ils n’expliquent que &lt;10% des différences entre individus.</a:t>
            </a:r>
            <a:endParaRPr lang="en-US" sz="2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46337" y="4608785"/>
            <a:ext cx="4011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&gt;90% des différences sont expliquées par notre environnement.</a:t>
            </a:r>
            <a:endParaRPr lang="en-US" sz="2400" b="1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18301" y="999561"/>
            <a:ext cx="5245100" cy="4474139"/>
            <a:chOff x="7529703" y="1432667"/>
            <a:chExt cx="4260850" cy="36345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2" b="9202"/>
            <a:stretch/>
          </p:blipFill>
          <p:spPr>
            <a:xfrm>
              <a:off x="7529703" y="1432667"/>
              <a:ext cx="4260850" cy="3634561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9263898" y="2416260"/>
              <a:ext cx="33481" cy="23462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841114" y="2368720"/>
              <a:ext cx="143986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032697" y="3780853"/>
              <a:ext cx="14768" cy="103488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841114" y="3780853"/>
              <a:ext cx="22063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453" y="2017536"/>
              <a:ext cx="808246" cy="79744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469" y="3382127"/>
              <a:ext cx="808246" cy="7974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744489" y="6227845"/>
            <a:ext cx="2761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Okbay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Nat Genet</a:t>
            </a:r>
            <a:r>
              <a:rPr lang="en-US" sz="1600" dirty="0" smtClean="0">
                <a:latin typeface="+mj-lt"/>
              </a:rPr>
              <a:t> 2022</a:t>
            </a:r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90692" y="5345096"/>
            <a:ext cx="292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Nombre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d’années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d’études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prédit</a:t>
            </a:r>
            <a:r>
              <a:rPr lang="en-US" dirty="0" smtClean="0">
                <a:latin typeface="+mj-lt"/>
              </a:rPr>
              <a:t> par la </a:t>
            </a:r>
            <a:r>
              <a:rPr lang="en-US" dirty="0" err="1" smtClean="0">
                <a:latin typeface="+mj-lt"/>
              </a:rPr>
              <a:t>génétique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065259" y="2995577"/>
            <a:ext cx="292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Nombre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d’années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d’études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08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cxnSp>
        <p:nvCxnSpPr>
          <p:cNvPr id="89" name="Straight Arrow Connector 88"/>
          <p:cNvCxnSpPr>
            <a:endCxn id="91" idx="1"/>
          </p:cNvCxnSpPr>
          <p:nvPr/>
        </p:nvCxnSpPr>
        <p:spPr>
          <a:xfrm flipV="1">
            <a:off x="4474260" y="2173984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endCxn id="92" idx="1"/>
          </p:cNvCxnSpPr>
          <p:nvPr/>
        </p:nvCxnSpPr>
        <p:spPr>
          <a:xfrm>
            <a:off x="4440147" y="3668944"/>
            <a:ext cx="826632" cy="69959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281547" y="1666152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66779" y="3860708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comportementales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cxnSp>
        <p:nvCxnSpPr>
          <p:cNvPr id="93" name="Straight Arrow Connector 92"/>
          <p:cNvCxnSpPr>
            <a:stCxn id="92" idx="3"/>
          </p:cNvCxnSpPr>
          <p:nvPr/>
        </p:nvCxnSpPr>
        <p:spPr>
          <a:xfrm flipV="1">
            <a:off x="7865823" y="3654089"/>
            <a:ext cx="851179" cy="71445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717002" y="3136035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Hiérarchisation</a:t>
            </a:r>
            <a:endParaRPr lang="en-US" sz="2000" dirty="0">
              <a:latin typeface="+mj-lt"/>
            </a:endParaRPr>
          </a:p>
        </p:txBody>
      </p:sp>
      <p:grpSp>
        <p:nvGrpSpPr>
          <p:cNvPr id="95" name="Group 94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05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586342" y="1052769"/>
            <a:ext cx="904538" cy="49265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559064" y="1097745"/>
            <a:ext cx="928953" cy="470744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3" name="Straight Connector 122"/>
          <p:cNvCxnSpPr/>
          <p:nvPr/>
        </p:nvCxnSpPr>
        <p:spPr>
          <a:xfrm flipH="1">
            <a:off x="6448872" y="1010368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52" y="2116823"/>
            <a:ext cx="1147591" cy="1045748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862312" y="5510098"/>
            <a:ext cx="943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+mj-lt"/>
              </a:rPr>
              <a:t>La théorie de la sélection naturelle soutient-elle une hiérarchie biologique ?</a:t>
            </a:r>
            <a:endParaRPr lang="fr-FR" sz="2400" i="1" dirty="0">
              <a:latin typeface="+mj-lt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05" y="2715413"/>
            <a:ext cx="2147820" cy="14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3DDA4C6-210F-4F07-8F8E-67B2B9F59F8A}"/>
              </a:ext>
            </a:extLst>
          </p:cNvPr>
          <p:cNvSpPr txBox="1">
            <a:spLocks/>
          </p:cNvSpPr>
          <p:nvPr/>
        </p:nvSpPr>
        <p:spPr>
          <a:xfrm>
            <a:off x="1924543" y="433210"/>
            <a:ext cx="9096435" cy="471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/>
              <a:t>Adaptation locale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3" y="1247244"/>
            <a:ext cx="9311923" cy="4885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7633" y="6143363"/>
            <a:ext cx="1980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Fan et al., </a:t>
            </a:r>
            <a:r>
              <a:rPr lang="en-US" sz="1400" i="1" dirty="0" smtClean="0">
                <a:latin typeface="+mj-lt"/>
              </a:rPr>
              <a:t>Science</a:t>
            </a:r>
            <a:r>
              <a:rPr lang="en-US" sz="1400" dirty="0" smtClean="0">
                <a:latin typeface="+mj-lt"/>
              </a:rPr>
              <a:t> 2016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99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336823" y="1794204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5" y="1938935"/>
            <a:ext cx="295579" cy="591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36" y="2037344"/>
            <a:ext cx="278816" cy="5911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5" y="2461845"/>
            <a:ext cx="295579" cy="591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86" y="2556656"/>
            <a:ext cx="278816" cy="5911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89" y="2852235"/>
            <a:ext cx="278816" cy="591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1" y="2211497"/>
            <a:ext cx="295579" cy="591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26" y="3075254"/>
            <a:ext cx="278816" cy="5911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40" y="2712869"/>
            <a:ext cx="295579" cy="591158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 bwMode="auto">
          <a:xfrm>
            <a:off x="3344935" y="1432948"/>
            <a:ext cx="5820092" cy="2518"/>
          </a:xfrm>
          <a:prstGeom prst="straightConnector1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12" y="4608385"/>
            <a:ext cx="2772010" cy="229159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643692" y="4456130"/>
            <a:ext cx="2682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1. Variation </a:t>
            </a:r>
            <a:r>
              <a:rPr lang="en-GB" dirty="0" err="1" smtClean="0">
                <a:latin typeface="+mj-lt"/>
              </a:rPr>
              <a:t>pré-existante</a:t>
            </a:r>
            <a:r>
              <a:rPr lang="en-GB" dirty="0" smtClean="0">
                <a:latin typeface="+mj-lt"/>
              </a:rPr>
              <a:t> due à des mutations </a:t>
            </a:r>
            <a:r>
              <a:rPr lang="en-GB" dirty="0" err="1" smtClean="0">
                <a:latin typeface="+mj-lt"/>
              </a:rPr>
              <a:t>aléatoires</a:t>
            </a:r>
            <a:endParaRPr lang="en-GB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02312" y="993772"/>
            <a:ext cx="1271796" cy="34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latin typeface="+mj-lt"/>
              </a:rPr>
              <a:t>générations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1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336823" y="1794204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5" y="1938935"/>
            <a:ext cx="295579" cy="591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36" y="2037344"/>
            <a:ext cx="278816" cy="5911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5" y="2461845"/>
            <a:ext cx="295579" cy="591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86" y="2556656"/>
            <a:ext cx="278816" cy="5911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89" y="2852235"/>
            <a:ext cx="278816" cy="591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1" y="2211497"/>
            <a:ext cx="295579" cy="591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26" y="3075254"/>
            <a:ext cx="278816" cy="59115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240193" y="1794543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56" y="2104475"/>
            <a:ext cx="295579" cy="591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58" y="1948262"/>
            <a:ext cx="278816" cy="5911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75" y="2462184"/>
            <a:ext cx="295579" cy="5911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42" y="2610876"/>
            <a:ext cx="278816" cy="5911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10" y="3005565"/>
            <a:ext cx="295579" cy="5911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26" y="2959758"/>
            <a:ext cx="278816" cy="5911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40" y="2712869"/>
            <a:ext cx="295579" cy="591158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 bwMode="auto">
          <a:xfrm>
            <a:off x="3344935" y="1432948"/>
            <a:ext cx="5820092" cy="2518"/>
          </a:xfrm>
          <a:prstGeom prst="straightConnector1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4914243" y="4445106"/>
            <a:ext cx="161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2. </a:t>
            </a:r>
            <a:r>
              <a:rPr lang="en-GB" dirty="0" err="1" smtClean="0">
                <a:latin typeface="+mj-lt"/>
              </a:rPr>
              <a:t>Hérédité</a:t>
            </a:r>
            <a:r>
              <a:rPr lang="en-GB" dirty="0" smtClean="0">
                <a:latin typeface="+mj-lt"/>
              </a:rPr>
              <a:t> des mutations et traits</a:t>
            </a:r>
            <a:endParaRPr lang="en-GB" dirty="0">
              <a:latin typeface="+mj-lt"/>
            </a:endParaRPr>
          </a:p>
        </p:txBody>
      </p:sp>
      <p:sp>
        <p:nvSpPr>
          <p:cNvPr id="50" name="Freeform 49"/>
          <p:cNvSpPr/>
          <p:nvPr/>
        </p:nvSpPr>
        <p:spPr>
          <a:xfrm rot="19566634">
            <a:off x="3654747" y="3205461"/>
            <a:ext cx="512284" cy="831272"/>
          </a:xfrm>
          <a:custGeom>
            <a:avLst/>
            <a:gdLst>
              <a:gd name="connsiteX0" fmla="*/ 3129 w 512284"/>
              <a:gd name="connsiteY0" fmla="*/ 0 h 831272"/>
              <a:gd name="connsiteX1" fmla="*/ 75866 w 512284"/>
              <a:gd name="connsiteY1" fmla="*/ 436418 h 831272"/>
              <a:gd name="connsiteX2" fmla="*/ 512284 w 512284"/>
              <a:gd name="connsiteY2" fmla="*/ 831272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284" h="831272">
                <a:moveTo>
                  <a:pt x="3129" y="0"/>
                </a:moveTo>
                <a:cubicBezTo>
                  <a:pt x="-2932" y="148936"/>
                  <a:pt x="-8993" y="297873"/>
                  <a:pt x="75866" y="436418"/>
                </a:cubicBezTo>
                <a:cubicBezTo>
                  <a:pt x="160725" y="574963"/>
                  <a:pt x="446475" y="765463"/>
                  <a:pt x="512284" y="83127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50"/>
          <p:cNvSpPr/>
          <p:nvPr/>
        </p:nvSpPr>
        <p:spPr>
          <a:xfrm rot="19795562">
            <a:off x="3439521" y="3174678"/>
            <a:ext cx="1945270" cy="839532"/>
          </a:xfrm>
          <a:custGeom>
            <a:avLst/>
            <a:gdLst>
              <a:gd name="connsiteX0" fmla="*/ 0 w 1548245"/>
              <a:gd name="connsiteY0" fmla="*/ 0 h 602673"/>
              <a:gd name="connsiteX1" fmla="*/ 342900 w 1548245"/>
              <a:gd name="connsiteY1" fmla="*/ 322119 h 602673"/>
              <a:gd name="connsiteX2" fmla="*/ 1548245 w 1548245"/>
              <a:gd name="connsiteY2" fmla="*/ 602673 h 60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8245" h="602673">
                <a:moveTo>
                  <a:pt x="0" y="0"/>
                </a:moveTo>
                <a:cubicBezTo>
                  <a:pt x="42429" y="110837"/>
                  <a:pt x="84859" y="221674"/>
                  <a:pt x="342900" y="322119"/>
                </a:cubicBezTo>
                <a:cubicBezTo>
                  <a:pt x="600941" y="422565"/>
                  <a:pt x="1074593" y="512619"/>
                  <a:pt x="1548245" y="602673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1643692" y="4456130"/>
            <a:ext cx="2682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1. Variation </a:t>
            </a:r>
            <a:r>
              <a:rPr lang="en-GB" dirty="0" err="1" smtClean="0">
                <a:latin typeface="+mj-lt"/>
              </a:rPr>
              <a:t>pré-existante</a:t>
            </a:r>
            <a:r>
              <a:rPr lang="en-GB" dirty="0" smtClean="0">
                <a:latin typeface="+mj-lt"/>
              </a:rPr>
              <a:t> due à des mutations </a:t>
            </a:r>
            <a:r>
              <a:rPr lang="en-GB" dirty="0" err="1" smtClean="0">
                <a:latin typeface="+mj-lt"/>
              </a:rPr>
              <a:t>aléatoires</a:t>
            </a:r>
            <a:endParaRPr lang="en-GB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02312" y="993772"/>
            <a:ext cx="1271796" cy="34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latin typeface="+mj-lt"/>
              </a:rPr>
              <a:t>générations</a:t>
            </a:r>
            <a:endParaRPr lang="en-GB" dirty="0">
              <a:latin typeface="+mj-lt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03" y="2664179"/>
            <a:ext cx="295579" cy="59115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9" y="2375408"/>
            <a:ext cx="278816" cy="5911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12" y="4608385"/>
            <a:ext cx="2772010" cy="22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336823" y="1794204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5" y="1938935"/>
            <a:ext cx="295579" cy="591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36" y="2037344"/>
            <a:ext cx="278816" cy="5911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5" y="2461845"/>
            <a:ext cx="295579" cy="591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86" y="2556656"/>
            <a:ext cx="278816" cy="5911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89" y="2852235"/>
            <a:ext cx="278816" cy="591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91" y="2211497"/>
            <a:ext cx="295579" cy="591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26" y="3075254"/>
            <a:ext cx="278816" cy="591158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240193" y="1794543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56" y="2104475"/>
            <a:ext cx="295579" cy="5911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58" y="1948262"/>
            <a:ext cx="278816" cy="5911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75" y="2462184"/>
            <a:ext cx="295579" cy="5911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42" y="2610876"/>
            <a:ext cx="278816" cy="5911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10" y="3005565"/>
            <a:ext cx="295579" cy="5911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03" y="2664179"/>
            <a:ext cx="295579" cy="5911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26" y="2959758"/>
            <a:ext cx="278816" cy="5911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40" y="2712869"/>
            <a:ext cx="295579" cy="591158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8156915" y="1796722"/>
            <a:ext cx="2016224" cy="20162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78" y="2106654"/>
            <a:ext cx="295579" cy="5911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80" y="1950441"/>
            <a:ext cx="278816" cy="591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97" y="2464363"/>
            <a:ext cx="295579" cy="591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64" y="2613055"/>
            <a:ext cx="278816" cy="5911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932" y="3007744"/>
            <a:ext cx="295579" cy="5911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24" y="2402233"/>
            <a:ext cx="278816" cy="5911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25" y="2666358"/>
            <a:ext cx="295579" cy="5911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48" y="2961937"/>
            <a:ext cx="278816" cy="59115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045216" y="4445106"/>
            <a:ext cx="2303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3. </a:t>
            </a:r>
            <a:r>
              <a:rPr lang="en-GB" dirty="0" err="1" smtClean="0">
                <a:latin typeface="+mj-lt"/>
              </a:rPr>
              <a:t>Survie</a:t>
            </a:r>
            <a:r>
              <a:rPr lang="en-GB" dirty="0" smtClean="0">
                <a:latin typeface="+mj-lt"/>
              </a:rPr>
              <a:t> et reproduction</a:t>
            </a:r>
          </a:p>
          <a:p>
            <a:pPr algn="ctr"/>
            <a:r>
              <a:rPr lang="en-GB" dirty="0" err="1" smtClean="0">
                <a:latin typeface="+mj-lt"/>
              </a:rPr>
              <a:t>différentielles</a:t>
            </a:r>
            <a:endParaRPr lang="en-GB" dirty="0">
              <a:latin typeface="+mj-lt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3344935" y="1432948"/>
            <a:ext cx="5820092" cy="2518"/>
          </a:xfrm>
          <a:prstGeom prst="straightConnector1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Freeform 45"/>
          <p:cNvSpPr/>
          <p:nvPr/>
        </p:nvSpPr>
        <p:spPr>
          <a:xfrm rot="17295798">
            <a:off x="7504066" y="2981956"/>
            <a:ext cx="501288" cy="1476348"/>
          </a:xfrm>
          <a:custGeom>
            <a:avLst/>
            <a:gdLst>
              <a:gd name="connsiteX0" fmla="*/ 3129 w 512284"/>
              <a:gd name="connsiteY0" fmla="*/ 0 h 831272"/>
              <a:gd name="connsiteX1" fmla="*/ 75866 w 512284"/>
              <a:gd name="connsiteY1" fmla="*/ 436418 h 831272"/>
              <a:gd name="connsiteX2" fmla="*/ 512284 w 512284"/>
              <a:gd name="connsiteY2" fmla="*/ 831272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284" h="831272">
                <a:moveTo>
                  <a:pt x="3129" y="0"/>
                </a:moveTo>
                <a:cubicBezTo>
                  <a:pt x="-2932" y="148936"/>
                  <a:pt x="-8993" y="297873"/>
                  <a:pt x="75866" y="436418"/>
                </a:cubicBezTo>
                <a:cubicBezTo>
                  <a:pt x="160725" y="574963"/>
                  <a:pt x="446475" y="765463"/>
                  <a:pt x="512284" y="831272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9" y="2375408"/>
            <a:ext cx="278816" cy="59115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14243" y="4445106"/>
            <a:ext cx="161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2. </a:t>
            </a:r>
            <a:r>
              <a:rPr lang="en-GB" dirty="0" err="1" smtClean="0">
                <a:latin typeface="+mj-lt"/>
              </a:rPr>
              <a:t>Hérédité</a:t>
            </a:r>
            <a:r>
              <a:rPr lang="en-GB" dirty="0" smtClean="0">
                <a:latin typeface="+mj-lt"/>
              </a:rPr>
              <a:t> des mutations et traits</a:t>
            </a:r>
            <a:endParaRPr lang="en-GB" dirty="0">
              <a:latin typeface="+mj-lt"/>
            </a:endParaRPr>
          </a:p>
        </p:txBody>
      </p:sp>
      <p:sp>
        <p:nvSpPr>
          <p:cNvPr id="50" name="Freeform 49"/>
          <p:cNvSpPr/>
          <p:nvPr/>
        </p:nvSpPr>
        <p:spPr>
          <a:xfrm rot="19566634">
            <a:off x="3654747" y="3205461"/>
            <a:ext cx="512284" cy="831272"/>
          </a:xfrm>
          <a:custGeom>
            <a:avLst/>
            <a:gdLst>
              <a:gd name="connsiteX0" fmla="*/ 3129 w 512284"/>
              <a:gd name="connsiteY0" fmla="*/ 0 h 831272"/>
              <a:gd name="connsiteX1" fmla="*/ 75866 w 512284"/>
              <a:gd name="connsiteY1" fmla="*/ 436418 h 831272"/>
              <a:gd name="connsiteX2" fmla="*/ 512284 w 512284"/>
              <a:gd name="connsiteY2" fmla="*/ 831272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284" h="831272">
                <a:moveTo>
                  <a:pt x="3129" y="0"/>
                </a:moveTo>
                <a:cubicBezTo>
                  <a:pt x="-2932" y="148936"/>
                  <a:pt x="-8993" y="297873"/>
                  <a:pt x="75866" y="436418"/>
                </a:cubicBezTo>
                <a:cubicBezTo>
                  <a:pt x="160725" y="574963"/>
                  <a:pt x="446475" y="765463"/>
                  <a:pt x="512284" y="83127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 50"/>
          <p:cNvSpPr/>
          <p:nvPr/>
        </p:nvSpPr>
        <p:spPr>
          <a:xfrm rot="19795562">
            <a:off x="3439521" y="3174678"/>
            <a:ext cx="1945270" cy="839532"/>
          </a:xfrm>
          <a:custGeom>
            <a:avLst/>
            <a:gdLst>
              <a:gd name="connsiteX0" fmla="*/ 0 w 1548245"/>
              <a:gd name="connsiteY0" fmla="*/ 0 h 602673"/>
              <a:gd name="connsiteX1" fmla="*/ 342900 w 1548245"/>
              <a:gd name="connsiteY1" fmla="*/ 322119 h 602673"/>
              <a:gd name="connsiteX2" fmla="*/ 1548245 w 1548245"/>
              <a:gd name="connsiteY2" fmla="*/ 602673 h 60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8245" h="602673">
                <a:moveTo>
                  <a:pt x="0" y="0"/>
                </a:moveTo>
                <a:cubicBezTo>
                  <a:pt x="42429" y="110837"/>
                  <a:pt x="84859" y="221674"/>
                  <a:pt x="342900" y="322119"/>
                </a:cubicBezTo>
                <a:cubicBezTo>
                  <a:pt x="600941" y="422565"/>
                  <a:pt x="1074593" y="512619"/>
                  <a:pt x="1548245" y="602673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1643692" y="4456130"/>
            <a:ext cx="2682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1. Variation </a:t>
            </a:r>
            <a:r>
              <a:rPr lang="en-GB" dirty="0" err="1" smtClean="0">
                <a:latin typeface="+mj-lt"/>
              </a:rPr>
              <a:t>pré-existante</a:t>
            </a:r>
            <a:r>
              <a:rPr lang="en-GB" dirty="0" smtClean="0">
                <a:latin typeface="+mj-lt"/>
              </a:rPr>
              <a:t> due à des mutations </a:t>
            </a:r>
            <a:r>
              <a:rPr lang="en-GB" dirty="0" err="1" smtClean="0">
                <a:latin typeface="+mj-lt"/>
              </a:rPr>
              <a:t>aléatoires</a:t>
            </a:r>
            <a:endParaRPr lang="en-GB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02312" y="993772"/>
            <a:ext cx="1271796" cy="34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latin typeface="+mj-lt"/>
              </a:rPr>
              <a:t>générations</a:t>
            </a:r>
            <a:endParaRPr lang="en-GB" dirty="0">
              <a:latin typeface="+mj-lt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12" y="4608385"/>
            <a:ext cx="2772010" cy="22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8" y="1809072"/>
            <a:ext cx="9698677" cy="44939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022" y="1655184"/>
            <a:ext cx="2359378" cy="27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6320" y="6149114"/>
            <a:ext cx="242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Mathieson et al., </a:t>
            </a:r>
            <a:r>
              <a:rPr lang="en-US" sz="1400" i="1" dirty="0" smtClean="0">
                <a:latin typeface="+mj-lt"/>
              </a:rPr>
              <a:t>Nature</a:t>
            </a:r>
            <a:r>
              <a:rPr lang="en-US" sz="1400" dirty="0" smtClean="0">
                <a:latin typeface="+mj-lt"/>
              </a:rPr>
              <a:t> 2015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967" y="2012132"/>
            <a:ext cx="374054" cy="165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7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8" y="1809072"/>
            <a:ext cx="9698677" cy="44939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022" y="1655184"/>
            <a:ext cx="2359378" cy="27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6320" y="6149114"/>
            <a:ext cx="242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Mathieson et al., </a:t>
            </a:r>
            <a:r>
              <a:rPr lang="en-US" sz="1400" i="1" dirty="0" smtClean="0">
                <a:latin typeface="+mj-lt"/>
              </a:rPr>
              <a:t>Nature</a:t>
            </a:r>
            <a:r>
              <a:rPr lang="en-US" sz="1400" dirty="0" smtClean="0">
                <a:latin typeface="+mj-lt"/>
              </a:rPr>
              <a:t> 2015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967" y="2012132"/>
            <a:ext cx="374054" cy="165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12089" y="555851"/>
            <a:ext cx="2911549" cy="2758674"/>
            <a:chOff x="6000348" y="172331"/>
            <a:chExt cx="3110065" cy="29467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055"/>
            <a:stretch/>
          </p:blipFill>
          <p:spPr>
            <a:xfrm>
              <a:off x="6309189" y="469881"/>
              <a:ext cx="2801224" cy="23706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5090923" y="1471010"/>
              <a:ext cx="218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latin typeface="+mj-lt"/>
                </a:rPr>
                <a:t>Fréquence</a:t>
              </a:r>
              <a:r>
                <a:rPr lang="en-GB" dirty="0" smtClean="0">
                  <a:latin typeface="+mj-lt"/>
                </a:rPr>
                <a:t> </a:t>
              </a:r>
              <a:r>
                <a:rPr lang="en-GB" dirty="0" err="1" smtClean="0">
                  <a:latin typeface="+mj-lt"/>
                </a:rPr>
                <a:t>allélique</a:t>
              </a:r>
              <a:endParaRPr lang="en-GB" i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30546" y="2749766"/>
              <a:ext cx="1358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latin typeface="+mj-lt"/>
                </a:rPr>
                <a:t>générations</a:t>
              </a:r>
              <a:endParaRPr lang="en-GB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4811" y="172331"/>
              <a:ext cx="2284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latin typeface="+mj-lt"/>
                </a:rPr>
                <a:t>Sélection</a:t>
              </a:r>
              <a:r>
                <a:rPr lang="en-GB" sz="2000" dirty="0" smtClean="0">
                  <a:latin typeface="+mj-lt"/>
                </a:rPr>
                <a:t> </a:t>
              </a:r>
              <a:r>
                <a:rPr lang="en-GB" sz="2000" dirty="0" err="1" smtClean="0">
                  <a:latin typeface="+mj-lt"/>
                </a:rPr>
                <a:t>naturelle</a:t>
              </a:r>
              <a:endParaRPr lang="en-GB" sz="2000" dirty="0" smtClean="0">
                <a:latin typeface="+mj-lt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4004211" y="1426213"/>
            <a:ext cx="2342214" cy="80898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1" y="1904162"/>
            <a:ext cx="723563" cy="7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70" y="90310"/>
            <a:ext cx="3572093" cy="6237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3289" y="6221777"/>
            <a:ext cx="412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+mj-lt"/>
              </a:rPr>
              <a:t>François Bernier, Journal des </a:t>
            </a:r>
            <a:r>
              <a:rPr lang="fr-FR" sz="1600" dirty="0" err="1" smtClean="0">
                <a:latin typeface="+mj-lt"/>
              </a:rPr>
              <a:t>sçavans</a:t>
            </a:r>
            <a:r>
              <a:rPr lang="fr-FR" sz="1600" dirty="0" smtClean="0">
                <a:latin typeface="+mj-lt"/>
              </a:rPr>
              <a:t>, 1684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8" y="1809072"/>
            <a:ext cx="9698677" cy="44939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022" y="1655184"/>
            <a:ext cx="2359378" cy="27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6320" y="6149114"/>
            <a:ext cx="242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Mathieson et al., </a:t>
            </a:r>
            <a:r>
              <a:rPr lang="en-US" sz="1400" i="1" dirty="0" smtClean="0">
                <a:latin typeface="+mj-lt"/>
              </a:rPr>
              <a:t>Nature</a:t>
            </a:r>
            <a:r>
              <a:rPr lang="en-US" sz="1400" dirty="0" smtClean="0">
                <a:latin typeface="+mj-lt"/>
              </a:rPr>
              <a:t> 2015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967" y="2012132"/>
            <a:ext cx="374054" cy="165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12088" y="555851"/>
            <a:ext cx="5210963" cy="2758674"/>
            <a:chOff x="6000348" y="172331"/>
            <a:chExt cx="5566259" cy="29467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642" y="462839"/>
              <a:ext cx="2771965" cy="23776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055"/>
            <a:stretch/>
          </p:blipFill>
          <p:spPr>
            <a:xfrm>
              <a:off x="6309189" y="469881"/>
              <a:ext cx="2801224" cy="23706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5090923" y="1471010"/>
              <a:ext cx="218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latin typeface="+mj-lt"/>
                </a:rPr>
                <a:t>Fréquence</a:t>
              </a:r>
              <a:r>
                <a:rPr lang="en-GB" dirty="0" smtClean="0">
                  <a:latin typeface="+mj-lt"/>
                </a:rPr>
                <a:t> </a:t>
              </a:r>
              <a:r>
                <a:rPr lang="en-GB" dirty="0" err="1" smtClean="0">
                  <a:latin typeface="+mj-lt"/>
                </a:rPr>
                <a:t>allélique</a:t>
              </a:r>
              <a:endParaRPr lang="en-GB" i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30546" y="2749766"/>
              <a:ext cx="1358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latin typeface="+mj-lt"/>
                </a:rPr>
                <a:t>générations</a:t>
              </a:r>
              <a:endParaRPr lang="en-GB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4811" y="172331"/>
              <a:ext cx="2284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latin typeface="+mj-lt"/>
                </a:rPr>
                <a:t>Sélection</a:t>
              </a:r>
              <a:r>
                <a:rPr lang="en-GB" sz="2000" dirty="0" smtClean="0">
                  <a:latin typeface="+mj-lt"/>
                </a:rPr>
                <a:t> </a:t>
              </a:r>
              <a:r>
                <a:rPr lang="en-GB" sz="2000" dirty="0" err="1" smtClean="0">
                  <a:latin typeface="+mj-lt"/>
                </a:rPr>
                <a:t>naturelle</a:t>
              </a:r>
              <a:endParaRPr lang="en-GB" sz="2000" dirty="0" smtClean="0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16035" y="172331"/>
              <a:ext cx="1732363" cy="33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latin typeface="+mj-lt"/>
                </a:rPr>
                <a:t>Neutralité</a:t>
              </a:r>
              <a:endParaRPr lang="en-GB" sz="2000" dirty="0" smtClean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612469" y="2749766"/>
              <a:ext cx="1358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 smtClean="0">
                  <a:latin typeface="+mj-lt"/>
                </a:rPr>
                <a:t>générations</a:t>
              </a:r>
              <a:endParaRPr lang="en-GB" dirty="0">
                <a:latin typeface="+mj-lt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4004211" y="1426213"/>
            <a:ext cx="2342214" cy="808987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231447" y="3443192"/>
            <a:ext cx="170814" cy="171371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1" y="1904162"/>
            <a:ext cx="723563" cy="713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908" y="4989689"/>
            <a:ext cx="1767869" cy="102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8" y="1809072"/>
            <a:ext cx="9698677" cy="44939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022" y="1655184"/>
            <a:ext cx="2359378" cy="27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6320" y="6149114"/>
            <a:ext cx="242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Mathieson et al., </a:t>
            </a:r>
            <a:r>
              <a:rPr lang="en-US" sz="1400" i="1" dirty="0" smtClean="0">
                <a:latin typeface="+mj-lt"/>
              </a:rPr>
              <a:t>Nature</a:t>
            </a:r>
            <a:r>
              <a:rPr lang="en-US" sz="1400" dirty="0" smtClean="0">
                <a:latin typeface="+mj-lt"/>
              </a:rPr>
              <a:t> 2015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967" y="2012132"/>
            <a:ext cx="374054" cy="165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2673" y="1239684"/>
            <a:ext cx="48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La très grande majorité des différences génétiques sont </a:t>
            </a:r>
            <a:r>
              <a:rPr lang="fr-FR" sz="2400" b="1" dirty="0" smtClean="0">
                <a:latin typeface="+mj-lt"/>
              </a:rPr>
              <a:t>neutres</a:t>
            </a:r>
            <a:r>
              <a:rPr lang="fr-FR" sz="2400" dirty="0" smtClean="0">
                <a:latin typeface="+mj-lt"/>
              </a:rPr>
              <a:t>.</a:t>
            </a: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5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47" y="478301"/>
            <a:ext cx="7437764" cy="48666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1625" y="4481734"/>
            <a:ext cx="3900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Les différences génétiques entre êtres humains reflètent les </a:t>
            </a:r>
            <a:r>
              <a:rPr lang="fr-FR" sz="2400" b="1" dirty="0" smtClean="0">
                <a:latin typeface="+mj-lt"/>
              </a:rPr>
              <a:t>barrières géographiques</a:t>
            </a:r>
            <a:r>
              <a:rPr lang="fr-FR" sz="2400" dirty="0" smtClean="0">
                <a:latin typeface="+mj-lt"/>
              </a:rPr>
              <a:t> qui séparaient leurs ancêtres.</a:t>
            </a:r>
            <a:endParaRPr lang="en-US" sz="2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2211" y="571284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Peter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err="1" smtClean="0">
                <a:latin typeface="+mj-lt"/>
              </a:rPr>
              <a:t>Mol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 err="1" smtClean="0">
                <a:latin typeface="+mj-lt"/>
              </a:rPr>
              <a:t>Biol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i="1" dirty="0" err="1" smtClean="0">
                <a:latin typeface="+mj-lt"/>
              </a:rPr>
              <a:t>Evol</a:t>
            </a:r>
            <a:r>
              <a:rPr lang="en-US" sz="1600" dirty="0" smtClean="0">
                <a:latin typeface="+mj-lt"/>
              </a:rPr>
              <a:t> 2019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5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6426" y="778979"/>
            <a:ext cx="605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La sélection naturelle a opéré </a:t>
            </a:r>
            <a:r>
              <a:rPr lang="fr-FR" sz="2400" b="1" dirty="0" smtClean="0">
                <a:latin typeface="+mj-lt"/>
              </a:rPr>
              <a:t>chez tous les  êtres humains</a:t>
            </a:r>
            <a:r>
              <a:rPr lang="fr-FR" sz="2400" dirty="0" smtClean="0">
                <a:latin typeface="+mj-lt"/>
              </a:rPr>
              <a:t>, favorisant leur survie dans diverses milieux.</a:t>
            </a:r>
            <a:endParaRPr lang="en-US" sz="2400" dirty="0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426" y="4973794"/>
            <a:ext cx="623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Les adaptations génétiques sont souvent </a:t>
            </a:r>
            <a:r>
              <a:rPr lang="fr-FR" sz="2400" b="1" dirty="0" smtClean="0">
                <a:latin typeface="+mj-lt"/>
              </a:rPr>
              <a:t>partagées entre groupes distants</a:t>
            </a:r>
            <a:r>
              <a:rPr lang="fr-FR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6427" y="2770743"/>
            <a:ext cx="5751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La sélection naturelle et/ou sexuelle a exacerbé les différences génétiques associées à la couleur de peau.</a:t>
            </a:r>
            <a:endParaRPr lang="en-US" sz="2400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r="2592"/>
          <a:stretch/>
        </p:blipFill>
        <p:spPr>
          <a:xfrm>
            <a:off x="8164110" y="1146754"/>
            <a:ext cx="3395714" cy="200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110" y="3370907"/>
            <a:ext cx="3395714" cy="225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035" y="71302"/>
            <a:ext cx="2381205" cy="2415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891" y="2226855"/>
            <a:ext cx="2410349" cy="2435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035" y="4359581"/>
            <a:ext cx="2381205" cy="2435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9126890" y="56238"/>
            <a:ext cx="293677" cy="25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69008" y="2189214"/>
            <a:ext cx="374054" cy="383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25292" y="4301246"/>
            <a:ext cx="374054" cy="383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426" y="778979"/>
            <a:ext cx="589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 métissage permet la </a:t>
            </a:r>
            <a:r>
              <a:rPr lang="fr-FR" sz="2400" b="1" dirty="0" smtClean="0">
                <a:latin typeface="+mj-lt"/>
              </a:rPr>
              <a:t>diffusion de traits adaptatifs </a:t>
            </a:r>
            <a:r>
              <a:rPr lang="fr-FR" sz="2400" dirty="0" smtClean="0">
                <a:latin typeface="+mj-lt"/>
              </a:rPr>
              <a:t>entre populations autrefois isolées.</a:t>
            </a:r>
            <a:endParaRPr lang="en-US" sz="240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9622" y="6413278"/>
            <a:ext cx="4269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j-lt"/>
              </a:rPr>
              <a:t>Cuadros</a:t>
            </a:r>
            <a:r>
              <a:rPr lang="en-US" sz="1600" dirty="0" smtClean="0">
                <a:latin typeface="+mj-lt"/>
              </a:rPr>
              <a:t>-Espinoza </a:t>
            </a:r>
            <a:r>
              <a:rPr lang="en-US" sz="1600" i="1" dirty="0" smtClean="0">
                <a:latin typeface="+mj-lt"/>
              </a:rPr>
              <a:t>et al.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Am J Hum Genet</a:t>
            </a:r>
            <a:r>
              <a:rPr lang="en-US" sz="1600" dirty="0" smtClean="0">
                <a:latin typeface="+mj-lt"/>
              </a:rPr>
              <a:t> 2022</a:t>
            </a:r>
            <a:endParaRPr lang="en-US" sz="1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6426" y="2696331"/>
            <a:ext cx="5898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Une mutation conférant une </a:t>
            </a:r>
            <a:r>
              <a:rPr lang="fr-FR" sz="2400" b="1" dirty="0" smtClean="0">
                <a:latin typeface="+mj-lt"/>
              </a:rPr>
              <a:t>résistance au paludisme</a:t>
            </a:r>
            <a:r>
              <a:rPr lang="fr-FR" sz="2400" dirty="0" smtClean="0">
                <a:latin typeface="+mj-lt"/>
              </a:rPr>
              <a:t> s’est répandue par métissage en Afrique du Nord et en Asie du Sud.</a:t>
            </a:r>
            <a:endParaRPr lang="en-US" sz="24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6426" y="4983015"/>
            <a:ext cx="601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Les mutations conférant la </a:t>
            </a:r>
            <a:r>
              <a:rPr lang="fr-FR" sz="2400" b="1" dirty="0" smtClean="0">
                <a:latin typeface="+mj-lt"/>
              </a:rPr>
              <a:t>tolérance au lactose</a:t>
            </a:r>
            <a:r>
              <a:rPr lang="fr-FR" sz="2400" dirty="0" smtClean="0">
                <a:latin typeface="+mj-lt"/>
              </a:rPr>
              <a:t> se répandent en Afrique du Nord et de l’Est.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9354" y="3178215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Groupes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génétiques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0" name="Straight Arrow Connector 9"/>
          <p:cNvCxnSpPr>
            <a:endCxn id="12" idx="1"/>
          </p:cNvCxnSpPr>
          <p:nvPr/>
        </p:nvCxnSpPr>
        <p:spPr>
          <a:xfrm flipV="1">
            <a:off x="4338794" y="2523940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3" idx="1"/>
          </p:cNvCxnSpPr>
          <p:nvPr/>
        </p:nvCxnSpPr>
        <p:spPr>
          <a:xfrm>
            <a:off x="4304681" y="4018900"/>
            <a:ext cx="826632" cy="699596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46081" y="2016108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1313" y="4210664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Différences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comportementales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innées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7730357" y="4004045"/>
            <a:ext cx="851179" cy="714451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81536" y="3485991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Hiérarchisation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 rot="14023480">
            <a:off x="2895942" y="2452642"/>
            <a:ext cx="221341" cy="713015"/>
            <a:chOff x="5220500" y="3548535"/>
            <a:chExt cx="388618" cy="1251869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450876" y="1402725"/>
            <a:ext cx="904538" cy="4926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423598" y="1447701"/>
            <a:ext cx="928953" cy="47074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14023480">
            <a:off x="3671954" y="2494113"/>
            <a:ext cx="221341" cy="713015"/>
            <a:chOff x="5220500" y="3548535"/>
            <a:chExt cx="388618" cy="1251869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6313406" y="1360324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348698" y="2527616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343799" y="2728891"/>
            <a:ext cx="749850" cy="53895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23598" y="3150774"/>
            <a:ext cx="0" cy="87424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86" y="2466779"/>
            <a:ext cx="1147591" cy="10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6425" y="866083"/>
            <a:ext cx="940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Les tentatives de </a:t>
            </a:r>
            <a:r>
              <a:rPr lang="fr-FR" sz="2400" dirty="0" err="1" smtClean="0">
                <a:latin typeface="+mj-lt"/>
              </a:rPr>
              <a:t>racialistes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>
                <a:latin typeface="+mj-lt"/>
              </a:rPr>
              <a:t>de classer l’espèce humaine en catégories discrètes ne font que révéler leur grande subjectivité.</a:t>
            </a:r>
            <a:endParaRPr lang="en-US" sz="2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425" y="2886274"/>
            <a:ext cx="919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Les êtres humains forment un réseau dynamique de populations, qui se sont séparées récemment et se sont régulièrement métissées entre elles.</a:t>
            </a:r>
            <a:endParaRPr lang="en-US" sz="2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6424" y="4850663"/>
            <a:ext cx="955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Aussi </a:t>
            </a:r>
            <a:r>
              <a:rPr lang="fr-FR" sz="2400" dirty="0" smtClean="0">
                <a:latin typeface="+mj-lt"/>
              </a:rPr>
              <a:t>subtiles </a:t>
            </a:r>
            <a:r>
              <a:rPr lang="fr-FR" sz="2400" dirty="0" smtClean="0">
                <a:latin typeface="+mj-lt"/>
              </a:rPr>
              <a:t>soient-elles, les différences génétiques entre populations existent et ne doivent </a:t>
            </a:r>
            <a:r>
              <a:rPr lang="fr-FR" sz="2400" dirty="0" smtClean="0">
                <a:latin typeface="+mj-lt"/>
              </a:rPr>
              <a:t>pas être </a:t>
            </a:r>
            <a:r>
              <a:rPr lang="fr-FR" sz="2400" dirty="0" smtClean="0">
                <a:latin typeface="+mj-lt"/>
              </a:rPr>
              <a:t>négligées. Il </a:t>
            </a:r>
            <a:r>
              <a:rPr lang="fr-FR" sz="2400" dirty="0">
                <a:latin typeface="+mj-lt"/>
              </a:rPr>
              <a:t>incombe à la société </a:t>
            </a:r>
            <a:r>
              <a:rPr lang="fr-FR" sz="2400" dirty="0" smtClean="0">
                <a:latin typeface="+mj-lt"/>
              </a:rPr>
              <a:t>et à la recherche de </a:t>
            </a:r>
            <a:r>
              <a:rPr lang="fr-FR" sz="2400" dirty="0">
                <a:latin typeface="+mj-lt"/>
              </a:rPr>
              <a:t>pallier aux inégalités </a:t>
            </a:r>
            <a:r>
              <a:rPr lang="fr-FR" sz="2400" dirty="0" smtClean="0">
                <a:latin typeface="+mj-lt"/>
              </a:rPr>
              <a:t>entre </a:t>
            </a:r>
            <a:r>
              <a:rPr lang="fr-FR" sz="2400" dirty="0">
                <a:latin typeface="+mj-lt"/>
              </a:rPr>
              <a:t>individus et populations</a:t>
            </a:r>
            <a:r>
              <a:rPr lang="fr-FR" sz="2400" dirty="0" smtClean="0">
                <a:latin typeface="+mj-lt"/>
              </a:rPr>
              <a:t>.</a:t>
            </a:r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1840" y="2755392"/>
            <a:ext cx="696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Merci de </a:t>
            </a:r>
            <a:r>
              <a:rPr lang="en-US" sz="2400" dirty="0" err="1" smtClean="0">
                <a:latin typeface="+mj-lt"/>
              </a:rPr>
              <a:t>votre</a:t>
            </a:r>
            <a:r>
              <a:rPr lang="en-US" sz="2400" dirty="0" smtClean="0">
                <a:latin typeface="+mj-lt"/>
              </a:rPr>
              <a:t> attention.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63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81314" y="2697364"/>
            <a:ext cx="2471651" cy="1048103"/>
            <a:chOff x="4145773" y="2348240"/>
            <a:chExt cx="1338171" cy="567451"/>
          </a:xfrm>
        </p:grpSpPr>
        <p:sp>
          <p:nvSpPr>
            <p:cNvPr id="14" name="Oval 13"/>
            <p:cNvSpPr/>
            <p:nvPr/>
          </p:nvSpPr>
          <p:spPr>
            <a:xfrm>
              <a:off x="4735271" y="2737015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46285" y="234824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011729" y="237051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305268" y="2524964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935065" y="272194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33053" y="235479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182191" y="241858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269580" y="263134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126592" y="269641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flipH="1">
              <a:off x="4463942" y="237553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H="1">
              <a:off x="4145773" y="2529988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H="1">
              <a:off x="4528650" y="272696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flipH="1">
              <a:off x="4268850" y="2423605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flipH="1">
              <a:off x="4181461" y="263637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flipH="1">
              <a:off x="4324449" y="270144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4413787" y="254918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flipH="1">
              <a:off x="4595550" y="253258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H="1">
              <a:off x="4757205" y="2621918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H="1">
              <a:off x="4895626" y="254200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flipH="1">
              <a:off x="5082394" y="255388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flipH="1">
              <a:off x="4771311" y="240937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4553512" y="3027385"/>
            <a:ext cx="1207115" cy="1675260"/>
            <a:chOff x="4553512" y="3194650"/>
            <a:chExt cx="1207115" cy="1675260"/>
          </a:xfrm>
        </p:grpSpPr>
        <p:cxnSp>
          <p:nvCxnSpPr>
            <p:cNvPr id="6" name="Straight Arrow Connector 5"/>
            <p:cNvCxnSpPr>
              <a:stCxn id="27" idx="4"/>
              <a:endCxn id="65" idx="1"/>
            </p:cNvCxnSpPr>
            <p:nvPr/>
          </p:nvCxnSpPr>
          <p:spPr>
            <a:xfrm>
              <a:off x="4553512" y="3894173"/>
              <a:ext cx="298561" cy="95496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8" idx="4"/>
              <a:endCxn id="82" idx="3"/>
            </p:cNvCxnSpPr>
            <p:nvPr/>
          </p:nvCxnSpPr>
          <p:spPr>
            <a:xfrm flipH="1">
              <a:off x="5125947" y="3884893"/>
              <a:ext cx="178229" cy="9850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>
              <a:stCxn id="21" idx="4"/>
              <a:endCxn id="67" idx="7"/>
            </p:cNvCxnSpPr>
            <p:nvPr/>
          </p:nvCxnSpPr>
          <p:spPr>
            <a:xfrm flipH="1">
              <a:off x="5596063" y="3324572"/>
              <a:ext cx="164564" cy="8476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" idx="4"/>
              <a:endCxn id="67" idx="1"/>
            </p:cNvCxnSpPr>
            <p:nvPr/>
          </p:nvCxnSpPr>
          <p:spPr>
            <a:xfrm>
              <a:off x="4770789" y="3194650"/>
              <a:ext cx="591913" cy="9775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Arrow Connector 182"/>
          <p:cNvCxnSpPr/>
          <p:nvPr/>
        </p:nvCxnSpPr>
        <p:spPr>
          <a:xfrm>
            <a:off x="2948254" y="1654011"/>
            <a:ext cx="0" cy="345609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848730" y="377779"/>
            <a:ext cx="666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Population(s) : </a:t>
            </a:r>
            <a:r>
              <a:rPr lang="en-US" sz="3200" dirty="0" err="1" smtClean="0">
                <a:latin typeface="+mj-lt"/>
              </a:rPr>
              <a:t>une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entité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biologique</a:t>
            </a:r>
            <a:endParaRPr lang="en-US" sz="3200" dirty="0">
              <a:latin typeface="+mj-lt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2526880" y="1222876"/>
            <a:ext cx="84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Temps</a:t>
            </a:r>
            <a:endParaRPr lang="en-US" sz="2000" i="1" dirty="0">
              <a:latin typeface="+mj-lt"/>
            </a:endParaRPr>
          </a:p>
        </p:txBody>
      </p:sp>
      <p:grpSp>
        <p:nvGrpSpPr>
          <p:cNvPr id="214" name="Group 213"/>
          <p:cNvGrpSpPr/>
          <p:nvPr/>
        </p:nvGrpSpPr>
        <p:grpSpPr>
          <a:xfrm>
            <a:off x="6515740" y="3208347"/>
            <a:ext cx="1054534" cy="1314060"/>
            <a:chOff x="6515740" y="3375612"/>
            <a:chExt cx="1054534" cy="1314060"/>
          </a:xfrm>
        </p:grpSpPr>
        <p:cxnSp>
          <p:nvCxnSpPr>
            <p:cNvPr id="188" name="Straight Arrow Connector 187"/>
            <p:cNvCxnSpPr/>
            <p:nvPr/>
          </p:nvCxnSpPr>
          <p:spPr>
            <a:xfrm>
              <a:off x="6549277" y="4545348"/>
              <a:ext cx="102099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 flipH="1" flipV="1">
              <a:off x="6541108" y="4684942"/>
              <a:ext cx="994389" cy="473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>
              <a:off x="6523909" y="3375612"/>
              <a:ext cx="102099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flipH="1" flipV="1">
              <a:off x="6515740" y="3502506"/>
              <a:ext cx="994389" cy="473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224"/>
          <p:cNvGrpSpPr/>
          <p:nvPr/>
        </p:nvGrpSpPr>
        <p:grpSpPr>
          <a:xfrm>
            <a:off x="3714919" y="3915461"/>
            <a:ext cx="2471651" cy="1058083"/>
            <a:chOff x="3714919" y="4082726"/>
            <a:chExt cx="2471651" cy="1058083"/>
          </a:xfrm>
        </p:grpSpPr>
        <p:sp>
          <p:nvSpPr>
            <p:cNvPr id="84" name="Oval 83"/>
            <p:cNvSpPr/>
            <p:nvPr/>
          </p:nvSpPr>
          <p:spPr>
            <a:xfrm flipH="1">
              <a:off x="5444892" y="4462567"/>
              <a:ext cx="330021" cy="330021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3714919" y="4082726"/>
              <a:ext cx="2471651" cy="1048103"/>
              <a:chOff x="3714919" y="4082726"/>
              <a:chExt cx="2471651" cy="1048103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639383" y="4082726"/>
                <a:ext cx="330021" cy="330021"/>
              </a:xfrm>
              <a:prstGeom prst="ellipse">
                <a:avLst/>
              </a:prstGeom>
              <a:solidFill>
                <a:srgbClr val="23588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984350" y="4094824"/>
                <a:ext cx="330021" cy="330021"/>
              </a:xfrm>
              <a:prstGeom prst="ellipse">
                <a:avLst/>
              </a:prstGeom>
              <a:solidFill>
                <a:srgbClr val="23588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7" name="Group 216"/>
              <p:cNvGrpSpPr/>
              <p:nvPr/>
            </p:nvGrpSpPr>
            <p:grpSpPr>
              <a:xfrm>
                <a:off x="3714919" y="4123865"/>
                <a:ext cx="2471651" cy="1006964"/>
                <a:chOff x="3714919" y="4123865"/>
                <a:chExt cx="2471651" cy="1006964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4803743" y="480080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314372" y="412386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856549" y="4409142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5629221" y="421264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5790632" y="460563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26528" y="4725826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 flipH="1">
                  <a:off x="4302589" y="413314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 flipH="1">
                  <a:off x="3714919" y="4418421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 flipH="1">
                  <a:off x="4422107" y="478224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 flipH="1">
                  <a:off x="3942247" y="422192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 flipH="1">
                  <a:off x="3780836" y="461491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 flipH="1">
                  <a:off x="4044940" y="473510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H="1">
                  <a:off x="4209951" y="4453886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H="1">
                  <a:off x="4545674" y="442320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 flipH="1">
                  <a:off x="4844256" y="458821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 flipH="1">
                  <a:off x="5099925" y="444062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 flipH="1">
                  <a:off x="4870311" y="4195637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2" name="Oval 221"/>
            <p:cNvSpPr/>
            <p:nvPr/>
          </p:nvSpPr>
          <p:spPr>
            <a:xfrm>
              <a:off x="5157502" y="4810788"/>
              <a:ext cx="330021" cy="330021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7855715" y="2669525"/>
            <a:ext cx="2505255" cy="2329700"/>
            <a:chOff x="7855715" y="2836790"/>
            <a:chExt cx="2505255" cy="2329700"/>
          </a:xfrm>
        </p:grpSpPr>
        <p:grpSp>
          <p:nvGrpSpPr>
            <p:cNvPr id="220" name="Group 219"/>
            <p:cNvGrpSpPr/>
            <p:nvPr/>
          </p:nvGrpSpPr>
          <p:grpSpPr>
            <a:xfrm>
              <a:off x="7855715" y="2836790"/>
              <a:ext cx="2505255" cy="2311141"/>
              <a:chOff x="7855715" y="2836790"/>
              <a:chExt cx="2505255" cy="2311141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7855715" y="2836790"/>
                <a:ext cx="2471651" cy="1048103"/>
                <a:chOff x="4145773" y="2348240"/>
                <a:chExt cx="1338171" cy="567451"/>
              </a:xfrm>
              <a:solidFill>
                <a:srgbClr val="D3A41F">
                  <a:alpha val="60000"/>
                </a:srgbClr>
              </a:solidFill>
            </p:grpSpPr>
            <p:sp>
              <p:nvSpPr>
                <p:cNvPr id="109" name="Oval 108"/>
                <p:cNvSpPr/>
                <p:nvPr/>
              </p:nvSpPr>
              <p:spPr>
                <a:xfrm>
                  <a:off x="4735271" y="2737015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4646285" y="234824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011729" y="237051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305268" y="2524964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4935065" y="272194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4833053" y="235479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5182191" y="241858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5269580" y="263134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5126592" y="269641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 flipH="1">
                  <a:off x="4463942" y="237553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 flipH="1">
                  <a:off x="4145773" y="2529988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 flipH="1">
                  <a:off x="4528650" y="272696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 flipH="1">
                  <a:off x="4268850" y="2423605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flipH="1">
                  <a:off x="4181461" y="263637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 flipH="1">
                  <a:off x="4324449" y="270144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 flipH="1">
                  <a:off x="4413787" y="254918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 flipH="1">
                  <a:off x="4595550" y="253258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 flipH="1">
                  <a:off x="4757205" y="2621918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 flipH="1">
                  <a:off x="4895626" y="254200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 flipH="1">
                  <a:off x="5082394" y="255388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 flipH="1">
                  <a:off x="4771311" y="240937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/>
              <p:cNvGrpSpPr/>
              <p:nvPr/>
            </p:nvGrpSpPr>
            <p:grpSpPr>
              <a:xfrm>
                <a:off x="7955238" y="4118386"/>
                <a:ext cx="2405732" cy="1029545"/>
                <a:chOff x="7955238" y="4118386"/>
                <a:chExt cx="2405732" cy="1029545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8813784" y="411838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9488772" y="415952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10030949" y="444480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9347171" y="4808629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9158751" y="413048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9803622" y="424830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9965032" y="4641293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9700930" y="476148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 flipH="1">
                  <a:off x="8476990" y="416880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 flipH="1">
                  <a:off x="8596508" y="4817910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 flipH="1">
                  <a:off x="8116649" y="4257590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 flipH="1">
                  <a:off x="7955238" y="465057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 flipH="1">
                  <a:off x="8219340" y="4770764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 flipH="1">
                  <a:off x="8384350" y="448954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 flipH="1">
                  <a:off x="8720071" y="4458869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 flipH="1">
                  <a:off x="9018656" y="4623877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 flipH="1">
                  <a:off x="9274324" y="447628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 flipH="1">
                  <a:off x="9619289" y="4498227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 flipH="1">
                  <a:off x="9044704" y="423129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1" name="Straight Arrow Connector 160"/>
              <p:cNvCxnSpPr>
                <a:stCxn id="123" idx="4"/>
                <a:endCxn id="145" idx="0"/>
              </p:cNvCxnSpPr>
              <p:nvPr/>
            </p:nvCxnSpPr>
            <p:spPr>
              <a:xfrm>
                <a:off x="8350746" y="3819190"/>
                <a:ext cx="33605" cy="9515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09" idx="3"/>
                <a:endCxn id="145" idx="1"/>
              </p:cNvCxnSpPr>
              <p:nvPr/>
            </p:nvCxnSpPr>
            <p:spPr>
              <a:xfrm flipH="1">
                <a:off x="8501032" y="3836563"/>
                <a:ext cx="491837" cy="9825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>
                <a:stCxn id="111" idx="4"/>
                <a:endCxn id="137" idx="1"/>
              </p:cNvCxnSpPr>
              <p:nvPr/>
            </p:nvCxnSpPr>
            <p:spPr>
              <a:xfrm>
                <a:off x="9620179" y="3207950"/>
                <a:ext cx="231773" cy="10886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>
                <a:stCxn id="116" idx="4"/>
                <a:endCxn id="137" idx="7"/>
              </p:cNvCxnSpPr>
              <p:nvPr/>
            </p:nvCxnSpPr>
            <p:spPr>
              <a:xfrm flipH="1">
                <a:off x="10085313" y="3689720"/>
                <a:ext cx="11126" cy="6069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3" name="Oval 222"/>
            <p:cNvSpPr/>
            <p:nvPr/>
          </p:nvSpPr>
          <p:spPr>
            <a:xfrm>
              <a:off x="8951233" y="4836469"/>
              <a:ext cx="330021" cy="330021"/>
            </a:xfrm>
            <a:prstGeom prst="ellipse">
              <a:avLst/>
            </a:prstGeom>
            <a:solidFill>
              <a:srgbClr val="D3A41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flipH="1">
              <a:off x="7912066" y="4458866"/>
              <a:ext cx="330021" cy="330021"/>
            </a:xfrm>
            <a:prstGeom prst="ellipse">
              <a:avLst/>
            </a:prstGeom>
            <a:solidFill>
              <a:srgbClr val="D3A41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Oval 226"/>
          <p:cNvSpPr/>
          <p:nvPr/>
        </p:nvSpPr>
        <p:spPr>
          <a:xfrm>
            <a:off x="5283829" y="4153290"/>
            <a:ext cx="330021" cy="330021"/>
          </a:xfrm>
          <a:prstGeom prst="ellipse">
            <a:avLst/>
          </a:prstGeom>
          <a:solidFill>
            <a:srgbClr val="23588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 flipH="1">
            <a:off x="8603390" y="4516670"/>
            <a:ext cx="330021" cy="330021"/>
          </a:xfrm>
          <a:prstGeom prst="ellipse">
            <a:avLst/>
          </a:prstGeom>
          <a:solidFill>
            <a:srgbClr val="D3A41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2793 -0.00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-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139 L 0.29193 0.00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27" grpId="1" animBg="1"/>
      <p:bldP spid="228" grpId="0" animBg="1"/>
      <p:bldP spid="22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81314" y="2697364"/>
            <a:ext cx="2471651" cy="1048103"/>
            <a:chOff x="4145773" y="2348240"/>
            <a:chExt cx="1338171" cy="567451"/>
          </a:xfrm>
        </p:grpSpPr>
        <p:sp>
          <p:nvSpPr>
            <p:cNvPr id="14" name="Oval 13"/>
            <p:cNvSpPr/>
            <p:nvPr/>
          </p:nvSpPr>
          <p:spPr>
            <a:xfrm>
              <a:off x="4735271" y="2737015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646285" y="234824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011729" y="237051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305268" y="2524964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935065" y="272194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33053" y="235479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182191" y="241858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269580" y="263134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126592" y="269641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flipH="1">
              <a:off x="4463942" y="237553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H="1">
              <a:off x="4145773" y="2529988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flipH="1">
              <a:off x="4528650" y="2726967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flipH="1">
              <a:off x="4268850" y="2423605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flipH="1">
              <a:off x="4181461" y="263637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flipH="1">
              <a:off x="4324449" y="2701443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4413787" y="254918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flipH="1">
              <a:off x="4595550" y="2532580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H="1">
              <a:off x="4757205" y="2621918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H="1">
              <a:off x="4895626" y="254200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flipH="1">
              <a:off x="5082394" y="2553889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flipH="1">
              <a:off x="4771311" y="2409371"/>
              <a:ext cx="178676" cy="178676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810007" y="1361007"/>
            <a:ext cx="2471651" cy="1048103"/>
            <a:chOff x="4145773" y="2348240"/>
            <a:chExt cx="1338171" cy="567451"/>
          </a:xfrm>
          <a:solidFill>
            <a:srgbClr val="6B6B6B">
              <a:alpha val="49804"/>
            </a:srgbClr>
          </a:solidFill>
        </p:grpSpPr>
        <p:sp>
          <p:nvSpPr>
            <p:cNvPr id="87" name="Oval 86"/>
            <p:cNvSpPr/>
            <p:nvPr/>
          </p:nvSpPr>
          <p:spPr>
            <a:xfrm>
              <a:off x="4735271" y="2737015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646285" y="2348240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011729" y="2370513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305268" y="2524964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35065" y="2721943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833053" y="2354790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182191" y="2418581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269580" y="2631347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126592" y="2696419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 flipH="1">
              <a:off x="4463942" y="2375537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H="1">
              <a:off x="4145773" y="2529988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flipH="1">
              <a:off x="4528650" y="2726967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flipH="1">
              <a:off x="4268850" y="2423605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flipH="1">
              <a:off x="4181461" y="2636371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flipH="1">
              <a:off x="4324449" y="2701443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flipH="1">
              <a:off x="4413787" y="2549189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 flipH="1">
              <a:off x="4595550" y="2532580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 flipH="1">
              <a:off x="4757205" y="2621918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 flipH="1">
              <a:off x="4895626" y="2542009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 flipH="1">
              <a:off x="5082394" y="2553889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 flipH="1">
              <a:off x="4771311" y="2409371"/>
              <a:ext cx="178676" cy="1786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4553512" y="3027385"/>
            <a:ext cx="1207115" cy="1675260"/>
            <a:chOff x="4553512" y="3194650"/>
            <a:chExt cx="1207115" cy="1675260"/>
          </a:xfrm>
        </p:grpSpPr>
        <p:cxnSp>
          <p:nvCxnSpPr>
            <p:cNvPr id="6" name="Straight Arrow Connector 5"/>
            <p:cNvCxnSpPr>
              <a:stCxn id="27" idx="4"/>
              <a:endCxn id="65" idx="1"/>
            </p:cNvCxnSpPr>
            <p:nvPr/>
          </p:nvCxnSpPr>
          <p:spPr>
            <a:xfrm>
              <a:off x="4553512" y="3894173"/>
              <a:ext cx="298561" cy="95496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8" idx="4"/>
              <a:endCxn id="82" idx="3"/>
            </p:cNvCxnSpPr>
            <p:nvPr/>
          </p:nvCxnSpPr>
          <p:spPr>
            <a:xfrm flipH="1">
              <a:off x="5125947" y="3884893"/>
              <a:ext cx="178229" cy="9850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>
              <a:stCxn id="21" idx="4"/>
              <a:endCxn id="67" idx="7"/>
            </p:cNvCxnSpPr>
            <p:nvPr/>
          </p:nvCxnSpPr>
          <p:spPr>
            <a:xfrm flipH="1">
              <a:off x="5596063" y="3324572"/>
              <a:ext cx="164564" cy="84762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" idx="4"/>
              <a:endCxn id="67" idx="1"/>
            </p:cNvCxnSpPr>
            <p:nvPr/>
          </p:nvCxnSpPr>
          <p:spPr>
            <a:xfrm>
              <a:off x="4770789" y="3194650"/>
              <a:ext cx="591913" cy="9775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Arrow Connector 182"/>
          <p:cNvCxnSpPr/>
          <p:nvPr/>
        </p:nvCxnSpPr>
        <p:spPr>
          <a:xfrm>
            <a:off x="2948254" y="1654011"/>
            <a:ext cx="0" cy="345609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848730" y="377779"/>
            <a:ext cx="666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Population(s) : </a:t>
            </a:r>
            <a:r>
              <a:rPr lang="en-US" sz="3200" dirty="0" err="1" smtClean="0">
                <a:latin typeface="+mj-lt"/>
              </a:rPr>
              <a:t>une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entité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biologique</a:t>
            </a:r>
            <a:endParaRPr lang="en-US" sz="3200" dirty="0">
              <a:latin typeface="+mj-lt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2526880" y="1222876"/>
            <a:ext cx="84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Temps</a:t>
            </a:r>
            <a:endParaRPr lang="en-US" sz="2000" i="1" dirty="0">
              <a:latin typeface="+mj-lt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082359" y="2064465"/>
            <a:ext cx="48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8535387" y="2064465"/>
            <a:ext cx="48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…</a:t>
            </a:r>
            <a:endParaRPr lang="en-US" sz="2800" dirty="0">
              <a:latin typeface="+mj-lt"/>
            </a:endParaRPr>
          </a:p>
        </p:txBody>
      </p:sp>
      <p:grpSp>
        <p:nvGrpSpPr>
          <p:cNvPr id="214" name="Group 213"/>
          <p:cNvGrpSpPr/>
          <p:nvPr/>
        </p:nvGrpSpPr>
        <p:grpSpPr>
          <a:xfrm>
            <a:off x="6515740" y="3208347"/>
            <a:ext cx="1054534" cy="1314060"/>
            <a:chOff x="6515740" y="3375612"/>
            <a:chExt cx="1054534" cy="1314060"/>
          </a:xfrm>
        </p:grpSpPr>
        <p:cxnSp>
          <p:nvCxnSpPr>
            <p:cNvPr id="188" name="Straight Arrow Connector 187"/>
            <p:cNvCxnSpPr/>
            <p:nvPr/>
          </p:nvCxnSpPr>
          <p:spPr>
            <a:xfrm>
              <a:off x="6549277" y="4545348"/>
              <a:ext cx="102099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 flipH="1" flipV="1">
              <a:off x="6541108" y="4684942"/>
              <a:ext cx="994389" cy="473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>
              <a:off x="6523909" y="3375612"/>
              <a:ext cx="102099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flipH="1" flipV="1">
              <a:off x="6515740" y="3502506"/>
              <a:ext cx="994389" cy="473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224"/>
          <p:cNvGrpSpPr/>
          <p:nvPr/>
        </p:nvGrpSpPr>
        <p:grpSpPr>
          <a:xfrm>
            <a:off x="3714919" y="3915461"/>
            <a:ext cx="2471651" cy="1058083"/>
            <a:chOff x="3714919" y="4082726"/>
            <a:chExt cx="2471651" cy="1058083"/>
          </a:xfrm>
        </p:grpSpPr>
        <p:sp>
          <p:nvSpPr>
            <p:cNvPr id="84" name="Oval 83"/>
            <p:cNvSpPr/>
            <p:nvPr/>
          </p:nvSpPr>
          <p:spPr>
            <a:xfrm flipH="1">
              <a:off x="5444892" y="4462567"/>
              <a:ext cx="330021" cy="330021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3714919" y="4082726"/>
              <a:ext cx="2471651" cy="1048103"/>
              <a:chOff x="3714919" y="4082726"/>
              <a:chExt cx="2471651" cy="1048103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639383" y="4082726"/>
                <a:ext cx="330021" cy="330021"/>
              </a:xfrm>
              <a:prstGeom prst="ellipse">
                <a:avLst/>
              </a:prstGeom>
              <a:solidFill>
                <a:srgbClr val="23588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984350" y="4094824"/>
                <a:ext cx="330021" cy="330021"/>
              </a:xfrm>
              <a:prstGeom prst="ellipse">
                <a:avLst/>
              </a:prstGeom>
              <a:solidFill>
                <a:srgbClr val="23588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7" name="Group 216"/>
              <p:cNvGrpSpPr/>
              <p:nvPr/>
            </p:nvGrpSpPr>
            <p:grpSpPr>
              <a:xfrm>
                <a:off x="3714919" y="4123865"/>
                <a:ext cx="2471651" cy="1006964"/>
                <a:chOff x="3714919" y="4123865"/>
                <a:chExt cx="2471651" cy="1006964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4803743" y="480080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314372" y="412386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856549" y="4409142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5629221" y="421264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5790632" y="460563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526528" y="4725826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 flipH="1">
                  <a:off x="4302589" y="413314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 flipH="1">
                  <a:off x="3714919" y="4418421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 flipH="1">
                  <a:off x="4422107" y="478224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 flipH="1">
                  <a:off x="3942247" y="4221928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 flipH="1">
                  <a:off x="3780836" y="461491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 flipH="1">
                  <a:off x="4044940" y="473510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H="1">
                  <a:off x="4209951" y="4453886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H="1">
                  <a:off x="4545674" y="442320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 flipH="1">
                  <a:off x="4844256" y="4588219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 flipH="1">
                  <a:off x="5099925" y="4440625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 flipH="1">
                  <a:off x="4870311" y="4195637"/>
                  <a:ext cx="330021" cy="330021"/>
                </a:xfrm>
                <a:prstGeom prst="ellipse">
                  <a:avLst/>
                </a:prstGeom>
                <a:solidFill>
                  <a:srgbClr val="235889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2" name="Oval 221"/>
            <p:cNvSpPr/>
            <p:nvPr/>
          </p:nvSpPr>
          <p:spPr>
            <a:xfrm>
              <a:off x="5157502" y="4810788"/>
              <a:ext cx="330021" cy="330021"/>
            </a:xfrm>
            <a:prstGeom prst="ellipse">
              <a:avLst/>
            </a:prstGeom>
            <a:solidFill>
              <a:srgbClr val="23588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7855715" y="2669525"/>
            <a:ext cx="2505255" cy="2329700"/>
            <a:chOff x="7855715" y="2836790"/>
            <a:chExt cx="2505255" cy="2329700"/>
          </a:xfrm>
        </p:grpSpPr>
        <p:grpSp>
          <p:nvGrpSpPr>
            <p:cNvPr id="220" name="Group 219"/>
            <p:cNvGrpSpPr/>
            <p:nvPr/>
          </p:nvGrpSpPr>
          <p:grpSpPr>
            <a:xfrm>
              <a:off x="7855715" y="2836790"/>
              <a:ext cx="2505255" cy="2311141"/>
              <a:chOff x="7855715" y="2836790"/>
              <a:chExt cx="2505255" cy="2311141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7855715" y="2836790"/>
                <a:ext cx="2471651" cy="1048103"/>
                <a:chOff x="4145773" y="2348240"/>
                <a:chExt cx="1338171" cy="567451"/>
              </a:xfrm>
              <a:solidFill>
                <a:srgbClr val="D3A41F">
                  <a:alpha val="60000"/>
                </a:srgbClr>
              </a:solidFill>
            </p:grpSpPr>
            <p:sp>
              <p:nvSpPr>
                <p:cNvPr id="109" name="Oval 108"/>
                <p:cNvSpPr/>
                <p:nvPr/>
              </p:nvSpPr>
              <p:spPr>
                <a:xfrm>
                  <a:off x="4735271" y="2737015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4646285" y="234824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5011729" y="237051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5305268" y="2524964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4935065" y="272194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4833053" y="235479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5182191" y="241858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5269580" y="263134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5126592" y="269641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 flipH="1">
                  <a:off x="4463942" y="237553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 flipH="1">
                  <a:off x="4145773" y="2529988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 flipH="1">
                  <a:off x="4528650" y="2726967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 flipH="1">
                  <a:off x="4268850" y="2423605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flipH="1">
                  <a:off x="4181461" y="263637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 flipH="1">
                  <a:off x="4324449" y="2701443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 flipH="1">
                  <a:off x="4413787" y="254918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 flipH="1">
                  <a:off x="4595550" y="2532580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 flipH="1">
                  <a:off x="4757205" y="2621918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 flipH="1">
                  <a:off x="4895626" y="254200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 flipH="1">
                  <a:off x="5082394" y="2553889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 flipH="1">
                  <a:off x="4771311" y="2409371"/>
                  <a:ext cx="178676" cy="1786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/>
              <p:cNvGrpSpPr/>
              <p:nvPr/>
            </p:nvGrpSpPr>
            <p:grpSpPr>
              <a:xfrm>
                <a:off x="7955238" y="4118386"/>
                <a:ext cx="2405732" cy="1029545"/>
                <a:chOff x="7955238" y="4118386"/>
                <a:chExt cx="2405732" cy="1029545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8813784" y="411838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9488772" y="415952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10030949" y="444480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9347171" y="4808629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9158751" y="413048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9803622" y="424830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9965032" y="4641293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9700930" y="476148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 flipH="1">
                  <a:off x="8476990" y="416880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 flipH="1">
                  <a:off x="8596508" y="4817910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 flipH="1">
                  <a:off x="8116649" y="4257590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 flipH="1">
                  <a:off x="7955238" y="465057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 flipH="1">
                  <a:off x="8219340" y="4770764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 flipH="1">
                  <a:off x="8384350" y="4489546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 flipH="1">
                  <a:off x="8720071" y="4458869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 flipH="1">
                  <a:off x="9018656" y="4623877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 flipH="1">
                  <a:off x="9274324" y="4476282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 flipH="1">
                  <a:off x="9619289" y="4498227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 flipH="1">
                  <a:off x="9044704" y="4231295"/>
                  <a:ext cx="330021" cy="330021"/>
                </a:xfrm>
                <a:prstGeom prst="ellipse">
                  <a:avLst/>
                </a:prstGeom>
                <a:solidFill>
                  <a:srgbClr val="D3A41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1" name="Straight Arrow Connector 160"/>
              <p:cNvCxnSpPr>
                <a:stCxn id="123" idx="4"/>
                <a:endCxn id="145" idx="0"/>
              </p:cNvCxnSpPr>
              <p:nvPr/>
            </p:nvCxnSpPr>
            <p:spPr>
              <a:xfrm>
                <a:off x="8350746" y="3819190"/>
                <a:ext cx="33605" cy="9515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>
                <a:stCxn id="109" idx="3"/>
                <a:endCxn id="145" idx="1"/>
              </p:cNvCxnSpPr>
              <p:nvPr/>
            </p:nvCxnSpPr>
            <p:spPr>
              <a:xfrm flipH="1">
                <a:off x="8501032" y="3836563"/>
                <a:ext cx="491837" cy="9825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>
                <a:stCxn id="111" idx="4"/>
                <a:endCxn id="137" idx="1"/>
              </p:cNvCxnSpPr>
              <p:nvPr/>
            </p:nvCxnSpPr>
            <p:spPr>
              <a:xfrm>
                <a:off x="9620179" y="3207950"/>
                <a:ext cx="231773" cy="10886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>
                <a:stCxn id="116" idx="4"/>
                <a:endCxn id="137" idx="7"/>
              </p:cNvCxnSpPr>
              <p:nvPr/>
            </p:nvCxnSpPr>
            <p:spPr>
              <a:xfrm flipH="1">
                <a:off x="10085313" y="3689720"/>
                <a:ext cx="11126" cy="60691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3" name="Oval 222"/>
            <p:cNvSpPr/>
            <p:nvPr/>
          </p:nvSpPr>
          <p:spPr>
            <a:xfrm>
              <a:off x="8951233" y="4836469"/>
              <a:ext cx="330021" cy="330021"/>
            </a:xfrm>
            <a:prstGeom prst="ellipse">
              <a:avLst/>
            </a:prstGeom>
            <a:solidFill>
              <a:srgbClr val="D3A41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flipH="1">
              <a:off x="7912066" y="4458866"/>
              <a:ext cx="330021" cy="330021"/>
            </a:xfrm>
            <a:prstGeom prst="ellipse">
              <a:avLst/>
            </a:prstGeom>
            <a:solidFill>
              <a:srgbClr val="D3A41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7" name="Oval 226"/>
          <p:cNvSpPr/>
          <p:nvPr/>
        </p:nvSpPr>
        <p:spPr>
          <a:xfrm>
            <a:off x="8846154" y="4166734"/>
            <a:ext cx="330021" cy="330021"/>
          </a:xfrm>
          <a:prstGeom prst="ellipse">
            <a:avLst/>
          </a:prstGeom>
          <a:solidFill>
            <a:srgbClr val="23588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 flipH="1">
            <a:off x="5195597" y="4505847"/>
            <a:ext cx="330021" cy="330021"/>
          </a:xfrm>
          <a:prstGeom prst="ellipse">
            <a:avLst/>
          </a:prstGeom>
          <a:solidFill>
            <a:srgbClr val="D3A41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66" y="5637801"/>
            <a:ext cx="1092686" cy="739024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6396306" y="5625101"/>
            <a:ext cx="1371161" cy="448514"/>
            <a:chOff x="6396306" y="5792366"/>
            <a:chExt cx="1371161" cy="448514"/>
          </a:xfrm>
        </p:grpSpPr>
        <p:sp>
          <p:nvSpPr>
            <p:cNvPr id="165" name="Rectangle 164"/>
            <p:cNvSpPr/>
            <p:nvPr/>
          </p:nvSpPr>
          <p:spPr>
            <a:xfrm>
              <a:off x="6449477" y="5828652"/>
              <a:ext cx="1317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/>
                <a:t>βάρβαροι</a:t>
              </a:r>
              <a:r>
                <a:rPr lang="en-US" dirty="0" smtClean="0"/>
                <a:t>!! </a:t>
              </a:r>
              <a:endParaRPr lang="en-US" dirty="0"/>
            </a:p>
          </p:txBody>
        </p:sp>
        <p:sp>
          <p:nvSpPr>
            <p:cNvPr id="166" name="Oval Callout 165"/>
            <p:cNvSpPr/>
            <p:nvPr/>
          </p:nvSpPr>
          <p:spPr>
            <a:xfrm>
              <a:off x="6396306" y="5792366"/>
              <a:ext cx="1291541" cy="448514"/>
            </a:xfrm>
            <a:prstGeom prst="wedgeEllipseCallout">
              <a:avLst>
                <a:gd name="adj1" fmla="val -24518"/>
                <a:gd name="adj2" fmla="val 9930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46406" y="5427646"/>
            <a:ext cx="821105" cy="859231"/>
            <a:chOff x="7946406" y="5594911"/>
            <a:chExt cx="821105" cy="859231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406" y="5828651"/>
              <a:ext cx="583670" cy="6254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641" y="5594911"/>
              <a:ext cx="474870" cy="489980"/>
            </a:xfrm>
            <a:prstGeom prst="rect">
              <a:avLst/>
            </a:prstGeom>
          </p:spPr>
        </p:pic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95" y="2122962"/>
            <a:ext cx="6035539" cy="3801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2957" y="496770"/>
            <a:ext cx="2744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« La race blanche, </a:t>
            </a:r>
            <a:r>
              <a:rPr lang="fr-FR" sz="1600" b="1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la plus parfaite des races humaines</a:t>
            </a:r>
            <a:r>
              <a:rPr lang="fr-FR" sz="1600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, […] se reconnaît à sa tête ovale, à une bouche peu fendue, à des lèvres peu épaisses »</a:t>
            </a:r>
            <a:endParaRPr lang="en-US" sz="1600" dirty="0">
              <a:solidFill>
                <a:srgbClr val="78543B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56761" y="2249711"/>
            <a:ext cx="2285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« La race noire, […], a la peau très noire, les cheveux crépus, le nez écrasé, les lèvres épaisses, les bras très longs »</a:t>
            </a:r>
          </a:p>
        </p:txBody>
      </p:sp>
      <p:sp>
        <p:nvSpPr>
          <p:cNvPr id="8" name="Rectangle 7"/>
          <p:cNvSpPr/>
          <p:nvPr/>
        </p:nvSpPr>
        <p:spPr>
          <a:xfrm>
            <a:off x="4829994" y="198981"/>
            <a:ext cx="2498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« La race rouge, […], a une peau rougeâtre, les yeux enfoncés, le nez long et arqué, le front très fuyant »</a:t>
            </a:r>
          </a:p>
        </p:txBody>
      </p:sp>
      <p:sp>
        <p:nvSpPr>
          <p:cNvPr id="9" name="Rectangle 8"/>
          <p:cNvSpPr/>
          <p:nvPr/>
        </p:nvSpPr>
        <p:spPr>
          <a:xfrm>
            <a:off x="7947022" y="496770"/>
            <a:ext cx="25543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>
                <a:solidFill>
                  <a:srgbClr val="78543B"/>
                </a:solidFill>
                <a:latin typeface="Baskerville Old Face" panose="02020602080505020303" pitchFamily="18" charset="0"/>
              </a:rPr>
              <a:t>« La race jaune […] : visage plat, pommettes saillantes, nez aplati, paupières bridées, yeux en amandes, peu de cheveux et peu de barbe »</a:t>
            </a:r>
            <a:endParaRPr lang="en-US" sz="1600" dirty="0">
              <a:solidFill>
                <a:srgbClr val="78543B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6389" y="5924450"/>
            <a:ext cx="6029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i="1" dirty="0" smtClean="0">
                <a:latin typeface="+mj-lt"/>
              </a:rPr>
              <a:t>Le Tour de la France par Deux Enfants</a:t>
            </a:r>
            <a:r>
              <a:rPr lang="fr-FR" sz="1200" dirty="0" smtClean="0">
                <a:latin typeface="+mj-lt"/>
              </a:rPr>
              <a:t>, Augustine Fouillée-</a:t>
            </a:r>
            <a:r>
              <a:rPr lang="fr-FR" sz="1200" dirty="0" err="1" smtClean="0">
                <a:latin typeface="+mj-lt"/>
              </a:rPr>
              <a:t>Tuillerie</a:t>
            </a:r>
            <a:r>
              <a:rPr lang="fr-FR" sz="1200" dirty="0" smtClean="0">
                <a:latin typeface="+mj-lt"/>
              </a:rPr>
              <a:t>, 1877, p. 188.</a:t>
            </a:r>
            <a:endParaRPr lang="en-US" sz="1200" dirty="0">
              <a:latin typeface="+mj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487368" y="1816077"/>
            <a:ext cx="1241553" cy="12319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112000" y="1807518"/>
            <a:ext cx="982134" cy="9808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7" idx="1"/>
          </p:cNvCxnSpPr>
          <p:nvPr/>
        </p:nvCxnSpPr>
        <p:spPr>
          <a:xfrm flipV="1">
            <a:off x="8903773" y="2911431"/>
            <a:ext cx="652988" cy="2155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463822" y="1268908"/>
            <a:ext cx="558242" cy="15873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62" y="3915491"/>
            <a:ext cx="1841941" cy="28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289"/>
            <a:ext cx="12192000" cy="58754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H="1">
            <a:off x="6822315" y="4170967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6922819" y="3664640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H="1">
            <a:off x="6827603" y="3831429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7025331" y="3831429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6922819" y="4001198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6726511" y="4001198"/>
            <a:ext cx="166789" cy="166789"/>
          </a:xfrm>
          <a:prstGeom prst="ellipse">
            <a:avLst/>
          </a:prstGeom>
          <a:solidFill>
            <a:srgbClr val="8D2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H="1">
            <a:off x="6301848" y="4859455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6511398" y="4859454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6416182" y="5026243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6511398" y="4499727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H="1">
            <a:off x="6216226" y="5026243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6219632" y="4689685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6315090" y="5196012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5806444" y="3524357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6015994" y="3539596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5920778" y="3691145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6118506" y="3706385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6015994" y="3860914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5096237" y="3407104"/>
            <a:ext cx="166789" cy="16678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5289377" y="3402564"/>
            <a:ext cx="166789" cy="16678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5200462" y="3577498"/>
            <a:ext cx="166789" cy="16678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6301848" y="4511486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6416181" y="4689685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6613910" y="4680608"/>
            <a:ext cx="166789" cy="1667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6344609" y="3774539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6447897" y="3611581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>
            <a:off x="6541877" y="3777519"/>
            <a:ext cx="166789" cy="1667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H="1">
            <a:off x="5391013" y="3574323"/>
            <a:ext cx="166789" cy="166789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22198" y="1519043"/>
            <a:ext cx="1921938" cy="777582"/>
            <a:chOff x="5322198" y="1519043"/>
            <a:chExt cx="1921938" cy="777582"/>
          </a:xfrm>
        </p:grpSpPr>
        <p:sp>
          <p:nvSpPr>
            <p:cNvPr id="48" name="Oval 47"/>
            <p:cNvSpPr/>
            <p:nvPr/>
          </p:nvSpPr>
          <p:spPr>
            <a:xfrm flipH="1">
              <a:off x="7071252" y="2129836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flipH="1">
              <a:off x="5676387" y="1733272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5479258" y="2046441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flipH="1">
              <a:off x="5590521" y="1904513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flipH="1">
              <a:off x="5782109" y="1581906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flipH="1">
              <a:off x="5782109" y="1878287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flipH="1">
              <a:off x="5887831" y="1731942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flipH="1">
              <a:off x="5485583" y="1737724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flipH="1">
              <a:off x="5536654" y="1519043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flipH="1">
              <a:off x="5993553" y="1877958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flipH="1">
              <a:off x="6004172" y="1578794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flipH="1">
              <a:off x="6099275" y="1729255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flipH="1">
              <a:off x="5322198" y="2129835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6224218" y="1570630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flipH="1">
              <a:off x="6222053" y="1877958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flipH="1">
              <a:off x="6332786" y="1728215"/>
              <a:ext cx="166789" cy="166789"/>
            </a:xfrm>
            <a:prstGeom prst="ellipse">
              <a:avLst/>
            </a:prstGeom>
            <a:solidFill>
              <a:srgbClr val="7AB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flipH="1">
              <a:off x="6860368" y="2126856"/>
              <a:ext cx="166789" cy="166789"/>
            </a:xfrm>
            <a:prstGeom prst="ellipse">
              <a:avLst/>
            </a:prstGeom>
            <a:solidFill>
              <a:srgbClr val="C46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flipH="1">
              <a:off x="6660225" y="2127993"/>
              <a:ext cx="166789" cy="166789"/>
            </a:xfrm>
            <a:prstGeom prst="ellipse">
              <a:avLst/>
            </a:prstGeom>
            <a:solidFill>
              <a:srgbClr val="A87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flipH="1">
              <a:off x="6468637" y="1897482"/>
              <a:ext cx="166789" cy="166789"/>
            </a:xfrm>
            <a:prstGeom prst="ellipse">
              <a:avLst/>
            </a:prstGeom>
            <a:solidFill>
              <a:srgbClr val="ABA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flipH="1">
              <a:off x="6335748" y="2068959"/>
              <a:ext cx="166789" cy="166789"/>
            </a:xfrm>
            <a:prstGeom prst="ellipse">
              <a:avLst/>
            </a:prstGeom>
            <a:solidFill>
              <a:srgbClr val="ABA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flipH="1">
              <a:off x="6747280" y="1714422"/>
              <a:ext cx="166789" cy="166789"/>
            </a:xfrm>
            <a:prstGeom prst="ellipse">
              <a:avLst/>
            </a:prstGeom>
            <a:solidFill>
              <a:srgbClr val="A87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flipH="1">
              <a:off x="6933380" y="1805335"/>
              <a:ext cx="166789" cy="166789"/>
            </a:xfrm>
            <a:prstGeom prst="ellipse">
              <a:avLst/>
            </a:prstGeom>
            <a:solidFill>
              <a:srgbClr val="C46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flipH="1">
              <a:off x="7077347" y="1932545"/>
              <a:ext cx="166789" cy="166789"/>
            </a:xfrm>
            <a:prstGeom prst="ellipse">
              <a:avLst/>
            </a:prstGeom>
            <a:solidFill>
              <a:srgbClr val="C46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flipH="1">
              <a:off x="6536915" y="1691224"/>
              <a:ext cx="166789" cy="166789"/>
            </a:xfrm>
            <a:prstGeom prst="ellipse">
              <a:avLst/>
            </a:prstGeom>
            <a:solidFill>
              <a:srgbClr val="ABA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43116" y="2296625"/>
            <a:ext cx="1088870" cy="1007337"/>
            <a:chOff x="6643116" y="2296625"/>
            <a:chExt cx="1088870" cy="1007337"/>
          </a:xfrm>
        </p:grpSpPr>
        <p:sp>
          <p:nvSpPr>
            <p:cNvPr id="41" name="Oval 40"/>
            <p:cNvSpPr/>
            <p:nvPr/>
          </p:nvSpPr>
          <p:spPr>
            <a:xfrm flipH="1">
              <a:off x="6643116" y="3137173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flipH="1">
              <a:off x="7137537" y="2860977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H="1">
              <a:off x="6846132" y="2797635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H="1">
              <a:off x="6743620" y="2967404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flipH="1">
              <a:off x="7160742" y="2645564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6970748" y="2636163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flipH="1">
              <a:off x="6976036" y="2296625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flipH="1">
              <a:off x="7173764" y="2296625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flipH="1">
              <a:off x="7071252" y="2466394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7286086" y="2466394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flipH="1">
              <a:off x="7328464" y="2765674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flipH="1">
              <a:off x="7310981" y="2974603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 flipH="1">
              <a:off x="7452875" y="2344781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 flipH="1">
              <a:off x="7565197" y="2512687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58116" y="2128585"/>
            <a:ext cx="2501459" cy="1168742"/>
            <a:chOff x="7658116" y="2128585"/>
            <a:chExt cx="2501459" cy="1168742"/>
          </a:xfrm>
        </p:grpSpPr>
        <p:sp>
          <p:nvSpPr>
            <p:cNvPr id="55" name="Oval 54"/>
            <p:cNvSpPr/>
            <p:nvPr/>
          </p:nvSpPr>
          <p:spPr>
            <a:xfrm flipH="1">
              <a:off x="9441208" y="2481854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flipH="1">
              <a:off x="7658116" y="2344781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flipH="1">
              <a:off x="7776896" y="2507768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H="1">
              <a:off x="7881755" y="2315121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flipH="1">
              <a:off x="7767588" y="2152415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 flipH="1">
              <a:off x="7988595" y="2507768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 flipH="1">
              <a:off x="8184311" y="2507767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 flipH="1">
              <a:off x="8187299" y="2694188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 flipH="1">
              <a:off x="8001407" y="2145088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 flipH="1">
              <a:off x="8107900" y="2307338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 flipH="1">
              <a:off x="8221543" y="2128585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 flipH="1">
              <a:off x="8321045" y="2305595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 flipH="1">
              <a:off x="8381721" y="2503631"/>
              <a:ext cx="166789" cy="166789"/>
            </a:xfrm>
            <a:prstGeom prst="ellipse">
              <a:avLst/>
            </a:prstGeom>
            <a:solidFill>
              <a:srgbClr val="C46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H="1">
              <a:off x="9555382" y="2634310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flipH="1">
              <a:off x="9666409" y="2478775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flipH="1">
              <a:off x="9553809" y="2319204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flipH="1">
              <a:off x="9111603" y="2315065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flipH="1">
              <a:off x="9225777" y="2467521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flipH="1">
              <a:off x="9336804" y="2311986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 flipH="1">
              <a:off x="8991176" y="2476148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 flipH="1">
              <a:off x="9212106" y="2811293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 flipH="1">
              <a:off x="9326280" y="2963749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 flipH="1">
              <a:off x="9437307" y="2808214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 flipH="1">
              <a:off x="9329197" y="2634310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 flipH="1">
              <a:off x="9670399" y="2807814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flipH="1">
              <a:off x="9779010" y="2318687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 flipH="1">
              <a:off x="9896696" y="2802952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 flipH="1">
              <a:off x="9774072" y="2630846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 flipH="1">
              <a:off x="9553808" y="2970384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 flipH="1">
              <a:off x="9434479" y="3130538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 flipH="1">
              <a:off x="9901741" y="2466485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 flipH="1">
              <a:off x="9992786" y="2632773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 flipH="1">
              <a:off x="9094338" y="2634310"/>
              <a:ext cx="166789" cy="166789"/>
            </a:xfrm>
            <a:prstGeom prst="ellipse">
              <a:avLst/>
            </a:prstGeom>
            <a:solidFill>
              <a:srgbClr val="EAA4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flipH="1">
              <a:off x="8381721" y="2704760"/>
              <a:ext cx="166789" cy="166789"/>
            </a:xfrm>
            <a:prstGeom prst="ellipse">
              <a:avLst/>
            </a:prstGeom>
            <a:solidFill>
              <a:srgbClr val="41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flipH="1">
              <a:off x="8553772" y="2614217"/>
              <a:ext cx="166789" cy="166789"/>
            </a:xfrm>
            <a:prstGeom prst="ellipse">
              <a:avLst/>
            </a:prstGeom>
            <a:solidFill>
              <a:srgbClr val="41A8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flipH="1">
              <a:off x="8542964" y="2397001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flipH="1">
              <a:off x="8475579" y="2199274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flipH="1">
              <a:off x="8714488" y="2500328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flipH="1">
              <a:off x="8695715" y="2275963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flipH="1">
              <a:off x="8881607" y="2335805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36803" y="3452862"/>
            <a:ext cx="2022045" cy="2067677"/>
            <a:chOff x="9336803" y="3452862"/>
            <a:chExt cx="2022045" cy="2067677"/>
          </a:xfrm>
        </p:grpSpPr>
        <p:sp>
          <p:nvSpPr>
            <p:cNvPr id="124" name="Oval 123"/>
            <p:cNvSpPr/>
            <p:nvPr/>
          </p:nvSpPr>
          <p:spPr>
            <a:xfrm flipH="1">
              <a:off x="9409674" y="3657717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 flipH="1">
              <a:off x="9517873" y="3871758"/>
              <a:ext cx="166789" cy="166789"/>
            </a:xfrm>
            <a:prstGeom prst="ellipse">
              <a:avLst/>
            </a:prstGeom>
            <a:solidFill>
              <a:srgbClr val="B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flipH="1">
              <a:off x="9682006" y="4034008"/>
              <a:ext cx="166789" cy="166789"/>
            </a:xfrm>
            <a:prstGeom prst="ellipse">
              <a:avLst/>
            </a:prstGeom>
            <a:solidFill>
              <a:srgbClr val="B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 flipH="1">
              <a:off x="9857466" y="4151744"/>
              <a:ext cx="166789" cy="166789"/>
            </a:xfrm>
            <a:prstGeom prst="ellipse">
              <a:avLst/>
            </a:prstGeom>
            <a:solidFill>
              <a:srgbClr val="B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flipH="1">
              <a:off x="10063485" y="4233722"/>
              <a:ext cx="166789" cy="166789"/>
            </a:xfrm>
            <a:prstGeom prst="ellipse">
              <a:avLst/>
            </a:prstGeom>
            <a:solidFill>
              <a:srgbClr val="B549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flipH="1">
              <a:off x="9336803" y="3452862"/>
              <a:ext cx="166789" cy="166789"/>
            </a:xfrm>
            <a:prstGeom prst="ellipse">
              <a:avLst/>
            </a:prstGeom>
            <a:solidFill>
              <a:srgbClr val="C63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flipH="1">
              <a:off x="10269777" y="4252657"/>
              <a:ext cx="166789" cy="166789"/>
            </a:xfrm>
            <a:prstGeom prst="ellipse">
              <a:avLst/>
            </a:prstGeom>
            <a:solidFill>
              <a:srgbClr val="B549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flipH="1">
              <a:off x="10422177" y="4405057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flipH="1">
              <a:off x="10574577" y="4557457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flipH="1">
              <a:off x="10726977" y="4709857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flipH="1">
              <a:off x="10854693" y="4872107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flipH="1">
              <a:off x="10976221" y="4709856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flipH="1">
              <a:off x="10853132" y="4543068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flipH="1">
              <a:off x="10474566" y="5032593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flipH="1">
              <a:off x="10602282" y="5194843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flipH="1">
              <a:off x="10723810" y="5032592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flipH="1">
              <a:off x="10600721" y="4865804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flipH="1">
              <a:off x="10180394" y="4740808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flipH="1">
              <a:off x="10308110" y="4903058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flipH="1">
              <a:off x="10429638" y="4740807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flipH="1">
              <a:off x="10306549" y="4574019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flipH="1">
              <a:off x="10859421" y="5191500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flipH="1">
              <a:off x="10987137" y="5353750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flipH="1">
              <a:off x="11108665" y="5191499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flipH="1">
              <a:off x="10985576" y="5024711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flipH="1">
              <a:off x="9926422" y="5063487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flipH="1">
              <a:off x="10054138" y="5225737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flipH="1">
              <a:off x="10175666" y="5063486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flipH="1">
              <a:off x="10052577" y="4896698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flipH="1">
              <a:off x="11120538" y="4873568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flipH="1">
              <a:off x="10987264" y="4084592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flipH="1">
              <a:off x="11192059" y="4172974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flipH="1">
              <a:off x="10807204" y="3984955"/>
              <a:ext cx="166789" cy="16678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flipH="1">
              <a:off x="10574577" y="4238643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flipH="1">
              <a:off x="10700732" y="4385333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flipH="1">
              <a:off x="10779372" y="4202621"/>
              <a:ext cx="166789" cy="166789"/>
            </a:xfrm>
            <a:prstGeom prst="ellipse">
              <a:avLst/>
            </a:prstGeom>
            <a:solidFill>
              <a:srgbClr val="754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01256" y="1066946"/>
            <a:ext cx="2200393" cy="1133798"/>
            <a:chOff x="8749384" y="1018818"/>
            <a:chExt cx="2200393" cy="1133798"/>
          </a:xfrm>
        </p:grpSpPr>
        <p:sp>
          <p:nvSpPr>
            <p:cNvPr id="162" name="Oval 161"/>
            <p:cNvSpPr/>
            <p:nvPr/>
          </p:nvSpPr>
          <p:spPr>
            <a:xfrm flipH="1">
              <a:off x="8882007" y="1684096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flipH="1">
              <a:off x="9007707" y="1840222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flipH="1">
              <a:off x="8882790" y="1985827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flipH="1">
              <a:off x="8749384" y="1839977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 flipH="1">
              <a:off x="9229175" y="1487678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flipH="1">
              <a:off x="9354875" y="1643804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flipH="1">
              <a:off x="9229958" y="1789409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flipH="1">
              <a:off x="9096552" y="1643559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flipH="1">
              <a:off x="9492285" y="1196305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flipH="1">
              <a:off x="9617985" y="1352431"/>
              <a:ext cx="166789" cy="166789"/>
            </a:xfrm>
            <a:prstGeom prst="ellipse">
              <a:avLst/>
            </a:prstGeom>
            <a:solidFill>
              <a:srgbClr val="C8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flipH="1">
              <a:off x="9493068" y="1498036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flipH="1">
              <a:off x="9359662" y="1352186"/>
              <a:ext cx="166789" cy="166789"/>
            </a:xfrm>
            <a:prstGeom prst="ellipse">
              <a:avLst/>
            </a:prstGeom>
            <a:solidFill>
              <a:srgbClr val="C5AE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flipH="1">
              <a:off x="9842142" y="1029726"/>
              <a:ext cx="166789" cy="166789"/>
            </a:xfrm>
            <a:prstGeom prst="ellipse">
              <a:avLst/>
            </a:prstGeom>
            <a:solidFill>
              <a:srgbClr val="C8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flipH="1">
              <a:off x="9967842" y="1185852"/>
              <a:ext cx="166789" cy="166789"/>
            </a:xfrm>
            <a:prstGeom prst="ellipse">
              <a:avLst/>
            </a:prstGeom>
            <a:solidFill>
              <a:srgbClr val="C8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flipH="1">
              <a:off x="9842925" y="1331457"/>
              <a:ext cx="166789" cy="166789"/>
            </a:xfrm>
            <a:prstGeom prst="ellipse">
              <a:avLst/>
            </a:prstGeom>
            <a:solidFill>
              <a:srgbClr val="C8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flipH="1">
              <a:off x="9709519" y="1185607"/>
              <a:ext cx="166789" cy="166789"/>
            </a:xfrm>
            <a:prstGeom prst="ellipse">
              <a:avLst/>
            </a:prstGeom>
            <a:solidFill>
              <a:srgbClr val="C86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flipH="1">
              <a:off x="10561876" y="1018818"/>
              <a:ext cx="166789" cy="166789"/>
            </a:xfrm>
            <a:prstGeom prst="ellipse">
              <a:avLst/>
            </a:prstGeom>
            <a:solidFill>
              <a:srgbClr val="CB2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flipH="1">
              <a:off x="10344283" y="1022796"/>
              <a:ext cx="166789" cy="166789"/>
            </a:xfrm>
            <a:prstGeom prst="ellipse">
              <a:avLst/>
            </a:prstGeom>
            <a:solidFill>
              <a:srgbClr val="C541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flipH="1">
              <a:off x="10219366" y="1168401"/>
              <a:ext cx="166789" cy="166789"/>
            </a:xfrm>
            <a:prstGeom prst="ellipse">
              <a:avLst/>
            </a:prstGeom>
            <a:solidFill>
              <a:srgbClr val="C541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flipH="1">
              <a:off x="10085960" y="1022551"/>
              <a:ext cx="166789" cy="166789"/>
            </a:xfrm>
            <a:prstGeom prst="ellipse">
              <a:avLst/>
            </a:prstGeom>
            <a:solidFill>
              <a:srgbClr val="C541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flipH="1">
              <a:off x="10782988" y="1023166"/>
              <a:ext cx="166789" cy="166789"/>
            </a:xfrm>
            <a:prstGeom prst="ellipse">
              <a:avLst/>
            </a:prstGeom>
            <a:solidFill>
              <a:srgbClr val="CB2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9285" y="916373"/>
            <a:ext cx="3125912" cy="5004993"/>
            <a:chOff x="479285" y="916373"/>
            <a:chExt cx="3125912" cy="5004993"/>
          </a:xfrm>
        </p:grpSpPr>
        <p:sp>
          <p:nvSpPr>
            <p:cNvPr id="185" name="Oval 184"/>
            <p:cNvSpPr/>
            <p:nvPr/>
          </p:nvSpPr>
          <p:spPr>
            <a:xfrm flipH="1">
              <a:off x="479285" y="1385817"/>
              <a:ext cx="166789" cy="166789"/>
            </a:xfrm>
            <a:prstGeom prst="ellipse">
              <a:avLst/>
            </a:prstGeom>
            <a:solidFill>
              <a:srgbClr val="CB2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flipH="1">
              <a:off x="677701" y="1252256"/>
              <a:ext cx="166789" cy="166789"/>
            </a:xfrm>
            <a:prstGeom prst="ellipse">
              <a:avLst/>
            </a:prstGeom>
            <a:solidFill>
              <a:srgbClr val="CB2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flipH="1">
              <a:off x="863232" y="1170149"/>
              <a:ext cx="166789" cy="166789"/>
            </a:xfrm>
            <a:prstGeom prst="ellipse">
              <a:avLst/>
            </a:prstGeom>
            <a:solidFill>
              <a:srgbClr val="CB2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flipH="1">
              <a:off x="1061648" y="1108797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flipH="1">
              <a:off x="1264707" y="1132918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flipH="1">
              <a:off x="1163697" y="916373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flipH="1">
              <a:off x="1384603" y="978829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flipH="1">
              <a:off x="1384603" y="1302913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flipH="1">
              <a:off x="1511963" y="1130973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flipH="1">
              <a:off x="1544568" y="1416586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flipH="1">
              <a:off x="1664464" y="1262497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flipH="1">
              <a:off x="1664464" y="1586581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flipH="1">
              <a:off x="1791824" y="1414641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flipH="1">
              <a:off x="1397615" y="1908294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flipH="1">
              <a:off x="1517511" y="1754205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flipH="1">
              <a:off x="1517511" y="2078289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flipH="1">
              <a:off x="1644871" y="1906349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flipH="1">
              <a:off x="1811059" y="1735155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flipH="1">
              <a:off x="1930955" y="1581066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flipH="1">
              <a:off x="1930955" y="1905150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 flipH="1">
              <a:off x="2058315" y="1733210"/>
              <a:ext cx="166789" cy="166789"/>
            </a:xfrm>
            <a:prstGeom prst="ellipse">
              <a:avLst/>
            </a:prstGeom>
            <a:solidFill>
              <a:srgbClr val="CA22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flipH="1">
              <a:off x="1664464" y="2224565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 flipH="1">
              <a:off x="1784360" y="2070476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 flipH="1">
              <a:off x="1784360" y="2394560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 flipH="1">
              <a:off x="1911720" y="2222620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 flipH="1">
              <a:off x="2058160" y="2071939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 flipH="1">
              <a:off x="2178056" y="1917850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 flipH="1">
              <a:off x="1708429" y="3012651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 flipH="1">
              <a:off x="1487606" y="2360734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 flipH="1">
              <a:off x="1497675" y="2667117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 flipH="1">
              <a:off x="1617571" y="2513028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 flipH="1">
              <a:off x="1617571" y="2837112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flipH="1">
              <a:off x="1744931" y="2665172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 flipH="1">
              <a:off x="1892327" y="3074431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 flipH="1">
              <a:off x="2095149" y="3089076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 flipH="1">
              <a:off x="2363200" y="3433620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 flipH="1">
              <a:off x="2222509" y="3241220"/>
              <a:ext cx="166789" cy="166789"/>
            </a:xfrm>
            <a:prstGeom prst="ellipse">
              <a:avLst/>
            </a:prstGeom>
            <a:solidFill>
              <a:srgbClr val="C32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 flipH="1">
              <a:off x="2583384" y="3561832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 flipH="1">
              <a:off x="2624064" y="3831429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 flipH="1">
              <a:off x="2743960" y="3677340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 flipH="1">
              <a:off x="2743960" y="4001424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 flipH="1">
              <a:off x="2871320" y="3829484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 flipH="1">
              <a:off x="2896699" y="4139085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 flipH="1">
              <a:off x="3016595" y="3984996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 flipH="1">
              <a:off x="3016595" y="4309080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 flipH="1">
              <a:off x="3143955" y="4137140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 flipH="1">
              <a:off x="3156516" y="3818166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 flipH="1">
              <a:off x="3016595" y="3669997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 flipH="1">
              <a:off x="3276412" y="3988161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 flipH="1">
              <a:off x="2691904" y="4202621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 flipH="1">
              <a:off x="3145459" y="4454084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 flipH="1">
              <a:off x="3265355" y="4299995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 flipH="1">
              <a:off x="3265355" y="4624079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 flipH="1">
              <a:off x="3392715" y="4452139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 flipH="1">
              <a:off x="3073121" y="5255651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 flipH="1">
              <a:off x="3030645" y="4636084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 flipH="1">
              <a:off x="3030645" y="4960168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 flipH="1">
              <a:off x="3158005" y="4788228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3191152" y="5080593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3311048" y="4926504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11048" y="5250588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3438408" y="5078648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3074725" y="5584582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3194621" y="5430493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3194621" y="5754577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321981" y="5582637"/>
              <a:ext cx="166789" cy="166789"/>
            </a:xfrm>
            <a:prstGeom prst="ellipse">
              <a:avLst/>
            </a:prstGeom>
            <a:solidFill>
              <a:srgbClr val="9A6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619891" y="2555189"/>
            <a:ext cx="13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- 70 000 </a:t>
            </a:r>
            <a:r>
              <a:rPr lang="en-US" dirty="0" err="1" smtClean="0">
                <a:latin typeface="+mj-lt"/>
              </a:rPr>
              <a:t>ans</a:t>
            </a:r>
            <a:endParaRPr lang="en-US" dirty="0">
              <a:latin typeface="+mj-lt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6250741" y="1264350"/>
            <a:ext cx="13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- 50 000 </a:t>
            </a:r>
            <a:r>
              <a:rPr lang="en-US" dirty="0" err="1" smtClean="0">
                <a:latin typeface="+mj-lt"/>
              </a:rPr>
              <a:t>ans</a:t>
            </a:r>
            <a:endParaRPr lang="en-US" dirty="0">
              <a:latin typeface="+mj-lt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9261127" y="5521175"/>
            <a:ext cx="13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- 50 000 </a:t>
            </a:r>
            <a:r>
              <a:rPr lang="en-US" dirty="0" err="1" smtClean="0">
                <a:latin typeface="+mj-lt"/>
              </a:rPr>
              <a:t>ans</a:t>
            </a:r>
            <a:endParaRPr lang="en-US" dirty="0">
              <a:latin typeface="+mj-lt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0352778" y="1321737"/>
            <a:ext cx="135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- 20 000 </a:t>
            </a:r>
            <a:r>
              <a:rPr lang="en-US" dirty="0" err="1" smtClean="0">
                <a:latin typeface="+mj-lt"/>
              </a:rPr>
              <a:t>ans</a:t>
            </a:r>
            <a:endParaRPr lang="en-US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24448" y="2902983"/>
            <a:ext cx="561067" cy="771760"/>
            <a:chOff x="8324448" y="2902983"/>
            <a:chExt cx="561067" cy="771760"/>
          </a:xfrm>
        </p:grpSpPr>
        <p:sp>
          <p:nvSpPr>
            <p:cNvPr id="255" name="Oval 254"/>
            <p:cNvSpPr/>
            <p:nvPr/>
          </p:nvSpPr>
          <p:spPr>
            <a:xfrm flipH="1">
              <a:off x="8406664" y="3081830"/>
              <a:ext cx="166789" cy="16678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16214" y="3081829"/>
              <a:ext cx="166789" cy="16678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8520998" y="3248618"/>
              <a:ext cx="166789" cy="16678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8324448" y="2912060"/>
              <a:ext cx="166789" cy="166789"/>
            </a:xfrm>
            <a:prstGeom prst="ellipse">
              <a:avLst/>
            </a:prstGeom>
            <a:solidFill>
              <a:srgbClr val="285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8657293" y="3507954"/>
              <a:ext cx="166789" cy="16678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8520997" y="2912060"/>
              <a:ext cx="166789" cy="166789"/>
            </a:xfrm>
            <a:prstGeom prst="ellipse">
              <a:avLst/>
            </a:prstGeom>
            <a:solidFill>
              <a:srgbClr val="285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8718726" y="2902983"/>
              <a:ext cx="166789" cy="166789"/>
            </a:xfrm>
            <a:prstGeom prst="ellipse">
              <a:avLst/>
            </a:prstGeom>
            <a:solidFill>
              <a:srgbClr val="285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43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2" grpId="0"/>
      <p:bldP spid="253" grpId="0"/>
      <p:bldP spid="2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05091" y="5130690"/>
            <a:ext cx="948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Les classifications </a:t>
            </a:r>
            <a:r>
              <a:rPr lang="fr-FR" sz="2400" dirty="0" err="1" smtClean="0">
                <a:latin typeface="+mj-lt"/>
              </a:rPr>
              <a:t>morphométriques</a:t>
            </a:r>
            <a:r>
              <a:rPr lang="fr-FR" sz="2400" dirty="0" smtClean="0">
                <a:latin typeface="+mj-lt"/>
              </a:rPr>
              <a:t> des races humaines sont </a:t>
            </a:r>
            <a:r>
              <a:rPr lang="fr-FR" sz="2400" b="1" dirty="0" smtClean="0">
                <a:latin typeface="+mj-lt"/>
              </a:rPr>
              <a:t>subjectives :</a:t>
            </a:r>
            <a:r>
              <a:rPr lang="fr-FR" sz="2400" dirty="0" smtClean="0">
                <a:latin typeface="+mj-lt"/>
              </a:rPr>
              <a:t> elles négligent la </a:t>
            </a:r>
            <a:r>
              <a:rPr lang="fr-FR" sz="2400" b="1" dirty="0" smtClean="0">
                <a:latin typeface="+mj-lt"/>
              </a:rPr>
              <a:t>variation </a:t>
            </a:r>
            <a:r>
              <a:rPr lang="fr-FR" sz="2400" b="1" dirty="0" err="1" smtClean="0">
                <a:latin typeface="+mj-lt"/>
              </a:rPr>
              <a:t>inter-individuelle</a:t>
            </a:r>
            <a:r>
              <a:rPr lang="fr-FR" sz="2400" b="1" dirty="0" smtClean="0">
                <a:latin typeface="+mj-lt"/>
              </a:rPr>
              <a:t> </a:t>
            </a:r>
            <a:r>
              <a:rPr lang="fr-FR" sz="2400" dirty="0" smtClean="0">
                <a:latin typeface="+mj-lt"/>
              </a:rPr>
              <a:t>et excluent les ethnies difficiles à classer et </a:t>
            </a:r>
            <a:r>
              <a:rPr lang="fr-FR" sz="2400" b="1" dirty="0" smtClean="0">
                <a:latin typeface="+mj-lt"/>
              </a:rPr>
              <a:t>individus métissés</a:t>
            </a:r>
            <a:r>
              <a:rPr lang="fr-FR" sz="2400" dirty="0" smtClean="0">
                <a:latin typeface="+mj-lt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22" y="1250066"/>
            <a:ext cx="2856350" cy="2602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4997" y="3953256"/>
            <a:ext cx="28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 The Principal Varieties of Mankind. </a:t>
            </a:r>
            <a:r>
              <a:rPr lang="en-US" sz="1400" dirty="0" smtClean="0">
                <a:latin typeface="+mj-lt"/>
              </a:rPr>
              <a:t>James Reynolds, 1850</a:t>
            </a:r>
            <a:endParaRPr lang="en-US" sz="1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49" y="1342663"/>
            <a:ext cx="3235018" cy="23167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0722" y="3953256"/>
            <a:ext cx="304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j-lt"/>
              </a:rPr>
              <a:t>panneau </a:t>
            </a:r>
            <a:r>
              <a:rPr lang="it-IT" sz="1400" dirty="0" smtClean="0">
                <a:latin typeface="+mj-lt"/>
              </a:rPr>
              <a:t>mural, Trieste/Gorizia/Venise, années 1940</a:t>
            </a:r>
            <a:endParaRPr lang="en-US" sz="1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200" y="3953256"/>
            <a:ext cx="3084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+mj-lt"/>
              </a:rPr>
              <a:t>Gallouedec</a:t>
            </a:r>
            <a:r>
              <a:rPr lang="fr-FR" sz="1400" dirty="0">
                <a:latin typeface="+mj-lt"/>
              </a:rPr>
              <a:t> et </a:t>
            </a:r>
            <a:r>
              <a:rPr lang="fr-FR" sz="1400" dirty="0" err="1">
                <a:latin typeface="+mj-lt"/>
              </a:rPr>
              <a:t>Maurette</a:t>
            </a:r>
            <a:r>
              <a:rPr lang="fr-FR" sz="1400" dirty="0">
                <a:latin typeface="+mj-lt"/>
              </a:rPr>
              <a:t>, </a:t>
            </a:r>
            <a:r>
              <a:rPr lang="fr-FR" sz="1400" i="1" dirty="0">
                <a:latin typeface="+mj-lt"/>
              </a:rPr>
              <a:t>Géographie, Cours élémentaire et moyen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smtClean="0">
                <a:latin typeface="+mj-lt"/>
              </a:rPr>
              <a:t>1937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6" y="1650953"/>
            <a:ext cx="3564600" cy="23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01" y="189017"/>
            <a:ext cx="2288438" cy="6490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/>
          <a:stretch/>
        </p:blipFill>
        <p:spPr>
          <a:xfrm>
            <a:off x="2441517" y="965649"/>
            <a:ext cx="5116262" cy="26223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25669" y="3588013"/>
            <a:ext cx="1825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Martin et al., </a:t>
            </a:r>
            <a:r>
              <a:rPr lang="en-US" sz="1400" i="1" dirty="0">
                <a:latin typeface="+mj-lt"/>
              </a:rPr>
              <a:t>Cell</a:t>
            </a:r>
            <a:r>
              <a:rPr lang="en-US" sz="1400" dirty="0">
                <a:latin typeface="+mj-lt"/>
              </a:rPr>
              <a:t> 2017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00900" y="189017"/>
            <a:ext cx="0" cy="61599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87167" y="200306"/>
            <a:ext cx="0" cy="61599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1738" y="4790617"/>
            <a:ext cx="642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+mj-lt"/>
              </a:rPr>
              <a:t>La variation de couleur de peau </a:t>
            </a:r>
            <a:r>
              <a:rPr lang="fr-FR" sz="2400" dirty="0">
                <a:latin typeface="+mj-lt"/>
              </a:rPr>
              <a:t>entre êtres </a:t>
            </a:r>
            <a:r>
              <a:rPr lang="fr-FR" sz="2400" dirty="0" smtClean="0">
                <a:latin typeface="+mj-lt"/>
              </a:rPr>
              <a:t>humains est </a:t>
            </a:r>
            <a:r>
              <a:rPr lang="fr-FR" sz="2400" b="1" dirty="0" smtClean="0">
                <a:latin typeface="+mj-lt"/>
              </a:rPr>
              <a:t>largement continue</a:t>
            </a:r>
            <a:r>
              <a:rPr lang="fr-FR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57"/>
          <a:stretch/>
        </p:blipFill>
        <p:spPr>
          <a:xfrm>
            <a:off x="10229849" y="6536268"/>
            <a:ext cx="1219201" cy="2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2312" y="5510098"/>
            <a:ext cx="943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+mj-lt"/>
              </a:rPr>
              <a:t>Les différences morphologiques reflètent-elles les différences génétiques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4820" y="2828259"/>
            <a:ext cx="1352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Groupes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génétiques</a:t>
            </a:r>
            <a:endParaRPr lang="en-US" sz="2000" dirty="0">
              <a:latin typeface="+mj-lt"/>
            </a:endParaRPr>
          </a:p>
        </p:txBody>
      </p:sp>
      <p:cxnSp>
        <p:nvCxnSpPr>
          <p:cNvPr id="10" name="Straight Arrow Connector 9"/>
          <p:cNvCxnSpPr>
            <a:endCxn id="12" idx="1"/>
          </p:cNvCxnSpPr>
          <p:nvPr/>
        </p:nvCxnSpPr>
        <p:spPr>
          <a:xfrm flipV="1">
            <a:off x="4474260" y="2173984"/>
            <a:ext cx="807287" cy="55191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13" idx="1"/>
          </p:cNvCxnSpPr>
          <p:nvPr/>
        </p:nvCxnSpPr>
        <p:spPr>
          <a:xfrm>
            <a:off x="4440147" y="3668944"/>
            <a:ext cx="826632" cy="69959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81547" y="1666152"/>
            <a:ext cx="259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morphologiques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6779" y="3860708"/>
            <a:ext cx="259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Différences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comportementales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innées</a:t>
            </a:r>
            <a:endParaRPr lang="en-US" sz="2000" dirty="0">
              <a:latin typeface="+mj-lt"/>
            </a:endParaRP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V="1">
            <a:off x="7865823" y="3654089"/>
            <a:ext cx="851179" cy="714451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17002" y="3136035"/>
            <a:ext cx="193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+mj-lt"/>
              </a:rPr>
              <a:t>Hiérarchisation</a:t>
            </a:r>
            <a:endParaRPr lang="en-US" sz="20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 rot="14023480">
            <a:off x="3031408" y="2102686"/>
            <a:ext cx="221341" cy="713015"/>
            <a:chOff x="5220500" y="3548535"/>
            <a:chExt cx="388618" cy="1251869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0439" t="575" r="-1145" b="69653"/>
          <a:stretch/>
        </p:blipFill>
        <p:spPr>
          <a:xfrm>
            <a:off x="5586342" y="1052769"/>
            <a:ext cx="904538" cy="4926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9489" t="31017" r="-1229" b="40579"/>
          <a:stretch/>
        </p:blipFill>
        <p:spPr>
          <a:xfrm>
            <a:off x="6559064" y="1097745"/>
            <a:ext cx="928953" cy="47074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14023480">
            <a:off x="3807420" y="2144157"/>
            <a:ext cx="221341" cy="713015"/>
            <a:chOff x="5220500" y="3548535"/>
            <a:chExt cx="388618" cy="1251869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287547" y="3998120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250898" y="3921250"/>
              <a:ext cx="294308" cy="2167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71603" y="3840287"/>
              <a:ext cx="252897" cy="186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10530" y="3771505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339105" y="4079011"/>
              <a:ext cx="125864" cy="1024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308149" y="4464116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271500" y="4387246"/>
              <a:ext cx="294308" cy="2167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292205" y="4306283"/>
              <a:ext cx="252897" cy="1862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31132" y="4237501"/>
              <a:ext cx="175041" cy="1289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388769" y="4539929"/>
              <a:ext cx="96802" cy="635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 rot="456080">
              <a:off x="5220500" y="3565863"/>
              <a:ext cx="386992" cy="1230722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20821981" flipH="1">
              <a:off x="5222126" y="3548535"/>
              <a:ext cx="386992" cy="1251869"/>
            </a:xfrm>
            <a:custGeom>
              <a:avLst/>
              <a:gdLst>
                <a:gd name="connsiteX0" fmla="*/ 196006 w 386992"/>
                <a:gd name="connsiteY0" fmla="*/ 0 h 1574800"/>
                <a:gd name="connsiteX1" fmla="*/ 5506 w 386992"/>
                <a:gd name="connsiteY1" fmla="*/ 533400 h 1574800"/>
                <a:gd name="connsiteX2" fmla="*/ 386506 w 386992"/>
                <a:gd name="connsiteY2" fmla="*/ 1003300 h 1574800"/>
                <a:gd name="connsiteX3" fmla="*/ 69006 w 386992"/>
                <a:gd name="connsiteY3" fmla="*/ 157480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992" h="1574800">
                  <a:moveTo>
                    <a:pt x="196006" y="0"/>
                  </a:moveTo>
                  <a:cubicBezTo>
                    <a:pt x="84881" y="183091"/>
                    <a:pt x="-26244" y="366183"/>
                    <a:pt x="5506" y="533400"/>
                  </a:cubicBezTo>
                  <a:cubicBezTo>
                    <a:pt x="37256" y="700617"/>
                    <a:pt x="375923" y="829733"/>
                    <a:pt x="386506" y="1003300"/>
                  </a:cubicBezTo>
                  <a:cubicBezTo>
                    <a:pt x="397089" y="1176867"/>
                    <a:pt x="233047" y="1375833"/>
                    <a:pt x="69006" y="15748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>
            <a:off x="6448872" y="1010368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484164" y="2177660"/>
            <a:ext cx="115339" cy="594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479265" y="2378935"/>
            <a:ext cx="749850" cy="538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559064" y="2800818"/>
            <a:ext cx="0" cy="8742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036">
            <a:off x="3972620" y="2359612"/>
            <a:ext cx="1804068" cy="60329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52" y="2116823"/>
            <a:ext cx="1147591" cy="10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52227" y="2885056"/>
            <a:ext cx="6847749" cy="10981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80346" y="1202363"/>
            <a:ext cx="3556000" cy="15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0346" y="1423246"/>
            <a:ext cx="3556000" cy="15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75482" y="1644129"/>
            <a:ext cx="3556000" cy="15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75482" y="981480"/>
            <a:ext cx="3556000" cy="15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75482" y="2165136"/>
            <a:ext cx="3556000" cy="15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75482" y="2386019"/>
            <a:ext cx="3556000" cy="15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75482" y="2606902"/>
            <a:ext cx="3556000" cy="15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75482" y="2827785"/>
            <a:ext cx="3556000" cy="15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75482" y="760597"/>
            <a:ext cx="3556000" cy="15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75482" y="3048666"/>
            <a:ext cx="3556000" cy="15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56038" y="760596"/>
            <a:ext cx="151665" cy="1516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56038" y="985011"/>
            <a:ext cx="151665" cy="1516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856038" y="1200699"/>
            <a:ext cx="151665" cy="1516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45834" y="1423420"/>
            <a:ext cx="151665" cy="1516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62759" y="1644906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262759" y="1419654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65526" y="1203540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65526" y="1419643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65526" y="1643643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22926" y="981479"/>
            <a:ext cx="151665" cy="15166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62759" y="2170119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65526" y="2165477"/>
            <a:ext cx="151665" cy="15166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87290" y="2829339"/>
            <a:ext cx="151665" cy="151665"/>
          </a:xfrm>
          <a:prstGeom prst="ellipse">
            <a:avLst/>
          </a:prstGeom>
          <a:solidFill>
            <a:srgbClr val="8D6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887289" y="3048544"/>
            <a:ext cx="151665" cy="151665"/>
          </a:xfrm>
          <a:prstGeom prst="ellipse">
            <a:avLst/>
          </a:prstGeom>
          <a:solidFill>
            <a:srgbClr val="8D6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397141" y="2386019"/>
            <a:ext cx="151665" cy="151665"/>
          </a:xfrm>
          <a:prstGeom prst="ellipse">
            <a:avLst/>
          </a:prstGeom>
          <a:solidFill>
            <a:srgbClr val="8D6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96519" y="354212"/>
            <a:ext cx="1104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Afrique</a:t>
            </a:r>
            <a:endParaRPr lang="en-US" sz="2400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11825" y="1768276"/>
            <a:ext cx="1224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Europe</a:t>
            </a:r>
            <a:endParaRPr lang="en-US" sz="2400" dirty="0">
              <a:latin typeface="+mj-lt"/>
            </a:endParaRPr>
          </a:p>
        </p:txBody>
      </p:sp>
      <p:cxnSp>
        <p:nvCxnSpPr>
          <p:cNvPr id="43" name="Straight Arrow Connector 42"/>
          <p:cNvCxnSpPr>
            <a:stCxn id="16" idx="2"/>
            <a:endCxn id="18" idx="0"/>
          </p:cNvCxnSpPr>
          <p:nvPr/>
        </p:nvCxnSpPr>
        <p:spPr>
          <a:xfrm>
            <a:off x="3953482" y="1795794"/>
            <a:ext cx="0" cy="369342"/>
          </a:xfrm>
          <a:prstGeom prst="straightConnector1">
            <a:avLst/>
          </a:prstGeom>
          <a:ln w="22225" cmpd="sng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187440" y="1553818"/>
            <a:ext cx="3110370" cy="2643944"/>
            <a:chOff x="8075930" y="1520365"/>
            <a:chExt cx="3110370" cy="2643944"/>
          </a:xfrm>
        </p:grpSpPr>
        <p:grpSp>
          <p:nvGrpSpPr>
            <p:cNvPr id="45" name="Group 44"/>
            <p:cNvGrpSpPr/>
            <p:nvPr/>
          </p:nvGrpSpPr>
          <p:grpSpPr>
            <a:xfrm>
              <a:off x="8075930" y="1700733"/>
              <a:ext cx="1720489" cy="2463576"/>
              <a:chOff x="8198296" y="1690179"/>
              <a:chExt cx="1720489" cy="2463576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8867416" y="1690179"/>
                <a:ext cx="1051369" cy="1952116"/>
              </a:xfrm>
              <a:prstGeom prst="rect">
                <a:avLst/>
              </a:prstGeom>
            </p:spPr>
          </p:pic>
          <p:cxnSp>
            <p:nvCxnSpPr>
              <p:cNvPr id="48" name="Straight Arrow Connector 47"/>
              <p:cNvCxnSpPr/>
              <p:nvPr/>
            </p:nvCxnSpPr>
            <p:spPr>
              <a:xfrm flipV="1">
                <a:off x="8198296" y="3364162"/>
                <a:ext cx="669120" cy="789593"/>
              </a:xfrm>
              <a:prstGeom prst="straightConnector1">
                <a:avLst/>
              </a:prstGeom>
              <a:ln w="22225" cmpd="sng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9745209" y="1520365"/>
              <a:ext cx="1441091" cy="21698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err="1" smtClean="0">
                  <a:latin typeface="+mj-lt"/>
                </a:rPr>
                <a:t>Afrique</a:t>
              </a:r>
              <a:endParaRPr lang="en-US" dirty="0" smtClean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latin typeface="+mj-lt"/>
                </a:rPr>
                <a:t>Océanie</a:t>
              </a:r>
              <a:endParaRPr lang="en-US" dirty="0" smtClean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latin typeface="+mj-lt"/>
                </a:rPr>
                <a:t>Asie</a:t>
              </a:r>
              <a:r>
                <a:rPr lang="en-US" dirty="0" smtClean="0">
                  <a:latin typeface="+mj-lt"/>
                </a:rPr>
                <a:t> de </a:t>
              </a:r>
              <a:r>
                <a:rPr lang="en-US" dirty="0" err="1" smtClean="0">
                  <a:latin typeface="+mj-lt"/>
                </a:rPr>
                <a:t>l’est</a:t>
              </a:r>
              <a:endParaRPr lang="en-US" dirty="0" smtClean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latin typeface="+mj-lt"/>
                </a:rPr>
                <a:t>Amérique</a:t>
              </a:r>
              <a:endParaRPr lang="en-US" dirty="0" smtClean="0">
                <a:latin typeface="+mj-lt"/>
              </a:endParaRP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latin typeface="+mj-lt"/>
                </a:rPr>
                <a:t>Europe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14992" y="3457143"/>
            <a:ext cx="5742108" cy="2776505"/>
            <a:chOff x="4214992" y="3457143"/>
            <a:chExt cx="5742108" cy="2776505"/>
          </a:xfrm>
        </p:grpSpPr>
        <p:grpSp>
          <p:nvGrpSpPr>
            <p:cNvPr id="8" name="Group 7"/>
            <p:cNvGrpSpPr/>
            <p:nvPr/>
          </p:nvGrpSpPr>
          <p:grpSpPr>
            <a:xfrm>
              <a:off x="4861238" y="3457143"/>
              <a:ext cx="5095862" cy="2776505"/>
              <a:chOff x="4749728" y="3464634"/>
              <a:chExt cx="5095862" cy="277650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975390" y="5902585"/>
                <a:ext cx="287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+mj-lt"/>
                  </a:rPr>
                  <a:t>Cavalli</a:t>
                </a:r>
                <a:r>
                  <a:rPr lang="en-US" sz="1600" dirty="0" smtClean="0">
                    <a:latin typeface="+mj-lt"/>
                  </a:rPr>
                  <a:t>-Sforza LL, </a:t>
                </a:r>
                <a:r>
                  <a:rPr lang="en-US" sz="1600" i="1" dirty="0" smtClean="0">
                    <a:latin typeface="+mj-lt"/>
                  </a:rPr>
                  <a:t>PNAS</a:t>
                </a:r>
                <a:r>
                  <a:rPr lang="en-US" sz="1600" dirty="0" smtClean="0">
                    <a:latin typeface="+mj-lt"/>
                  </a:rPr>
                  <a:t> 1997</a:t>
                </a:r>
                <a:endParaRPr lang="en-US" sz="1600" dirty="0">
                  <a:latin typeface="+mj-lt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4749728" y="3464634"/>
                <a:ext cx="553186" cy="731573"/>
              </a:xfrm>
              <a:prstGeom prst="straightConnector1">
                <a:avLst/>
              </a:prstGeom>
              <a:ln w="22225" cmpd="sng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1763589"/>
                </p:ext>
              </p:extLst>
            </p:nvPr>
          </p:nvGraphicFramePr>
          <p:xfrm>
            <a:off x="4214992" y="4488252"/>
            <a:ext cx="5444031" cy="1232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" name="Worksheet" r:id="rId5" imgW="4248050" imgH="962203" progId="Excel.Sheet.12">
                    <p:embed/>
                  </p:oleObj>
                </mc:Choice>
                <mc:Fallback>
                  <p:oleObj name="Worksheet" r:id="rId5" imgW="4248050" imgH="962203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214992" y="4488252"/>
                          <a:ext cx="5444031" cy="12328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452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2716</Words>
  <Application>Microsoft Office PowerPoint</Application>
  <PresentationFormat>Widescreen</PresentationFormat>
  <Paragraphs>272</Paragraphs>
  <Slides>50</Slides>
  <Notes>13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ＭＳ Ｐゴシック</vt:lpstr>
      <vt:lpstr>Arial</vt:lpstr>
      <vt:lpstr>Baskerville Old Face</vt:lpstr>
      <vt:lpstr>Calibri</vt:lpstr>
      <vt:lpstr>Calibri Light</vt:lpstr>
      <vt:lpstr>Times New Roman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Etienne  PATIN</dc:creator>
  <cp:lastModifiedBy>Etienne  PATIN</cp:lastModifiedBy>
  <cp:revision>111</cp:revision>
  <dcterms:created xsi:type="dcterms:W3CDTF">2022-05-18T11:52:01Z</dcterms:created>
  <dcterms:modified xsi:type="dcterms:W3CDTF">2022-06-08T10:52:13Z</dcterms:modified>
</cp:coreProperties>
</file>