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O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3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8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1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8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9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5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15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41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25D2-3599-44B0-AAC2-05470EE55A5D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ABA1-B72F-4B49-9C96-ECBD9C370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lorence\AppData\Local\Microsoft\Windows\Temporary Internet Files\Content.IE5\7O0BBPHX\speech-bubble-146509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048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1013" y="2276872"/>
            <a:ext cx="3278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Où en est la didactique de l’oral, quelles sont ses avancées, quelles  questions  la traversent actuellement ? </a:t>
            </a:r>
            <a:endParaRPr lang="fr-FR" sz="2400" dirty="0"/>
          </a:p>
        </p:txBody>
      </p:sp>
      <p:pic>
        <p:nvPicPr>
          <p:cNvPr id="2" name="Capsule orale NONNO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5373216"/>
            <a:ext cx="609600" cy="609600"/>
          </a:xfrm>
          <a:prstGeom prst="rect">
            <a:avLst/>
          </a:prstGeom>
        </p:spPr>
      </p:pic>
      <p:pic>
        <p:nvPicPr>
          <p:cNvPr id="1026" name="Picture 2" descr="C:\0-Amélie\1-PROD\Cycle 3\Français\Imports\titiere 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" y="23798"/>
            <a:ext cx="9036496" cy="14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7"/>
    </mc:Choice>
    <mc:Fallback xmlns="">
      <p:transition spd="slow" advTm="5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1168"/>
            <a:ext cx="8229600" cy="1531099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Comment enseigner efficacement l’oral </a:t>
            </a: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</a:rPr>
              <a:t>dans le cadre contraint de la classe ? 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556992"/>
          </a:xfrm>
        </p:spPr>
        <p:txBody>
          <a:bodyPr/>
          <a:lstStyle/>
          <a:p>
            <a:r>
              <a:rPr lang="fr-FR" dirty="0" smtClean="0"/>
              <a:t>Contrainte du nombre </a:t>
            </a:r>
          </a:p>
          <a:p>
            <a:endParaRPr lang="fr-FR" dirty="0" smtClean="0"/>
          </a:p>
          <a:p>
            <a:r>
              <a:rPr lang="fr-FR" dirty="0" smtClean="0"/>
              <a:t>Contraintes de temps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Risques pour certains élèves qui s’exposent et sont en insécurité </a:t>
            </a:r>
            <a:endParaRPr lang="fr-FR" dirty="0"/>
          </a:p>
        </p:txBody>
      </p:sp>
      <p:pic>
        <p:nvPicPr>
          <p:cNvPr id="4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40"/>
    </mc:Choice>
    <mc:Fallback xmlns="">
      <p:transition spd="slow" advTm="1548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403" y="707106"/>
            <a:ext cx="8229600" cy="5462067"/>
          </a:xfrm>
        </p:spPr>
        <p:txBody>
          <a:bodyPr/>
          <a:lstStyle/>
          <a:p>
            <a:r>
              <a:rPr lang="fr-FR" dirty="0" smtClean="0"/>
              <a:t>Une demande sociale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demande scolaire </a:t>
            </a:r>
            <a:endParaRPr lang="fr-FR" dirty="0"/>
          </a:p>
        </p:txBody>
      </p:sp>
      <p:pic>
        <p:nvPicPr>
          <p:cNvPr id="2050" name="Picture 2" descr="C:\Users\florence\AppData\Local\Microsoft\Windows\Temporary Internet Files\Content.IE5\GW2Z3GO8\groupe_parol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74" y="1340768"/>
            <a:ext cx="2592288" cy="19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lorence\AppData\Local\Microsoft\Windows\Temporary Internet Files\Content.IE5\SBHHVS1Q\images_(9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06" y="4293096"/>
            <a:ext cx="3179423" cy="20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0"/>
    </mc:Choice>
    <mc:Fallback xmlns="">
      <p:transition spd="slow" advTm="491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Connaissons-nous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bien l’oral 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FR" dirty="0" smtClean="0"/>
              <a:t>C’est un objet complexe...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Qui ne relève pas d’une compétence unique </a:t>
            </a:r>
          </a:p>
          <a:p>
            <a:endParaRPr lang="fr-FR" dirty="0"/>
          </a:p>
        </p:txBody>
      </p:sp>
      <p:pic>
        <p:nvPicPr>
          <p:cNvPr id="3074" name="Picture 2" descr="C:\Users\florence\AppData\Local\Microsoft\Windows\Temporary Internet Files\Content.IE5\GW2Z3GO8\Question-Gu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63" y="1173105"/>
            <a:ext cx="1800201" cy="19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... inte-så-himla-annorlunda - hillbilly edition: Shiva Förgörar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57" y="3685498"/>
            <a:ext cx="1764665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2"/>
    </mc:Choice>
    <mc:Fallback xmlns="">
      <p:transition spd="slow" advTm="392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Deux pôles pour l’enseignement de l’oral à l’école 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Les échanges oraux quotidiens, la « participation » ( entrelacés à l’écrit)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travail sur les « genres oraux » : le débat, le compte-rendu, l’interview, etc.</a:t>
            </a:r>
            <a:endParaRPr lang="fr-FR" dirty="0"/>
          </a:p>
        </p:txBody>
      </p:sp>
      <p:pic>
        <p:nvPicPr>
          <p:cNvPr id="5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81"/>
    </mc:Choice>
    <mc:Fallback xmlns="">
      <p:transition spd="slow" advTm="640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Pour l’enseignant dans sa classe, </a:t>
            </a:r>
            <a:endParaRPr lang="fr-FR" b="1" dirty="0" smtClean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smtClean="0"/>
              <a:t>quelles </a:t>
            </a:r>
            <a:r>
              <a:rPr lang="fr-FR" b="1" dirty="0"/>
              <a:t>questions se posent ? </a:t>
            </a:r>
          </a:p>
          <a:p>
            <a:endParaRPr lang="fr-FR" dirty="0"/>
          </a:p>
        </p:txBody>
      </p:sp>
      <p:pic>
        <p:nvPicPr>
          <p:cNvPr id="4098" name="Picture 2" descr="C:\Users\florence\AppData\Local\Microsoft\Windows\Temporary Internet Files\Content.IE5\7O0BBPHX\OHHa1QKvbqFGznEKmPo9zu-i82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009195" cy="28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2"/>
    </mc:Choice>
    <mc:Fallback xmlns="">
      <p:transition spd="slow" advTm="57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Enseigner l’oral, </a:t>
            </a:r>
            <a:endParaRPr lang="fr-FR" b="1" dirty="0" smtClean="0"/>
          </a:p>
          <a:p>
            <a:pPr marL="0" indent="0" algn="ctr">
              <a:buNone/>
            </a:pPr>
            <a:r>
              <a:rPr lang="fr-FR" b="1" dirty="0" smtClean="0"/>
              <a:t>c’est  </a:t>
            </a:r>
            <a:r>
              <a:rPr lang="fr-FR" b="1" dirty="0"/>
              <a:t>aussi enseigner des normes </a:t>
            </a:r>
            <a:r>
              <a:rPr lang="fr-FR" b="1" dirty="0" smtClean="0"/>
              <a:t>: lesquelles ? ....et mesurer des progrès : comment </a:t>
            </a:r>
            <a:r>
              <a:rPr lang="fr-FR" b="1" dirty="0"/>
              <a:t> ? 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Difficile pour les échanges quotidiens....</a:t>
            </a: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endParaRPr lang="fr-FR" dirty="0"/>
          </a:p>
        </p:txBody>
      </p:sp>
      <p:pic>
        <p:nvPicPr>
          <p:cNvPr id="5122" name="Picture 2" descr="C:\Users\florence\Desktop\nu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8112"/>
            <a:ext cx="3024336" cy="29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5"/>
    </mc:Choice>
    <mc:Fallback xmlns="">
      <p:transition spd="slow" advTm="415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Plus facile du  côté des genres codifiés :</a:t>
            </a:r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xposé,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i</a:t>
            </a:r>
            <a:r>
              <a:rPr lang="fr-FR" dirty="0" smtClean="0"/>
              <a:t>nterview,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                      débat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47" name="Picture 3" descr="C:\Users\florence\AppData\Local\Microsoft\Windows\Temporary Internet Files\Content.IE5\XVS5VFBS\dGXmt1aLIeRGqXOpesqxOuCHyZ0@200x2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7204"/>
            <a:ext cx="1711796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florence\AppData\Local\Microsoft\Windows\Temporary Internet Files\Content.IE5\7O0BBPHX\intervie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75" y="4076154"/>
            <a:ext cx="1711757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florence\AppData\Local\Microsoft\Windows\Temporary Internet Files\Content.IE5\GW2Z3GO8\exchange-of-ideas-222788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413035" cy="17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1"/>
    </mc:Choice>
    <mc:Fallback xmlns="">
      <p:transition spd="slow" advTm="218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Sans oublier que les pratiques orales sont des pratiques </a:t>
            </a:r>
            <a:r>
              <a:rPr lang="fr-FR" i="1" dirty="0" smtClean="0"/>
              <a:t>partagées</a:t>
            </a:r>
            <a:r>
              <a:rPr lang="fr-FR" dirty="0"/>
              <a:t>  </a:t>
            </a:r>
            <a:r>
              <a:rPr lang="fr-FR" dirty="0" smtClean="0"/>
              <a:t>et mettent en jeu </a:t>
            </a:r>
          </a:p>
          <a:p>
            <a:pPr marL="0" indent="0">
              <a:buNone/>
            </a:pPr>
            <a:r>
              <a:rPr lang="fr-FR" dirty="0" smtClean="0"/>
              <a:t>décentration</a:t>
            </a:r>
            <a:r>
              <a:rPr lang="fr-FR" dirty="0"/>
              <a:t>, </a:t>
            </a:r>
            <a:r>
              <a:rPr lang="fr-FR" dirty="0" smtClean="0"/>
              <a:t>capacité </a:t>
            </a:r>
            <a:r>
              <a:rPr lang="fr-FR" dirty="0"/>
              <a:t>de coopération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linguistique, reformulations</a:t>
            </a:r>
            <a:r>
              <a:rPr lang="fr-FR" dirty="0"/>
              <a:t>, </a:t>
            </a:r>
            <a:r>
              <a:rPr lang="fr-FR" dirty="0" smtClean="0"/>
              <a:t>négociations </a:t>
            </a:r>
            <a:r>
              <a:rPr lang="fr-FR" dirty="0"/>
              <a:t>sur le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sens ...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Pour tous ces apprentissages, </a:t>
            </a:r>
          </a:p>
          <a:p>
            <a:pPr marL="0" indent="0">
              <a:buNone/>
            </a:pPr>
            <a:r>
              <a:rPr lang="fr-FR" dirty="0"/>
              <a:t>q</a:t>
            </a:r>
            <a:r>
              <a:rPr lang="fr-FR" dirty="0" smtClean="0"/>
              <a:t>uels critères </a:t>
            </a:r>
            <a:r>
              <a:rPr lang="fr-FR" dirty="0"/>
              <a:t>de réalisation 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r>
              <a:rPr lang="fr-FR" dirty="0"/>
              <a:t>q</a:t>
            </a:r>
            <a:r>
              <a:rPr lang="fr-FR" dirty="0" smtClean="0"/>
              <a:t>uels outils </a:t>
            </a:r>
            <a:r>
              <a:rPr lang="fr-FR" dirty="0"/>
              <a:t>de </a:t>
            </a:r>
            <a:r>
              <a:rPr lang="fr-FR" dirty="0" smtClean="0"/>
              <a:t>guidage ?  </a:t>
            </a:r>
          </a:p>
        </p:txBody>
      </p:sp>
      <p:pic>
        <p:nvPicPr>
          <p:cNvPr id="4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03"/>
    </mc:Choice>
    <mc:Fallback xmlns="">
      <p:transition spd="slow" advTm="432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fr-FR" sz="3600" dirty="0" smtClean="0"/>
          </a:p>
          <a:p>
            <a:r>
              <a:rPr lang="fr-FR" sz="3600" dirty="0" smtClean="0"/>
              <a:t>Et ... </a:t>
            </a:r>
            <a:r>
              <a:rPr lang="fr-FR" sz="3600" i="1" dirty="0" smtClean="0"/>
              <a:t>l’écoute , </a:t>
            </a:r>
            <a:r>
              <a:rPr lang="fr-FR" sz="3600" dirty="0" smtClean="0"/>
              <a:t>est-ce que ça s’apprend ? </a:t>
            </a:r>
          </a:p>
          <a:p>
            <a:r>
              <a:rPr lang="fr-FR" sz="3600" dirty="0" smtClean="0"/>
              <a:t>Est-ce que ça s’enseigne  </a:t>
            </a:r>
            <a:r>
              <a:rPr lang="fr-FR" sz="3600" i="1" dirty="0" smtClean="0"/>
              <a:t>? 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7179" name="Picture 11" descr="C:\Users\florence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1499016" cy="2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florence\AppData\Local\Microsoft\Windows\Temporary Internet Files\Content.IE5\7O0BBPHX\luisteren%20leerkracht%20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07" y="4028308"/>
            <a:ext cx="1520708" cy="15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0-Amélie\1-PROD\Cycle 3\Français\Imports\bas de 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" y="6193698"/>
            <a:ext cx="9047492" cy="6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3\Français\Imports\titier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636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"/>
    </mc:Choice>
    <mc:Fallback xmlns="">
      <p:transition spd="slow" advTm="646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137</Words>
  <Application>Microsoft Office PowerPoint</Application>
  <PresentationFormat>Affichage à l'écran (4:3)</PresentationFormat>
  <Paragraphs>51</Paragraphs>
  <Slides>10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Connaissons-nous bien l’oral ? </vt:lpstr>
      <vt:lpstr>Deux pôles pour l’enseignement de l’oral à l’école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enseigner efficacement l’oral dans le cadre contraint de la classe 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Utilisateur</cp:lastModifiedBy>
  <cp:revision>33</cp:revision>
  <cp:lastPrinted>2016-04-25T09:09:08Z</cp:lastPrinted>
  <dcterms:created xsi:type="dcterms:W3CDTF">2016-01-13T09:29:11Z</dcterms:created>
  <dcterms:modified xsi:type="dcterms:W3CDTF">2016-05-03T12:18:49Z</dcterms:modified>
</cp:coreProperties>
</file>